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71" r:id="rId13"/>
    <p:sldId id="266" r:id="rId14"/>
    <p:sldId id="299" r:id="rId15"/>
    <p:sldId id="278" r:id="rId16"/>
    <p:sldId id="279" r:id="rId17"/>
    <p:sldId id="272" r:id="rId18"/>
    <p:sldId id="273" r:id="rId19"/>
    <p:sldId id="280" r:id="rId20"/>
    <p:sldId id="274" r:id="rId21"/>
    <p:sldId id="276" r:id="rId22"/>
    <p:sldId id="277" r:id="rId23"/>
    <p:sldId id="289" r:id="rId24"/>
    <p:sldId id="282" r:id="rId25"/>
    <p:sldId id="283" r:id="rId26"/>
    <p:sldId id="284" r:id="rId27"/>
    <p:sldId id="287" r:id="rId28"/>
    <p:sldId id="286" r:id="rId29"/>
    <p:sldId id="288" r:id="rId30"/>
    <p:sldId id="285" r:id="rId31"/>
    <p:sldId id="290" r:id="rId32"/>
    <p:sldId id="291" r:id="rId33"/>
    <p:sldId id="292" r:id="rId34"/>
    <p:sldId id="296" r:id="rId35"/>
    <p:sldId id="294" r:id="rId36"/>
    <p:sldId id="297" r:id="rId37"/>
    <p:sldId id="281" r:id="rId38"/>
    <p:sldId id="298" r:id="rId39"/>
    <p:sldId id="300" r:id="rId40"/>
    <p:sldId id="268" r:id="rId41"/>
    <p:sldId id="26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5F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794" autoAdjust="0"/>
  </p:normalViewPr>
  <p:slideViewPr>
    <p:cSldViewPr snapToGrid="0" snapToObjects="1">
      <p:cViewPr>
        <p:scale>
          <a:sx n="200" d="100"/>
          <a:sy n="200" d="100"/>
        </p:scale>
        <p:origin x="-13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yde:Documents:Conferences:Conf2011:NPPRF2011:SiO2-index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Fused Silica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IndexData!$B$5</c:f>
              <c:strCache>
                <c:ptCount val="1"/>
                <c:pt idx="0">
                  <c:v>Index of Refraction</c:v>
                </c:pt>
              </c:strCache>
            </c:strRef>
          </c:tx>
          <c:marker>
            <c:symbol val="none"/>
          </c:marker>
          <c:xVal>
            <c:numRef>
              <c:f>IndexData!$A$6:$A$61</c:f>
              <c:numCache>
                <c:formatCode>General</c:formatCode>
                <c:ptCount val="56"/>
                <c:pt idx="0">
                  <c:v>180.0</c:v>
                </c:pt>
                <c:pt idx="1">
                  <c:v>190.0</c:v>
                </c:pt>
                <c:pt idx="2">
                  <c:v>200.0</c:v>
                </c:pt>
                <c:pt idx="3">
                  <c:v>213.9</c:v>
                </c:pt>
                <c:pt idx="4">
                  <c:v>226.7</c:v>
                </c:pt>
                <c:pt idx="5">
                  <c:v>230.2</c:v>
                </c:pt>
                <c:pt idx="6">
                  <c:v>239.9</c:v>
                </c:pt>
                <c:pt idx="7">
                  <c:v>248.3</c:v>
                </c:pt>
                <c:pt idx="8">
                  <c:v>265.2</c:v>
                </c:pt>
                <c:pt idx="9">
                  <c:v>275.3</c:v>
                </c:pt>
                <c:pt idx="10">
                  <c:v>280.3</c:v>
                </c:pt>
                <c:pt idx="11">
                  <c:v>289.4</c:v>
                </c:pt>
                <c:pt idx="12">
                  <c:v>296.7</c:v>
                </c:pt>
                <c:pt idx="13">
                  <c:v>302.2</c:v>
                </c:pt>
                <c:pt idx="14">
                  <c:v>330.3</c:v>
                </c:pt>
                <c:pt idx="15">
                  <c:v>340.4</c:v>
                </c:pt>
                <c:pt idx="16">
                  <c:v>351.1</c:v>
                </c:pt>
                <c:pt idx="17">
                  <c:v>361.1</c:v>
                </c:pt>
                <c:pt idx="18">
                  <c:v>365.0</c:v>
                </c:pt>
                <c:pt idx="19">
                  <c:v>404.7</c:v>
                </c:pt>
                <c:pt idx="20">
                  <c:v>435.8</c:v>
                </c:pt>
                <c:pt idx="21">
                  <c:v>441.6</c:v>
                </c:pt>
                <c:pt idx="22">
                  <c:v>457.9</c:v>
                </c:pt>
                <c:pt idx="23">
                  <c:v>476.5</c:v>
                </c:pt>
                <c:pt idx="24">
                  <c:v>486.1</c:v>
                </c:pt>
                <c:pt idx="25">
                  <c:v>488.0</c:v>
                </c:pt>
                <c:pt idx="26">
                  <c:v>496.5</c:v>
                </c:pt>
                <c:pt idx="27">
                  <c:v>514.5</c:v>
                </c:pt>
                <c:pt idx="28">
                  <c:v>532.0</c:v>
                </c:pt>
                <c:pt idx="29">
                  <c:v>546.1</c:v>
                </c:pt>
                <c:pt idx="30">
                  <c:v>587.6</c:v>
                </c:pt>
                <c:pt idx="31">
                  <c:v>589.3</c:v>
                </c:pt>
                <c:pt idx="32">
                  <c:v>632.8</c:v>
                </c:pt>
                <c:pt idx="33">
                  <c:v>643.8</c:v>
                </c:pt>
                <c:pt idx="34">
                  <c:v>656.3</c:v>
                </c:pt>
                <c:pt idx="35">
                  <c:v>694.3</c:v>
                </c:pt>
                <c:pt idx="36">
                  <c:v>706.5</c:v>
                </c:pt>
                <c:pt idx="37">
                  <c:v>786.0</c:v>
                </c:pt>
                <c:pt idx="38">
                  <c:v>820.0</c:v>
                </c:pt>
                <c:pt idx="39">
                  <c:v>830.0</c:v>
                </c:pt>
                <c:pt idx="40">
                  <c:v>852.1</c:v>
                </c:pt>
                <c:pt idx="41">
                  <c:v>904.0</c:v>
                </c:pt>
                <c:pt idx="42">
                  <c:v>1014.0</c:v>
                </c:pt>
                <c:pt idx="43">
                  <c:v>1064.0</c:v>
                </c:pt>
                <c:pt idx="44">
                  <c:v>1100.0</c:v>
                </c:pt>
                <c:pt idx="45">
                  <c:v>1200.0</c:v>
                </c:pt>
                <c:pt idx="46">
                  <c:v>1300.0</c:v>
                </c:pt>
                <c:pt idx="47">
                  <c:v>1400.0</c:v>
                </c:pt>
                <c:pt idx="48">
                  <c:v>1500.0</c:v>
                </c:pt>
                <c:pt idx="49">
                  <c:v>1550.0</c:v>
                </c:pt>
                <c:pt idx="50">
                  <c:v>1660.0</c:v>
                </c:pt>
                <c:pt idx="51">
                  <c:v>1700.0</c:v>
                </c:pt>
                <c:pt idx="52">
                  <c:v>1800.0</c:v>
                </c:pt>
                <c:pt idx="53">
                  <c:v>1900.0</c:v>
                </c:pt>
                <c:pt idx="54">
                  <c:v>2000.0</c:v>
                </c:pt>
                <c:pt idx="55">
                  <c:v>2100.0</c:v>
                </c:pt>
              </c:numCache>
            </c:numRef>
          </c:xVal>
          <c:yVal>
            <c:numRef>
              <c:f>IndexData!$B$6:$B$61</c:f>
              <c:numCache>
                <c:formatCode>0.00</c:formatCode>
                <c:ptCount val="56"/>
                <c:pt idx="0">
                  <c:v>1.58529</c:v>
                </c:pt>
                <c:pt idx="1">
                  <c:v>1.56572</c:v>
                </c:pt>
                <c:pt idx="2">
                  <c:v>1.55051</c:v>
                </c:pt>
                <c:pt idx="3">
                  <c:v>1.53431</c:v>
                </c:pt>
                <c:pt idx="4">
                  <c:v>1.52275</c:v>
                </c:pt>
                <c:pt idx="5">
                  <c:v>1.52008</c:v>
                </c:pt>
                <c:pt idx="6">
                  <c:v>1.51337</c:v>
                </c:pt>
                <c:pt idx="7">
                  <c:v>1.5084</c:v>
                </c:pt>
                <c:pt idx="8">
                  <c:v>1.50003</c:v>
                </c:pt>
                <c:pt idx="9">
                  <c:v>1.49591</c:v>
                </c:pt>
                <c:pt idx="10">
                  <c:v>1.49404</c:v>
                </c:pt>
                <c:pt idx="11">
                  <c:v>1.49099</c:v>
                </c:pt>
                <c:pt idx="12">
                  <c:v>1.48873</c:v>
                </c:pt>
                <c:pt idx="13">
                  <c:v>1.48719</c:v>
                </c:pt>
                <c:pt idx="14">
                  <c:v>1.48054</c:v>
                </c:pt>
                <c:pt idx="15">
                  <c:v>1.47858</c:v>
                </c:pt>
                <c:pt idx="16">
                  <c:v>1.47671</c:v>
                </c:pt>
                <c:pt idx="17">
                  <c:v>1.47513</c:v>
                </c:pt>
                <c:pt idx="18">
                  <c:v>1.47454</c:v>
                </c:pt>
                <c:pt idx="19">
                  <c:v>1.46962</c:v>
                </c:pt>
                <c:pt idx="20">
                  <c:v>1.46669</c:v>
                </c:pt>
                <c:pt idx="21">
                  <c:v>1.46622</c:v>
                </c:pt>
                <c:pt idx="22">
                  <c:v>1.46498</c:v>
                </c:pt>
                <c:pt idx="23">
                  <c:v>1.46372</c:v>
                </c:pt>
                <c:pt idx="24">
                  <c:v>1.46313</c:v>
                </c:pt>
                <c:pt idx="25">
                  <c:v>1.46301</c:v>
                </c:pt>
                <c:pt idx="26">
                  <c:v>1.46252</c:v>
                </c:pt>
                <c:pt idx="27">
                  <c:v>1.46156</c:v>
                </c:pt>
                <c:pt idx="28">
                  <c:v>1.46071</c:v>
                </c:pt>
                <c:pt idx="29">
                  <c:v>1.46008</c:v>
                </c:pt>
                <c:pt idx="30">
                  <c:v>1.45846</c:v>
                </c:pt>
                <c:pt idx="31">
                  <c:v>1.4584</c:v>
                </c:pt>
                <c:pt idx="32">
                  <c:v>1.45702</c:v>
                </c:pt>
                <c:pt idx="33">
                  <c:v>1.4567</c:v>
                </c:pt>
                <c:pt idx="34">
                  <c:v>1.45637</c:v>
                </c:pt>
                <c:pt idx="35">
                  <c:v>1.45542</c:v>
                </c:pt>
                <c:pt idx="36">
                  <c:v>1.45515</c:v>
                </c:pt>
                <c:pt idx="37">
                  <c:v>1.45356</c:v>
                </c:pt>
                <c:pt idx="38">
                  <c:v>1.45298</c:v>
                </c:pt>
                <c:pt idx="39">
                  <c:v>1.45282</c:v>
                </c:pt>
                <c:pt idx="40">
                  <c:v>1.45247</c:v>
                </c:pt>
                <c:pt idx="41">
                  <c:v>1.4517</c:v>
                </c:pt>
                <c:pt idx="42">
                  <c:v>1.45024</c:v>
                </c:pt>
                <c:pt idx="43">
                  <c:v>1.44963</c:v>
                </c:pt>
                <c:pt idx="44">
                  <c:v>1.4492</c:v>
                </c:pt>
                <c:pt idx="45">
                  <c:v>1.44805</c:v>
                </c:pt>
                <c:pt idx="46">
                  <c:v>1.44692</c:v>
                </c:pt>
                <c:pt idx="47">
                  <c:v>1.44578</c:v>
                </c:pt>
                <c:pt idx="48">
                  <c:v>1.44462</c:v>
                </c:pt>
                <c:pt idx="49">
                  <c:v>1.44402</c:v>
                </c:pt>
                <c:pt idx="50">
                  <c:v>1.44267</c:v>
                </c:pt>
                <c:pt idx="51">
                  <c:v>1.44217</c:v>
                </c:pt>
                <c:pt idx="52">
                  <c:v>1.44087</c:v>
                </c:pt>
                <c:pt idx="53">
                  <c:v>1.43951</c:v>
                </c:pt>
                <c:pt idx="54">
                  <c:v>1.43809</c:v>
                </c:pt>
                <c:pt idx="55">
                  <c:v>1.43659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8663112"/>
        <c:axId val="578668920"/>
      </c:scatterChart>
      <c:scatterChart>
        <c:scatterStyle val="smoothMarker"/>
        <c:varyColors val="0"/>
        <c:ser>
          <c:idx val="1"/>
          <c:order val="1"/>
          <c:tx>
            <c:strRef>
              <c:f>IndexData!$D$5</c:f>
              <c:strCache>
                <c:ptCount val="1"/>
                <c:pt idx="0">
                  <c:v>ThetaC</c:v>
                </c:pt>
              </c:strCache>
            </c:strRef>
          </c:tx>
          <c:marker>
            <c:symbol val="none"/>
          </c:marker>
          <c:xVal>
            <c:numRef>
              <c:f>IndexData!$A$6:$A$61</c:f>
              <c:numCache>
                <c:formatCode>General</c:formatCode>
                <c:ptCount val="56"/>
                <c:pt idx="0">
                  <c:v>180.0</c:v>
                </c:pt>
                <c:pt idx="1">
                  <c:v>190.0</c:v>
                </c:pt>
                <c:pt idx="2">
                  <c:v>200.0</c:v>
                </c:pt>
                <c:pt idx="3">
                  <c:v>213.9</c:v>
                </c:pt>
                <c:pt idx="4">
                  <c:v>226.7</c:v>
                </c:pt>
                <c:pt idx="5">
                  <c:v>230.2</c:v>
                </c:pt>
                <c:pt idx="6">
                  <c:v>239.9</c:v>
                </c:pt>
                <c:pt idx="7">
                  <c:v>248.3</c:v>
                </c:pt>
                <c:pt idx="8">
                  <c:v>265.2</c:v>
                </c:pt>
                <c:pt idx="9">
                  <c:v>275.3</c:v>
                </c:pt>
                <c:pt idx="10">
                  <c:v>280.3</c:v>
                </c:pt>
                <c:pt idx="11">
                  <c:v>289.4</c:v>
                </c:pt>
                <c:pt idx="12">
                  <c:v>296.7</c:v>
                </c:pt>
                <c:pt idx="13">
                  <c:v>302.2</c:v>
                </c:pt>
                <c:pt idx="14">
                  <c:v>330.3</c:v>
                </c:pt>
                <c:pt idx="15">
                  <c:v>340.4</c:v>
                </c:pt>
                <c:pt idx="16">
                  <c:v>351.1</c:v>
                </c:pt>
                <c:pt idx="17">
                  <c:v>361.1</c:v>
                </c:pt>
                <c:pt idx="18">
                  <c:v>365.0</c:v>
                </c:pt>
                <c:pt idx="19">
                  <c:v>404.7</c:v>
                </c:pt>
                <c:pt idx="20">
                  <c:v>435.8</c:v>
                </c:pt>
                <c:pt idx="21">
                  <c:v>441.6</c:v>
                </c:pt>
                <c:pt idx="22">
                  <c:v>457.9</c:v>
                </c:pt>
                <c:pt idx="23">
                  <c:v>476.5</c:v>
                </c:pt>
                <c:pt idx="24">
                  <c:v>486.1</c:v>
                </c:pt>
                <c:pt idx="25">
                  <c:v>488.0</c:v>
                </c:pt>
                <c:pt idx="26">
                  <c:v>496.5</c:v>
                </c:pt>
                <c:pt idx="27">
                  <c:v>514.5</c:v>
                </c:pt>
                <c:pt idx="28">
                  <c:v>532.0</c:v>
                </c:pt>
                <c:pt idx="29">
                  <c:v>546.1</c:v>
                </c:pt>
                <c:pt idx="30">
                  <c:v>587.6</c:v>
                </c:pt>
                <c:pt idx="31">
                  <c:v>589.3</c:v>
                </c:pt>
                <c:pt idx="32">
                  <c:v>632.8</c:v>
                </c:pt>
                <c:pt idx="33">
                  <c:v>643.8</c:v>
                </c:pt>
                <c:pt idx="34">
                  <c:v>656.3</c:v>
                </c:pt>
                <c:pt idx="35">
                  <c:v>694.3</c:v>
                </c:pt>
                <c:pt idx="36">
                  <c:v>706.5</c:v>
                </c:pt>
                <c:pt idx="37">
                  <c:v>786.0</c:v>
                </c:pt>
                <c:pt idx="38">
                  <c:v>820.0</c:v>
                </c:pt>
                <c:pt idx="39">
                  <c:v>830.0</c:v>
                </c:pt>
                <c:pt idx="40">
                  <c:v>852.1</c:v>
                </c:pt>
                <c:pt idx="41">
                  <c:v>904.0</c:v>
                </c:pt>
                <c:pt idx="42">
                  <c:v>1014.0</c:v>
                </c:pt>
                <c:pt idx="43">
                  <c:v>1064.0</c:v>
                </c:pt>
                <c:pt idx="44">
                  <c:v>1100.0</c:v>
                </c:pt>
                <c:pt idx="45">
                  <c:v>1200.0</c:v>
                </c:pt>
                <c:pt idx="46">
                  <c:v>1300.0</c:v>
                </c:pt>
                <c:pt idx="47">
                  <c:v>1400.0</c:v>
                </c:pt>
                <c:pt idx="48">
                  <c:v>1500.0</c:v>
                </c:pt>
                <c:pt idx="49">
                  <c:v>1550.0</c:v>
                </c:pt>
                <c:pt idx="50">
                  <c:v>1660.0</c:v>
                </c:pt>
                <c:pt idx="51">
                  <c:v>1700.0</c:v>
                </c:pt>
                <c:pt idx="52">
                  <c:v>1800.0</c:v>
                </c:pt>
                <c:pt idx="53">
                  <c:v>1900.0</c:v>
                </c:pt>
                <c:pt idx="54">
                  <c:v>2000.0</c:v>
                </c:pt>
                <c:pt idx="55">
                  <c:v>2100.0</c:v>
                </c:pt>
              </c:numCache>
            </c:numRef>
          </c:xVal>
          <c:yVal>
            <c:numRef>
              <c:f>IndexData!$D$6:$D$61</c:f>
              <c:numCache>
                <c:formatCode>0.000</c:formatCode>
                <c:ptCount val="56"/>
                <c:pt idx="0">
                  <c:v>0.888213304119618</c:v>
                </c:pt>
                <c:pt idx="1">
                  <c:v>0.878009807062471</c:v>
                </c:pt>
                <c:pt idx="2">
                  <c:v>0.869839673323697</c:v>
                </c:pt>
                <c:pt idx="3">
                  <c:v>0.860895219939387</c:v>
                </c:pt>
                <c:pt idx="4">
                  <c:v>0.85435295149327</c:v>
                </c:pt>
                <c:pt idx="5">
                  <c:v>0.852822391458612</c:v>
                </c:pt>
                <c:pt idx="6">
                  <c:v>0.84894291861623</c:v>
                </c:pt>
                <c:pt idx="7">
                  <c:v>0.846038544266689</c:v>
                </c:pt>
                <c:pt idx="8">
                  <c:v>0.841086558610887</c:v>
                </c:pt>
                <c:pt idx="9">
                  <c:v>0.838620514967753</c:v>
                </c:pt>
                <c:pt idx="10">
                  <c:v>0.837494916920102</c:v>
                </c:pt>
                <c:pt idx="11">
                  <c:v>0.835650523567479</c:v>
                </c:pt>
                <c:pt idx="12">
                  <c:v>0.834276987403729</c:v>
                </c:pt>
                <c:pt idx="13">
                  <c:v>0.833337662311753</c:v>
                </c:pt>
                <c:pt idx="14">
                  <c:v>0.8292497063564</c:v>
                </c:pt>
                <c:pt idx="15">
                  <c:v>0.828034877364111</c:v>
                </c:pt>
                <c:pt idx="16">
                  <c:v>0.826871555883765</c:v>
                </c:pt>
                <c:pt idx="17">
                  <c:v>0.825885368869574</c:v>
                </c:pt>
                <c:pt idx="18">
                  <c:v>0.825516336781327</c:v>
                </c:pt>
                <c:pt idx="19">
                  <c:v>0.82242249927806</c:v>
                </c:pt>
                <c:pt idx="20">
                  <c:v>0.820565910612158</c:v>
                </c:pt>
                <c:pt idx="21">
                  <c:v>0.82026710574351</c:v>
                </c:pt>
                <c:pt idx="22">
                  <c:v>0.819477448509049</c:v>
                </c:pt>
                <c:pt idx="23">
                  <c:v>0.818673085801471</c:v>
                </c:pt>
                <c:pt idx="24">
                  <c:v>0.818295755065545</c:v>
                </c:pt>
                <c:pt idx="25">
                  <c:v>0.818218956264121</c:v>
                </c:pt>
                <c:pt idx="26">
                  <c:v>0.817905172975593</c:v>
                </c:pt>
                <c:pt idx="27">
                  <c:v>0.817289535921372</c:v>
                </c:pt>
                <c:pt idx="28">
                  <c:v>0.816743467692787</c:v>
                </c:pt>
                <c:pt idx="29">
                  <c:v>0.816338143483768</c:v>
                </c:pt>
                <c:pt idx="30">
                  <c:v>0.81529356147896</c:v>
                </c:pt>
                <c:pt idx="31">
                  <c:v>0.815254808934523</c:v>
                </c:pt>
                <c:pt idx="32">
                  <c:v>0.81436222786613</c:v>
                </c:pt>
                <c:pt idx="33">
                  <c:v>0.814154903474722</c:v>
                </c:pt>
                <c:pt idx="34">
                  <c:v>0.813940962233418</c:v>
                </c:pt>
                <c:pt idx="35">
                  <c:v>0.813324287220527</c:v>
                </c:pt>
                <c:pt idx="36">
                  <c:v>0.813148809051619</c:v>
                </c:pt>
                <c:pt idx="37">
                  <c:v>0.812113522272395</c:v>
                </c:pt>
                <c:pt idx="38">
                  <c:v>0.811735053052043</c:v>
                </c:pt>
                <c:pt idx="39">
                  <c:v>0.811630570642367</c:v>
                </c:pt>
                <c:pt idx="40">
                  <c:v>0.811401898976078</c:v>
                </c:pt>
                <c:pt idx="41">
                  <c:v>0.810898258121752</c:v>
                </c:pt>
                <c:pt idx="42">
                  <c:v>0.809941170124592</c:v>
                </c:pt>
                <c:pt idx="43">
                  <c:v>0.809540461048745</c:v>
                </c:pt>
                <c:pt idx="44">
                  <c:v>0.809257699234622</c:v>
                </c:pt>
                <c:pt idx="45">
                  <c:v>0.808500275066457</c:v>
                </c:pt>
                <c:pt idx="46">
                  <c:v>0.807754315521466</c:v>
                </c:pt>
                <c:pt idx="47">
                  <c:v>0.807000032114961</c:v>
                </c:pt>
                <c:pt idx="48">
                  <c:v>0.806230732634097</c:v>
                </c:pt>
                <c:pt idx="49">
                  <c:v>0.805832110958619</c:v>
                </c:pt>
                <c:pt idx="50">
                  <c:v>0.804933440325673</c:v>
                </c:pt>
                <c:pt idx="51">
                  <c:v>0.804599974946113</c:v>
                </c:pt>
                <c:pt idx="52">
                  <c:v>0.803731379459685</c:v>
                </c:pt>
                <c:pt idx="53">
                  <c:v>0.802820234549231</c:v>
                </c:pt>
                <c:pt idx="54">
                  <c:v>0.801866194118454</c:v>
                </c:pt>
                <c:pt idx="55">
                  <c:v>0.800855396084115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8680552"/>
        <c:axId val="578674888"/>
      </c:scatterChart>
      <c:valAx>
        <c:axId val="578663112"/>
        <c:scaling>
          <c:orientation val="minMax"/>
          <c:max val="100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/>
                  <a:t>Wavelength</a:t>
                </a:r>
                <a:r>
                  <a:rPr lang="en-US" sz="1800" baseline="0"/>
                  <a:t> (nm)</a:t>
                </a:r>
                <a:endParaRPr lang="en-US" sz="1800"/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78668920"/>
        <c:crosses val="autoZero"/>
        <c:crossBetween val="midCat"/>
      </c:valAx>
      <c:valAx>
        <c:axId val="5786689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accent1"/>
                    </a:solidFill>
                  </a:defRPr>
                </a:pPr>
                <a:r>
                  <a:rPr lang="en-US" sz="1800">
                    <a:solidFill>
                      <a:schemeClr val="accent1"/>
                    </a:solidFill>
                  </a:rPr>
                  <a:t>Index of Refraction</a:t>
                </a:r>
                <a:r>
                  <a:rPr lang="en-US" baseline="0">
                    <a:solidFill>
                      <a:schemeClr val="accent1"/>
                    </a:solidFill>
                  </a:rPr>
                  <a:t> </a:t>
                </a:r>
                <a:endParaRPr lang="en-US">
                  <a:solidFill>
                    <a:schemeClr val="accent1"/>
                  </a:solidFill>
                </a:endParaRPr>
              </a:p>
            </c:rich>
          </c:tx>
          <c:layout/>
          <c:overlay val="0"/>
        </c:title>
        <c:numFmt formatCode="0.00" sourceLinked="1"/>
        <c:majorTickMark val="out"/>
        <c:minorTickMark val="out"/>
        <c:tickLblPos val="nextTo"/>
        <c:txPr>
          <a:bodyPr/>
          <a:lstStyle/>
          <a:p>
            <a:pPr>
              <a:defRPr sz="1600">
                <a:solidFill>
                  <a:schemeClr val="tx2"/>
                </a:solidFill>
              </a:defRPr>
            </a:pPr>
            <a:endParaRPr lang="en-US"/>
          </a:p>
        </c:txPr>
        <c:crossAx val="578663112"/>
        <c:crosses val="autoZero"/>
        <c:crossBetween val="midCat"/>
      </c:valAx>
      <c:valAx>
        <c:axId val="578674888"/>
        <c:scaling>
          <c:orientation val="minMax"/>
          <c:min val="0.72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8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r>
                  <a:rPr lang="en-US" sz="1800">
                    <a:solidFill>
                      <a:schemeClr val="accent6">
                        <a:lumMod val="50000"/>
                      </a:schemeClr>
                    </a:solidFill>
                  </a:rPr>
                  <a:t>Cerenkov Angle at v=c (radians)</a:t>
                </a:r>
              </a:p>
            </c:rich>
          </c:tx>
          <c:layout/>
          <c:overlay val="0"/>
        </c:title>
        <c:numFmt formatCode="0.000" sourceLinked="1"/>
        <c:majorTickMark val="out"/>
        <c:minorTickMark val="out"/>
        <c:tickLblPos val="nextTo"/>
        <c:txPr>
          <a:bodyPr/>
          <a:lstStyle/>
          <a:p>
            <a:pPr>
              <a:defRPr sz="1600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578680552"/>
        <c:crosses val="max"/>
        <c:crossBetween val="midCat"/>
      </c:valAx>
      <c:valAx>
        <c:axId val="578680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86748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2214740086695"/>
          <c:y val="0.173941899496114"/>
          <c:w val="0.16168906529014"/>
          <c:h val="0.0874358058869093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586D1-4154-4C48-9F54-DE7B5E3CA1A3}" type="datetimeFigureOut">
              <a:rPr lang="en-US" smtClean="0"/>
              <a:t>7/18/11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360DA-7778-234B-903C-E5ACBC3E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9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014775" indent="-34592734"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9890B57-9B44-0D43-AF98-D042C99E2A75}" type="slidenum">
              <a:rPr lang="de-DE" sz="1100"/>
              <a:pPr eaLnBrk="1" hangingPunct="1"/>
              <a:t>33</a:t>
            </a:fld>
            <a:endParaRPr lang="de-DE" sz="11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014775" indent="-34592734"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3FBAC94-1B8C-3A45-B0C4-479A642A4557}" type="slidenum">
              <a:rPr lang="de-DE" sz="1100"/>
              <a:pPr eaLnBrk="1" hangingPunct="1"/>
              <a:t>34</a:t>
            </a:fld>
            <a:endParaRPr lang="de-DE" sz="11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014775" indent="-34592734"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522CD31-B278-DD4E-AC8B-4908846E5059}" type="slidenum">
              <a:rPr lang="de-DE" sz="1100"/>
              <a:pPr eaLnBrk="1" hangingPunct="1"/>
              <a:t>35</a:t>
            </a:fld>
            <a:endParaRPr lang="de-DE" sz="11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explain radiator choice</a:t>
            </a:r>
          </a:p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rPr>
              <a:t>explain mechanical constraints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014775" indent="-34592734"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B9066E5-09BB-D648-B448-4A870A56B689}" type="slidenum">
              <a:rPr lang="de-DE" sz="1100"/>
              <a:pPr eaLnBrk="1" hangingPunct="1"/>
              <a:t>36</a:t>
            </a:fld>
            <a:endParaRPr lang="de-DE" sz="11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014775" indent="-34592734"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228872-360B-B343-B853-464388A6C5C2}" type="slidenum">
              <a:rPr lang="de-DE" sz="1100"/>
              <a:pPr eaLnBrk="1" hangingPunct="1"/>
              <a:t>39</a:t>
            </a:fld>
            <a:endParaRPr lang="de-DE" sz="11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014775" indent="-34592734"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5F27439-E898-874E-B98E-C6C59C6A6BEC}" type="slidenum">
              <a:rPr lang="de-DE" sz="1100"/>
              <a:pPr eaLnBrk="1" hangingPunct="1"/>
              <a:t>17</a:t>
            </a:fld>
            <a:endParaRPr lang="de-DE" sz="11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397" y="685056"/>
            <a:ext cx="4944140" cy="3429532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058" y="4342939"/>
            <a:ext cx="5023884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014775" indent="-34592734"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AD788E4-8A90-DE48-BF2F-8ABD31C373DE}" type="slidenum">
              <a:rPr lang="de-DE" sz="1100"/>
              <a:pPr eaLnBrk="1" hangingPunct="1"/>
              <a:t>18</a:t>
            </a:fld>
            <a:endParaRPr lang="de-DE" sz="11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058" y="4342939"/>
            <a:ext cx="5023884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014775" indent="-34592734"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5A93104-2EDA-2B40-BC4A-445E5A7521F6}" type="slidenum">
              <a:rPr lang="de-DE" sz="1100"/>
              <a:pPr eaLnBrk="1" hangingPunct="1"/>
              <a:t>20</a:t>
            </a:fld>
            <a:endParaRPr lang="de-DE" sz="11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058" y="4342939"/>
            <a:ext cx="5023884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72" tIns="43736" rIns="87472" bIns="43736" anchor="b"/>
          <a:lstStyle>
            <a:lvl1pPr defTabSz="94773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4773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578ECBE-EB5B-9041-9379-8A37C48547FF}" type="slidenum">
              <a:rPr lang="de-DE" sz="1100"/>
              <a:pPr algn="r" eaLnBrk="1" hangingPunct="1"/>
              <a:t>22</a:t>
            </a:fld>
            <a:endParaRPr lang="de-DE" sz="11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058" y="4342939"/>
            <a:ext cx="5023884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4463" y="8684460"/>
            <a:ext cx="2972004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72" tIns="43736" rIns="87472" bIns="43736" anchor="b"/>
          <a:lstStyle>
            <a:lvl1pPr defTabSz="94773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4773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D7CE4EAB-2B24-2145-8C5D-344E4CDE5C2F}" type="slidenum">
              <a:rPr lang="de-DE" sz="1100"/>
              <a:pPr algn="r" eaLnBrk="1" hangingPunct="1"/>
              <a:t>23</a:t>
            </a:fld>
            <a:endParaRPr lang="de-DE" sz="11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397" y="685056"/>
            <a:ext cx="4944140" cy="3429532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058" y="4342939"/>
            <a:ext cx="5023884" cy="4116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014775" indent="-34592734" defTabSz="874857"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7C350E8-D55A-0549-A9B3-5DD971B9FCD7}" type="slidenum">
              <a:rPr lang="de-DE" sz="1100"/>
              <a:pPr eaLnBrk="1" hangingPunct="1"/>
              <a:t>31</a:t>
            </a:fld>
            <a:endParaRPr lang="de-DE" sz="11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6C90-CB2A-6944-B43D-07A9D8CE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7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6C90-CB2A-6944-B43D-07A9D8CE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3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6C90-CB2A-6944-B43D-07A9D8CE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3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6C90-CB2A-6944-B43D-07A9D8CE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5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6C90-CB2A-6944-B43D-07A9D8CE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4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6C90-CB2A-6944-B43D-07A9D8CE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6C90-CB2A-6944-B43D-07A9D8CE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1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6C90-CB2A-6944-B43D-07A9D8CE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6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6C90-CB2A-6944-B43D-07A9D8CE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9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6C90-CB2A-6944-B43D-07A9D8CE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4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6C90-CB2A-6944-B43D-07A9D8CE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9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9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94538-D89F-D243-B5E9-A44CD81043BD}" type="datetimeFigureOut">
              <a:rPr lang="en-US" smtClean="0"/>
              <a:t>7/18/11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C6C90-CB2A-6944-B43D-07A9D8CEEF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95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00FF"/>
        </a:buClr>
        <a:buFont typeface="Wingdings" charset="2"/>
        <a:buChar char="§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F0000"/>
        </a:buClr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dg.lbl.gov" TargetMode="Externa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590" y="784305"/>
            <a:ext cx="7916610" cy="281614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Cerenkov Counters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Threshold</a:t>
            </a:r>
            <a:br>
              <a:rPr lang="en-US" dirty="0" smtClean="0"/>
            </a:br>
            <a:r>
              <a:rPr lang="en-US" dirty="0" smtClean="0"/>
              <a:t>Ring Imaging</a:t>
            </a:r>
            <a:br>
              <a:rPr lang="en-US" dirty="0" smtClean="0"/>
            </a:br>
            <a:r>
              <a:rPr lang="en-US" dirty="0" smtClean="0"/>
              <a:t>(RICH)</a:t>
            </a:r>
            <a:br>
              <a:rPr lang="en-US" dirty="0" smtClean="0"/>
            </a:br>
            <a:r>
              <a:rPr lang="en-US" dirty="0" smtClean="0"/>
              <a:t>Direct Internal Reflection (DIRC)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Charles Hyde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18 July 2011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Old Dominion University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7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/>
          <a:p>
            <a:r>
              <a:rPr lang="en-US"/>
              <a:t>EIC Detector – JLab – 04/June/2010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Cisbani / HERMES RICH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C7A4E2E0-5A78-2846-B984-1EC57FE266CC}" type="slidenum">
              <a:rPr lang="en-US"/>
              <a:pPr/>
              <a:t>10</a:t>
            </a:fld>
            <a:endParaRPr lang="en-US"/>
          </a:p>
          <a:p>
            <a:endParaRPr lang="en-US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HERMES Experimental Setup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8340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>
                <a:solidFill>
                  <a:srgbClr val="003300"/>
                </a:solidFill>
                <a:latin typeface="Arial" charset="0"/>
              </a:rPr>
              <a:t>e</a:t>
            </a:r>
            <a:r>
              <a:rPr lang="it-IT" baseline="30000">
                <a:solidFill>
                  <a:srgbClr val="003300"/>
                </a:solidFill>
                <a:latin typeface="Arial" charset="0"/>
                <a:sym typeface="Symbol" charset="0"/>
              </a:rPr>
              <a:t></a:t>
            </a:r>
            <a:r>
              <a:rPr lang="it-IT">
                <a:solidFill>
                  <a:srgbClr val="003300"/>
                </a:solidFill>
                <a:latin typeface="Arial" charset="0"/>
              </a:rPr>
              <a:t>+N</a:t>
            </a:r>
            <a:r>
              <a:rPr lang="it-IT" baseline="30000">
                <a:solidFill>
                  <a:srgbClr val="003300"/>
                </a:solidFill>
                <a:latin typeface="Arial" charset="0"/>
                <a:sym typeface="Wingdings 3" charset="0"/>
              </a:rPr>
              <a:t></a:t>
            </a:r>
            <a:r>
              <a:rPr lang="it-IT">
                <a:solidFill>
                  <a:srgbClr val="003300"/>
                </a:solidFill>
                <a:latin typeface="Arial" charset="0"/>
              </a:rPr>
              <a:t> </a:t>
            </a:r>
            <a:r>
              <a:rPr lang="it-IT">
                <a:solidFill>
                  <a:srgbClr val="003300"/>
                </a:solidFill>
                <a:latin typeface="Arial" charset="0"/>
                <a:sym typeface="Symbol" charset="0"/>
              </a:rPr>
              <a:t> e’ + h +X in DIS</a:t>
            </a:r>
          </a:p>
        </p:txBody>
      </p:sp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5"/>
          <a:stretch>
            <a:fillRect/>
          </a:stretch>
        </p:blipFill>
        <p:spPr bwMode="auto">
          <a:xfrm>
            <a:off x="898525" y="1341438"/>
            <a:ext cx="756126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5"/>
          <p:cNvSpPr txBox="1">
            <a:spLocks noChangeArrowheads="1"/>
          </p:cNvSpPr>
          <p:nvPr/>
        </p:nvSpPr>
        <p:spPr bwMode="auto">
          <a:xfrm>
            <a:off x="5364163" y="5510213"/>
            <a:ext cx="2927350" cy="366712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A50021"/>
                </a:solidFill>
              </a:rPr>
              <a:t>2 identical RICH modules</a:t>
            </a:r>
          </a:p>
        </p:txBody>
      </p:sp>
      <p:sp>
        <p:nvSpPr>
          <p:cNvPr id="2" name="Freeform 1"/>
          <p:cNvSpPr/>
          <p:nvPr/>
        </p:nvSpPr>
        <p:spPr>
          <a:xfrm>
            <a:off x="4800600" y="4859867"/>
            <a:ext cx="550333" cy="778933"/>
          </a:xfrm>
          <a:custGeom>
            <a:avLst/>
            <a:gdLst>
              <a:gd name="connsiteX0" fmla="*/ 550333 w 550333"/>
              <a:gd name="connsiteY0" fmla="*/ 778933 h 778933"/>
              <a:gd name="connsiteX1" fmla="*/ 262467 w 550333"/>
              <a:gd name="connsiteY1" fmla="*/ 660400 h 778933"/>
              <a:gd name="connsiteX2" fmla="*/ 50800 w 550333"/>
              <a:gd name="connsiteY2" fmla="*/ 491066 h 778933"/>
              <a:gd name="connsiteX3" fmla="*/ 0 w 550333"/>
              <a:gd name="connsiteY3" fmla="*/ 304800 h 778933"/>
              <a:gd name="connsiteX4" fmla="*/ 50800 w 550333"/>
              <a:gd name="connsiteY4" fmla="*/ 127000 h 778933"/>
              <a:gd name="connsiteX5" fmla="*/ 135467 w 550333"/>
              <a:gd name="connsiteY5" fmla="*/ 0 h 7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333" h="778933">
                <a:moveTo>
                  <a:pt x="550333" y="778933"/>
                </a:moveTo>
                <a:cubicBezTo>
                  <a:pt x="448027" y="743655"/>
                  <a:pt x="345722" y="708378"/>
                  <a:pt x="262467" y="660400"/>
                </a:cubicBezTo>
                <a:cubicBezTo>
                  <a:pt x="179212" y="612422"/>
                  <a:pt x="94544" y="550332"/>
                  <a:pt x="50800" y="491066"/>
                </a:cubicBezTo>
                <a:cubicBezTo>
                  <a:pt x="7056" y="431800"/>
                  <a:pt x="0" y="365478"/>
                  <a:pt x="0" y="304800"/>
                </a:cubicBezTo>
                <a:cubicBezTo>
                  <a:pt x="0" y="244122"/>
                  <a:pt x="28222" y="177800"/>
                  <a:pt x="50800" y="127000"/>
                </a:cubicBezTo>
                <a:cubicBezTo>
                  <a:pt x="73378" y="76200"/>
                  <a:pt x="135467" y="0"/>
                  <a:pt x="135467" y="0"/>
                </a:cubicBezTo>
              </a:path>
            </a:pathLst>
          </a:custGeom>
          <a:ln w="57150" cmpd="sng">
            <a:solidFill>
              <a:srgbClr val="25FF77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9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HERMES Dual Radiator RICH</a:t>
            </a:r>
            <a:br>
              <a:rPr lang="en-US" dirty="0" smtClean="0"/>
            </a:br>
            <a:r>
              <a:rPr lang="en-US" sz="1600" dirty="0"/>
              <a:t>Nuclear Instruments and Methods in Physics Research A 479 (2002) 511–530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4817533" cy="202776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Aerogel and C</a:t>
            </a:r>
            <a:r>
              <a:rPr lang="en-US" baseline="-25000" dirty="0" smtClean="0"/>
              <a:t>4</a:t>
            </a:r>
            <a:r>
              <a:rPr lang="en-US" dirty="0" smtClean="0"/>
              <a:t>F</a:t>
            </a:r>
            <a:r>
              <a:rPr lang="en-US" baseline="-25000" dirty="0" smtClean="0"/>
              <a:t>10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425 Aerogel tiles per module</a:t>
            </a:r>
          </a:p>
          <a:p>
            <a:r>
              <a:rPr lang="en-US" dirty="0" smtClean="0"/>
              <a:t>8 Mirrors per module</a:t>
            </a:r>
          </a:p>
          <a:p>
            <a:r>
              <a:rPr lang="en-US" dirty="0" smtClean="0"/>
              <a:t>2000 </a:t>
            </a:r>
            <a:r>
              <a:rPr lang="en-US" dirty="0"/>
              <a:t>Philips </a:t>
            </a:r>
            <a:r>
              <a:rPr lang="en-US" dirty="0" smtClean="0"/>
              <a:t>XP1911 (¾”) PMTs per module</a:t>
            </a:r>
          </a:p>
          <a:p>
            <a:r>
              <a:rPr lang="en-US" dirty="0" smtClean="0"/>
              <a:t>Two modules (above and below 27 GeV electron beam)</a:t>
            </a:r>
            <a:endParaRPr lang="en-US" dirty="0"/>
          </a:p>
        </p:txBody>
      </p:sp>
      <p:pic>
        <p:nvPicPr>
          <p:cNvPr id="5" name="Picture 4" descr="Fig4-HERMES_RICH-NI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32" y="1214968"/>
            <a:ext cx="2971800" cy="2743200"/>
          </a:xfrm>
          <a:prstGeom prst="rect">
            <a:avLst/>
          </a:prstGeom>
        </p:spPr>
      </p:pic>
      <p:pic>
        <p:nvPicPr>
          <p:cNvPr id="6" name="Picture 5" descr="Fig5-HERMES_RICH-NI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32" y="4432300"/>
            <a:ext cx="2743200" cy="1828800"/>
          </a:xfrm>
          <a:prstGeom prst="rect">
            <a:avLst/>
          </a:prstGeom>
        </p:spPr>
      </p:pic>
      <p:pic>
        <p:nvPicPr>
          <p:cNvPr id="9" name="Picture 8" descr="Fig1-HERMES-Spectrometer-NIM-A417-199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2937933"/>
            <a:ext cx="53086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4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/>
          <a:p>
            <a:r>
              <a:rPr lang="en-US"/>
              <a:t>EIC Detector – JLab – 04/June/2010</a:t>
            </a:r>
          </a:p>
        </p:txBody>
      </p:sp>
      <p:sp>
        <p:nvSpPr>
          <p:cNvPr id="20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/>
              <a:t>Cisbani / HERMES RICH</a:t>
            </a:r>
          </a:p>
        </p:txBody>
      </p:sp>
      <p:sp>
        <p:nvSpPr>
          <p:cNvPr id="21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ACC37807-F86B-6B43-A9CC-D558487967AA}" type="slidenum">
              <a:rPr lang="en-US"/>
              <a:pPr/>
              <a:t>12</a:t>
            </a:fld>
            <a:endParaRPr lang="en-US"/>
          </a:p>
          <a:p>
            <a:endParaRPr lang="en-US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5390"/>
            <a:ext cx="8229600" cy="59962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Arial" charset="0"/>
              </a:rPr>
              <a:t>Hadron PID: HERMES </a:t>
            </a:r>
            <a:r>
              <a:rPr lang="en-US" sz="2800" dirty="0" smtClean="0">
                <a:latin typeface="Arial" charset="0"/>
              </a:rPr>
              <a:t>RICH:  </a:t>
            </a:r>
            <a:r>
              <a:rPr lang="en-US" sz="2200" dirty="0"/>
              <a:t>NIMA 479 (2002) 511-</a:t>
            </a:r>
            <a:r>
              <a:rPr lang="en-US" sz="2200" dirty="0" smtClean="0"/>
              <a:t>530</a:t>
            </a:r>
            <a:endParaRPr lang="en-US" sz="2200" dirty="0">
              <a:latin typeface="Arial" charset="0"/>
            </a:endParaRP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16338"/>
            <a:ext cx="3097213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468313" y="5178425"/>
            <a:ext cx="39592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0" dirty="0">
                <a:solidFill>
                  <a:srgbClr val="008000"/>
                </a:solidFill>
                <a:cs typeface="ＭＳ Ｐゴシック" charset="0"/>
              </a:rPr>
              <a:t>Two radiators: aerogel and gas</a:t>
            </a:r>
          </a:p>
          <a:p>
            <a:r>
              <a:rPr lang="en-US" sz="2000" b="0" dirty="0">
                <a:solidFill>
                  <a:srgbClr val="008000"/>
                </a:solidFill>
                <a:cs typeface="ＭＳ Ｐゴシック" charset="0"/>
              </a:rPr>
              <a:t>PMTs as photon detector</a:t>
            </a:r>
          </a:p>
          <a:p>
            <a:r>
              <a:rPr lang="en-US" sz="2000" b="0" dirty="0">
                <a:solidFill>
                  <a:srgbClr val="008000"/>
                </a:solidFill>
                <a:cs typeface="ＭＳ Ｐゴシック" charset="0"/>
              </a:rPr>
              <a:t>Focusing </a:t>
            </a:r>
            <a:r>
              <a:rPr lang="en-US" sz="2000" b="0" dirty="0" smtClean="0">
                <a:solidFill>
                  <a:srgbClr val="008000"/>
                </a:solidFill>
                <a:cs typeface="ＭＳ Ｐゴシック" charset="0"/>
              </a:rPr>
              <a:t>Optics</a:t>
            </a:r>
          </a:p>
          <a:p>
            <a:r>
              <a:rPr lang="en-US" sz="1400" b="0" dirty="0" smtClean="0">
                <a:solidFill>
                  <a:srgbClr val="008000"/>
                </a:solidFill>
                <a:cs typeface="ＭＳ Ｐゴシック" charset="0"/>
              </a:rPr>
              <a:t>resolution </a:t>
            </a:r>
            <a:r>
              <a:rPr lang="en-US" sz="1400" b="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dq</a:t>
            </a:r>
            <a:r>
              <a:rPr lang="en-US" sz="1400" b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US" sz="1400" b="0" dirty="0" smtClean="0">
                <a:solidFill>
                  <a:srgbClr val="008000"/>
                </a:solidFill>
                <a:latin typeface="Arial"/>
                <a:cs typeface="Arial"/>
              </a:rPr>
              <a:t>≈ 10 </a:t>
            </a:r>
            <a:r>
              <a:rPr lang="en-US" sz="1400" b="0" dirty="0" err="1" smtClean="0">
                <a:solidFill>
                  <a:srgbClr val="008000"/>
                </a:solidFill>
                <a:latin typeface="Arial"/>
                <a:cs typeface="Arial"/>
              </a:rPr>
              <a:t>mr</a:t>
            </a:r>
            <a:endParaRPr lang="en-US" sz="1400" b="0" dirty="0">
              <a:solidFill>
                <a:srgbClr val="008000"/>
              </a:solidFill>
              <a:cs typeface="ＭＳ Ｐゴシック" charset="0"/>
            </a:endParaRPr>
          </a:p>
        </p:txBody>
      </p:sp>
      <p:pic>
        <p:nvPicPr>
          <p:cNvPr id="122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714375"/>
            <a:ext cx="3830638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7"/>
          <p:cNvSpPr txBox="1">
            <a:spLocks noChangeArrowheads="1"/>
          </p:cNvSpPr>
          <p:nvPr/>
        </p:nvSpPr>
        <p:spPr bwMode="auto">
          <a:xfrm>
            <a:off x="5532438" y="981075"/>
            <a:ext cx="984250" cy="274638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FF0000"/>
                </a:solidFill>
                <a:cs typeface="ＭＳ Ｐゴシック" charset="0"/>
              </a:rPr>
              <a:t>5.5 GeV K+</a:t>
            </a:r>
          </a:p>
        </p:txBody>
      </p:sp>
      <p:sp>
        <p:nvSpPr>
          <p:cNvPr id="12298" name="Text Box 8"/>
          <p:cNvSpPr txBox="1">
            <a:spLocks noChangeArrowheads="1"/>
          </p:cNvSpPr>
          <p:nvPr/>
        </p:nvSpPr>
        <p:spPr bwMode="auto">
          <a:xfrm>
            <a:off x="7667625" y="3284538"/>
            <a:ext cx="1004888" cy="274637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000099"/>
                </a:solidFill>
                <a:cs typeface="ＭＳ Ｐゴシック" charset="0"/>
              </a:rPr>
              <a:t>14.6 GeV e-</a:t>
            </a:r>
          </a:p>
        </p:txBody>
      </p:sp>
      <p:sp>
        <p:nvSpPr>
          <p:cNvPr id="12299" name="Text Box 9"/>
          <p:cNvSpPr txBox="1">
            <a:spLocks noChangeArrowheads="1"/>
          </p:cNvSpPr>
          <p:nvPr/>
        </p:nvSpPr>
        <p:spPr bwMode="auto">
          <a:xfrm>
            <a:off x="5091113" y="3429000"/>
            <a:ext cx="920750" cy="274638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FF0000"/>
                </a:solidFill>
                <a:cs typeface="ＭＳ Ｐゴシック" charset="0"/>
              </a:rPr>
              <a:t>1.5 GeV </a:t>
            </a:r>
            <a:r>
              <a:rPr lang="en-US" sz="1200">
                <a:solidFill>
                  <a:srgbClr val="FF0000"/>
                </a:solidFill>
                <a:latin typeface="Symbol" charset="0"/>
                <a:cs typeface="ＭＳ Ｐゴシック" charset="0"/>
              </a:rPr>
              <a:t>p</a:t>
            </a:r>
            <a:r>
              <a:rPr lang="en-US" sz="1200">
                <a:solidFill>
                  <a:srgbClr val="FF0000"/>
                </a:solidFill>
                <a:cs typeface="ＭＳ Ｐゴシック" charset="0"/>
              </a:rPr>
              <a:t>-</a:t>
            </a:r>
          </a:p>
        </p:txBody>
      </p:sp>
      <p:sp>
        <p:nvSpPr>
          <p:cNvPr id="12300" name="Text Box 10"/>
          <p:cNvSpPr txBox="1">
            <a:spLocks noChangeArrowheads="1"/>
          </p:cNvSpPr>
          <p:nvPr/>
        </p:nvSpPr>
        <p:spPr bwMode="auto">
          <a:xfrm>
            <a:off x="5435600" y="2060575"/>
            <a:ext cx="3408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cs typeface="ＭＳ Ｐゴシック" charset="0"/>
              </a:rPr>
              <a:t>REAL DATA from NIMA 479 (2002) 511</a:t>
            </a:r>
          </a:p>
        </p:txBody>
      </p:sp>
      <p:sp>
        <p:nvSpPr>
          <p:cNvPr id="12301" name="Line 11"/>
          <p:cNvSpPr>
            <a:spLocks noChangeShapeType="1"/>
          </p:cNvSpPr>
          <p:nvPr/>
        </p:nvSpPr>
        <p:spPr bwMode="auto">
          <a:xfrm flipH="1" flipV="1">
            <a:off x="6227763" y="3429000"/>
            <a:ext cx="360362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Line 12"/>
          <p:cNvSpPr>
            <a:spLocks noChangeShapeType="1"/>
          </p:cNvSpPr>
          <p:nvPr/>
        </p:nvSpPr>
        <p:spPr bwMode="auto">
          <a:xfrm flipV="1">
            <a:off x="7092950" y="1989138"/>
            <a:ext cx="287338" cy="2160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" name="Line 13"/>
          <p:cNvSpPr>
            <a:spLocks noChangeShapeType="1"/>
          </p:cNvSpPr>
          <p:nvPr/>
        </p:nvSpPr>
        <p:spPr bwMode="auto">
          <a:xfrm>
            <a:off x="4787900" y="1628775"/>
            <a:ext cx="2016125" cy="1295400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3995738" y="1341438"/>
            <a:ext cx="1050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0">
                <a:cs typeface="ＭＳ Ｐゴシック" charset="0"/>
              </a:rPr>
              <a:t>C4F10 gas</a:t>
            </a:r>
          </a:p>
        </p:txBody>
      </p:sp>
      <p:pic>
        <p:nvPicPr>
          <p:cNvPr id="1230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4608513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2339975" y="620713"/>
            <a:ext cx="2592388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0">
                <a:solidFill>
                  <a:srgbClr val="A50021"/>
                </a:solidFill>
                <a:latin typeface="Arial" charset="0"/>
              </a:rPr>
              <a:t>Identify </a:t>
            </a:r>
            <a:r>
              <a:rPr lang="en-US" sz="2000" b="0">
                <a:solidFill>
                  <a:srgbClr val="A50021"/>
                </a:solidFill>
              </a:rPr>
              <a:t>p</a:t>
            </a:r>
            <a:r>
              <a:rPr lang="en-US" sz="2000" b="0">
                <a:solidFill>
                  <a:srgbClr val="A50021"/>
                </a:solidFill>
                <a:latin typeface="Arial" charset="0"/>
              </a:rPr>
              <a:t>, K and p</a:t>
            </a:r>
          </a:p>
          <a:p>
            <a:pPr algn="ctr"/>
            <a:r>
              <a:rPr lang="en-US" sz="2000" b="0">
                <a:solidFill>
                  <a:srgbClr val="A50021"/>
                </a:solidFill>
                <a:latin typeface="Arial" charset="0"/>
              </a:rPr>
              <a:t>from 2 to &gt;12 GeV/c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7812088" y="422116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0000CC"/>
                </a:solidFill>
                <a:latin typeface="Arial" charset="0"/>
              </a:rPr>
              <a:t>aerogel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8027988" y="5445125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0000CC"/>
                </a:solidFill>
                <a:latin typeface="Arial" charset="0"/>
              </a:rPr>
              <a:t>gas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803" y="4221163"/>
            <a:ext cx="1189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e,e’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>
                <a:cs typeface="Symbol" charset="2"/>
              </a:rPr>
              <a:t>K</a:t>
            </a:r>
            <a:r>
              <a:rPr lang="en-US" baseline="30000" dirty="0" smtClean="0">
                <a:cs typeface="Symbol" charset="2"/>
              </a:rPr>
              <a:t>+</a:t>
            </a:r>
            <a:r>
              <a:rPr lang="en-US" dirty="0" smtClean="0">
                <a:cs typeface="Symbol" charset="2"/>
              </a:rPr>
              <a:t>)X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7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HERMES Dual RICH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66" y="1049868"/>
            <a:ext cx="4487334" cy="220133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2x2000 PMT</a:t>
            </a:r>
          </a:p>
          <a:p>
            <a:r>
              <a:rPr lang="en-US" dirty="0"/>
              <a:t>F</a:t>
            </a:r>
            <a:r>
              <a:rPr lang="en-US" dirty="0" smtClean="0"/>
              <a:t>or a </a:t>
            </a:r>
            <a:r>
              <a:rPr lang="en-US" dirty="0" smtClean="0">
                <a:latin typeface="Symbol" charset="2"/>
                <a:cs typeface="Symbol" charset="2"/>
              </a:rPr>
              <a:t>b≈1 </a:t>
            </a:r>
            <a:r>
              <a:rPr lang="en-US" dirty="0" smtClean="0"/>
              <a:t>particle</a:t>
            </a:r>
          </a:p>
          <a:p>
            <a:pPr lvl="1"/>
            <a:r>
              <a:rPr lang="en-US" dirty="0" smtClean="0"/>
              <a:t>Aerogel ring ≈ 10p.e.</a:t>
            </a:r>
          </a:p>
          <a:p>
            <a:pPr lvl="1"/>
            <a:r>
              <a:rPr lang="en-US" dirty="0" smtClean="0"/>
              <a:t>C</a:t>
            </a:r>
            <a:r>
              <a:rPr lang="en-US" baseline="-25000" dirty="0" smtClean="0"/>
              <a:t>4</a:t>
            </a:r>
            <a:r>
              <a:rPr lang="en-US" dirty="0" smtClean="0"/>
              <a:t>F</a:t>
            </a:r>
            <a:r>
              <a:rPr lang="en-US" baseline="-25000" dirty="0" smtClean="0"/>
              <a:t>10</a:t>
            </a:r>
            <a:r>
              <a:rPr lang="en-US" dirty="0" smtClean="0"/>
              <a:t> ring ≈ 20 </a:t>
            </a:r>
            <a:r>
              <a:rPr lang="en-US" dirty="0" err="1" smtClean="0"/>
              <a:t>p.e.</a:t>
            </a:r>
            <a:endParaRPr lang="en-US" dirty="0" smtClean="0"/>
          </a:p>
          <a:p>
            <a:r>
              <a:rPr lang="en-US" dirty="0" smtClean="0"/>
              <a:t>Angular resolution: </a:t>
            </a:r>
            <a:br>
              <a:rPr lang="en-US" dirty="0" smtClean="0"/>
            </a:br>
            <a:r>
              <a:rPr lang="en-US" dirty="0" err="1" smtClean="0">
                <a:latin typeface="Symbol" charset="2"/>
                <a:cs typeface="Symbol" charset="2"/>
              </a:rPr>
              <a:t>dq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≈ ±10 </a:t>
            </a:r>
            <a:r>
              <a:rPr lang="en-US" dirty="0" err="1" smtClean="0"/>
              <a:t>mr</a:t>
            </a:r>
            <a:endParaRPr lang="en-US" dirty="0"/>
          </a:p>
        </p:txBody>
      </p:sp>
      <p:pic>
        <p:nvPicPr>
          <p:cNvPr id="4" name="Picture 3" descr="Fig12-HERMES_RICH-NI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33550"/>
            <a:ext cx="4038600" cy="4286250"/>
          </a:xfrm>
          <a:prstGeom prst="rect">
            <a:avLst/>
          </a:prstGeom>
        </p:spPr>
      </p:pic>
      <p:pic>
        <p:nvPicPr>
          <p:cNvPr id="5" name="Picture 4" descr="Fig2-HERMES_RICH-NI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7" y="3586163"/>
            <a:ext cx="27432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2468" y="1049868"/>
            <a:ext cx="2929466" cy="646331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5.5 GeV/c </a:t>
            </a:r>
            <a:r>
              <a:rPr lang="en-US" dirty="0" err="1" smtClean="0"/>
              <a:t>kaon</a:t>
            </a:r>
            <a:r>
              <a:rPr lang="en-US" dirty="0" smtClean="0"/>
              <a:t>, Aerogel ring, no gas ring.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70135" y="1532466"/>
            <a:ext cx="211667" cy="55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200" y="2946401"/>
            <a:ext cx="1439333" cy="923330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cs typeface="Arial"/>
              </a:rPr>
              <a:t>1</a:t>
            </a:r>
            <a:r>
              <a:rPr lang="en-US" dirty="0" smtClean="0">
                <a:cs typeface="Arial"/>
              </a:rPr>
              <a:t>.5 GeV/c </a:t>
            </a:r>
            <a:r>
              <a:rPr lang="en-US" dirty="0" smtClean="0"/>
              <a:t>π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Aerogel ring, no gas ring.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954867" y="1253067"/>
            <a:ext cx="1320800" cy="846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75667" y="1253067"/>
            <a:ext cx="668866" cy="60113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944533" y="3251200"/>
            <a:ext cx="575734" cy="334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42468" y="5698067"/>
            <a:ext cx="3344332" cy="646331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/>
              </a:rPr>
              <a:t>14.6 GeV/c </a:t>
            </a:r>
            <a:r>
              <a:rPr lang="en-US" dirty="0" smtClean="0"/>
              <a:t>e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Aerogel ring and gas ring.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400800" y="4504267"/>
            <a:ext cx="254000" cy="1193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52611" y="6412468"/>
            <a:ext cx="629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lower particles give bigger rings, until at v=c/n,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latin typeface="Arial"/>
                <a:cs typeface="Arial"/>
              </a:rPr>
              <a:t>C</a:t>
            </a:r>
            <a:r>
              <a:rPr lang="en-US" dirty="0" smtClean="0">
                <a:latin typeface="Arial"/>
                <a:cs typeface="Arial"/>
                <a:sym typeface="Wingdings"/>
              </a:rPr>
              <a:t>90° &amp;</a:t>
            </a:r>
            <a:r>
              <a:rPr lang="en-US" dirty="0" smtClean="0"/>
              <a:t> r</a:t>
            </a:r>
            <a:r>
              <a:rPr lang="en-US" dirty="0" smtClean="0">
                <a:sym typeface="Wingdings"/>
              </a:rPr>
              <a:t>∞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5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CLAS12 Dual RICH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133600" cy="26352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Small angle, photo-sensors must be “inside”.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00400" y="4235451"/>
            <a:ext cx="5010150" cy="6857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00400" y="2336800"/>
            <a:ext cx="4610100" cy="2584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20964557">
            <a:off x="7963992" y="3687029"/>
            <a:ext cx="190500" cy="539750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89650" y="3302000"/>
            <a:ext cx="387350" cy="11574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20508896">
            <a:off x="6302248" y="3232651"/>
            <a:ext cx="190500" cy="1222927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77000" y="3187184"/>
            <a:ext cx="64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-25000" dirty="0" smtClean="0"/>
              <a:t>4</a:t>
            </a:r>
            <a:r>
              <a:rPr lang="en-US" dirty="0" smtClean="0"/>
              <a:t>F</a:t>
            </a:r>
            <a:r>
              <a:rPr lang="en-US" baseline="-25000" dirty="0" smtClean="0"/>
              <a:t>10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7245350" y="2673350"/>
            <a:ext cx="666750" cy="1022350"/>
          </a:xfrm>
          <a:custGeom>
            <a:avLst/>
            <a:gdLst>
              <a:gd name="connsiteX0" fmla="*/ 666750 w 666750"/>
              <a:gd name="connsiteY0" fmla="*/ 1022350 h 1022350"/>
              <a:gd name="connsiteX1" fmla="*/ 603250 w 666750"/>
              <a:gd name="connsiteY1" fmla="*/ 755650 h 1022350"/>
              <a:gd name="connsiteX2" fmla="*/ 508000 w 666750"/>
              <a:gd name="connsiteY2" fmla="*/ 527050 h 1022350"/>
              <a:gd name="connsiteX3" fmla="*/ 381000 w 666750"/>
              <a:gd name="connsiteY3" fmla="*/ 323850 h 1022350"/>
              <a:gd name="connsiteX4" fmla="*/ 139700 w 666750"/>
              <a:gd name="connsiteY4" fmla="*/ 88900 h 1022350"/>
              <a:gd name="connsiteX5" fmla="*/ 0 w 666750"/>
              <a:gd name="connsiteY5" fmla="*/ 0 h 1022350"/>
              <a:gd name="connsiteX6" fmla="*/ 0 w 666750"/>
              <a:gd name="connsiteY6" fmla="*/ 0 h 102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6750" h="1022350">
                <a:moveTo>
                  <a:pt x="666750" y="1022350"/>
                </a:moveTo>
                <a:cubicBezTo>
                  <a:pt x="648229" y="930275"/>
                  <a:pt x="629708" y="838200"/>
                  <a:pt x="603250" y="755650"/>
                </a:cubicBezTo>
                <a:cubicBezTo>
                  <a:pt x="576792" y="673100"/>
                  <a:pt x="545042" y="599017"/>
                  <a:pt x="508000" y="527050"/>
                </a:cubicBezTo>
                <a:cubicBezTo>
                  <a:pt x="470958" y="455083"/>
                  <a:pt x="442383" y="396875"/>
                  <a:pt x="381000" y="323850"/>
                </a:cubicBezTo>
                <a:cubicBezTo>
                  <a:pt x="319617" y="250825"/>
                  <a:pt x="203200" y="142875"/>
                  <a:pt x="139700" y="88900"/>
                </a:cubicBezTo>
                <a:cubicBezTo>
                  <a:pt x="76200" y="3492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244850" y="3930650"/>
            <a:ext cx="5683250" cy="990600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48025" y="2882900"/>
            <a:ext cx="5102225" cy="2038350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4" idx="4"/>
          </p:cNvCxnSpPr>
          <p:nvPr/>
        </p:nvCxnSpPr>
        <p:spPr>
          <a:xfrm flipV="1">
            <a:off x="6394450" y="2762250"/>
            <a:ext cx="990600" cy="9118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4" idx="4"/>
          </p:cNvCxnSpPr>
          <p:nvPr/>
        </p:nvCxnSpPr>
        <p:spPr>
          <a:xfrm flipH="1">
            <a:off x="6203950" y="2762250"/>
            <a:ext cx="1181100" cy="857250"/>
          </a:xfrm>
          <a:prstGeom prst="line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03950" y="3619500"/>
            <a:ext cx="1712063" cy="19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3" idx="3"/>
            <a:endCxn id="14" idx="2"/>
          </p:cNvCxnSpPr>
          <p:nvPr/>
        </p:nvCxnSpPr>
        <p:spPr>
          <a:xfrm flipV="1">
            <a:off x="7124796" y="3200400"/>
            <a:ext cx="628554" cy="171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77000" y="4978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Mirror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29400" y="4539218"/>
            <a:ext cx="91176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Aerogel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47050" y="453921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PMTs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8210550" y="4239688"/>
            <a:ext cx="139700" cy="35771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6431472" y="4533787"/>
            <a:ext cx="121728" cy="571613"/>
          </a:xfrm>
          <a:custGeom>
            <a:avLst/>
            <a:gdLst>
              <a:gd name="connsiteX0" fmla="*/ 121728 w 121728"/>
              <a:gd name="connsiteY0" fmla="*/ 571613 h 571613"/>
              <a:gd name="connsiteX1" fmla="*/ 32828 w 121728"/>
              <a:gd name="connsiteY1" fmla="*/ 444613 h 571613"/>
              <a:gd name="connsiteX2" fmla="*/ 1078 w 121728"/>
              <a:gd name="connsiteY2" fmla="*/ 273163 h 571613"/>
              <a:gd name="connsiteX3" fmla="*/ 7428 w 121728"/>
              <a:gd name="connsiteY3" fmla="*/ 44563 h 571613"/>
              <a:gd name="connsiteX4" fmla="*/ 7428 w 121728"/>
              <a:gd name="connsiteY4" fmla="*/ 113 h 57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28" h="571613">
                <a:moveTo>
                  <a:pt x="121728" y="571613"/>
                </a:moveTo>
                <a:cubicBezTo>
                  <a:pt x="87332" y="532984"/>
                  <a:pt x="52936" y="494355"/>
                  <a:pt x="32828" y="444613"/>
                </a:cubicBezTo>
                <a:cubicBezTo>
                  <a:pt x="12720" y="394871"/>
                  <a:pt x="5311" y="339838"/>
                  <a:pt x="1078" y="273163"/>
                </a:cubicBezTo>
                <a:cubicBezTo>
                  <a:pt x="-3155" y="206488"/>
                  <a:pt x="6370" y="90071"/>
                  <a:pt x="7428" y="44563"/>
                </a:cubicBezTo>
                <a:cubicBezTo>
                  <a:pt x="8486" y="-945"/>
                  <a:pt x="7957" y="-416"/>
                  <a:pt x="7428" y="113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6553200" y="3746500"/>
            <a:ext cx="1358900" cy="6400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7353300" y="4013200"/>
            <a:ext cx="628554" cy="171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69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Conceptual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Layout for an </a:t>
            </a:r>
            <a:b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Electron-ion Collider at JLab (2020s)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17588"/>
            <a:ext cx="6629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Group 7"/>
          <p:cNvGrpSpPr>
            <a:grpSpLocks/>
          </p:cNvGrpSpPr>
          <p:nvPr/>
        </p:nvGrpSpPr>
        <p:grpSpPr bwMode="auto">
          <a:xfrm>
            <a:off x="5805488" y="4370386"/>
            <a:ext cx="3200400" cy="1077219"/>
            <a:chOff x="5715000" y="4572000"/>
            <a:chExt cx="3200400" cy="1076526"/>
          </a:xfrm>
        </p:grpSpPr>
        <p:sp>
          <p:nvSpPr>
            <p:cNvPr id="21509" name="Rectangular Callout 4"/>
            <p:cNvSpPr>
              <a:spLocks noChangeArrowheads="1"/>
            </p:cNvSpPr>
            <p:nvPr/>
          </p:nvSpPr>
          <p:spPr bwMode="auto">
            <a:xfrm>
              <a:off x="5715000" y="4572000"/>
              <a:ext cx="3124200" cy="1066800"/>
            </a:xfrm>
            <a:prstGeom prst="wedgeRectCallout">
              <a:avLst>
                <a:gd name="adj1" fmla="val -97477"/>
                <a:gd name="adj2" fmla="val -152519"/>
              </a:avLst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1510" name="TextBox 5"/>
            <p:cNvSpPr txBox="1">
              <a:spLocks noChangeArrowheads="1"/>
            </p:cNvSpPr>
            <p:nvPr/>
          </p:nvSpPr>
          <p:spPr bwMode="auto">
            <a:xfrm>
              <a:off x="5715000" y="4572001"/>
              <a:ext cx="3200400" cy="107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cs typeface="Arial" charset="0"/>
                </a:rPr>
                <a:t>Three compact rings:</a:t>
              </a:r>
            </a:p>
            <a:p>
              <a:pPr>
                <a:buFont typeface="Arial" charset="0"/>
                <a:buChar char="•"/>
              </a:pPr>
              <a:r>
                <a:rPr lang="en-US" sz="1600" b="1" dirty="0">
                  <a:cs typeface="Arial" charset="0"/>
                </a:rPr>
                <a:t> 3 to 11 GeV electron</a:t>
              </a:r>
            </a:p>
            <a:p>
              <a:pPr>
                <a:buFont typeface="Arial" charset="0"/>
                <a:buChar char="•"/>
              </a:pPr>
              <a:r>
                <a:rPr lang="en-US" sz="1600" b="1" dirty="0">
                  <a:cs typeface="Arial" charset="0"/>
                </a:rPr>
                <a:t> Up to 12 GeV/c proton (warm)</a:t>
              </a:r>
            </a:p>
            <a:p>
              <a:pPr>
                <a:buFont typeface="Arial" charset="0"/>
                <a:buChar char="•"/>
              </a:pPr>
              <a:r>
                <a:rPr lang="en-US" sz="1600" b="1" dirty="0">
                  <a:cs typeface="Arial" charset="0"/>
                </a:rPr>
                <a:t> Up to </a:t>
              </a:r>
              <a:r>
                <a:rPr lang="en-US" sz="1600" b="1" dirty="0" smtClean="0">
                  <a:cs typeface="Arial" charset="0"/>
                </a:rPr>
                <a:t>90 </a:t>
              </a:r>
              <a:r>
                <a:rPr lang="en-US" sz="1600" b="1" dirty="0">
                  <a:cs typeface="Arial" charset="0"/>
                </a:rPr>
                <a:t>GeV/c proton (cold</a:t>
              </a:r>
              <a:r>
                <a:rPr lang="en-US" sz="1600" b="1" dirty="0" smtClean="0">
                  <a:cs typeface="Arial" charset="0"/>
                </a:rPr>
                <a:t>)</a:t>
              </a:r>
              <a:endParaRPr lang="en-US" sz="1600" b="1" dirty="0">
                <a:cs typeface="Arial" charset="0"/>
              </a:endParaRPr>
            </a:p>
          </p:txBody>
        </p:sp>
      </p:grpSp>
      <p:sp>
        <p:nvSpPr>
          <p:cNvPr id="2" name="Rectangular Callout 1"/>
          <p:cNvSpPr/>
          <p:nvPr/>
        </p:nvSpPr>
        <p:spPr>
          <a:xfrm>
            <a:off x="7137399" y="2108200"/>
            <a:ext cx="1495955" cy="639233"/>
          </a:xfrm>
          <a:prstGeom prst="wedgeRectCallout">
            <a:avLst>
              <a:gd name="adj1" fmla="val -119312"/>
              <a:gd name="adj2" fmla="val 169166"/>
            </a:avLst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Upgrade option to ~ 200 GeV/c proton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Detector Cartoons</a:t>
            </a:r>
            <a:endParaRPr lang="en-US" dirty="0"/>
          </a:p>
        </p:txBody>
      </p:sp>
      <p:pic>
        <p:nvPicPr>
          <p:cNvPr id="4" name="Picture 3" descr="DetectorCartoon_BNL_DIRC_Presentation-09-05-20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43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86" tIns="43243" rIns="86486" bIns="43243" anchor="ctr"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BABAR layout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44463" y="642938"/>
            <a:ext cx="885507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pic>
        <p:nvPicPr>
          <p:cNvPr id="20484" name="Picture 4" descr="babar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714375"/>
            <a:ext cx="8153400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Line 5"/>
          <p:cNvSpPr>
            <a:spLocks noChangeShapeType="1"/>
          </p:cNvSpPr>
          <p:nvPr/>
        </p:nvSpPr>
        <p:spPr bwMode="auto">
          <a:xfrm flipH="1" flipV="1">
            <a:off x="5113338" y="3922713"/>
            <a:ext cx="1697037" cy="12366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H="1">
            <a:off x="5341938" y="1974850"/>
            <a:ext cx="1468437" cy="11858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 flipV="1">
            <a:off x="4732338" y="3541713"/>
            <a:ext cx="312737" cy="214471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H="1">
            <a:off x="5570538" y="1365250"/>
            <a:ext cx="1217612" cy="11858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3055938" y="1365250"/>
            <a:ext cx="1143000" cy="5000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887538" y="2411413"/>
            <a:ext cx="2659062" cy="7778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71438" y="650875"/>
            <a:ext cx="26638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800000"/>
                </a:solidFill>
              </a:rPr>
              <a:t>Instrumented Flux Return</a:t>
            </a:r>
          </a:p>
          <a:p>
            <a:pPr eaLnBrk="1" hangingPunct="1"/>
            <a:r>
              <a:rPr lang="en-US" sz="1300">
                <a:solidFill>
                  <a:schemeClr val="accent1"/>
                </a:solidFill>
              </a:rPr>
              <a:t>19 layers of RPCs, </a:t>
            </a:r>
            <a:br>
              <a:rPr lang="en-US" sz="1300">
                <a:solidFill>
                  <a:schemeClr val="accent1"/>
                </a:solidFill>
              </a:rPr>
            </a:br>
            <a:r>
              <a:rPr lang="en-US" sz="1300" i="1">
                <a:solidFill>
                  <a:schemeClr val="accent1"/>
                </a:solidFill>
              </a:rPr>
              <a:t>(upgraded to LSTs)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6810375" y="1106488"/>
            <a:ext cx="159861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800000"/>
                </a:solidFill>
              </a:rPr>
              <a:t>1.5 T Solenoid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581025" y="2063750"/>
            <a:ext cx="9604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86" tIns="43243" rIns="86486" bIns="43243">
            <a:spAutoFit/>
          </a:bodyPr>
          <a:lstStyle>
            <a:lvl1pPr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DIRC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6810375" y="1716088"/>
            <a:ext cx="15859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800000"/>
                </a:solidFill>
              </a:rPr>
              <a:t>Drift Chamber</a:t>
            </a:r>
          </a:p>
          <a:p>
            <a:pPr eaLnBrk="1" hangingPunct="1"/>
            <a:r>
              <a:rPr lang="en-US" sz="1300">
                <a:solidFill>
                  <a:schemeClr val="accent1"/>
                </a:solidFill>
              </a:rPr>
              <a:t>40 layers (24 stereo)</a:t>
            </a:r>
          </a:p>
          <a:p>
            <a:pPr eaLnBrk="1" hangingPunct="1"/>
            <a:endParaRPr lang="en-US" sz="1900">
              <a:solidFill>
                <a:srgbClr val="800000"/>
              </a:solidFill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6943725" y="4786313"/>
            <a:ext cx="17526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800000"/>
                </a:solidFill>
              </a:rPr>
              <a:t>Electromagnetic</a:t>
            </a:r>
            <a:br>
              <a:rPr lang="en-US" sz="1900">
                <a:solidFill>
                  <a:srgbClr val="800000"/>
                </a:solidFill>
              </a:rPr>
            </a:br>
            <a:r>
              <a:rPr lang="en-US" sz="1900">
                <a:solidFill>
                  <a:srgbClr val="800000"/>
                </a:solidFill>
              </a:rPr>
              <a:t>Calorimeter</a:t>
            </a:r>
          </a:p>
          <a:p>
            <a:pPr eaLnBrk="1" hangingPunct="1"/>
            <a:r>
              <a:rPr lang="en-US" sz="1300">
                <a:solidFill>
                  <a:schemeClr val="accent1"/>
                </a:solidFill>
              </a:rPr>
              <a:t>6</a:t>
            </a:r>
            <a:r>
              <a:rPr lang="en-US" sz="500">
                <a:solidFill>
                  <a:schemeClr val="accent1"/>
                </a:solidFill>
              </a:rPr>
              <a:t> </a:t>
            </a:r>
            <a:r>
              <a:rPr lang="en-US" sz="1300">
                <a:solidFill>
                  <a:schemeClr val="accent1"/>
                </a:solidFill>
              </a:rPr>
              <a:t>580 CsI crystals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4297363" y="5694363"/>
            <a:ext cx="26289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>
            <a:lvl1pPr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800000"/>
                </a:solidFill>
              </a:rPr>
              <a:t>Silicon Vertex Detector</a:t>
            </a:r>
          </a:p>
          <a:p>
            <a:pPr eaLnBrk="1" hangingPunct="1"/>
            <a:r>
              <a:rPr lang="en-US" sz="1300">
                <a:solidFill>
                  <a:schemeClr val="accent1"/>
                </a:solidFill>
              </a:rPr>
              <a:t>5 layers of double sided silicon strips</a:t>
            </a:r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 flipV="1">
            <a:off x="1009650" y="4854575"/>
            <a:ext cx="768350" cy="207963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561975" y="5006975"/>
            <a:ext cx="1293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65188" eaLnBrk="0" hangingPunct="0">
              <a:tabLst>
                <a:tab pos="68421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tabLst>
                <a:tab pos="68421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68421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68421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68421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2600">
                <a:solidFill>
                  <a:srgbClr val="800000"/>
                </a:solidFill>
              </a:rPr>
              <a:t>e</a:t>
            </a:r>
            <a:r>
              <a:rPr lang="en-GB" sz="2600" baseline="33000">
                <a:solidFill>
                  <a:srgbClr val="800000"/>
                </a:solidFill>
              </a:rPr>
              <a:t>–</a:t>
            </a:r>
            <a:r>
              <a:rPr lang="en-GB" sz="1900">
                <a:solidFill>
                  <a:srgbClr val="800000"/>
                </a:solidFill>
              </a:rPr>
              <a:t> (9.0 GeV)</a:t>
            </a: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7245350" y="3192463"/>
            <a:ext cx="147796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/>
          <a:p>
            <a:pPr defTabSz="865188" eaLnBrk="0" hangingPunct="0"/>
            <a:r>
              <a:rPr lang="en-GB" sz="2600">
                <a:solidFill>
                  <a:srgbClr val="800000"/>
                </a:solidFill>
              </a:rPr>
              <a:t>e</a:t>
            </a:r>
            <a:r>
              <a:rPr lang="en-GB" sz="2600" baseline="33000">
                <a:solidFill>
                  <a:srgbClr val="800000"/>
                </a:solidFill>
              </a:rPr>
              <a:t>+</a:t>
            </a:r>
            <a:r>
              <a:rPr lang="en-GB" sz="1900">
                <a:solidFill>
                  <a:srgbClr val="800000"/>
                </a:solidFill>
              </a:rPr>
              <a:t> (3.1 GeV)</a:t>
            </a:r>
            <a:endParaRPr lang="en-US" sz="1900">
              <a:solidFill>
                <a:srgbClr val="800000"/>
              </a:solidFill>
            </a:endParaRPr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flipH="1">
            <a:off x="7651750" y="3101975"/>
            <a:ext cx="577850" cy="15240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1" name="Line 22"/>
          <p:cNvSpPr>
            <a:spLocks noChangeShapeType="1"/>
          </p:cNvSpPr>
          <p:nvPr/>
        </p:nvSpPr>
        <p:spPr bwMode="auto">
          <a:xfrm>
            <a:off x="1524000" y="2697163"/>
            <a:ext cx="1379538" cy="6429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02" name="Text Box 23"/>
          <p:cNvSpPr txBox="1">
            <a:spLocks noChangeArrowheads="1"/>
          </p:cNvSpPr>
          <p:nvPr/>
        </p:nvSpPr>
        <p:spPr bwMode="auto">
          <a:xfrm>
            <a:off x="163513" y="5589588"/>
            <a:ext cx="2547937" cy="91916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052" tIns="34052" rIns="34052" bIns="34052">
            <a:spAutoFit/>
          </a:bodyPr>
          <a:lstStyle>
            <a:lvl1pPr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sz="1700"/>
              <a:t>center of mass energy </a:t>
            </a:r>
            <a:br>
              <a:rPr lang="en-GB" sz="1700"/>
            </a:br>
            <a:r>
              <a:rPr lang="en-GB" sz="1700">
                <a:sym typeface="Symbol" charset="0"/>
              </a:rPr>
              <a:t></a:t>
            </a:r>
            <a:r>
              <a:rPr lang="en-GB" sz="1700"/>
              <a:t> M</a:t>
            </a:r>
            <a:r>
              <a:rPr lang="en-US" sz="1700" baseline="-25000">
                <a:sym typeface="Symbol" charset="0"/>
              </a:rPr>
              <a:t></a:t>
            </a:r>
            <a:r>
              <a:rPr lang="en-GB" sz="1700" baseline="-25000"/>
              <a:t>(4S) </a:t>
            </a:r>
            <a:r>
              <a:rPr lang="en-GB" sz="1700"/>
              <a:t>=10.58 GeV/c</a:t>
            </a:r>
            <a:r>
              <a:rPr lang="en-GB" sz="1700" baseline="30000"/>
              <a:t>2</a:t>
            </a:r>
          </a:p>
          <a:p>
            <a:pPr algn="ctr">
              <a:lnSpc>
                <a:spcPct val="110000"/>
              </a:lnSpc>
            </a:pPr>
            <a:r>
              <a:rPr lang="en-US" sz="1700">
                <a:latin typeface="Symbol" charset="0"/>
              </a:rPr>
              <a:t>bg</a:t>
            </a:r>
            <a:r>
              <a:rPr lang="en-US" sz="1700"/>
              <a:t> = 0.56</a:t>
            </a:r>
            <a:endParaRPr lang="en-GB" sz="1700"/>
          </a:p>
        </p:txBody>
      </p:sp>
      <p:sp>
        <p:nvSpPr>
          <p:cNvPr id="99352" name="Rectangle 24"/>
          <p:cNvSpPr>
            <a:spLocks noChangeArrowheads="1"/>
          </p:cNvSpPr>
          <p:nvPr/>
        </p:nvSpPr>
        <p:spPr bwMode="auto">
          <a:xfrm>
            <a:off x="865188" y="6350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/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HE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BABAR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ETECTOR</a:t>
            </a:r>
            <a:endParaRPr lang="de-DE" sz="240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504" name="Text Box 26"/>
          <p:cNvSpPr txBox="1">
            <a:spLocks noChangeArrowheads="1"/>
          </p:cNvSpPr>
          <p:nvPr/>
        </p:nvSpPr>
        <p:spPr bwMode="auto">
          <a:xfrm>
            <a:off x="6929438" y="603250"/>
            <a:ext cx="219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All BABAR DIRC slides today: </a:t>
            </a:r>
            <a:br>
              <a:rPr lang="en-US" sz="1200" i="1"/>
            </a:br>
            <a:r>
              <a:rPr lang="en-US" sz="1200" i="1"/>
              <a:t>J.S., RICH 2002/4, Giessen 2009</a:t>
            </a:r>
            <a:endParaRPr lang="de-DE" sz="1200" i="1"/>
          </a:p>
        </p:txBody>
      </p:sp>
    </p:spTree>
    <p:extLst>
      <p:ext uri="{BB962C8B-B14F-4D97-AF65-F5344CB8AC3E}">
        <p14:creationId xmlns:p14="http://schemas.microsoft.com/office/powerpoint/2010/main" val="251997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44463" y="814388"/>
            <a:ext cx="3131501" cy="301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6486" tIns="43243" rIns="86486" bIns="43243">
            <a:spAutoFit/>
          </a:bodyPr>
          <a:lstStyle/>
          <a:p>
            <a:pPr defTabSz="865188" eaLnBrk="0" hangingPunct="0">
              <a:tabLst>
                <a:tab pos="379413" algn="l"/>
              </a:tabLst>
            </a:pPr>
            <a:r>
              <a:rPr lang="en-US" sz="1900" dirty="0">
                <a:solidFill>
                  <a:schemeClr val="hlink"/>
                </a:solidFill>
                <a:sym typeface="Symbol" charset="0"/>
              </a:rPr>
              <a:t>DIRC thickness:</a:t>
            </a:r>
            <a:r>
              <a:rPr lang="en-US" sz="1900" dirty="0">
                <a:solidFill>
                  <a:schemeClr val="folHlink"/>
                </a:solidFill>
                <a:sym typeface="Symbol" charset="0"/>
              </a:rPr>
              <a:t> </a:t>
            </a:r>
          </a:p>
          <a:p>
            <a:pPr defTabSz="865188" eaLnBrk="0" hangingPunct="0">
              <a:tabLst>
                <a:tab pos="379413" algn="l"/>
              </a:tabLst>
            </a:pPr>
            <a:r>
              <a:rPr lang="en-US" sz="1900" dirty="0">
                <a:sym typeface="Symbol" charset="0"/>
              </a:rPr>
              <a:t>	</a:t>
            </a:r>
            <a:r>
              <a:rPr lang="en-US" sz="1900" dirty="0" smtClean="0">
                <a:sym typeface="Symbol" charset="0"/>
              </a:rPr>
              <a:t>2 cm SiO</a:t>
            </a:r>
            <a:r>
              <a:rPr lang="en-US" sz="1900" baseline="-25000" dirty="0" smtClean="0">
                <a:sym typeface="Symbol" charset="0"/>
              </a:rPr>
              <a:t>2</a:t>
            </a:r>
            <a:r>
              <a:rPr lang="en-US" sz="1900" dirty="0" smtClean="0">
                <a:sym typeface="Symbol" charset="0"/>
              </a:rPr>
              <a:t> active</a:t>
            </a:r>
          </a:p>
          <a:p>
            <a:pPr defTabSz="865188" eaLnBrk="0" hangingPunct="0">
              <a:tabLst>
                <a:tab pos="379413" algn="l"/>
              </a:tabLst>
            </a:pPr>
            <a:r>
              <a:rPr lang="en-US" sz="1900" dirty="0">
                <a:sym typeface="Symbol" charset="0"/>
              </a:rPr>
              <a:t>	</a:t>
            </a:r>
            <a:r>
              <a:rPr lang="en-US" sz="1900" dirty="0" smtClean="0">
                <a:sym typeface="Symbol" charset="0"/>
              </a:rPr>
              <a:t>	</a:t>
            </a:r>
            <a:r>
              <a:rPr lang="en-US" sz="1600" dirty="0" smtClean="0">
                <a:sym typeface="Symbol" charset="0"/>
              </a:rPr>
              <a:t>8 </a:t>
            </a:r>
            <a:r>
              <a:rPr lang="en-US" sz="1600" dirty="0">
                <a:sym typeface="Symbol" charset="0"/>
              </a:rPr>
              <a:t>cm radial incl. supports</a:t>
            </a:r>
          </a:p>
          <a:p>
            <a:pPr defTabSz="865188" eaLnBrk="0" hangingPunct="0">
              <a:tabLst>
                <a:tab pos="379413" algn="l"/>
              </a:tabLst>
            </a:pPr>
            <a:r>
              <a:rPr lang="en-US" sz="1900" dirty="0">
                <a:sym typeface="Symbol" charset="0"/>
              </a:rPr>
              <a:t>	19% radiation length </a:t>
            </a:r>
          </a:p>
          <a:p>
            <a:pPr defTabSz="865188" eaLnBrk="0" hangingPunct="0">
              <a:tabLst>
                <a:tab pos="379413" algn="l"/>
              </a:tabLst>
            </a:pPr>
            <a:r>
              <a:rPr lang="en-US" sz="1900" dirty="0">
                <a:sym typeface="Symbol" charset="0"/>
              </a:rPr>
              <a:t>		at normal incidence</a:t>
            </a:r>
          </a:p>
          <a:p>
            <a:pPr defTabSz="865188" eaLnBrk="0" hangingPunct="0">
              <a:tabLst>
                <a:tab pos="379413" algn="l"/>
              </a:tabLst>
            </a:pPr>
            <a:r>
              <a:rPr lang="en-US" sz="1900" dirty="0">
                <a:solidFill>
                  <a:schemeClr val="hlink"/>
                </a:solidFill>
                <a:sym typeface="Symbol" charset="0"/>
              </a:rPr>
              <a:t>DIRC radiators cover</a:t>
            </a:r>
            <a:r>
              <a:rPr lang="en-US" sz="1900" dirty="0">
                <a:solidFill>
                  <a:schemeClr val="folHlink"/>
                </a:solidFill>
                <a:sym typeface="Symbol" charset="0"/>
              </a:rPr>
              <a:t>: </a:t>
            </a:r>
            <a:br>
              <a:rPr lang="en-US" sz="1900" dirty="0">
                <a:solidFill>
                  <a:schemeClr val="folHlink"/>
                </a:solidFill>
                <a:sym typeface="Symbol" charset="0"/>
              </a:rPr>
            </a:br>
            <a:r>
              <a:rPr lang="en-US" sz="1900" dirty="0">
                <a:sym typeface="Symbol" charset="0"/>
              </a:rPr>
              <a:t>	94% azimuth, </a:t>
            </a:r>
          </a:p>
          <a:p>
            <a:pPr defTabSz="865188" eaLnBrk="0" hangingPunct="0">
              <a:tabLst>
                <a:tab pos="379413" algn="l"/>
              </a:tabLst>
            </a:pPr>
            <a:r>
              <a:rPr lang="en-US" sz="1900" dirty="0">
                <a:sym typeface="Symbol" charset="0"/>
              </a:rPr>
              <a:t>	83% </a:t>
            </a:r>
            <a:r>
              <a:rPr lang="en-US" sz="1900" dirty="0" err="1">
                <a:sym typeface="Symbol" charset="0"/>
              </a:rPr>
              <a:t>c.m</a:t>
            </a:r>
            <a:r>
              <a:rPr lang="en-US" sz="1900" dirty="0">
                <a:sym typeface="Symbol" charset="0"/>
              </a:rPr>
              <a:t>. polar angle</a:t>
            </a:r>
          </a:p>
          <a:p>
            <a:pPr defTabSz="865188" eaLnBrk="0" hangingPunct="0">
              <a:tabLst>
                <a:tab pos="379413" algn="l"/>
              </a:tabLst>
            </a:pPr>
            <a:r>
              <a:rPr lang="en-US" sz="1900" dirty="0">
                <a:solidFill>
                  <a:schemeClr val="hlink"/>
                </a:solidFill>
                <a:sym typeface="Symbol" charset="0"/>
              </a:rPr>
              <a:t>DIRC photon detection array:</a:t>
            </a:r>
            <a:endParaRPr lang="en-US" sz="1900" dirty="0">
              <a:sym typeface="Symbol" charset="0"/>
            </a:endParaRPr>
          </a:p>
          <a:p>
            <a:pPr defTabSz="865188" eaLnBrk="0" hangingPunct="0">
              <a:tabLst>
                <a:tab pos="379413" algn="l"/>
              </a:tabLst>
            </a:pPr>
            <a:r>
              <a:rPr lang="en-US" sz="1700" dirty="0">
                <a:sym typeface="Symbol" charset="0"/>
              </a:rPr>
              <a:t>	</a:t>
            </a:r>
            <a:r>
              <a:rPr lang="en-US" sz="1900" dirty="0">
                <a:sym typeface="Symbol" charset="0"/>
              </a:rPr>
              <a:t>10,752 PMTs ETL 9125</a:t>
            </a:r>
          </a:p>
        </p:txBody>
      </p:sp>
      <p:pic>
        <p:nvPicPr>
          <p:cNvPr id="22531" name="Picture 3" descr="Fig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1108075"/>
            <a:ext cx="5299075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Hl_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3851810"/>
            <a:ext cx="19494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65188" y="6350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/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HE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DIRC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BABAR</a:t>
            </a:r>
            <a:endParaRPr lang="de-DE" sz="320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1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0333" y="4470400"/>
            <a:ext cx="7687734" cy="406400"/>
          </a:xfrm>
          <a:prstGeom prst="rect">
            <a:avLst/>
          </a:prstGeom>
          <a:solidFill>
            <a:srgbClr val="FFFF00"/>
          </a:soli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Internal Reflection of Cerenkov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08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Fused Silica</a:t>
            </a:r>
          </a:p>
          <a:p>
            <a:pPr lvl="1"/>
            <a:r>
              <a:rPr lang="en-US" dirty="0" smtClean="0"/>
              <a:t>n(SiO</a:t>
            </a:r>
            <a:r>
              <a:rPr lang="en-US" baseline="-25000" dirty="0" smtClean="0"/>
              <a:t>2</a:t>
            </a:r>
            <a:r>
              <a:rPr lang="en-US" dirty="0" smtClean="0"/>
              <a:t>) = 1.47</a:t>
            </a:r>
          </a:p>
          <a:p>
            <a:pPr lvl="1"/>
            <a:r>
              <a:rPr lang="en-US" dirty="0" smtClean="0"/>
              <a:t>Industrial production processes</a:t>
            </a:r>
          </a:p>
          <a:p>
            <a:pPr lvl="1"/>
            <a:r>
              <a:rPr lang="en-US" dirty="0" smtClean="0"/>
              <a:t>Highly transparent from 180 to 800 nm</a:t>
            </a:r>
          </a:p>
          <a:p>
            <a:r>
              <a:rPr lang="en-US" dirty="0" smtClean="0"/>
              <a:t>Cerenkov angle 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C</a:t>
            </a:r>
            <a:r>
              <a:rPr lang="en-US" dirty="0" smtClean="0"/>
              <a:t> = 47°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C</a:t>
            </a:r>
            <a:r>
              <a:rPr lang="en-US" dirty="0" smtClean="0"/>
              <a:t>(pion at 2 GeV/c) = 47.0°</a:t>
            </a:r>
          </a:p>
          <a:p>
            <a:pPr lvl="1"/>
            <a:r>
              <a:rPr lang="en-US" dirty="0" err="1">
                <a:latin typeface="Symbol" charset="2"/>
                <a:cs typeface="Symbol" charset="2"/>
              </a:rPr>
              <a:t>q</a:t>
            </a:r>
            <a:r>
              <a:rPr lang="en-US" baseline="-25000" dirty="0" err="1"/>
              <a:t>C</a:t>
            </a:r>
            <a:r>
              <a:rPr lang="en-US" dirty="0" smtClean="0"/>
              <a:t>(</a:t>
            </a:r>
            <a:r>
              <a:rPr lang="en-US" dirty="0" err="1" smtClean="0"/>
              <a:t>kaon</a:t>
            </a:r>
            <a:r>
              <a:rPr lang="en-US" dirty="0" smtClean="0"/>
              <a:t> </a:t>
            </a:r>
            <a:r>
              <a:rPr lang="en-US" dirty="0"/>
              <a:t>at 2 GeV/c) = </a:t>
            </a:r>
            <a:r>
              <a:rPr lang="en-US" dirty="0" smtClean="0"/>
              <a:t>45.5°</a:t>
            </a:r>
          </a:p>
          <a:p>
            <a:pPr lvl="2"/>
            <a:r>
              <a:rPr lang="en-US" dirty="0" err="1" smtClean="0">
                <a:latin typeface="Symbol" charset="2"/>
                <a:cs typeface="Symbol" charset="2"/>
              </a:rPr>
              <a:t>Dq</a:t>
            </a:r>
            <a:r>
              <a:rPr lang="en-US" baseline="-25000" dirty="0" err="1" smtClean="0"/>
              <a:t>C</a:t>
            </a:r>
            <a:r>
              <a:rPr lang="en-US" dirty="0" smtClean="0"/>
              <a:t>(2 GeV/c) = 27 </a:t>
            </a:r>
            <a:r>
              <a:rPr lang="en-US" dirty="0" err="1" smtClean="0"/>
              <a:t>mr</a:t>
            </a:r>
            <a:endParaRPr lang="en-US" dirty="0" smtClean="0"/>
          </a:p>
          <a:p>
            <a:pPr lvl="2"/>
            <a:r>
              <a:rPr lang="en-US" dirty="0" err="1">
                <a:latin typeface="Symbol" charset="2"/>
                <a:cs typeface="Symbol" charset="2"/>
              </a:rPr>
              <a:t>Dq</a:t>
            </a:r>
            <a:r>
              <a:rPr lang="en-US" baseline="-25000" dirty="0" err="1"/>
              <a:t>C</a:t>
            </a:r>
            <a:r>
              <a:rPr lang="en-US" dirty="0" smtClean="0"/>
              <a:t>(4 </a:t>
            </a:r>
            <a:r>
              <a:rPr lang="en-US" dirty="0"/>
              <a:t>GeV/c) = </a:t>
            </a:r>
            <a:r>
              <a:rPr lang="en-US" dirty="0" smtClean="0"/>
              <a:t>7 </a:t>
            </a:r>
            <a:r>
              <a:rPr lang="en-US" dirty="0" err="1" smtClean="0"/>
              <a:t>mr</a:t>
            </a:r>
            <a:endParaRPr lang="en-US" dirty="0" smtClean="0"/>
          </a:p>
          <a:p>
            <a:r>
              <a:rPr lang="en-US" dirty="0" err="1" smtClean="0"/>
              <a:t>cos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C</a:t>
            </a:r>
            <a:r>
              <a:rPr lang="en-US" dirty="0" smtClean="0"/>
              <a:t> &lt; </a:t>
            </a:r>
            <a:r>
              <a:rPr lang="en-US" dirty="0" err="1" smtClean="0"/>
              <a:t>sin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C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 total internal reflection at normal track incidence.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486400" y="3708401"/>
            <a:ext cx="0" cy="23367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486400" y="4470400"/>
            <a:ext cx="491067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995308" y="4470394"/>
            <a:ext cx="491067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504241" y="4470400"/>
            <a:ext cx="491067" cy="40640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996237" y="4470394"/>
            <a:ext cx="491067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994369" y="4478867"/>
            <a:ext cx="491067" cy="40640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292580" y="4478855"/>
            <a:ext cx="1193820" cy="406412"/>
            <a:chOff x="4292580" y="4478855"/>
            <a:chExt cx="1193820" cy="406412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5274714" y="4478855"/>
              <a:ext cx="211686" cy="1693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783647" y="4478867"/>
              <a:ext cx="491067" cy="40640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4292580" y="4478867"/>
              <a:ext cx="491067" cy="406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flipH="1">
            <a:off x="5499075" y="4472517"/>
            <a:ext cx="1193820" cy="406412"/>
            <a:chOff x="4292580" y="4478855"/>
            <a:chExt cx="1193820" cy="406412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5274714" y="4478855"/>
              <a:ext cx="211686" cy="1693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783647" y="4478867"/>
              <a:ext cx="491067" cy="40640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4292580" y="4478867"/>
              <a:ext cx="491067" cy="406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/>
          <p:nvPr/>
        </p:nvCxnSpPr>
        <p:spPr>
          <a:xfrm flipV="1">
            <a:off x="6498136" y="4478867"/>
            <a:ext cx="491067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221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Cerenkov Radiation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690" y="1164898"/>
            <a:ext cx="8723586" cy="496126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Four-vector current of a point charge </a:t>
            </a:r>
            <a:r>
              <a:rPr lang="en-US" i="1" dirty="0" smtClean="0"/>
              <a:t>q</a:t>
            </a:r>
            <a:r>
              <a:rPr lang="en-US" dirty="0" smtClean="0"/>
              <a:t> travelling at velocity </a:t>
            </a:r>
            <a:r>
              <a:rPr lang="en-US" b="1" dirty="0" smtClean="0"/>
              <a:t>v</a:t>
            </a:r>
            <a:r>
              <a:rPr lang="en-US" dirty="0" smtClean="0"/>
              <a:t> through a medium of index of refraction </a:t>
            </a:r>
            <a:r>
              <a:rPr lang="en-US" i="1" dirty="0" smtClean="0"/>
              <a:t>n</a:t>
            </a:r>
          </a:p>
          <a:p>
            <a:pPr lvl="1"/>
            <a:r>
              <a:rPr lang="en-US" i="1" dirty="0" smtClean="0"/>
              <a:t>J</a:t>
            </a:r>
            <a:r>
              <a:rPr lang="en-US" i="1" baseline="30000" dirty="0" smtClean="0"/>
              <a:t>µ</a:t>
            </a:r>
            <a:r>
              <a:rPr lang="en-US" i="1" dirty="0" smtClean="0"/>
              <a:t> = [</a:t>
            </a:r>
            <a:r>
              <a:rPr lang="en-US" i="1" dirty="0" err="1" smtClean="0">
                <a:latin typeface="Symbol" charset="2"/>
                <a:cs typeface="Symbol" charset="2"/>
              </a:rPr>
              <a:t>r</a:t>
            </a:r>
            <a:r>
              <a:rPr lang="en-US" i="1" dirty="0" err="1" smtClean="0"/>
              <a:t>c</a:t>
            </a:r>
            <a:r>
              <a:rPr lang="en-US" i="1" dirty="0" smtClean="0"/>
              <a:t>, </a:t>
            </a:r>
            <a:r>
              <a:rPr lang="en-US" b="1" dirty="0" smtClean="0"/>
              <a:t>J</a:t>
            </a:r>
            <a:r>
              <a:rPr lang="en-US" i="1" dirty="0" smtClean="0"/>
              <a:t>] = q </a:t>
            </a:r>
            <a:r>
              <a:rPr lang="en-US" i="1" dirty="0" err="1" smtClean="0"/>
              <a:t>v</a:t>
            </a:r>
            <a:r>
              <a:rPr lang="en-US" i="1" baseline="30000" dirty="0" err="1">
                <a:latin typeface="Symbol" charset="2"/>
                <a:cs typeface="Symbol" charset="2"/>
              </a:rPr>
              <a:t>m</a:t>
            </a:r>
            <a:r>
              <a:rPr lang="en-US" i="1" dirty="0" smtClean="0"/>
              <a:t> </a:t>
            </a:r>
            <a:r>
              <a:rPr lang="en-US" i="1" dirty="0" smtClean="0">
                <a:latin typeface="Symbol" charset="2"/>
                <a:cs typeface="Symbol" charset="2"/>
              </a:rPr>
              <a:t>d</a:t>
            </a:r>
            <a:r>
              <a:rPr lang="en-US" i="1" baseline="30000" dirty="0" smtClean="0"/>
              <a:t>(3)</a:t>
            </a:r>
            <a:r>
              <a:rPr lang="en-US" i="1" dirty="0" smtClean="0"/>
              <a:t>(</a:t>
            </a:r>
            <a:r>
              <a:rPr lang="en-US" b="1" dirty="0" smtClean="0"/>
              <a:t>r</a:t>
            </a:r>
            <a:r>
              <a:rPr lang="en-US" dirty="0" smtClean="0">
                <a:latin typeface="Symbol" charset="2"/>
                <a:cs typeface="Symbol" charset="2"/>
              </a:rPr>
              <a:t>-</a:t>
            </a:r>
            <a:r>
              <a:rPr lang="en-US" b="1" dirty="0" err="1" smtClean="0"/>
              <a:t>v</a:t>
            </a:r>
            <a:r>
              <a:rPr lang="en-US" i="1" dirty="0" err="1" smtClean="0"/>
              <a:t>t</a:t>
            </a:r>
            <a:r>
              <a:rPr lang="en-US" i="1" dirty="0" smtClean="0"/>
              <a:t>)			</a:t>
            </a:r>
            <a:r>
              <a:rPr lang="en-US" i="1" dirty="0" err="1" smtClean="0"/>
              <a:t>v</a:t>
            </a:r>
            <a:r>
              <a:rPr lang="en-US" i="1" baseline="30000" dirty="0" err="1" smtClean="0">
                <a:latin typeface="Symbol" charset="2"/>
                <a:cs typeface="Symbol" charset="2"/>
              </a:rPr>
              <a:t>m</a:t>
            </a:r>
            <a:r>
              <a:rPr lang="en-US" i="1" dirty="0" smtClean="0"/>
              <a:t>  = </a:t>
            </a:r>
            <a:r>
              <a:rPr lang="en-US" i="1" dirty="0"/>
              <a:t>[c, </a:t>
            </a:r>
            <a:r>
              <a:rPr lang="en-US" b="1" dirty="0"/>
              <a:t>v</a:t>
            </a:r>
            <a:r>
              <a:rPr lang="en-US" i="1" dirty="0"/>
              <a:t>]  </a:t>
            </a:r>
            <a:endParaRPr lang="en-US" i="1" dirty="0" smtClean="0"/>
          </a:p>
          <a:p>
            <a:r>
              <a:rPr lang="en-US" dirty="0" smtClean="0"/>
              <a:t>Maxwell’s equation for the vector potential in medium</a:t>
            </a:r>
          </a:p>
          <a:p>
            <a:pPr lvl="1"/>
            <a:endParaRPr lang="en-US" dirty="0" smtClean="0">
              <a:latin typeface="ＭＳ ゴシック"/>
              <a:ea typeface="ＭＳ ゴシック"/>
              <a:cs typeface="ＭＳ ゴシック"/>
            </a:endParaRPr>
          </a:p>
          <a:p>
            <a:pPr lvl="1"/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☐</a:t>
            </a:r>
            <a:r>
              <a:rPr lang="en-US" baseline="-25000" dirty="0" err="1" smtClean="0">
                <a:ea typeface="ＭＳ ゴシック"/>
              </a:rPr>
              <a:t>n</a:t>
            </a:r>
            <a:r>
              <a:rPr lang="en-US" i="1" dirty="0" err="1" smtClean="0"/>
              <a:t>A</a:t>
            </a:r>
            <a:r>
              <a:rPr lang="en-US" i="1" baseline="30000" dirty="0" smtClean="0"/>
              <a:t>µ</a:t>
            </a:r>
            <a:r>
              <a:rPr lang="en-US" i="1" dirty="0" smtClean="0"/>
              <a:t> = 4</a:t>
            </a:r>
            <a:r>
              <a:rPr lang="en-US" i="1" dirty="0" smtClean="0">
                <a:latin typeface="Symbol" charset="2"/>
                <a:cs typeface="Symbol" charset="2"/>
              </a:rPr>
              <a:t>p</a:t>
            </a:r>
            <a:r>
              <a:rPr lang="en-US" i="1" dirty="0" smtClean="0"/>
              <a:t> J</a:t>
            </a:r>
            <a:r>
              <a:rPr lang="en-US" i="1" baseline="30000" dirty="0" smtClean="0"/>
              <a:t>µ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Fourier transform and invert with Cauchy integral</a:t>
            </a:r>
          </a:p>
          <a:p>
            <a:r>
              <a:rPr lang="en-US" dirty="0" smtClean="0"/>
              <a:t>Classical or </a:t>
            </a:r>
            <a:r>
              <a:rPr lang="en-US" dirty="0" err="1" smtClean="0"/>
              <a:t>Quantal</a:t>
            </a:r>
            <a:r>
              <a:rPr lang="en-US" dirty="0" smtClean="0"/>
              <a:t> solution</a:t>
            </a:r>
          </a:p>
          <a:p>
            <a:pPr lvl="1"/>
            <a:r>
              <a:rPr lang="en-US" dirty="0" smtClean="0"/>
              <a:t>Light is emitted in a broadband pulse with wave-vectors pointing in a cone of half angle given by</a:t>
            </a:r>
            <a:br>
              <a:rPr lang="en-US" dirty="0" smtClean="0"/>
            </a:br>
            <a:r>
              <a:rPr lang="en-US" dirty="0" err="1" smtClean="0"/>
              <a:t>cos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C</a:t>
            </a:r>
            <a:r>
              <a:rPr lang="en-US" dirty="0" smtClean="0"/>
              <a:t> = 1/(</a:t>
            </a:r>
            <a:r>
              <a:rPr lang="en-US" i="1" dirty="0" smtClean="0"/>
              <a:t>n v/c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Optical analog of sonic boom for all wavelengths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of light </a:t>
            </a:r>
            <a:r>
              <a:rPr lang="en-US" dirty="0" err="1" smtClean="0"/>
              <a:t>s.t.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n(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i="1" dirty="0" smtClean="0"/>
              <a:t>) &gt; v/c</a:t>
            </a:r>
            <a:endParaRPr lang="en-US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028989"/>
              </p:ext>
            </p:extLst>
          </p:nvPr>
        </p:nvGraphicFramePr>
        <p:xfrm>
          <a:off x="3147197" y="2654300"/>
          <a:ext cx="3874873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Equation" r:id="rId3" imgW="2019300" imgH="469900" progId="Equation.3">
                  <p:embed/>
                </p:oleObj>
              </mc:Choice>
              <mc:Fallback>
                <p:oleObj name="Equation" r:id="rId3" imgW="2019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7197" y="2654300"/>
                        <a:ext cx="3874873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443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ab_c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" y="341825"/>
            <a:ext cx="5080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bar schema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269" y="3370263"/>
            <a:ext cx="4498975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5120747" y="759883"/>
            <a:ext cx="4098826" cy="142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 defTabSz="865188" eaLnBrk="0" hangingPunct="0"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900" dirty="0">
                <a:solidFill>
                  <a:schemeClr val="folHlink"/>
                </a:solidFill>
              </a:rPr>
              <a:t>Bar box:</a:t>
            </a:r>
            <a:r>
              <a:rPr lang="en-US" sz="1700" dirty="0"/>
              <a:t>	12 bar boxes in BABAR</a:t>
            </a:r>
          </a:p>
          <a:p>
            <a:r>
              <a:rPr lang="en-US" sz="1700" dirty="0"/>
              <a:t>	12 long (4.9m) bars per </a:t>
            </a:r>
            <a:r>
              <a:rPr lang="en-US" sz="1700" dirty="0" smtClean="0"/>
              <a:t>box</a:t>
            </a:r>
          </a:p>
          <a:p>
            <a:r>
              <a:rPr lang="en-US" sz="1700" dirty="0"/>
              <a:t>	</a:t>
            </a:r>
            <a:r>
              <a:rPr lang="en-US" sz="1700" dirty="0" smtClean="0"/>
              <a:t>	</a:t>
            </a:r>
            <a:r>
              <a:rPr lang="en-US" sz="1400" dirty="0" smtClean="0"/>
              <a:t>17.25 mm thick ×35 mm wide</a:t>
            </a:r>
            <a:endParaRPr lang="en-US" sz="1400" dirty="0"/>
          </a:p>
          <a:p>
            <a:r>
              <a:rPr lang="en-US" sz="1700" dirty="0"/>
              <a:t>	150</a:t>
            </a:r>
            <a:r>
              <a:rPr lang="el-GR" sz="1700" dirty="0">
                <a:cs typeface="Times New Roman" charset="0"/>
              </a:rPr>
              <a:t>μ</a:t>
            </a:r>
            <a:r>
              <a:rPr lang="en-US" sz="1700" dirty="0">
                <a:ea typeface="Times New Roman" charset="0"/>
                <a:cs typeface="Times New Roman" charset="0"/>
              </a:rPr>
              <a:t>m air gap between bars</a:t>
            </a:r>
          </a:p>
          <a:p>
            <a:r>
              <a:rPr lang="en-US" sz="1700" dirty="0">
                <a:ea typeface="Times New Roman" charset="0"/>
                <a:cs typeface="Times New Roman" charset="0"/>
              </a:rPr>
              <a:t>	dry nitrogen flow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825500" y="5399088"/>
            <a:ext cx="3173644" cy="116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 defTabSz="865188" eaLnBrk="0" hangingPunct="0"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017588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900" dirty="0">
                <a:solidFill>
                  <a:schemeClr val="folHlink"/>
                </a:solidFill>
              </a:rPr>
              <a:t>Long bar:</a:t>
            </a:r>
            <a:r>
              <a:rPr lang="en-US" sz="1700" dirty="0"/>
              <a:t>	4 short (1.225m) </a:t>
            </a:r>
            <a:r>
              <a:rPr lang="en-US" sz="1700" dirty="0" smtClean="0"/>
              <a:t>bars</a:t>
            </a:r>
          </a:p>
          <a:p>
            <a:r>
              <a:rPr lang="en-US" sz="1700" dirty="0"/>
              <a:t>	</a:t>
            </a:r>
            <a:r>
              <a:rPr lang="en-US" sz="1700" dirty="0" smtClean="0"/>
              <a:t>Fused silica (SiO</a:t>
            </a:r>
            <a:r>
              <a:rPr lang="en-US" sz="1700" baseline="-25000" dirty="0" smtClean="0"/>
              <a:t>2</a:t>
            </a:r>
            <a:r>
              <a:rPr lang="en-US" sz="1700" dirty="0" smtClean="0"/>
              <a:t>)</a:t>
            </a:r>
            <a:endParaRPr lang="en-US" sz="1700" dirty="0"/>
          </a:p>
          <a:p>
            <a:r>
              <a:rPr lang="en-US" sz="1700" dirty="0"/>
              <a:t>	Mirror on forward end</a:t>
            </a:r>
          </a:p>
          <a:p>
            <a:r>
              <a:rPr lang="en-US" sz="1700" dirty="0"/>
              <a:t>	Wedge on readout end</a:t>
            </a: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865188" y="6350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/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HE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DIRC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BABAR</a:t>
            </a:r>
            <a:endParaRPr lang="de-DE" sz="320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" name="Arc 3"/>
          <p:cNvSpPr/>
          <p:nvPr/>
        </p:nvSpPr>
        <p:spPr>
          <a:xfrm flipH="1">
            <a:off x="3065008" y="2302933"/>
            <a:ext cx="3968748" cy="3968748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4" idx="2"/>
          </p:cNvCxnSpPr>
          <p:nvPr/>
        </p:nvCxnSpPr>
        <p:spPr>
          <a:xfrm flipH="1" flipV="1">
            <a:off x="3065008" y="4287307"/>
            <a:ext cx="2201259" cy="47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436533" y="2421467"/>
            <a:ext cx="829734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840000">
            <a:off x="3107343" y="3860799"/>
            <a:ext cx="262392" cy="93133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840000">
            <a:off x="3141205" y="3708387"/>
            <a:ext cx="262392" cy="93133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20000">
            <a:off x="3200474" y="3564448"/>
            <a:ext cx="262392" cy="93133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3540000">
            <a:off x="4166259" y="2531514"/>
            <a:ext cx="262392" cy="93133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10309" y="3843205"/>
            <a:ext cx="55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76698" y="2945379"/>
            <a:ext cx="1054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11000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PMTs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(29mm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f)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BABAR DIRC Pinhole Proximity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52816" cy="45212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Non focusing image formation in expansion volume of 6000 </a:t>
            </a:r>
            <a:r>
              <a:rPr lang="en-US" dirty="0" err="1" smtClean="0"/>
              <a:t>litre</a:t>
            </a:r>
            <a:r>
              <a:rPr lang="en-US" dirty="0" smtClean="0"/>
              <a:t> pure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dirty="0" smtClean="0"/>
              <a:t>Roughly 1m radius volume</a:t>
            </a:r>
          </a:p>
          <a:p>
            <a:r>
              <a:rPr lang="en-US" dirty="0" smtClean="0"/>
              <a:t>Simple analysis: Ignore</a:t>
            </a:r>
          </a:p>
          <a:p>
            <a:pPr lvl="1"/>
            <a:r>
              <a:rPr lang="en-US" i="1" dirty="0" smtClean="0"/>
              <a:t>n</a:t>
            </a:r>
            <a:r>
              <a:rPr lang="en-US" dirty="0" smtClean="0"/>
              <a:t>(SiO</a:t>
            </a:r>
            <a:r>
              <a:rPr lang="en-US" baseline="-25000" dirty="0" smtClean="0"/>
              <a:t>2</a:t>
            </a:r>
            <a:r>
              <a:rPr lang="en-US" dirty="0" smtClean="0"/>
              <a:t>)-</a:t>
            </a:r>
            <a:r>
              <a:rPr lang="en-US" i="1" dirty="0" smtClean="0"/>
              <a:t>n</a:t>
            </a:r>
            <a:r>
              <a:rPr lang="en-US" dirty="0" smtClean="0"/>
              <a:t>(H</a:t>
            </a:r>
            <a:r>
              <a:rPr lang="en-US" baseline="-25000" dirty="0" smtClean="0"/>
              <a:t>2</a:t>
            </a:r>
            <a:r>
              <a:rPr lang="en-US" dirty="0" smtClean="0"/>
              <a:t>0)= 1.47</a:t>
            </a:r>
            <a:r>
              <a:rPr lang="en-US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1.33 difference.</a:t>
            </a:r>
          </a:p>
          <a:p>
            <a:pPr lvl="1"/>
            <a:r>
              <a:rPr lang="en-US" dirty="0" smtClean="0"/>
              <a:t>6 </a:t>
            </a:r>
            <a:r>
              <a:rPr lang="en-US" dirty="0" err="1" smtClean="0"/>
              <a:t>mr</a:t>
            </a:r>
            <a:r>
              <a:rPr lang="en-US" dirty="0" smtClean="0"/>
              <a:t> incline of bottom of wedge</a:t>
            </a:r>
          </a:p>
          <a:p>
            <a:r>
              <a:rPr lang="en-US" dirty="0" smtClean="0"/>
              <a:t>Consider two particles of different velocities passing through the 17 mm thickness</a:t>
            </a:r>
          </a:p>
          <a:p>
            <a:pPr lvl="1"/>
            <a:r>
              <a:rPr lang="en-US" dirty="0" smtClean="0"/>
              <a:t>The two tracks produce  two wedges of parallel light at angles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baseline="-25000" dirty="0"/>
              <a:t>1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2</a:t>
            </a:r>
            <a:r>
              <a:rPr lang="en-US" dirty="0" smtClean="0"/>
              <a:t> in the plane of a particular azimuth of the Cerenkov cone.  </a:t>
            </a:r>
          </a:p>
          <a:p>
            <a:pPr lvl="1"/>
            <a:r>
              <a:rPr lang="en-US" dirty="0" smtClean="0"/>
              <a:t>The light from each track illuminates 17 mm in vertical ascension, or ~ 1 PMT </a:t>
            </a:r>
          </a:p>
          <a:p>
            <a:pPr lvl="1"/>
            <a:r>
              <a:rPr lang="en-US" dirty="0" smtClean="0"/>
              <a:t>The images of these two light sources will be separated by </a:t>
            </a:r>
            <a:r>
              <a:rPr lang="en-US" i="1" dirty="0" smtClean="0"/>
              <a:t>L(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2</a:t>
            </a:r>
            <a:r>
              <a:rPr lang="en-US" dirty="0" smtClean="0">
                <a:latin typeface="Symbol" charset="2"/>
                <a:cs typeface="Symbol" charset="2"/>
              </a:rPr>
              <a:t>- q</a:t>
            </a:r>
            <a:r>
              <a:rPr lang="en-US" baseline="-25000" dirty="0" smtClean="0"/>
              <a:t>1</a:t>
            </a:r>
            <a:r>
              <a:rPr lang="en-US" i="1" dirty="0" smtClean="0"/>
              <a:t>)</a:t>
            </a:r>
            <a:r>
              <a:rPr lang="en-US" dirty="0"/>
              <a:t>  </a:t>
            </a:r>
            <a:r>
              <a:rPr lang="en-US" dirty="0" smtClean="0"/>
              <a:t>≈ (1 m) </a:t>
            </a:r>
            <a:r>
              <a:rPr lang="en-US" dirty="0" err="1" smtClean="0">
                <a:latin typeface="Symbol" charset="2"/>
                <a:cs typeface="Symbol" charset="2"/>
              </a:rPr>
              <a:t>Dq</a:t>
            </a:r>
            <a:endParaRPr lang="en-US" dirty="0" smtClean="0"/>
          </a:p>
          <a:p>
            <a:pPr lvl="1"/>
            <a:r>
              <a:rPr lang="en-US" dirty="0" smtClean="0"/>
              <a:t>Single pixel resolution </a:t>
            </a:r>
            <a:r>
              <a:rPr lang="en-US" dirty="0"/>
              <a:t>by </a:t>
            </a:r>
            <a:r>
              <a:rPr lang="en-US" i="1" dirty="0"/>
              <a:t>L(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baseline="-25000" dirty="0"/>
              <a:t>2</a:t>
            </a:r>
            <a:r>
              <a:rPr lang="en-US" dirty="0">
                <a:latin typeface="Symbol" charset="2"/>
                <a:cs typeface="Symbol" charset="2"/>
              </a:rPr>
              <a:t>- q</a:t>
            </a:r>
            <a:r>
              <a:rPr lang="en-US" baseline="-25000" dirty="0"/>
              <a:t>1</a:t>
            </a:r>
            <a:r>
              <a:rPr lang="en-US" i="1" dirty="0" smtClean="0"/>
              <a:t>) &gt; 29 mm/√12 = one-</a:t>
            </a:r>
            <a:r>
              <a:rPr lang="en-US" i="1" dirty="0" smtClean="0">
                <a:latin typeface="Symbol" charset="2"/>
                <a:cs typeface="Symbol" charset="2"/>
              </a:rPr>
              <a:t>s</a:t>
            </a:r>
            <a:r>
              <a:rPr lang="en-US" i="1" dirty="0" smtClean="0"/>
              <a:t> </a:t>
            </a:r>
            <a:r>
              <a:rPr lang="en-US" dirty="0" smtClean="0"/>
              <a:t>spatial resolution of single PMT </a:t>
            </a:r>
            <a:r>
              <a:rPr lang="en-US" i="1" dirty="0" smtClean="0"/>
              <a:t>(diameter 29 mm).</a:t>
            </a:r>
          </a:p>
          <a:p>
            <a:pPr lvl="1"/>
            <a:r>
              <a:rPr lang="en-US" dirty="0" smtClean="0"/>
              <a:t>Angular resolution </a:t>
            </a:r>
            <a:r>
              <a:rPr lang="en-US" dirty="0" err="1" smtClean="0">
                <a:latin typeface="Symbol" charset="2"/>
                <a:cs typeface="Symbol" charset="2"/>
              </a:rPr>
              <a:t>dq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≈ [(29 mm)/(1.0 m)] / √(12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pe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N</a:t>
            </a:r>
            <a:r>
              <a:rPr lang="en-US" baseline="-25000" dirty="0" err="1" smtClean="0"/>
              <a:t>pe</a:t>
            </a:r>
            <a:r>
              <a:rPr lang="en-US" dirty="0" smtClean="0"/>
              <a:t> = Number of photo electrons detected &gt; 25</a:t>
            </a:r>
          </a:p>
          <a:p>
            <a:pPr lvl="2"/>
            <a:r>
              <a:rPr lang="en-US" dirty="0" err="1">
                <a:latin typeface="Symbol" charset="2"/>
                <a:cs typeface="Symbol" charset="2"/>
              </a:rPr>
              <a:t>dq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≈ 1.5 </a:t>
            </a:r>
            <a:r>
              <a:rPr lang="en-US" dirty="0" err="1" smtClean="0"/>
              <a:t>mr</a:t>
            </a:r>
            <a:r>
              <a:rPr lang="en-US" dirty="0" smtClean="0"/>
              <a:t> (</a:t>
            </a:r>
            <a:r>
              <a:rPr lang="en-US" dirty="0" err="1" smtClean="0"/>
              <a:t>rms</a:t>
            </a:r>
            <a:r>
              <a:rPr lang="en-US" dirty="0" smtClean="0"/>
              <a:t>)</a:t>
            </a:r>
          </a:p>
          <a:p>
            <a:r>
              <a:rPr lang="en-US" dirty="0" smtClean="0"/>
              <a:t>6 </a:t>
            </a:r>
            <a:r>
              <a:rPr lang="en-US" dirty="0" err="1" smtClean="0"/>
              <a:t>mr</a:t>
            </a:r>
            <a:r>
              <a:rPr lang="en-US" dirty="0" smtClean="0"/>
              <a:t> incline at bottom of wedge</a:t>
            </a:r>
          </a:p>
          <a:p>
            <a:pPr lvl="1"/>
            <a:r>
              <a:rPr lang="en-US" dirty="0" smtClean="0"/>
              <a:t>Half of light has last reflection off bottom of bar:  </a:t>
            </a:r>
            <a:r>
              <a:rPr lang="en-US" dirty="0" smtClean="0">
                <a:latin typeface="Symbol" charset="2"/>
                <a:cs typeface="Symbol" charset="2"/>
              </a:rPr>
              <a:t>q = 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/>
              <a:t>C</a:t>
            </a:r>
            <a:endParaRPr lang="en-US" dirty="0" smtClean="0"/>
          </a:p>
          <a:p>
            <a:pPr lvl="1"/>
            <a:r>
              <a:rPr lang="en-US" dirty="0" smtClean="0"/>
              <a:t>Half of light has last reflection off bottom of wedge: </a:t>
            </a:r>
            <a:br>
              <a:rPr lang="en-US" dirty="0" smtClean="0"/>
            </a:br>
            <a:r>
              <a:rPr lang="en-US" dirty="0">
                <a:latin typeface="Symbol" charset="2"/>
                <a:cs typeface="Symbol" charset="2"/>
              </a:rPr>
              <a:t>q = 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Cv</a:t>
            </a:r>
            <a:r>
              <a:rPr lang="en-US" dirty="0" smtClean="0"/>
              <a:t>+ 6 </a:t>
            </a:r>
            <a:r>
              <a:rPr lang="en-US" dirty="0" err="1" smtClean="0"/>
              <a:t>mr.</a:t>
            </a:r>
            <a:endParaRPr lang="en-US" dirty="0" smtClean="0"/>
          </a:p>
          <a:p>
            <a:pPr lvl="1"/>
            <a:r>
              <a:rPr lang="en-US" dirty="0" smtClean="0"/>
              <a:t>Vertical image</a:t>
            </a:r>
            <a:r>
              <a:rPr lang="en-US" dirty="0"/>
              <a:t> </a:t>
            </a:r>
            <a:r>
              <a:rPr lang="en-US" dirty="0" smtClean="0"/>
              <a:t>size is reduced by (1m)(6mr)  to ~ 12 mm.</a:t>
            </a:r>
            <a:endParaRPr lang="en-US" dirty="0"/>
          </a:p>
        </p:txBody>
      </p:sp>
      <p:pic>
        <p:nvPicPr>
          <p:cNvPr id="4" name="Picture 3" descr="Fig1-DIRC-slac-NIMA45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16" y="1063978"/>
            <a:ext cx="3776784" cy="545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4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ime_phot_s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1244600"/>
            <a:ext cx="268446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3068638"/>
            <a:ext cx="7837488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6478" tIns="43239" rIns="86478" bIns="43239">
            <a:spAutoFit/>
          </a:bodyPr>
          <a:lstStyle>
            <a:lvl1pPr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900">
                <a:sym typeface="Symbol" charset="0"/>
              </a:rPr>
              <a:t>    </a:t>
            </a:r>
            <a:r>
              <a:rPr lang="en-US" sz="1900"/>
              <a:t> 300 nsec trigger window        </a:t>
            </a:r>
            <a:r>
              <a:rPr lang="en-US" sz="2300">
                <a:sym typeface="Symbol" charset="0"/>
              </a:rPr>
              <a:t></a:t>
            </a:r>
            <a:r>
              <a:rPr lang="en-US" sz="1900">
                <a:sym typeface="Symbol" charset="0"/>
              </a:rPr>
              <a:t>          </a:t>
            </a:r>
            <a:r>
              <a:rPr lang="en-US" sz="1900"/>
              <a:t> 8 nsec </a:t>
            </a:r>
            <a:r>
              <a:rPr lang="en-US" sz="1900">
                <a:latin typeface="Symbol" charset="0"/>
              </a:rPr>
              <a:t>D</a:t>
            </a:r>
            <a:r>
              <a:rPr lang="en-US" sz="1900"/>
              <a:t>t window</a:t>
            </a:r>
            <a:br>
              <a:rPr lang="en-US" sz="1900"/>
            </a:br>
            <a:r>
              <a:rPr lang="en-US" sz="1900"/>
              <a:t> </a:t>
            </a:r>
            <a:r>
              <a:rPr lang="en-US" sz="1700"/>
              <a:t>(~500-1300 background hits/event)	     (1-2 background hits/sector/event)</a:t>
            </a:r>
            <a:endParaRPr lang="en-US" sz="190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44463" y="1416050"/>
            <a:ext cx="8999537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15000"/>
              </a:lnSpc>
              <a:spcBef>
                <a:spcPct val="80000"/>
              </a:spcBef>
            </a:pPr>
            <a:r>
              <a:rPr lang="en-US" sz="1800"/>
              <a:t>Calculate expected arrival time of Cherenkov photon based on</a:t>
            </a:r>
            <a:br>
              <a:rPr lang="en-US" sz="1800"/>
            </a:br>
            <a:r>
              <a:rPr lang="en-US" sz="1800"/>
              <a:t>	• track TOF  </a:t>
            </a:r>
            <a:br>
              <a:rPr lang="en-US" sz="1800"/>
            </a:br>
            <a:r>
              <a:rPr lang="en-US" sz="1800"/>
              <a:t>	• photon propagation in radiator bar and in water</a:t>
            </a:r>
          </a:p>
          <a:p>
            <a:pPr>
              <a:lnSpc>
                <a:spcPct val="115000"/>
              </a:lnSpc>
              <a:spcBef>
                <a:spcPct val="80000"/>
              </a:spcBef>
            </a:pPr>
            <a:r>
              <a:rPr lang="en-US" sz="1900">
                <a:solidFill>
                  <a:schemeClr val="folHlink"/>
                </a:solidFill>
                <a:latin typeface="Symbol" charset="0"/>
              </a:rPr>
              <a:t>D</a:t>
            </a:r>
            <a:r>
              <a:rPr lang="en-US" sz="1900">
                <a:solidFill>
                  <a:schemeClr val="folHlink"/>
                </a:solidFill>
              </a:rPr>
              <a:t>t: difference between measured and expected arrival time</a:t>
            </a:r>
            <a:endParaRPr lang="en-US" sz="2300">
              <a:solidFill>
                <a:schemeClr val="folHlink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265488" y="4581525"/>
            <a:ext cx="54768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/>
          <a:p>
            <a:pPr defTabSz="865188" eaLnBrk="0" hangingPunct="0"/>
            <a:r>
              <a:rPr lang="en-US" sz="3000">
                <a:solidFill>
                  <a:schemeClr val="hlink"/>
                </a:solidFill>
                <a:sym typeface="Symbol" charset="0"/>
              </a:rPr>
              <a:t>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7475538" y="1047750"/>
            <a:ext cx="1452562" cy="3873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86486" tIns="43243" rIns="86486" bIns="43243">
            <a:spAutoFit/>
          </a:bodyPr>
          <a:lstStyle/>
          <a:p>
            <a:pPr defTabSz="865188" eaLnBrk="0" hangingPunct="0"/>
            <a:r>
              <a:rPr lang="en-US" sz="1900">
                <a:latin typeface="Symbol" charset="0"/>
              </a:rPr>
              <a:t>s</a:t>
            </a:r>
            <a:r>
              <a:rPr lang="en-US" sz="1500"/>
              <a:t>(</a:t>
            </a:r>
            <a:r>
              <a:rPr lang="en-US" sz="1500">
                <a:latin typeface="Symbol" charset="0"/>
              </a:rPr>
              <a:t>D</a:t>
            </a:r>
            <a:r>
              <a:rPr lang="en-US" sz="1500"/>
              <a:t>t) = 1.7 nsec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7710488" y="3128963"/>
            <a:ext cx="669925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65188" eaLnBrk="0" hangingPunct="0"/>
            <a:r>
              <a:rPr lang="en-US" sz="1500">
                <a:latin typeface="Symbol" charset="0"/>
              </a:rPr>
              <a:t>D</a:t>
            </a:r>
            <a:r>
              <a:rPr lang="en-US" sz="1500"/>
              <a:t>t</a:t>
            </a:r>
            <a:r>
              <a:rPr lang="en-US" sz="1700" baseline="-25000">
                <a:latin typeface="Symbol" charset="0"/>
              </a:rPr>
              <a:t> </a:t>
            </a:r>
            <a:r>
              <a:rPr lang="en-US" sz="1500"/>
              <a:t>(nsec)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106363" y="692150"/>
            <a:ext cx="60690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/>
          <a:p>
            <a:pPr algn="ctr" defTabSz="865188" eaLnBrk="0" hangingPunct="0">
              <a:spcBef>
                <a:spcPct val="50000"/>
              </a:spcBef>
            </a:pPr>
            <a:r>
              <a:rPr lang="en-US" sz="1900">
                <a:solidFill>
                  <a:schemeClr val="accent2"/>
                </a:solidFill>
              </a:rPr>
              <a:t>For BABAR DIRC time information provided powerful tool </a:t>
            </a:r>
            <a:br>
              <a:rPr lang="en-US" sz="1900">
                <a:solidFill>
                  <a:schemeClr val="accent2"/>
                </a:solidFill>
              </a:rPr>
            </a:br>
            <a:r>
              <a:rPr lang="en-US" sz="1900">
                <a:solidFill>
                  <a:schemeClr val="accent2"/>
                </a:solidFill>
              </a:rPr>
              <a:t>	to reject accelerator and event related background.</a:t>
            </a:r>
          </a:p>
        </p:txBody>
      </p:sp>
      <p:pic>
        <p:nvPicPr>
          <p:cNvPr id="36873" name="Picture 9" descr="event_dtc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3678238"/>
            <a:ext cx="287178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 descr="ev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676650"/>
            <a:ext cx="2871787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Rectangle 12"/>
          <p:cNvSpPr>
            <a:spLocks noChangeArrowheads="1"/>
          </p:cNvSpPr>
          <p:nvPr/>
        </p:nvSpPr>
        <p:spPr bwMode="auto">
          <a:xfrm>
            <a:off x="120650" y="2620963"/>
            <a:ext cx="5903913" cy="44291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7383463" y="3500438"/>
            <a:ext cx="15382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Symbol" charset="0"/>
              </a:rPr>
              <a:t>D</a:t>
            </a:r>
            <a:r>
              <a:rPr lang="en-US" sz="1600"/>
              <a:t>t also used to </a:t>
            </a:r>
            <a:br>
              <a:rPr lang="en-US" sz="1600"/>
            </a:br>
            <a:r>
              <a:rPr lang="en-US" sz="1600"/>
              <a:t>determine event </a:t>
            </a:r>
            <a:br>
              <a:rPr lang="en-US" sz="1600"/>
            </a:br>
            <a:r>
              <a:rPr lang="en-US" sz="1600"/>
              <a:t>time for</a:t>
            </a:r>
            <a:br>
              <a:rPr lang="en-US" sz="1600"/>
            </a:br>
            <a:r>
              <a:rPr lang="en-US" sz="1600"/>
              <a:t>“self-triggering”</a:t>
            </a:r>
            <a:br>
              <a:rPr lang="en-US" sz="1600"/>
            </a:br>
            <a:r>
              <a:rPr lang="en-US" sz="1600"/>
              <a:t>of DIRC.</a:t>
            </a:r>
            <a:endParaRPr lang="de-DE" sz="1600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0" y="73025"/>
            <a:ext cx="9144000" cy="51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6493" tIns="43247" rIns="86493" bIns="43247" anchor="ctr" anchorCtr="1">
            <a:spAutoFit/>
          </a:bodyPr>
          <a:lstStyle/>
          <a:p>
            <a:pPr algn="ctr" defTabSz="865188" eaLnBrk="0" hangingPunct="0"/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</a:rPr>
              <a:t>DIRC</a:t>
            </a:r>
            <a:r>
              <a:rPr lang="en-US" sz="260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</a:rPr>
              <a:t>R</a:t>
            </a: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ECONSTRUCTION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089393" y="6507163"/>
            <a:ext cx="2545821" cy="799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/>
          <p:cNvSpPr/>
          <p:nvPr/>
        </p:nvSpPr>
        <p:spPr>
          <a:xfrm flipH="1">
            <a:off x="3242767" y="5748867"/>
            <a:ext cx="1693333" cy="1693333"/>
          </a:xfrm>
          <a:prstGeom prst="arc">
            <a:avLst/>
          </a:prstGeom>
          <a:solidFill>
            <a:srgbClr val="C6D9F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309533" y="6256867"/>
            <a:ext cx="194734" cy="54186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264804" y="6236230"/>
            <a:ext cx="194734" cy="54186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6451600" y="4572000"/>
            <a:ext cx="702919" cy="1794933"/>
          </a:xfrm>
          <a:custGeom>
            <a:avLst/>
            <a:gdLst>
              <a:gd name="connsiteX0" fmla="*/ 76200 w 702919"/>
              <a:gd name="connsiteY0" fmla="*/ 1794933 h 1794933"/>
              <a:gd name="connsiteX1" fmla="*/ 423333 w 702919"/>
              <a:gd name="connsiteY1" fmla="*/ 1625600 h 1794933"/>
              <a:gd name="connsiteX2" fmla="*/ 651933 w 702919"/>
              <a:gd name="connsiteY2" fmla="*/ 1227667 h 1794933"/>
              <a:gd name="connsiteX3" fmla="*/ 702733 w 702919"/>
              <a:gd name="connsiteY3" fmla="*/ 770467 h 1794933"/>
              <a:gd name="connsiteX4" fmla="*/ 643467 w 702919"/>
              <a:gd name="connsiteY4" fmla="*/ 397933 h 1794933"/>
              <a:gd name="connsiteX5" fmla="*/ 397933 w 702919"/>
              <a:gd name="connsiteY5" fmla="*/ 76200 h 1794933"/>
              <a:gd name="connsiteX6" fmla="*/ 0 w 702919"/>
              <a:gd name="connsiteY6" fmla="*/ 0 h 1794933"/>
              <a:gd name="connsiteX7" fmla="*/ 0 w 702919"/>
              <a:gd name="connsiteY7" fmla="*/ 0 h 179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2919" h="1794933">
                <a:moveTo>
                  <a:pt x="76200" y="1794933"/>
                </a:moveTo>
                <a:cubicBezTo>
                  <a:pt x="201789" y="1757538"/>
                  <a:pt x="327378" y="1720144"/>
                  <a:pt x="423333" y="1625600"/>
                </a:cubicBezTo>
                <a:cubicBezTo>
                  <a:pt x="519289" y="1531056"/>
                  <a:pt x="605366" y="1370189"/>
                  <a:pt x="651933" y="1227667"/>
                </a:cubicBezTo>
                <a:cubicBezTo>
                  <a:pt x="698500" y="1085145"/>
                  <a:pt x="704144" y="908756"/>
                  <a:pt x="702733" y="770467"/>
                </a:cubicBezTo>
                <a:cubicBezTo>
                  <a:pt x="701322" y="632178"/>
                  <a:pt x="694267" y="513644"/>
                  <a:pt x="643467" y="397933"/>
                </a:cubicBezTo>
                <a:cubicBezTo>
                  <a:pt x="592667" y="282222"/>
                  <a:pt x="505177" y="142522"/>
                  <a:pt x="397933" y="76200"/>
                </a:cubicBezTo>
                <a:cubicBezTo>
                  <a:pt x="290689" y="9878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6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v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219450"/>
            <a:ext cx="33591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678613" y="4926013"/>
            <a:ext cx="23923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865188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i="1"/>
              <a:t>Example: Comparison of real event to simulated response of BABAR DIRC </a:t>
            </a:r>
            <a:br>
              <a:rPr lang="en-US" sz="1500" i="1"/>
            </a:br>
            <a:r>
              <a:rPr lang="en-US" sz="1500" i="1"/>
              <a:t>to e/</a:t>
            </a:r>
            <a:r>
              <a:rPr lang="en-US" sz="1500" i="1">
                <a:latin typeface="Symbol" charset="0"/>
              </a:rPr>
              <a:t>p</a:t>
            </a:r>
            <a:r>
              <a:rPr lang="en-US" sz="1500" i="1"/>
              <a:t>/K/p.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176588" y="3228975"/>
            <a:ext cx="7334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878513" y="3236913"/>
            <a:ext cx="612775" cy="43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3194050" y="6134100"/>
            <a:ext cx="692150" cy="376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17488" y="620713"/>
            <a:ext cx="856297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6486" tIns="43243" rIns="86486" bIns="43243">
            <a:spAutoFit/>
          </a:bodyPr>
          <a:lstStyle>
            <a:lvl1pPr defTabSz="711200" eaLnBrk="0" hangingPunct="0">
              <a:tabLst>
                <a:tab pos="319088" algn="l"/>
                <a:tab pos="53975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711200" eaLnBrk="0" hangingPunct="0">
              <a:tabLst>
                <a:tab pos="319088" algn="l"/>
                <a:tab pos="53975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319088" algn="l"/>
                <a:tab pos="53975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319088" algn="l"/>
                <a:tab pos="53975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319088" algn="l"/>
                <a:tab pos="53975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53975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53975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53975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53975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DIRC likelihood 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 sz="1800">
                <a:solidFill>
                  <a:schemeClr val="accent2"/>
                </a:solidFill>
              </a:rPr>
              <a:t>	</a:t>
            </a:r>
            <a:r>
              <a:rPr lang="en-US" sz="1800"/>
              <a:t>Calculate unbiased likelihood for observed PMT signals </a:t>
            </a:r>
            <a:br>
              <a:rPr lang="en-US" sz="1800"/>
            </a:br>
            <a:r>
              <a:rPr lang="en-US" sz="1800"/>
              <a:t>		to originate from e/</a:t>
            </a:r>
            <a:r>
              <a:rPr lang="en-US" sz="1800">
                <a:sym typeface="Symbol" charset="0"/>
              </a:rPr>
              <a:t>/</a:t>
            </a:r>
            <a:r>
              <a:rPr lang="en-US" sz="1800"/>
              <a:t>/K/p track or from background. </a:t>
            </a:r>
            <a:br>
              <a:rPr lang="en-US" sz="1800"/>
            </a:br>
            <a:r>
              <a:rPr lang="en-US" sz="1800"/>
              <a:t>				( Likelihood: </a:t>
            </a:r>
            <a:r>
              <a:rPr lang="en-US" sz="1800" b="1"/>
              <a:t>Pdf(</a:t>
            </a:r>
            <a:r>
              <a:rPr lang="en-US" sz="1800" b="1">
                <a:solidFill>
                  <a:srgbClr val="FF0000"/>
                </a:solidFill>
                <a:latin typeface="Symbol" charset="0"/>
              </a:rPr>
              <a:t>q</a:t>
            </a:r>
            <a:r>
              <a:rPr lang="en-US" sz="1800" b="1" baseline="-20000">
                <a:solidFill>
                  <a:srgbClr val="FF0000"/>
                </a:solidFill>
              </a:rPr>
              <a:t>c</a:t>
            </a:r>
            <a:r>
              <a:rPr lang="en-US" sz="1800" b="1"/>
              <a:t>) </a:t>
            </a:r>
            <a:r>
              <a:rPr lang="en-US" sz="1800" b="1">
                <a:sym typeface="Symbol" charset="0"/>
              </a:rPr>
              <a:t></a:t>
            </a:r>
            <a:r>
              <a:rPr lang="en-US" sz="1800" b="1"/>
              <a:t> Pdf(</a:t>
            </a:r>
            <a:r>
              <a:rPr lang="en-US" sz="1800" b="1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sz="1800" b="1">
                <a:solidFill>
                  <a:srgbClr val="FF0000"/>
                </a:solidFill>
              </a:rPr>
              <a:t>t</a:t>
            </a:r>
            <a:r>
              <a:rPr lang="en-US" sz="1800" b="1"/>
              <a:t>) </a:t>
            </a:r>
            <a:r>
              <a:rPr lang="en-US" sz="1800" b="1">
                <a:sym typeface="Symbol" charset="0"/>
              </a:rPr>
              <a:t></a:t>
            </a:r>
            <a:r>
              <a:rPr lang="en-US" sz="1800" b="1"/>
              <a:t> Pdf(</a:t>
            </a:r>
            <a:r>
              <a:rPr lang="en-US" sz="1800" b="1">
                <a:solidFill>
                  <a:srgbClr val="FF0000"/>
                </a:solidFill>
              </a:rPr>
              <a:t>N</a:t>
            </a:r>
            <a:r>
              <a:rPr lang="en-US" sz="1800" b="1" baseline="-16000">
                <a:solidFill>
                  <a:srgbClr val="FF0000"/>
                </a:solidFill>
                <a:latin typeface="Symbol" charset="0"/>
              </a:rPr>
              <a:t>g</a:t>
            </a:r>
            <a:r>
              <a:rPr lang="en-US" sz="1800" b="1"/>
              <a:t>)</a:t>
            </a:r>
            <a:r>
              <a:rPr lang="en-US" sz="1800"/>
              <a:t> )</a:t>
            </a:r>
            <a:br>
              <a:rPr lang="en-US" sz="1800"/>
            </a:br>
            <a:r>
              <a:rPr lang="en-US" sz="1600"/>
              <a:t>	Two complementary reconstruction algorithms:</a:t>
            </a:r>
            <a:br>
              <a:rPr lang="en-US" sz="1600"/>
            </a:br>
            <a:r>
              <a:rPr lang="en-US" sz="1600"/>
              <a:t>		 • iterative process to maximize event likelihood, full correlation of all tracks;</a:t>
            </a:r>
            <a:br>
              <a:rPr lang="en-US" sz="1600"/>
            </a:br>
            <a:r>
              <a:rPr lang="en-US" sz="1600"/>
              <a:t>		 • individual track fit provides </a:t>
            </a:r>
            <a:r>
              <a:rPr lang="en-US" sz="1600">
                <a:latin typeface="Symbol" charset="0"/>
              </a:rPr>
              <a:t>q</a:t>
            </a:r>
            <a:r>
              <a:rPr lang="en-US" sz="1600" baseline="-20000"/>
              <a:t>c</a:t>
            </a:r>
            <a:r>
              <a:rPr lang="en-US" sz="1600"/>
              <a:t>, </a:t>
            </a:r>
            <a:r>
              <a:rPr lang="en-US" sz="1600">
                <a:latin typeface="Symbol" charset="0"/>
              </a:rPr>
              <a:t>s(q</a:t>
            </a:r>
            <a:r>
              <a:rPr lang="en-US" sz="1600" baseline="-20000"/>
              <a:t>c</a:t>
            </a:r>
            <a:r>
              <a:rPr lang="en-US" sz="1600">
                <a:latin typeface="Symbol" charset="0"/>
              </a:rPr>
              <a:t>)</a:t>
            </a:r>
            <a:r>
              <a:rPr lang="en-US" sz="1600"/>
              <a:t>, number of signal/background photons. </a:t>
            </a:r>
            <a:br>
              <a:rPr lang="en-US" sz="1600"/>
            </a:br>
            <a:r>
              <a:rPr lang="en-US" sz="1800"/>
              <a:t>   	 </a:t>
            </a:r>
            <a:r>
              <a:rPr lang="en-US" sz="1600"/>
              <a:t>Reflection ambiguities: for BABAR </a:t>
            </a:r>
            <a:r>
              <a:rPr lang="en-US" sz="1600">
                <a:latin typeface="Symbol" charset="0"/>
              </a:rPr>
              <a:t>D</a:t>
            </a:r>
            <a:r>
              <a:rPr lang="en-US" sz="1600"/>
              <a:t>t cut reduced these from up to 16 to typically 2-3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84150" y="3971925"/>
            <a:ext cx="27114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86" tIns="43243" rIns="86486" bIns="43243">
            <a:spAutoFit/>
          </a:bodyPr>
          <a:lstStyle/>
          <a:p>
            <a:pPr algn="ctr" defTabSz="865188" eaLnBrk="0" hangingPunct="0">
              <a:spcBef>
                <a:spcPct val="50000"/>
              </a:spcBef>
            </a:pPr>
            <a:r>
              <a:rPr lang="en-US" sz="1900">
                <a:solidFill>
                  <a:schemeClr val="hlink"/>
                </a:solidFill>
              </a:rPr>
              <a:t>Particle ID is based on </a:t>
            </a:r>
            <a:br>
              <a:rPr lang="en-US" sz="1900">
                <a:solidFill>
                  <a:schemeClr val="hlink"/>
                </a:solidFill>
              </a:rPr>
            </a:br>
            <a:r>
              <a:rPr lang="en-US" sz="1900">
                <a:solidFill>
                  <a:schemeClr val="hlink"/>
                </a:solidFill>
              </a:rPr>
              <a:t>log likelihood differences </a:t>
            </a:r>
            <a:br>
              <a:rPr lang="en-US" sz="1900">
                <a:solidFill>
                  <a:schemeClr val="hlink"/>
                </a:solidFill>
              </a:rPr>
            </a:br>
            <a:r>
              <a:rPr lang="en-US" sz="1900">
                <a:solidFill>
                  <a:schemeClr val="hlink"/>
                </a:solidFill>
              </a:rPr>
              <a:t>of the five hypotheses.</a:t>
            </a:r>
            <a:endParaRPr lang="en-US" sz="1900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73025"/>
            <a:ext cx="9144000" cy="51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6493" tIns="43247" rIns="86493" bIns="43247" anchor="ctr" anchorCtr="1">
            <a:spAutoFit/>
          </a:bodyPr>
          <a:lstStyle/>
          <a:p>
            <a:pPr algn="ctr" defTabSz="865188" eaLnBrk="0" hangingPunct="0"/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</a:rPr>
              <a:t>DIRC</a:t>
            </a:r>
            <a:r>
              <a:rPr lang="en-US" sz="260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</a:rPr>
              <a:t>R</a:t>
            </a: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ECONSTRUCTION</a:t>
            </a:r>
          </a:p>
        </p:txBody>
      </p:sp>
    </p:spTree>
    <p:extLst>
      <p:ext uri="{BB962C8B-B14F-4D97-AF65-F5344CB8AC3E}">
        <p14:creationId xmlns:p14="http://schemas.microsoft.com/office/powerpoint/2010/main" val="35614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DIRC Resolution</a:t>
            </a:r>
            <a:endParaRPr lang="en-US" dirty="0"/>
          </a:p>
        </p:txBody>
      </p:sp>
      <p:pic>
        <p:nvPicPr>
          <p:cNvPr id="5" name="Picture 4" descr="ThetaC_Resolution_BNL_DIRC_Presentation-09-05-2011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73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Chromaticity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6308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for EIC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Conventional design</a:t>
            </a:r>
          </a:p>
          <a:p>
            <a:pPr lvl="1"/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en-US" dirty="0" smtClean="0"/>
              <a:t> penetrating Flux return on electron side</a:t>
            </a:r>
          </a:p>
          <a:p>
            <a:pPr lvl="1"/>
            <a:r>
              <a:rPr lang="en-US" dirty="0" smtClean="0"/>
              <a:t>Expansion volume and ≥ 10,000 PMT</a:t>
            </a:r>
          </a:p>
          <a:p>
            <a:r>
              <a:rPr lang="en-US" dirty="0" smtClean="0"/>
              <a:t>Compact Design inside magnetic field</a:t>
            </a:r>
          </a:p>
          <a:p>
            <a:pPr lvl="1"/>
            <a:r>
              <a:rPr lang="en-US" dirty="0" smtClean="0"/>
              <a:t>Focusing optics (</a:t>
            </a:r>
            <a:r>
              <a:rPr lang="en-US" b="1" dirty="0" smtClean="0"/>
              <a:t>prism</a:t>
            </a:r>
            <a:r>
              <a:rPr lang="en-US" dirty="0" smtClean="0"/>
              <a:t>, mirrors), expected readout 30x30 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Small pixel size photo-detectors</a:t>
            </a:r>
          </a:p>
          <a:p>
            <a:pPr lvl="2"/>
            <a:r>
              <a:rPr lang="en-US" dirty="0" smtClean="0"/>
              <a:t>Micro Channel Plate PMT</a:t>
            </a:r>
          </a:p>
          <a:p>
            <a:pPr lvl="2"/>
            <a:r>
              <a:rPr lang="en-US" dirty="0" err="1" smtClean="0"/>
              <a:t>SiPMT</a:t>
            </a:r>
            <a:endParaRPr lang="en-US" dirty="0" smtClean="0"/>
          </a:p>
          <a:p>
            <a:pPr lvl="1"/>
            <a:r>
              <a:rPr lang="en-US" dirty="0" smtClean="0"/>
              <a:t>Test performance in magnetic field up to 4 Tesla</a:t>
            </a:r>
          </a:p>
          <a:p>
            <a:r>
              <a:rPr lang="en-US" dirty="0" smtClean="0"/>
              <a:t>Simulate Cerenkov Reconstruction</a:t>
            </a:r>
          </a:p>
          <a:p>
            <a:r>
              <a:rPr lang="en-US" dirty="0" smtClean="0"/>
              <a:t>Simulate backgrounds</a:t>
            </a:r>
          </a:p>
          <a:p>
            <a:pPr lvl="1"/>
            <a:r>
              <a:rPr lang="en-US" dirty="0" smtClean="0"/>
              <a:t>Beam related neutrons</a:t>
            </a:r>
          </a:p>
          <a:p>
            <a:pPr lvl="1"/>
            <a:r>
              <a:rPr lang="en-US" dirty="0" smtClean="0"/>
              <a:t>Synchrotron Radiation X-rays</a:t>
            </a:r>
          </a:p>
          <a:p>
            <a:pPr lvl="1"/>
            <a:r>
              <a:rPr lang="en-US" dirty="0" smtClean="0"/>
              <a:t>Bremsstrahlung,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55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 Photo-Sensors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295275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Metal channel PMT</a:t>
            </a:r>
          </a:p>
          <a:p>
            <a:r>
              <a:rPr lang="en-US" dirty="0" smtClean="0"/>
              <a:t>(3mm)</a:t>
            </a:r>
            <a:r>
              <a:rPr lang="en-US" baseline="30000" dirty="0" smtClean="0"/>
              <a:t>2 </a:t>
            </a:r>
            <a:r>
              <a:rPr lang="en-US" dirty="0" smtClean="0"/>
              <a:t>pixel size</a:t>
            </a:r>
          </a:p>
          <a:p>
            <a:r>
              <a:rPr lang="en-US" dirty="0" smtClean="0"/>
              <a:t>Q.E. 20%</a:t>
            </a:r>
          </a:p>
          <a:p>
            <a:pPr lvl="1"/>
            <a:r>
              <a:rPr lang="en-US" dirty="0" smtClean="0"/>
              <a:t>Improvements to 40%?</a:t>
            </a:r>
            <a:endParaRPr lang="en-US" dirty="0"/>
          </a:p>
        </p:txBody>
      </p:sp>
      <p:pic>
        <p:nvPicPr>
          <p:cNvPr id="4" name="Picture 3" descr="Hamamatsu-H9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30" y="1047750"/>
            <a:ext cx="5761819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34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908550" y="740911"/>
            <a:ext cx="4013200" cy="303733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6050" y="982958"/>
            <a:ext cx="4679950" cy="23698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mc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50" y="781886"/>
            <a:ext cx="3937000" cy="293921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3540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µ</a:t>
            </a:r>
            <a:r>
              <a:rPr lang="en-US" dirty="0" err="1" smtClean="0"/>
              <a:t>ChannelPlate</a:t>
            </a:r>
            <a:r>
              <a:rPr lang="en-US" dirty="0" smtClean="0"/>
              <a:t> (MCP)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3429000"/>
            <a:ext cx="4165600" cy="324484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typical channel diameter 6-10 µm</a:t>
            </a:r>
          </a:p>
          <a:p>
            <a:pPr lvl="1"/>
            <a:r>
              <a:rPr lang="en-US" dirty="0" smtClean="0"/>
              <a:t>R&amp;D for 2µm</a:t>
            </a:r>
          </a:p>
          <a:p>
            <a:pPr lvl="1"/>
            <a:r>
              <a:rPr lang="en-US" dirty="0" smtClean="0"/>
              <a:t>pixel size limited by channel diameter.</a:t>
            </a:r>
          </a:p>
          <a:p>
            <a:r>
              <a:rPr lang="en-US" dirty="0" smtClean="0"/>
              <a:t>Two MCP stages in chevron pattern to achieve gain ~10</a:t>
            </a:r>
            <a:r>
              <a:rPr lang="en-US" baseline="30000" dirty="0" smtClean="0"/>
              <a:t>6</a:t>
            </a:r>
          </a:p>
          <a:p>
            <a:r>
              <a:rPr lang="en-US" dirty="0" err="1" smtClean="0"/>
              <a:t>Budker</a:t>
            </a:r>
            <a:r>
              <a:rPr lang="en-US" dirty="0" smtClean="0"/>
              <a:t> Institute (Novosibirsk) for PANDA DIRC</a:t>
            </a:r>
          </a:p>
          <a:p>
            <a:r>
              <a:rPr lang="en-US" dirty="0" smtClean="0"/>
              <a:t>Very fast!</a:t>
            </a:r>
          </a:p>
          <a:p>
            <a:pPr lvl="1"/>
            <a:r>
              <a:rPr lang="en-US" dirty="0" smtClean="0"/>
              <a:t>30 </a:t>
            </a:r>
            <a:r>
              <a:rPr lang="en-US" dirty="0" err="1" smtClean="0"/>
              <a:t>ps</a:t>
            </a:r>
            <a:r>
              <a:rPr lang="en-US" dirty="0" smtClean="0"/>
              <a:t> TTS (1 </a:t>
            </a:r>
            <a:r>
              <a:rPr lang="en-US" dirty="0" err="1" smtClean="0"/>
              <a:t>p.e.</a:t>
            </a:r>
            <a:r>
              <a:rPr lang="en-US" dirty="0" smtClean="0"/>
              <a:t>)</a:t>
            </a:r>
          </a:p>
          <a:p>
            <a:r>
              <a:rPr lang="en-US" dirty="0" smtClean="0"/>
              <a:t>Q.E. ~ 20%</a:t>
            </a:r>
          </a:p>
          <a:p>
            <a:r>
              <a:rPr lang="en-US" dirty="0" smtClean="0"/>
              <a:t>packing fraction ~25%</a:t>
            </a:r>
          </a:p>
          <a:p>
            <a:pPr lvl="1"/>
            <a:r>
              <a:rPr lang="en-US" dirty="0" smtClean="0"/>
              <a:t>use lenses to focus onto active area?</a:t>
            </a:r>
          </a:p>
          <a:p>
            <a:r>
              <a:rPr lang="en-US" dirty="0" smtClean="0"/>
              <a:t>Moderate sensitivity to high magnetic fields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51500" y="781886"/>
            <a:ext cx="3492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hea-www.harvard.edu</a:t>
            </a:r>
            <a:r>
              <a:rPr lang="en-US" sz="1200" dirty="0"/>
              <a:t>/HRC/</a:t>
            </a:r>
            <a:r>
              <a:rPr lang="en-US" sz="1200" dirty="0" err="1"/>
              <a:t>mcp</a:t>
            </a:r>
            <a:r>
              <a:rPr lang="en-US" sz="1200" dirty="0"/>
              <a:t>/</a:t>
            </a:r>
            <a:r>
              <a:rPr lang="en-US" sz="1200" dirty="0" err="1"/>
              <a:t>fmcp.gif</a:t>
            </a:r>
            <a:endParaRPr lang="en-US" sz="1200" dirty="0"/>
          </a:p>
        </p:txBody>
      </p:sp>
      <p:pic>
        <p:nvPicPr>
          <p:cNvPr id="8" name="Picture 7" descr="Barnyakov-BINP-MCP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0" y="4273551"/>
            <a:ext cx="3835400" cy="218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60950" y="3727450"/>
            <a:ext cx="4070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Barnyakov</a:t>
            </a:r>
            <a:r>
              <a:rPr lang="en-US" dirty="0" smtClean="0"/>
              <a:t>, NIMA</a:t>
            </a:r>
            <a:r>
              <a:rPr lang="en-US" b="1" dirty="0" smtClean="0"/>
              <a:t>567</a:t>
            </a:r>
            <a:r>
              <a:rPr lang="en-US" dirty="0" smtClean="0"/>
              <a:t> (2006)</a:t>
            </a:r>
          </a:p>
          <a:p>
            <a:r>
              <a:rPr lang="en-US" i="1" dirty="0"/>
              <a:t>instr08.inp.nsk.su/reports/</a:t>
            </a:r>
            <a:r>
              <a:rPr lang="en-US" i="1" dirty="0" err="1"/>
              <a:t>Barnyakov.pdf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 descr="BURLE-MCP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5"/>
          <a:stretch/>
        </p:blipFill>
        <p:spPr>
          <a:xfrm>
            <a:off x="146050" y="1307454"/>
            <a:ext cx="4794250" cy="19373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982958"/>
            <a:ext cx="290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Burle</a:t>
            </a:r>
            <a:r>
              <a:rPr lang="en-US" dirty="0" smtClean="0"/>
              <a:t>, 5 micron and 2 micron</a:t>
            </a:r>
          </a:p>
        </p:txBody>
      </p:sp>
    </p:spTree>
    <p:extLst>
      <p:ext uri="{BB962C8B-B14F-4D97-AF65-F5344CB8AC3E}">
        <p14:creationId xmlns:p14="http://schemas.microsoft.com/office/powerpoint/2010/main" val="3340742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MCP-PMT in 1-2 Tesla Magnetic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5092701"/>
            <a:ext cx="4470400" cy="1492249"/>
          </a:xfrm>
        </p:spPr>
        <p:txBody>
          <a:bodyPr/>
          <a:lstStyle/>
          <a:p>
            <a:r>
              <a:rPr lang="en-US" dirty="0" err="1" smtClean="0"/>
              <a:t>Budker</a:t>
            </a:r>
            <a:r>
              <a:rPr lang="en-US" dirty="0" smtClean="0"/>
              <a:t> Institute</a:t>
            </a:r>
          </a:p>
          <a:p>
            <a:pPr lvl="1"/>
            <a:r>
              <a:rPr lang="en-US" dirty="0" smtClean="0"/>
              <a:t>Gain decrease by factor 0.2 in 1.6 T field at 30°</a:t>
            </a:r>
          </a:p>
        </p:txBody>
      </p:sp>
      <p:pic>
        <p:nvPicPr>
          <p:cNvPr id="4" name="Picture 3" descr="MCPinMagField-Barnyakov-BINP-MC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69850"/>
            <a:ext cx="8864600" cy="49276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00600" y="5219701"/>
            <a:ext cx="4470400" cy="1047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Quantum Efficiency  decreases by only 20%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37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Cerenkov Cone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23" y="906668"/>
            <a:ext cx="3256455" cy="4525963"/>
          </a:xfrm>
        </p:spPr>
        <p:txBody>
          <a:bodyPr/>
          <a:lstStyle/>
          <a:p>
            <a:r>
              <a:rPr lang="en-US" dirty="0" smtClean="0"/>
              <a:t>Constant phase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l = </a:t>
            </a:r>
            <a:r>
              <a:rPr lang="en-US" dirty="0" smtClean="0"/>
              <a:t>vacuum wavelength.</a:t>
            </a:r>
          </a:p>
          <a:p>
            <a:pPr lvl="1"/>
            <a:r>
              <a:rPr lang="en-US" i="1" dirty="0" smtClean="0"/>
              <a:t>f = c/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i="1" dirty="0" smtClean="0"/>
              <a:t> = </a:t>
            </a:r>
            <a:r>
              <a:rPr lang="en-US" dirty="0" smtClean="0"/>
              <a:t>optical frequency</a:t>
            </a:r>
          </a:p>
          <a:p>
            <a:pPr lvl="1"/>
            <a:r>
              <a:rPr lang="en-US" i="1" dirty="0" err="1" smtClean="0"/>
              <a:t>cos</a:t>
            </a:r>
            <a:r>
              <a:rPr lang="en-US" i="1" dirty="0" err="1" smtClean="0">
                <a:latin typeface="Symbol" charset="2"/>
                <a:cs typeface="Symbol" charset="2"/>
              </a:rPr>
              <a:t>q</a:t>
            </a:r>
            <a:r>
              <a:rPr lang="en-US" i="1" baseline="-25000" dirty="0" err="1" smtClean="0"/>
              <a:t>C</a:t>
            </a:r>
            <a:r>
              <a:rPr lang="en-US" i="1" dirty="0" smtClean="0"/>
              <a:t>=</a:t>
            </a:r>
            <a:r>
              <a:rPr lang="en-US" i="1" dirty="0"/>
              <a:t> </a:t>
            </a:r>
            <a:r>
              <a:rPr lang="en-US" i="1" dirty="0" smtClean="0"/>
              <a:t>c/(</a:t>
            </a:r>
            <a:r>
              <a:rPr lang="en-US" i="1" dirty="0" err="1" smtClean="0"/>
              <a:t>nv</a:t>
            </a:r>
            <a:r>
              <a:rPr lang="en-US" i="1" dirty="0" smtClean="0"/>
              <a:t>)</a:t>
            </a:r>
          </a:p>
          <a:p>
            <a:pPr lvl="2"/>
            <a:r>
              <a:rPr lang="en-US" i="1" dirty="0" err="1" smtClean="0">
                <a:latin typeface="Symbol" charset="2"/>
                <a:cs typeface="Symbol" charset="2"/>
              </a:rPr>
              <a:t>q</a:t>
            </a:r>
            <a:r>
              <a:rPr lang="en-US" i="1" baseline="-25000" dirty="0" err="1" smtClean="0"/>
              <a:t>C</a:t>
            </a:r>
            <a:r>
              <a:rPr lang="en-US" i="1" dirty="0" smtClean="0"/>
              <a:t> </a:t>
            </a:r>
            <a:r>
              <a:rPr lang="en-US" dirty="0" smtClean="0">
                <a:sym typeface="Wingdings"/>
              </a:rPr>
              <a:t>0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as </a:t>
            </a:r>
            <a:r>
              <a:rPr lang="en-US" i="1" dirty="0" err="1" smtClean="0">
                <a:sym typeface="Wingdings"/>
              </a:rPr>
              <a:t>vc</a:t>
            </a:r>
            <a:r>
              <a:rPr lang="en-US" i="1" dirty="0" smtClean="0">
                <a:sym typeface="Wingdings"/>
              </a:rPr>
              <a:t>/n</a:t>
            </a:r>
            <a:r>
              <a:rPr lang="en-US" i="1" baseline="30000" dirty="0" smtClean="0">
                <a:sym typeface="Wingdings"/>
              </a:rPr>
              <a:t>+</a:t>
            </a:r>
            <a:endParaRPr lang="en-US" i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36385" y="3643560"/>
            <a:ext cx="6393793" cy="525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14936" y="3152343"/>
            <a:ext cx="103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v&gt;c/n(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r>
              <a:rPr lang="en-US" i="1" dirty="0" smtClean="0"/>
              <a:t>)</a:t>
            </a:r>
            <a:endParaRPr lang="en-US" i="1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123833" y="2075768"/>
            <a:ext cx="397643" cy="28903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28708" y="1706436"/>
            <a:ext cx="84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l/</a:t>
            </a:r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n(</a:t>
            </a:r>
            <a:r>
              <a:rPr lang="en-US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i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958937" y="1567768"/>
            <a:ext cx="2762472" cy="2106448"/>
            <a:chOff x="3030483" y="2154621"/>
            <a:chExt cx="2762472" cy="2106448"/>
          </a:xfrm>
        </p:grpSpPr>
        <p:cxnSp>
          <p:nvCxnSpPr>
            <p:cNvPr id="8" name="Straight Connector 7"/>
            <p:cNvCxnSpPr/>
            <p:nvPr/>
          </p:nvCxnSpPr>
          <p:spPr>
            <a:xfrm flipH="1" flipV="1">
              <a:off x="3520966" y="3643586"/>
              <a:ext cx="486101" cy="6174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3791609" y="3192517"/>
              <a:ext cx="801413" cy="10466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4007067" y="2662621"/>
              <a:ext cx="1204312" cy="15765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4195379" y="2154621"/>
              <a:ext cx="1597576" cy="20845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3030483" y="2820276"/>
              <a:ext cx="1569771" cy="141889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V="1">
            <a:off x="3958937" y="3661078"/>
            <a:ext cx="2762472" cy="2106448"/>
            <a:chOff x="3030483" y="2154621"/>
            <a:chExt cx="2762472" cy="2106448"/>
          </a:xfrm>
        </p:grpSpPr>
        <p:cxnSp>
          <p:nvCxnSpPr>
            <p:cNvPr id="32" name="Straight Connector 31"/>
            <p:cNvCxnSpPr/>
            <p:nvPr/>
          </p:nvCxnSpPr>
          <p:spPr>
            <a:xfrm flipH="1" flipV="1">
              <a:off x="3520966" y="3643586"/>
              <a:ext cx="486101" cy="6174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3791609" y="3192517"/>
              <a:ext cx="801413" cy="10466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4007067" y="2662621"/>
              <a:ext cx="1204312" cy="15765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4195379" y="2154621"/>
              <a:ext cx="1597576" cy="20845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3030483" y="2820276"/>
              <a:ext cx="1569771" cy="141889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5087773" y="3724422"/>
            <a:ext cx="490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v/f</a:t>
            </a:r>
            <a:endParaRPr lang="en-US" i="1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935521" y="3678597"/>
            <a:ext cx="585955" cy="0"/>
          </a:xfrm>
          <a:prstGeom prst="line">
            <a:avLst/>
          </a:prstGeom>
          <a:ln w="3810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65070" y="3274228"/>
            <a:ext cx="4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>
                <a:latin typeface="Arial"/>
                <a:cs typeface="Arial"/>
              </a:rPr>
              <a:t>C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321714" y="5862997"/>
            <a:ext cx="1507320" cy="0"/>
          </a:xfrm>
          <a:prstGeom prst="line">
            <a:avLst/>
          </a:prstGeom>
          <a:ln w="38100" cmpd="sng">
            <a:solidFill>
              <a:srgbClr val="00009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2189655" y="5036207"/>
            <a:ext cx="639380" cy="8267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30474" y="5101871"/>
            <a:ext cx="859181" cy="7603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187935" y="5036207"/>
            <a:ext cx="84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l/</a:t>
            </a:r>
            <a:r>
              <a:rPr lang="en-US" i="1" dirty="0" smtClean="0">
                <a:latin typeface="Arial"/>
                <a:cs typeface="Arial"/>
              </a:rPr>
              <a:t>n(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r>
              <a:rPr lang="en-US" i="1" dirty="0" smtClean="0">
                <a:latin typeface="Arial"/>
                <a:cs typeface="Arial"/>
              </a:rPr>
              <a:t>)</a:t>
            </a:r>
            <a:endParaRPr lang="en-US" i="1" dirty="0">
              <a:latin typeface="Symbol" charset="2"/>
              <a:cs typeface="Symbol" charset="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78931" y="6048960"/>
            <a:ext cx="11870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v/f = </a:t>
            </a:r>
            <a:r>
              <a:rPr lang="en-US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v/c</a:t>
            </a:r>
            <a:endParaRPr lang="en-US" i="1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3465" y="5504433"/>
            <a:ext cx="4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>
                <a:latin typeface="Arial"/>
                <a:cs typeface="Arial"/>
              </a:rPr>
              <a:t>C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143035" y="5128187"/>
            <a:ext cx="131339" cy="131339"/>
          </a:xfrm>
          <a:prstGeom prst="rect">
            <a:avLst/>
          </a:prstGeom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3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Photo-sensors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MultiPixelPhotonCounter</a:t>
            </a:r>
            <a:r>
              <a:rPr lang="en-US" dirty="0" smtClean="0"/>
              <a:t> (MPPC) = </a:t>
            </a:r>
            <a:r>
              <a:rPr lang="en-US" dirty="0" err="1" smtClean="0"/>
              <a:t>SiPMT</a:t>
            </a:r>
            <a:endParaRPr lang="en-US" dirty="0" smtClean="0"/>
          </a:p>
          <a:p>
            <a:r>
              <a:rPr lang="en-US" dirty="0" smtClean="0"/>
              <a:t>Geiger avalanche saturates each pixel</a:t>
            </a:r>
          </a:p>
          <a:p>
            <a:pPr lvl="1"/>
            <a:r>
              <a:rPr lang="en-US" dirty="0" smtClean="0"/>
              <a:t>Each pixel is saturated by a single photo-electron</a:t>
            </a:r>
          </a:p>
          <a:p>
            <a:pPr lvl="1"/>
            <a:r>
              <a:rPr lang="en-US" dirty="0" smtClean="0"/>
              <a:t>Pixels can be ganged together for multi-photon detection at lower granularity.</a:t>
            </a:r>
          </a:p>
          <a:p>
            <a:pPr lvl="1"/>
            <a:r>
              <a:rPr lang="en-US" dirty="0" smtClean="0"/>
              <a:t>900 pixels (100µ)</a:t>
            </a:r>
            <a:r>
              <a:rPr lang="en-US" baseline="30000" dirty="0" smtClean="0"/>
              <a:t>2</a:t>
            </a:r>
            <a:r>
              <a:rPr lang="en-US" dirty="0" smtClean="0"/>
              <a:t> in 3mm x 3mm format</a:t>
            </a:r>
          </a:p>
          <a:p>
            <a:pPr lvl="1"/>
            <a:r>
              <a:rPr lang="en-US" dirty="0" smtClean="0"/>
              <a:t>Gain ~10</a:t>
            </a:r>
            <a:r>
              <a:rPr lang="en-US" baseline="30000" dirty="0" smtClean="0"/>
              <a:t>6</a:t>
            </a:r>
          </a:p>
          <a:p>
            <a:pPr lvl="1"/>
            <a:r>
              <a:rPr lang="en-US" dirty="0" smtClean="0"/>
              <a:t>time resolution 500 </a:t>
            </a:r>
            <a:r>
              <a:rPr lang="en-US" dirty="0" err="1" smtClean="0"/>
              <a:t>ps</a:t>
            </a:r>
            <a:r>
              <a:rPr lang="en-US" dirty="0" smtClean="0"/>
              <a:t> </a:t>
            </a:r>
            <a:r>
              <a:rPr lang="en-US" dirty="0" err="1" smtClean="0"/>
              <a:t>rms</a:t>
            </a:r>
            <a:r>
              <a:rPr lang="en-US" dirty="0" smtClean="0"/>
              <a:t> per photon</a:t>
            </a:r>
          </a:p>
          <a:p>
            <a:pPr lvl="1"/>
            <a:r>
              <a:rPr lang="en-US" dirty="0" smtClean="0"/>
              <a:t>Fill factor up to 80%</a:t>
            </a:r>
          </a:p>
          <a:p>
            <a:pPr lvl="1"/>
            <a:r>
              <a:rPr lang="en-US" dirty="0" smtClean="0"/>
              <a:t>Quantum Efficiency up to 65%</a:t>
            </a:r>
          </a:p>
          <a:p>
            <a:pPr lvl="1"/>
            <a:r>
              <a:rPr lang="en-US" dirty="0" smtClean="0"/>
              <a:t>Noise: 10 KHz/pixel at 0.5 </a:t>
            </a:r>
            <a:r>
              <a:rPr lang="en-US" dirty="0" err="1" smtClean="0"/>
              <a:t>p.e.</a:t>
            </a:r>
            <a:r>
              <a:rPr lang="en-US" dirty="0" smtClean="0"/>
              <a:t> threshold</a:t>
            </a:r>
          </a:p>
          <a:p>
            <a:pPr lvl="1"/>
            <a:r>
              <a:rPr lang="en-US" dirty="0" smtClean="0"/>
              <a:t>Operating bias voltage ~70 V</a:t>
            </a:r>
          </a:p>
          <a:p>
            <a:r>
              <a:rPr lang="en-US" dirty="0" smtClean="0"/>
              <a:t>Rapid development</a:t>
            </a:r>
          </a:p>
          <a:p>
            <a:pPr lvl="1"/>
            <a:r>
              <a:rPr lang="en-US" dirty="0" smtClean="0"/>
              <a:t>60,000 MPPC for T2K Near Detector</a:t>
            </a:r>
            <a:endParaRPr lang="en-US" dirty="0"/>
          </a:p>
        </p:txBody>
      </p:sp>
      <p:pic>
        <p:nvPicPr>
          <p:cNvPr id="4" name="Picture 3" descr="Hamamatsu-MPP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72" y="3860800"/>
            <a:ext cx="1866900" cy="193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7850" y="3816350"/>
            <a:ext cx="156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 Hamamatsu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48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75"/>
            <a:ext cx="896461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39" name="Group 16"/>
          <p:cNvGrpSpPr>
            <a:grpSpLocks/>
          </p:cNvGrpSpPr>
          <p:nvPr/>
        </p:nvGrpSpPr>
        <p:grpSpPr bwMode="auto">
          <a:xfrm>
            <a:off x="493713" y="4149725"/>
            <a:ext cx="327025" cy="366713"/>
            <a:chOff x="146" y="2351"/>
            <a:chExt cx="206" cy="231"/>
          </a:xfrm>
        </p:grpSpPr>
        <p:sp>
          <p:nvSpPr>
            <p:cNvPr id="65547" name="Text Box 17"/>
            <p:cNvSpPr txBox="1">
              <a:spLocks noChangeArrowheads="1"/>
            </p:cNvSpPr>
            <p:nvPr/>
          </p:nvSpPr>
          <p:spPr bwMode="auto">
            <a:xfrm>
              <a:off x="146" y="2351"/>
              <a:ext cx="2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800">
                  <a:latin typeface="Verdana" charset="0"/>
                </a:rPr>
                <a:t>p</a:t>
              </a:r>
            </a:p>
          </p:txBody>
        </p:sp>
        <p:sp>
          <p:nvSpPr>
            <p:cNvPr id="65548" name="Line 18"/>
            <p:cNvSpPr>
              <a:spLocks noChangeShapeType="1"/>
            </p:cNvSpPr>
            <p:nvPr/>
          </p:nvSpPr>
          <p:spPr bwMode="auto">
            <a:xfrm>
              <a:off x="204" y="2401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65540" name="Line 19"/>
          <p:cNvSpPr>
            <a:spLocks noChangeShapeType="1"/>
          </p:cNvSpPr>
          <p:nvPr/>
        </p:nvSpPr>
        <p:spPr bwMode="auto">
          <a:xfrm flipV="1">
            <a:off x="871538" y="4149725"/>
            <a:ext cx="503237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865188" y="6350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/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PANDA D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ETECTOR</a:t>
            </a:r>
            <a:endParaRPr lang="de-DE" sz="160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71625" y="5929313"/>
            <a:ext cx="1489075" cy="3968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Times New Roman" pitchFamily="18" charset="0"/>
                <a:ea typeface="+mn-ea"/>
                <a:cs typeface="+mn-cs"/>
              </a:rPr>
              <a:t>Barrel DIRC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571625" y="5929313"/>
            <a:ext cx="1473200" cy="431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63500" dist="508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10138" y="4605338"/>
            <a:ext cx="1616075" cy="3968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6"/>
                </a:solidFill>
                <a:latin typeface="Times New Roman" pitchFamily="18" charset="0"/>
                <a:ea typeface="+mn-ea"/>
                <a:cs typeface="+mn-cs"/>
              </a:rPr>
              <a:t>Endcap</a:t>
            </a:r>
            <a:r>
              <a:rPr lang="en-US" dirty="0">
                <a:solidFill>
                  <a:schemeClr val="accent6"/>
                </a:solidFill>
                <a:latin typeface="Times New Roman" pitchFamily="18" charset="0"/>
                <a:ea typeface="+mn-ea"/>
                <a:cs typeface="+mn-cs"/>
              </a:rPr>
              <a:t> DIRC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910138" y="4605338"/>
            <a:ext cx="1590675" cy="4286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63500" dist="508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28938" y="5500688"/>
            <a:ext cx="1130300" cy="3968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rPr>
              <a:t>EM Calorimeter</a:t>
            </a:r>
            <a:br>
              <a:rPr lang="en-US" sz="1000" b="1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000" b="1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rPr>
              <a:t>(lead </a:t>
            </a:r>
            <a:r>
              <a:rPr lang="en-US" sz="1000" b="1" dirty="0" err="1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rPr>
              <a:t>tungstate</a:t>
            </a:r>
            <a:r>
              <a:rPr lang="en-US" sz="1000" b="1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879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0"/>
          <p:cNvSpPr txBox="1">
            <a:spLocks noChangeArrowheads="1"/>
          </p:cNvSpPr>
          <p:nvPr/>
        </p:nvSpPr>
        <p:spPr bwMode="auto">
          <a:xfrm>
            <a:off x="684213" y="812800"/>
            <a:ext cx="5580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Particle Identification coverage of the two DIRC detectors </a:t>
            </a:r>
            <a:endParaRPr lang="de-DE" sz="1800"/>
          </a:p>
        </p:txBody>
      </p:sp>
      <p:pic>
        <p:nvPicPr>
          <p:cNvPr id="71683" name="Picture 25" descr="jpsi_kkgam_momt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2179638"/>
            <a:ext cx="40386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26" descr="pandagelb-side-ts-cu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1341438"/>
            <a:ext cx="4876800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27"/>
          <p:cNvSpPr txBox="1">
            <a:spLocks noChangeArrowheads="1"/>
          </p:cNvSpPr>
          <p:nvPr/>
        </p:nvSpPr>
        <p:spPr bwMode="auto">
          <a:xfrm>
            <a:off x="5872163" y="4959350"/>
            <a:ext cx="2609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200"/>
              <a:t>Kaon distribution of the radiative decay</a:t>
            </a:r>
            <a:br>
              <a:rPr lang="de-DE" sz="1200"/>
            </a:br>
            <a:r>
              <a:rPr lang="de-DE" sz="1400"/>
              <a:t>J</a:t>
            </a:r>
            <a:r>
              <a:rPr lang="de-DE" sz="1200" b="1"/>
              <a:t>/</a:t>
            </a:r>
            <a:r>
              <a:rPr lang="el-GR" sz="1400" b="1">
                <a:cs typeface="Times New Roman" charset="0"/>
              </a:rPr>
              <a:t>ψ</a:t>
            </a:r>
            <a:r>
              <a:rPr lang="de-DE" sz="1400" b="1">
                <a:ea typeface="Times New Roman" charset="0"/>
                <a:cs typeface="Times New Roman" charset="0"/>
              </a:rPr>
              <a:t> </a:t>
            </a:r>
            <a:r>
              <a:rPr lang="de-DE" sz="1200" b="1">
                <a:ea typeface="Times New Roman" charset="0"/>
                <a:cs typeface="Times New Roman" charset="0"/>
              </a:rPr>
              <a:t> -&gt; K</a:t>
            </a:r>
            <a:r>
              <a:rPr lang="de-DE" sz="1200" b="1" baseline="30000">
                <a:ea typeface="Times New Roman" charset="0"/>
                <a:cs typeface="Times New Roman" charset="0"/>
              </a:rPr>
              <a:t>+</a:t>
            </a:r>
            <a:r>
              <a:rPr lang="de-DE" sz="1200" b="1">
                <a:ea typeface="Times New Roman" charset="0"/>
                <a:cs typeface="Times New Roman" charset="0"/>
              </a:rPr>
              <a:t>K</a:t>
            </a:r>
            <a:r>
              <a:rPr lang="de-DE" sz="1200" b="1" baseline="30000">
                <a:ea typeface="Times New Roman" charset="0"/>
                <a:cs typeface="Times New Roman" charset="0"/>
              </a:rPr>
              <a:t>- </a:t>
            </a:r>
            <a:r>
              <a:rPr lang="el-GR" sz="1600" b="1">
                <a:ea typeface="Times New Roman" charset="0"/>
                <a:cs typeface="Times New Roman" charset="0"/>
              </a:rPr>
              <a:t>γ</a:t>
            </a:r>
            <a:endParaRPr lang="de-DE" sz="1200" b="1">
              <a:ea typeface="Times New Roman" charset="0"/>
              <a:cs typeface="Times New Roman" charset="0"/>
            </a:endParaRPr>
          </a:p>
          <a:p>
            <a:pPr algn="ctr" eaLnBrk="1" hangingPunct="1"/>
            <a:r>
              <a:rPr lang="de-DE" sz="1200">
                <a:ea typeface="Times New Roman" charset="0"/>
                <a:cs typeface="Times New Roman" charset="0"/>
              </a:rPr>
              <a:t>(search of glue balls)</a:t>
            </a:r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 flipV="1">
            <a:off x="1870075" y="2611438"/>
            <a:ext cx="297180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>
            <a:off x="1870075" y="3906838"/>
            <a:ext cx="29718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270" name="Line 30"/>
          <p:cNvSpPr>
            <a:spLocks noChangeShapeType="1"/>
          </p:cNvSpPr>
          <p:nvPr/>
        </p:nvSpPr>
        <p:spPr bwMode="auto">
          <a:xfrm flipH="1" flipV="1">
            <a:off x="1016000" y="3487738"/>
            <a:ext cx="854075" cy="4191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 flipH="1">
            <a:off x="1041400" y="3906838"/>
            <a:ext cx="828675" cy="3841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72" name="Rectangle 32"/>
          <p:cNvSpPr>
            <a:spLocks noChangeArrowheads="1"/>
          </p:cNvSpPr>
          <p:nvPr/>
        </p:nvSpPr>
        <p:spPr bwMode="auto">
          <a:xfrm>
            <a:off x="5908675" y="4148138"/>
            <a:ext cx="2362200" cy="406400"/>
          </a:xfrm>
          <a:prstGeom prst="rect">
            <a:avLst/>
          </a:prstGeom>
          <a:solidFill>
            <a:srgbClr val="FF0000">
              <a:alpha val="39999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73" name="Rectangle 33"/>
          <p:cNvSpPr>
            <a:spLocks noChangeArrowheads="1"/>
          </p:cNvSpPr>
          <p:nvPr/>
        </p:nvSpPr>
        <p:spPr bwMode="auto">
          <a:xfrm>
            <a:off x="5908675" y="3381375"/>
            <a:ext cx="2362200" cy="406400"/>
          </a:xfrm>
          <a:prstGeom prst="rect">
            <a:avLst/>
          </a:prstGeom>
          <a:solidFill>
            <a:schemeClr val="accent2">
              <a:alpha val="39999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 rot="-5400000">
            <a:off x="3957637" y="4440238"/>
            <a:ext cx="684213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/>
              <a:t>Endcap</a:t>
            </a: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1543050" y="4470400"/>
            <a:ext cx="10350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/>
              <a:t>Barrel DIRC</a:t>
            </a: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3105150" y="6164263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800" b="1"/>
              <a:t>Endcap Disk DIRC</a:t>
            </a:r>
          </a:p>
        </p:txBody>
      </p:sp>
      <p:sp>
        <p:nvSpPr>
          <p:cNvPr id="10277" name="Line 37"/>
          <p:cNvSpPr>
            <a:spLocks noChangeShapeType="1"/>
          </p:cNvSpPr>
          <p:nvPr/>
        </p:nvSpPr>
        <p:spPr bwMode="auto">
          <a:xfrm flipH="1" flipV="1">
            <a:off x="3622675" y="4846638"/>
            <a:ext cx="381000" cy="1304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 rot="-5400000">
            <a:off x="3845719" y="3080544"/>
            <a:ext cx="9080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b="1"/>
              <a:t>Disk DIRC</a:t>
            </a:r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825500" y="6164263"/>
            <a:ext cx="1460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800" b="1"/>
              <a:t>Barrel DIRC</a:t>
            </a:r>
          </a:p>
        </p:txBody>
      </p:sp>
      <p:sp>
        <p:nvSpPr>
          <p:cNvPr id="10280" name="Line 40"/>
          <p:cNvSpPr>
            <a:spLocks noChangeShapeType="1"/>
          </p:cNvSpPr>
          <p:nvPr/>
        </p:nvSpPr>
        <p:spPr bwMode="auto">
          <a:xfrm flipH="1" flipV="1">
            <a:off x="1184275" y="4313238"/>
            <a:ext cx="381000" cy="182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699" name="Rectangle 41"/>
          <p:cNvSpPr>
            <a:spLocks noChangeArrowheads="1"/>
          </p:cNvSpPr>
          <p:nvPr/>
        </p:nvSpPr>
        <p:spPr bwMode="auto">
          <a:xfrm>
            <a:off x="5527675" y="2057400"/>
            <a:ext cx="3581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82" name="Line 42"/>
          <p:cNvSpPr>
            <a:spLocks noChangeShapeType="1"/>
          </p:cNvSpPr>
          <p:nvPr/>
        </p:nvSpPr>
        <p:spPr bwMode="auto">
          <a:xfrm flipV="1">
            <a:off x="1879600" y="3441700"/>
            <a:ext cx="1057275" cy="4603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83" name="Line 43"/>
          <p:cNvSpPr>
            <a:spLocks noChangeShapeType="1"/>
          </p:cNvSpPr>
          <p:nvPr/>
        </p:nvSpPr>
        <p:spPr bwMode="auto">
          <a:xfrm>
            <a:off x="1873250" y="3908425"/>
            <a:ext cx="1085850" cy="4159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865188" y="6350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/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DIRC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PANDA</a:t>
            </a:r>
            <a:endParaRPr lang="de-DE" sz="280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7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8" grpId="0" animBg="1"/>
      <p:bldP spid="10269" grpId="0" animBg="1"/>
      <p:bldP spid="10270" grpId="0" animBg="1"/>
      <p:bldP spid="10271" grpId="0" animBg="1"/>
      <p:bldP spid="10272" grpId="0" animBg="1"/>
      <p:bldP spid="10273" grpId="0" animBg="1"/>
      <p:bldP spid="10274" grpId="0" animBg="1"/>
      <p:bldP spid="10275" grpId="0" animBg="1"/>
      <p:bldP spid="10276" grpId="0"/>
      <p:bldP spid="10277" grpId="0" animBg="1"/>
      <p:bldP spid="10278" grpId="0" animBg="1"/>
      <p:bldP spid="10279" grpId="0"/>
      <p:bldP spid="10280" grpId="0" animBg="1"/>
      <p:bldP spid="10282" grpId="0" animBg="1"/>
      <p:bldP spid="1028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857250" y="6350"/>
            <a:ext cx="7377113" cy="576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eaLnBrk="1" hangingPunct="1"/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PANDA</a:t>
            </a: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ARREL</a:t>
            </a: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DIRC</a:t>
            </a:r>
            <a:endParaRPr lang="de-DE" sz="20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7827" name="Picture 3" descr="mydirc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8950"/>
            <a:ext cx="385127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179388" y="871538"/>
            <a:ext cx="747553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7143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61950" eaLnBrk="0" hangingPunct="0">
              <a:tabLst>
                <a:tab pos="7143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7143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7143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7143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40000"/>
              </a:spcBef>
            </a:pPr>
            <a:r>
              <a:rPr lang="en-US" dirty="0">
                <a:solidFill>
                  <a:srgbClr val="C00000"/>
                </a:solidFill>
              </a:rPr>
              <a:t>Improved version of proven BABAR-DIRC design</a:t>
            </a:r>
          </a:p>
          <a:p>
            <a:pPr eaLnBrk="1" hangingPunct="1">
              <a:lnSpc>
                <a:spcPct val="110000"/>
              </a:lnSpc>
              <a:spcBef>
                <a:spcPct val="40000"/>
              </a:spcBef>
            </a:pPr>
            <a:r>
              <a:rPr lang="en-US" sz="1800" dirty="0"/>
              <a:t>More compact, faster, focusing optics</a:t>
            </a:r>
          </a:p>
          <a:p>
            <a:pPr lvl="1" eaLnBrk="1" hangingPunct="1">
              <a:lnSpc>
                <a:spcPct val="110000"/>
              </a:lnSpc>
              <a:spcBef>
                <a:spcPct val="40000"/>
              </a:spcBef>
              <a:buFontTx/>
              <a:buChar char="•"/>
            </a:pPr>
            <a:r>
              <a:rPr lang="en-US" sz="1800" dirty="0"/>
              <a:t> 96 radiator bars, synthetic fused silica </a:t>
            </a:r>
            <a:br>
              <a:rPr lang="en-US" sz="1800" dirty="0"/>
            </a:br>
            <a:r>
              <a:rPr lang="en-US" sz="1800" dirty="0"/>
              <a:t>	17mm (T) </a:t>
            </a:r>
            <a:r>
              <a:rPr lang="en-US" sz="1800" dirty="0">
                <a:cs typeface="Times New Roman" charset="0"/>
              </a:rPr>
              <a:t>× 33mm (W) </a:t>
            </a:r>
            <a:r>
              <a:rPr lang="en-US" sz="1800" dirty="0">
                <a:ea typeface="Times New Roman" charset="0"/>
                <a:cs typeface="Times New Roman" charset="0"/>
              </a:rPr>
              <a:t>× 2500mm (L)</a:t>
            </a:r>
          </a:p>
          <a:p>
            <a:pPr lvl="1" eaLnBrk="1" hangingPunct="1">
              <a:lnSpc>
                <a:spcPct val="110000"/>
              </a:lnSpc>
              <a:spcBef>
                <a:spcPct val="40000"/>
              </a:spcBef>
              <a:buFontTx/>
              <a:buChar char="•"/>
            </a:pPr>
            <a:r>
              <a:rPr lang="en-US" sz="1800" dirty="0">
                <a:ea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Focusing optics:</a:t>
            </a:r>
            <a:r>
              <a:rPr lang="en-US" sz="1800" dirty="0">
                <a:ea typeface="Times New Roman" charset="0"/>
                <a:cs typeface="Times New Roman" charset="0"/>
              </a:rPr>
              <a:t> lens system 	</a:t>
            </a:r>
          </a:p>
          <a:p>
            <a:pPr lvl="1" eaLnBrk="1" hangingPunct="1">
              <a:lnSpc>
                <a:spcPct val="110000"/>
              </a:lnSpc>
              <a:spcBef>
                <a:spcPct val="40000"/>
              </a:spcBef>
              <a:buFontTx/>
              <a:buChar char="•"/>
            </a:pPr>
            <a:r>
              <a:rPr lang="en-US" sz="1800" dirty="0">
                <a:ea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Compact photon detector</a:t>
            </a:r>
            <a:r>
              <a:rPr lang="en-US" sz="1800" dirty="0">
                <a:ea typeface="Times New Roman" charset="0"/>
                <a:cs typeface="Times New Roman" charset="0"/>
              </a:rPr>
              <a:t>: array of </a:t>
            </a:r>
            <a:br>
              <a:rPr lang="en-US" sz="1800" dirty="0">
                <a:ea typeface="Times New Roman" charset="0"/>
                <a:cs typeface="Times New Roman" charset="0"/>
              </a:rPr>
            </a:br>
            <a:r>
              <a:rPr lang="en-US" sz="1800" dirty="0">
                <a:ea typeface="Times New Roman" charset="0"/>
                <a:cs typeface="Times New Roman" charset="0"/>
              </a:rPr>
              <a:t>	</a:t>
            </a:r>
            <a:r>
              <a:rPr lang="en-US" sz="1800" dirty="0" err="1">
                <a:ea typeface="Times New Roman" charset="0"/>
                <a:cs typeface="Times New Roman" charset="0"/>
              </a:rPr>
              <a:t>Burle</a:t>
            </a:r>
            <a:r>
              <a:rPr lang="en-US" sz="1800" dirty="0">
                <a:ea typeface="Times New Roman" charset="0"/>
                <a:cs typeface="Times New Roman" charset="0"/>
              </a:rPr>
              <a:t> </a:t>
            </a:r>
            <a:r>
              <a:rPr lang="en-US" sz="1800" dirty="0" err="1">
                <a:ea typeface="Times New Roman" charset="0"/>
                <a:cs typeface="Times New Roman" charset="0"/>
              </a:rPr>
              <a:t>Planacon</a:t>
            </a:r>
            <a:r>
              <a:rPr lang="en-US" sz="1800" dirty="0">
                <a:ea typeface="Times New Roman" charset="0"/>
                <a:cs typeface="Times New Roman" charset="0"/>
              </a:rPr>
              <a:t> MCP-PMT </a:t>
            </a:r>
            <a:br>
              <a:rPr lang="en-US" sz="1800" dirty="0">
                <a:ea typeface="Times New Roman" charset="0"/>
                <a:cs typeface="Times New Roman" charset="0"/>
              </a:rPr>
            </a:br>
            <a:r>
              <a:rPr lang="en-US" sz="1800" dirty="0">
                <a:ea typeface="Times New Roman" charset="0"/>
                <a:cs typeface="Times New Roman" charset="0"/>
              </a:rPr>
              <a:t>	or Geiger-mode APD, </a:t>
            </a:r>
            <a:br>
              <a:rPr lang="en-US" sz="1800" dirty="0">
                <a:ea typeface="Times New Roman" charset="0"/>
                <a:cs typeface="Times New Roman" charset="0"/>
              </a:rPr>
            </a:br>
            <a:r>
              <a:rPr lang="en-US" sz="1800" dirty="0">
                <a:ea typeface="Times New Roman" charset="0"/>
                <a:cs typeface="Times New Roman" charset="0"/>
              </a:rPr>
              <a:t>	total 7000-10000 channels.</a:t>
            </a:r>
          </a:p>
          <a:p>
            <a:pPr lvl="1" eaLnBrk="1" hangingPunct="1">
              <a:lnSpc>
                <a:spcPct val="110000"/>
              </a:lnSpc>
              <a:spcBef>
                <a:spcPct val="40000"/>
              </a:spcBef>
              <a:buFontTx/>
              <a:buChar char="•"/>
            </a:pPr>
            <a:r>
              <a:rPr lang="en-US" sz="1800" dirty="0">
                <a:ea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ea typeface="Times New Roman" charset="0"/>
                <a:cs typeface="Times New Roman" charset="0"/>
              </a:rPr>
              <a:t>Fast photon detection</a:t>
            </a:r>
            <a:r>
              <a:rPr lang="en-US" sz="1800" dirty="0">
                <a:ea typeface="Times New Roman" charset="0"/>
                <a:cs typeface="Times New Roman" charset="0"/>
              </a:rPr>
              <a:t>: MCP-PMT/</a:t>
            </a:r>
            <a:r>
              <a:rPr lang="en-US" sz="1800" dirty="0" err="1">
                <a:ea typeface="Times New Roman" charset="0"/>
                <a:cs typeface="Times New Roman" charset="0"/>
              </a:rPr>
              <a:t>gAPD</a:t>
            </a:r>
            <a:r>
              <a:rPr lang="en-US" sz="1800" dirty="0">
                <a:ea typeface="Times New Roman" charset="0"/>
                <a:cs typeface="Times New Roman" charset="0"/>
              </a:rPr>
              <a:t> plus</a:t>
            </a:r>
            <a:br>
              <a:rPr lang="en-US" sz="1800" dirty="0">
                <a:ea typeface="Times New Roman" charset="0"/>
                <a:cs typeface="Times New Roman" charset="0"/>
              </a:rPr>
            </a:br>
            <a:r>
              <a:rPr lang="en-US" sz="1800" dirty="0">
                <a:ea typeface="Times New Roman" charset="0"/>
                <a:cs typeface="Times New Roman" charset="0"/>
              </a:rPr>
              <a:t>	fast TDC/ADC (</a:t>
            </a:r>
            <a:r>
              <a:rPr lang="en-US" sz="1800" dirty="0" err="1">
                <a:ea typeface="Times New Roman" charset="0"/>
                <a:cs typeface="Times New Roman" charset="0"/>
              </a:rPr>
              <a:t>ToT</a:t>
            </a:r>
            <a:r>
              <a:rPr lang="en-US" sz="1800" dirty="0">
                <a:ea typeface="Times New Roman" charset="0"/>
                <a:cs typeface="Times New Roman" charset="0"/>
              </a:rPr>
              <a:t>) electronics </a:t>
            </a:r>
            <a:br>
              <a:rPr lang="en-US" sz="1800" dirty="0">
                <a:ea typeface="Times New Roman" charset="0"/>
                <a:cs typeface="Times New Roman" charset="0"/>
              </a:rPr>
            </a:br>
            <a:r>
              <a:rPr lang="en-US" sz="1800" dirty="0">
                <a:ea typeface="Times New Roman" charset="0"/>
                <a:cs typeface="Times New Roman" charset="0"/>
              </a:rPr>
              <a:t>	</a:t>
            </a:r>
            <a:r>
              <a:rPr lang="en-US" sz="1800" dirty="0">
                <a:cs typeface="Times New Roman" charset="0"/>
              </a:rPr>
              <a:t>→ </a:t>
            </a:r>
            <a:r>
              <a:rPr lang="en-US" sz="1800" dirty="0">
                <a:ea typeface="Times New Roman" charset="0"/>
                <a:cs typeface="Times New Roman" charset="0"/>
              </a:rPr>
              <a:t>100-200 </a:t>
            </a:r>
            <a:r>
              <a:rPr lang="en-US" sz="1800" dirty="0" err="1">
                <a:ea typeface="Times New Roman" charset="0"/>
                <a:cs typeface="Times New Roman" charset="0"/>
              </a:rPr>
              <a:t>ps</a:t>
            </a:r>
            <a:r>
              <a:rPr lang="en-US" sz="1800" dirty="0">
                <a:ea typeface="Times New Roman" charset="0"/>
                <a:cs typeface="Times New Roman" charset="0"/>
              </a:rPr>
              <a:t> timing.</a:t>
            </a:r>
          </a:p>
          <a:p>
            <a:pPr lvl="1" eaLnBrk="1" hangingPunct="1">
              <a:lnSpc>
                <a:spcPct val="110000"/>
              </a:lnSpc>
              <a:spcBef>
                <a:spcPct val="40000"/>
              </a:spcBef>
              <a:buFontTx/>
              <a:buChar char="•"/>
            </a:pPr>
            <a:endParaRPr lang="en-US" sz="1800" dirty="0">
              <a:ea typeface="Times New Roman" charset="0"/>
              <a:cs typeface="Times New Roman" charset="0"/>
            </a:endParaRPr>
          </a:p>
          <a:p>
            <a:pPr eaLnBrk="1" hangingPunct="1">
              <a:lnSpc>
                <a:spcPct val="110000"/>
              </a:lnSpc>
              <a:spcBef>
                <a:spcPct val="40000"/>
              </a:spcBef>
            </a:pPr>
            <a:r>
              <a:rPr lang="en-US" sz="1800" dirty="0">
                <a:ea typeface="Times New Roman" charset="0"/>
                <a:cs typeface="Times New Roman" charset="0"/>
              </a:rPr>
              <a:t>Still investigating several design options:</a:t>
            </a:r>
          </a:p>
          <a:p>
            <a:pPr eaLnBrk="1" hangingPunct="1">
              <a:lnSpc>
                <a:spcPct val="110000"/>
              </a:lnSpc>
              <a:spcBef>
                <a:spcPct val="40000"/>
              </a:spcBef>
            </a:pPr>
            <a:r>
              <a:rPr lang="en-US" sz="1800" dirty="0">
                <a:ea typeface="Times New Roman" charset="0"/>
                <a:cs typeface="Times New Roman" charset="0"/>
              </a:rPr>
              <a:t>	mirror focusing, radiator plates, photon detection outside magnetic field</a:t>
            </a:r>
            <a:endParaRPr lang="de-DE" sz="1800" dirty="0">
              <a:ea typeface="Times New Roman" charset="0"/>
              <a:cs typeface="Times New Roman" charset="0"/>
            </a:endParaRPr>
          </a:p>
        </p:txBody>
      </p:sp>
      <p:sp>
        <p:nvSpPr>
          <p:cNvPr id="77829" name="Text Box 25"/>
          <p:cNvSpPr txBox="1">
            <a:spLocks noChangeArrowheads="1"/>
          </p:cNvSpPr>
          <p:nvPr/>
        </p:nvSpPr>
        <p:spPr bwMode="auto">
          <a:xfrm>
            <a:off x="7667625" y="4284663"/>
            <a:ext cx="1409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Radiator bars</a:t>
            </a:r>
            <a:endParaRPr lang="de-DE" sz="1800"/>
          </a:p>
        </p:txBody>
      </p:sp>
      <p:sp>
        <p:nvSpPr>
          <p:cNvPr id="77830" name="Text Box 26"/>
          <p:cNvSpPr txBox="1">
            <a:spLocks noChangeArrowheads="1"/>
          </p:cNvSpPr>
          <p:nvPr/>
        </p:nvSpPr>
        <p:spPr bwMode="auto">
          <a:xfrm>
            <a:off x="6259513" y="1698625"/>
            <a:ext cx="1771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Photon detectors </a:t>
            </a:r>
            <a:br>
              <a:rPr lang="en-US" sz="1800"/>
            </a:br>
            <a:r>
              <a:rPr lang="en-US" sz="1800"/>
              <a:t>and electronics</a:t>
            </a:r>
            <a:endParaRPr lang="de-DE" sz="1800"/>
          </a:p>
        </p:txBody>
      </p:sp>
      <p:sp>
        <p:nvSpPr>
          <p:cNvPr id="77831" name="Line 27"/>
          <p:cNvSpPr>
            <a:spLocks noChangeShapeType="1"/>
          </p:cNvSpPr>
          <p:nvPr/>
        </p:nvSpPr>
        <p:spPr bwMode="auto">
          <a:xfrm flipH="1">
            <a:off x="5905500" y="2132013"/>
            <a:ext cx="50323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2" name="Line 28"/>
          <p:cNvSpPr>
            <a:spLocks noChangeShapeType="1"/>
          </p:cNvSpPr>
          <p:nvPr/>
        </p:nvSpPr>
        <p:spPr bwMode="auto">
          <a:xfrm flipH="1" flipV="1">
            <a:off x="7345363" y="4148138"/>
            <a:ext cx="360362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3" name="Text Box 29"/>
          <p:cNvSpPr txBox="1">
            <a:spLocks noChangeArrowheads="1"/>
          </p:cNvSpPr>
          <p:nvPr/>
        </p:nvSpPr>
        <p:spPr bwMode="auto">
          <a:xfrm>
            <a:off x="6769100" y="4716463"/>
            <a:ext cx="162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Focusing optics</a:t>
            </a:r>
            <a:endParaRPr lang="de-DE" sz="1800"/>
          </a:p>
        </p:txBody>
      </p:sp>
      <p:sp>
        <p:nvSpPr>
          <p:cNvPr id="77834" name="Line 30"/>
          <p:cNvSpPr>
            <a:spLocks noChangeShapeType="1"/>
          </p:cNvSpPr>
          <p:nvPr/>
        </p:nvSpPr>
        <p:spPr bwMode="auto">
          <a:xfrm flipH="1" flipV="1">
            <a:off x="6408738" y="4291013"/>
            <a:ext cx="433387" cy="569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2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65188" y="6350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/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FDIRC 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FOR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I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TALIAN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S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UPER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</a:t>
            </a:r>
            <a:endParaRPr lang="de-DE" sz="240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2643" name="Text Box 20"/>
          <p:cNvSpPr txBox="1">
            <a:spLocks noChangeArrowheads="1"/>
          </p:cNvSpPr>
          <p:nvPr/>
        </p:nvSpPr>
        <p:spPr bwMode="auto">
          <a:xfrm>
            <a:off x="285750" y="642938"/>
            <a:ext cx="860425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tabLst>
                <a:tab pos="4619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4619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4619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4619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4619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>
                <a:solidFill>
                  <a:schemeClr val="accent2"/>
                </a:solidFill>
              </a:rPr>
              <a:t>Focusing DIRC (FDIRC) Design: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	large synthetic fused silica block (Corning) for expansion region and focusing.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sz="1800"/>
              <a:t>“Camera” approach: </a:t>
            </a:r>
            <a:br>
              <a:rPr lang="en-US" sz="1800"/>
            </a:br>
            <a:r>
              <a:rPr lang="en-US" sz="1800"/>
              <a:t>	each of the 12 bar boxes read out with one optically isolated block/readout module.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sz="1800"/>
              <a:t>Additional wedge required to image all photons on cylindrical mirror of focusing block.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endParaRPr lang="en-US" sz="1800"/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/>
              <a:t/>
            </a:r>
            <a:br>
              <a:rPr lang="en-US"/>
            </a:br>
            <a:endParaRPr lang="en-US"/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endParaRPr lang="en-US"/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endParaRPr lang="en-US"/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>
                <a:solidFill>
                  <a:schemeClr val="accent2"/>
                </a:solidFill>
              </a:rPr>
              <a:t> 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1126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014663"/>
            <a:ext cx="421481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TextBox 6"/>
          <p:cNvSpPr txBox="1">
            <a:spLocks noChangeArrowheads="1"/>
          </p:cNvSpPr>
          <p:nvPr/>
        </p:nvSpPr>
        <p:spPr bwMode="auto">
          <a:xfrm>
            <a:off x="428625" y="3013075"/>
            <a:ext cx="1063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side view</a:t>
            </a:r>
          </a:p>
        </p:txBody>
      </p:sp>
      <p:pic>
        <p:nvPicPr>
          <p:cNvPr id="11264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3429000"/>
            <a:ext cx="226853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TextBox 9"/>
          <p:cNvSpPr txBox="1">
            <a:spLocks noChangeArrowheads="1"/>
          </p:cNvSpPr>
          <p:nvPr/>
        </p:nvSpPr>
        <p:spPr bwMode="auto">
          <a:xfrm>
            <a:off x="6446838" y="3500438"/>
            <a:ext cx="1101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G4 model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5124450" y="5857875"/>
            <a:ext cx="1019175" cy="64611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i="1"/>
              <a:t>Figures from </a:t>
            </a:r>
            <a:br>
              <a:rPr lang="en-US" sz="1200" i="1"/>
            </a:br>
            <a:r>
              <a:rPr lang="en-US" sz="1200" i="1"/>
              <a:t>J. Va’vra</a:t>
            </a:r>
            <a:br>
              <a:rPr lang="en-US" sz="1200" i="1"/>
            </a:br>
            <a:r>
              <a:rPr lang="en-US" sz="1200" i="1"/>
              <a:t>RICH2010</a:t>
            </a:r>
            <a:endParaRPr lang="de-DE" sz="1200" i="1"/>
          </a:p>
        </p:txBody>
      </p:sp>
    </p:spTree>
    <p:extLst>
      <p:ext uri="{BB962C8B-B14F-4D97-AF65-F5344CB8AC3E}">
        <p14:creationId xmlns:p14="http://schemas.microsoft.com/office/powerpoint/2010/main" val="41085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1052513"/>
            <a:ext cx="4733925" cy="489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35717" bIns="32146"/>
          <a:lstStyle/>
          <a:p>
            <a:pPr marL="282575" indent="-223838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Image reconstruction in 2D (X, Y)</a:t>
            </a:r>
          </a:p>
          <a:p>
            <a:pPr marL="282575" indent="-223838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Timing used for event correlation and background subtraction</a:t>
            </a:r>
          </a:p>
          <a:p>
            <a:pPr marL="282575" indent="-223838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Radiator: synthetic fused silica,</a:t>
            </a:r>
            <a:b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20 mm thick, 1100 mm radius</a:t>
            </a:r>
          </a:p>
          <a:p>
            <a:pPr marL="282575" indent="-223838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Focusing optics for imaging with dispersion correcting element (LiF)</a:t>
            </a:r>
          </a:p>
          <a:p>
            <a:pPr marL="282575" indent="-223838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Compact detection plane  on each light guide (50x50 mm</a:t>
            </a:r>
            <a:r>
              <a:rPr lang="en-US" sz="2000" baseline="32000"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282575" indent="-223838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128 light guides, 4096 R/O channels</a:t>
            </a:r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052513"/>
            <a:ext cx="3830637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865188" y="6350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/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PANDA F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OCUSING 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ISK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DIRC</a:t>
            </a:r>
            <a:endParaRPr lang="de-DE" sz="280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3973" name="TextBox 4"/>
          <p:cNvSpPr txBox="1">
            <a:spLocks noChangeArrowheads="1"/>
          </p:cNvSpPr>
          <p:nvPr/>
        </p:nvSpPr>
        <p:spPr bwMode="auto">
          <a:xfrm>
            <a:off x="6019800" y="243840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fused silica</a:t>
            </a:r>
            <a:br>
              <a:rPr lang="en-US" sz="1800"/>
            </a:br>
            <a:r>
              <a:rPr lang="en-US" sz="1800"/>
              <a:t>disk</a:t>
            </a:r>
          </a:p>
        </p:txBody>
      </p:sp>
      <p:sp>
        <p:nvSpPr>
          <p:cNvPr id="83974" name="TextBox 5"/>
          <p:cNvSpPr txBox="1">
            <a:spLocks noChangeArrowheads="1"/>
          </p:cNvSpPr>
          <p:nvPr/>
        </p:nvSpPr>
        <p:spPr bwMode="auto">
          <a:xfrm>
            <a:off x="4495800" y="5678488"/>
            <a:ext cx="2089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lightguides</a:t>
            </a:r>
            <a:br>
              <a:rPr lang="en-US" sz="1800"/>
            </a:br>
            <a:r>
              <a:rPr lang="en-US" sz="1800"/>
              <a:t>and photon detectors</a:t>
            </a:r>
          </a:p>
        </p:txBody>
      </p:sp>
      <p:cxnSp>
        <p:nvCxnSpPr>
          <p:cNvPr id="8" name="Straight Arrow Connector 7"/>
          <p:cNvCxnSpPr>
            <a:stCxn id="83974" idx="0"/>
          </p:cNvCxnSpPr>
          <p:nvPr/>
        </p:nvCxnSpPr>
        <p:spPr>
          <a:xfrm rot="5400000" flipH="1" flipV="1">
            <a:off x="5450681" y="5042694"/>
            <a:ext cx="725488" cy="5461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976" name="TextBox 8"/>
          <p:cNvSpPr txBox="1">
            <a:spLocks noChangeArrowheads="1"/>
          </p:cNvSpPr>
          <p:nvPr/>
        </p:nvSpPr>
        <p:spPr bwMode="auto">
          <a:xfrm>
            <a:off x="7832725" y="762000"/>
            <a:ext cx="122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mechanical</a:t>
            </a:r>
            <a:br>
              <a:rPr lang="en-US" sz="1800"/>
            </a:br>
            <a:r>
              <a:rPr lang="en-US" sz="1800"/>
              <a:t>support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8039100" y="1638300"/>
            <a:ext cx="838200" cy="457200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89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5"/>
          <p:cNvSpPr>
            <a:spLocks noChangeArrowheads="1"/>
          </p:cNvSpPr>
          <p:nvPr/>
        </p:nvSpPr>
        <p:spPr bwMode="auto">
          <a:xfrm>
            <a:off x="165100" y="1052513"/>
            <a:ext cx="4864100" cy="4840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35717" bIns="32146"/>
          <a:lstStyle/>
          <a:p>
            <a:pPr marL="58738" indent="-58738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57200" algn="l"/>
              </a:tabLst>
            </a:pPr>
            <a:r>
              <a:rPr lang="en-US"/>
              <a:t> Direct measurement of Cherenkov angle</a:t>
            </a:r>
            <a:br>
              <a:rPr lang="en-US"/>
            </a:br>
            <a:r>
              <a:rPr lang="en-US"/>
              <a:t>	</a:t>
            </a:r>
            <a:r>
              <a:rPr lang="en-US">
                <a:cs typeface="Times New Roman" charset="0"/>
              </a:rPr>
              <a:t>→ need expansion region</a:t>
            </a:r>
          </a:p>
          <a:p>
            <a:pPr marL="58738" indent="-58738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57200" algn="l"/>
              </a:tabLst>
            </a:pPr>
            <a:r>
              <a:rPr lang="en-US">
                <a:cs typeface="Times New Roman" charset="0"/>
              </a:rPr>
              <a:t> Design of expansion region = light guide</a:t>
            </a:r>
            <a:br>
              <a:rPr lang="en-US">
                <a:cs typeface="Times New Roman" charset="0"/>
              </a:rPr>
            </a:br>
            <a:r>
              <a:rPr lang="en-US">
                <a:cs typeface="Times New Roman" charset="0"/>
              </a:rPr>
              <a:t>	compromise between compact size and</a:t>
            </a:r>
            <a:br>
              <a:rPr lang="en-US">
                <a:cs typeface="Times New Roman" charset="0"/>
              </a:rPr>
            </a:br>
            <a:r>
              <a:rPr lang="en-US">
                <a:cs typeface="Times New Roman" charset="0"/>
              </a:rPr>
              <a:t>	performance 	with given MCP-PMT size</a:t>
            </a:r>
            <a:endParaRPr lang="en-US">
              <a:ea typeface="Times New Roman" charset="0"/>
              <a:cs typeface="Times New Roman" charset="0"/>
            </a:endParaRPr>
          </a:p>
          <a:p>
            <a:pPr marL="58738" indent="-58738">
              <a:lnSpc>
                <a:spcPct val="110000"/>
              </a:lnSpc>
              <a:spcBef>
                <a:spcPct val="50000"/>
              </a:spcBef>
              <a:buFontTx/>
              <a:buChar char="•"/>
              <a:tabLst>
                <a:tab pos="457200" algn="l"/>
              </a:tabLst>
            </a:pPr>
            <a:r>
              <a:rPr lang="en-US">
                <a:ea typeface="Times New Roman" charset="0"/>
                <a:cs typeface="Times New Roman" charset="0"/>
              </a:rPr>
              <a:t> Transition from fused silica </a:t>
            </a:r>
            <a:br>
              <a:rPr lang="en-US">
                <a:ea typeface="Times New Roman" charset="0"/>
                <a:cs typeface="Times New Roman" charset="0"/>
              </a:rPr>
            </a:br>
            <a:r>
              <a:rPr lang="en-US">
                <a:ea typeface="Times New Roman" charset="0"/>
                <a:cs typeface="Times New Roman" charset="0"/>
              </a:rPr>
              <a:t>	to LiF and back has two-fold </a:t>
            </a:r>
            <a:br>
              <a:rPr lang="en-US">
                <a:ea typeface="Times New Roman" charset="0"/>
                <a:cs typeface="Times New Roman" charset="0"/>
              </a:rPr>
            </a:br>
            <a:r>
              <a:rPr lang="en-US">
                <a:ea typeface="Times New Roman" charset="0"/>
                <a:cs typeface="Times New Roman" charset="0"/>
              </a:rPr>
              <a:t>	prism effect and mitigates dispersion</a:t>
            </a:r>
          </a:p>
        </p:txBody>
      </p:sp>
      <p:pic>
        <p:nvPicPr>
          <p:cNvPr id="8601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3975100"/>
            <a:ext cx="4211637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692150"/>
            <a:ext cx="3190875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65188" y="6350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/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PANDA F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OCUSING 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ISK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DIRC</a:t>
            </a:r>
            <a:endParaRPr lang="de-DE" sz="280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551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on DIRC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Pixel size </a:t>
            </a:r>
          </a:p>
          <a:p>
            <a:pPr lvl="1"/>
            <a:r>
              <a:rPr lang="en-US" dirty="0" smtClean="0"/>
              <a:t>(adjustable by focusing optics, expansion volume, Photo Sensor technology)</a:t>
            </a:r>
          </a:p>
          <a:p>
            <a:r>
              <a:rPr lang="en-US" dirty="0" smtClean="0"/>
              <a:t>Tracking Resolution</a:t>
            </a:r>
          </a:p>
          <a:p>
            <a:pPr lvl="1"/>
            <a:r>
              <a:rPr lang="en-US" dirty="0" smtClean="0"/>
              <a:t>Need ~ 1mr prediction of axis of </a:t>
            </a:r>
            <a:r>
              <a:rPr lang="en-US" dirty="0"/>
              <a:t>C</a:t>
            </a:r>
            <a:r>
              <a:rPr lang="en-US" dirty="0" smtClean="0"/>
              <a:t>erenkov cone</a:t>
            </a:r>
          </a:p>
          <a:p>
            <a:r>
              <a:rPr lang="en-US" dirty="0" smtClean="0"/>
              <a:t>Flatness and Parallelism of Fused-Silica</a:t>
            </a:r>
          </a:p>
          <a:p>
            <a:pPr lvl="1"/>
            <a:r>
              <a:rPr lang="en-US" dirty="0" smtClean="0"/>
              <a:t>Industrial process ~ $10K/bar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45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BNL funded EIC Detector R&amp;D </a:t>
            </a:r>
            <a:r>
              <a:rPr lang="en-US" dirty="0" smtClean="0"/>
              <a:t>grant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we best adapt and improve the DIRC concept for an EIC </a:t>
            </a:r>
            <a:r>
              <a:rPr lang="en-US" dirty="0" smtClean="0"/>
              <a:t>detector.</a:t>
            </a:r>
          </a:p>
          <a:p>
            <a:pPr lvl="1"/>
            <a:r>
              <a:rPr lang="en-US" dirty="0" smtClean="0"/>
              <a:t>Simulations and design work</a:t>
            </a:r>
          </a:p>
          <a:p>
            <a:pPr lvl="1"/>
            <a:r>
              <a:rPr lang="en-US" dirty="0" smtClean="0"/>
              <a:t>Prototyping with GSI</a:t>
            </a:r>
          </a:p>
          <a:p>
            <a:pPr lvl="1"/>
            <a:r>
              <a:rPr lang="en-US" dirty="0" err="1" smtClean="0"/>
              <a:t>Photosensor</a:t>
            </a:r>
            <a:r>
              <a:rPr lang="en-US" dirty="0" smtClean="0"/>
              <a:t> testing at JLab?</a:t>
            </a:r>
          </a:p>
          <a:p>
            <a:r>
              <a:rPr lang="en-US" dirty="0" smtClean="0"/>
              <a:t>Three year proposal.</a:t>
            </a:r>
          </a:p>
          <a:p>
            <a:pPr lvl="1"/>
            <a:r>
              <a:rPr lang="en-US" dirty="0" smtClean="0"/>
              <a:t>$115K funded in first year to ODU, JLab, CUA, GSI collaboration.</a:t>
            </a:r>
          </a:p>
          <a:p>
            <a:pPr lvl="1"/>
            <a:r>
              <a:rPr lang="en-US" dirty="0" smtClean="0"/>
              <a:t>Second and Third year funding to be resubmitted in Nov. 2011.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082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17775"/>
            <a:ext cx="50863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786188"/>
            <a:ext cx="314007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5"/>
          <p:cNvSpPr>
            <a:spLocks noChangeArrowheads="1"/>
          </p:cNvSpPr>
          <p:nvPr/>
        </p:nvSpPr>
        <p:spPr bwMode="auto">
          <a:xfrm>
            <a:off x="865188" y="6350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/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PANDA B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ARREL</a:t>
            </a: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DIRC D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ESIGN</a:t>
            </a:r>
            <a:endParaRPr lang="de-DE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214313" y="785813"/>
            <a:ext cx="59563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Barrel DIRC design, readout inside magnet yoke.</a:t>
            </a:r>
            <a:br>
              <a:rPr lang="en-US"/>
            </a:br>
            <a:r>
              <a:rPr lang="en-US"/>
              <a:t>	(</a:t>
            </a:r>
            <a:r>
              <a:rPr lang="en-US" sz="1600" i="1"/>
              <a:t>prelim. dimensions)</a:t>
            </a:r>
          </a:p>
          <a:p>
            <a:pPr eaLnBrk="1" hangingPunct="1"/>
            <a:r>
              <a:rPr lang="en-US" sz="1600"/>
              <a:t>Barrel radius ~50 cm, length ~250 cm, </a:t>
            </a:r>
            <a:br>
              <a:rPr lang="en-US" sz="1600"/>
            </a:br>
            <a:r>
              <a:rPr lang="en-US" sz="1600"/>
              <a:t>	 gap (2*one bar) for target pipe at 12 o’clock and 6 o’clock,</a:t>
            </a:r>
          </a:p>
          <a:p>
            <a:pPr eaLnBrk="1" hangingPunct="1"/>
            <a:r>
              <a:rPr lang="en-US" sz="1600"/>
              <a:t>Expansion volume depth ~30 cm, height ~50cm </a:t>
            </a:r>
            <a:br>
              <a:rPr lang="en-US" sz="1600"/>
            </a:br>
            <a:r>
              <a:rPr lang="en-US" sz="1600"/>
              <a:t>		(plus space for PMTs and cables).</a:t>
            </a:r>
            <a:endParaRPr lang="de-DE" sz="1800"/>
          </a:p>
        </p:txBody>
      </p:sp>
      <p:pic>
        <p:nvPicPr>
          <p:cNvPr id="8192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14438"/>
            <a:ext cx="1981200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74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Cerenkov Light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" y="952500"/>
            <a:ext cx="8947150" cy="53975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hlinkClick r:id="rId3"/>
              </a:rPr>
              <a:t>pdg.lbl.gov</a:t>
            </a:r>
            <a:r>
              <a:rPr lang="en-US" dirty="0"/>
              <a:t>:</a:t>
            </a:r>
            <a:r>
              <a:rPr lang="en-US" dirty="0" smtClean="0"/>
              <a:t> Chapter 23.7, or solve for </a:t>
            </a:r>
            <a:r>
              <a:rPr lang="en-US" i="1" dirty="0" smtClean="0"/>
              <a:t>A</a:t>
            </a:r>
            <a:r>
              <a:rPr lang="en-US" i="1" baseline="30000" dirty="0" smtClean="0"/>
              <a:t>µ</a:t>
            </a:r>
            <a:endParaRPr lang="en-US" dirty="0" smtClean="0"/>
          </a:p>
          <a:p>
            <a:pPr lvl="1"/>
            <a:r>
              <a:rPr lang="en-US" dirty="0" smtClean="0"/>
              <a:t>Number of photons produced per unit particle </a:t>
            </a:r>
            <a:r>
              <a:rPr lang="en-US" dirty="0" err="1" smtClean="0"/>
              <a:t>pathlength</a:t>
            </a:r>
            <a:r>
              <a:rPr lang="en-US" dirty="0" smtClean="0"/>
              <a:t> </a:t>
            </a:r>
            <a:r>
              <a:rPr lang="en-US" i="1" dirty="0" smtClean="0"/>
              <a:t>dx</a:t>
            </a:r>
            <a:r>
              <a:rPr lang="en-US" dirty="0" smtClean="0"/>
              <a:t> (charge </a:t>
            </a:r>
            <a:r>
              <a:rPr lang="en-US" i="1" dirty="0" err="1" smtClean="0"/>
              <a:t>ze</a:t>
            </a:r>
            <a:r>
              <a:rPr lang="en-US" dirty="0" smtClean="0"/>
              <a:t> and speed </a:t>
            </a:r>
            <a:r>
              <a:rPr lang="en-US" i="1" dirty="0" smtClean="0"/>
              <a:t>v</a:t>
            </a:r>
            <a:r>
              <a:rPr lang="en-US" dirty="0" smtClean="0"/>
              <a:t>) and per unit wavelength bandwidth </a:t>
            </a:r>
            <a:r>
              <a:rPr lang="en-US" i="1" dirty="0" smtClean="0"/>
              <a:t>d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in medium of index of refraction </a:t>
            </a:r>
            <a:r>
              <a:rPr lang="en-US" i="1" dirty="0" smtClean="0"/>
              <a:t>n(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r>
              <a:rPr lang="en-US" i="1" dirty="0" smtClean="0"/>
              <a:t>).</a:t>
            </a:r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 smtClean="0"/>
          </a:p>
          <a:p>
            <a:r>
              <a:rPr lang="en-US" dirty="0" smtClean="0"/>
              <a:t>Example: high energy electron </a:t>
            </a:r>
            <a:r>
              <a:rPr lang="en-US" i="1" dirty="0" smtClean="0"/>
              <a:t>(v/c≈1) </a:t>
            </a:r>
            <a:r>
              <a:rPr lang="en-US" dirty="0" smtClean="0"/>
              <a:t>in CO</a:t>
            </a:r>
            <a:r>
              <a:rPr lang="en-US" baseline="-25000" dirty="0" smtClean="0"/>
              <a:t>2</a:t>
            </a:r>
            <a:r>
              <a:rPr lang="en-US" dirty="0" smtClean="0"/>
              <a:t> at STP.</a:t>
            </a:r>
          </a:p>
          <a:p>
            <a:pPr lvl="1"/>
            <a:r>
              <a:rPr lang="en-US" i="1" dirty="0" smtClean="0"/>
              <a:t>n=1.0000+4.1•10</a:t>
            </a:r>
            <a:r>
              <a:rPr lang="en-US" i="1" baseline="30000" dirty="0" smtClean="0"/>
              <a:t>-4</a:t>
            </a:r>
            <a:r>
              <a:rPr lang="en-US" i="1" dirty="0" smtClean="0"/>
              <a:t>    </a:t>
            </a:r>
          </a:p>
          <a:p>
            <a:pPr lvl="1"/>
            <a:r>
              <a:rPr lang="en-US" dirty="0" smtClean="0"/>
              <a:t>Integrate</a:t>
            </a:r>
            <a:r>
              <a:rPr lang="en-US" i="1" dirty="0" smtClean="0"/>
              <a:t> </a:t>
            </a:r>
            <a:r>
              <a:rPr lang="en-US" i="1" dirty="0" smtClean="0">
                <a:latin typeface="Symbol" charset="2"/>
                <a:cs typeface="Symbol" charset="2"/>
              </a:rPr>
              <a:t>l </a:t>
            </a:r>
            <a:r>
              <a:rPr lang="en-US" dirty="0" smtClean="0"/>
              <a:t>from 300 to 600 nm (typical PMT sensitivity)</a:t>
            </a:r>
          </a:p>
          <a:p>
            <a:pPr lvl="2"/>
            <a:r>
              <a:rPr lang="en-US" dirty="0" err="1" smtClean="0"/>
              <a:t>dN</a:t>
            </a:r>
            <a:r>
              <a:rPr lang="en-US" dirty="0" smtClean="0"/>
              <a:t>/dx ≈ 30 optical photons per meter of flight path</a:t>
            </a:r>
          </a:p>
          <a:p>
            <a:pPr lvl="2"/>
            <a:r>
              <a:rPr lang="en-US" dirty="0" smtClean="0"/>
              <a:t>Multiply by 20% Quantum Efficiency of PMT</a:t>
            </a:r>
          </a:p>
          <a:p>
            <a:pPr lvl="3"/>
            <a:r>
              <a:rPr lang="en-US" dirty="0" smtClean="0"/>
              <a:t>6 photo-electrons detected per meter of flight path in active gas.</a:t>
            </a:r>
          </a:p>
          <a:p>
            <a:pPr lvl="3"/>
            <a:r>
              <a:rPr lang="en-US" dirty="0" smtClean="0"/>
              <a:t>One photo-electron is one electron knocked out off the photocathode by a photon.  Typical PMT gain is 10</a:t>
            </a:r>
            <a:r>
              <a:rPr lang="en-US" baseline="30000" dirty="0" smtClean="0"/>
              <a:t>6</a:t>
            </a:r>
            <a:r>
              <a:rPr lang="en-US" dirty="0" smtClean="0"/>
              <a:t> with pulse in 10 ns = 160µA pulse per photo-electron = 8 mV into 50</a:t>
            </a:r>
            <a:r>
              <a:rPr lang="en-US" dirty="0" smtClean="0">
                <a:latin typeface="Symbol" charset="2"/>
                <a:cs typeface="Symbol" charset="2"/>
              </a:rPr>
              <a:t>W.</a:t>
            </a:r>
          </a:p>
          <a:p>
            <a:r>
              <a:rPr lang="en-US" dirty="0" smtClean="0"/>
              <a:t>Increase signal by extending PMT sensitivity into UV.</a:t>
            </a:r>
          </a:p>
          <a:p>
            <a:pPr lvl="1"/>
            <a:r>
              <a:rPr lang="en-US" dirty="0" smtClean="0"/>
              <a:t>50% gain if cutoff extended to 200 nm</a:t>
            </a:r>
          </a:p>
          <a:p>
            <a:pPr lvl="1"/>
            <a:r>
              <a:rPr lang="en-US" dirty="0" smtClean="0"/>
              <a:t>UV optics, UV transparent PMT glass are expensive</a:t>
            </a:r>
          </a:p>
          <a:p>
            <a:pPr lvl="1"/>
            <a:r>
              <a:rPr lang="en-US" dirty="0" smtClean="0"/>
              <a:t>n</a:t>
            </a:r>
            <a:r>
              <a:rPr lang="en-US" dirty="0" smtClean="0">
                <a:sym typeface="Wingdings"/>
              </a:rPr>
              <a:t>1 as </a:t>
            </a:r>
            <a:r>
              <a:rPr lang="en-US" i="1" dirty="0">
                <a:latin typeface="Symbol" charset="2"/>
                <a:cs typeface="Symbol" charset="2"/>
              </a:rPr>
              <a:t>l </a:t>
            </a:r>
            <a:r>
              <a:rPr lang="en-US" i="1" dirty="0" smtClean="0">
                <a:sym typeface="Wingdings"/>
              </a:rPr>
              <a:t> X-ray, </a:t>
            </a:r>
            <a:r>
              <a:rPr lang="en-US" dirty="0" smtClean="0">
                <a:sym typeface="Wingdings"/>
              </a:rPr>
              <a:t>natural cutoff of Cerenkov emission</a:t>
            </a:r>
            <a:r>
              <a:rPr lang="en-US" i="1" dirty="0" smtClean="0">
                <a:sym typeface="Wingdings"/>
              </a:rPr>
              <a:t>.</a:t>
            </a:r>
          </a:p>
          <a:p>
            <a:r>
              <a:rPr lang="en-US" dirty="0" smtClean="0">
                <a:sym typeface="Wingdings"/>
              </a:rPr>
              <a:t>RF Cerenkov emission exists, but is too weak </a:t>
            </a:r>
            <a:r>
              <a:rPr lang="en-US" i="1" dirty="0" smtClean="0">
                <a:sym typeface="Wingdings"/>
              </a:rPr>
              <a:t>(1/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r>
              <a:rPr lang="en-US" i="1" baseline="30000" dirty="0" smtClean="0"/>
              <a:t>2</a:t>
            </a:r>
            <a:r>
              <a:rPr lang="en-US" i="1" dirty="0" smtClean="0"/>
              <a:t>)</a:t>
            </a:r>
            <a:r>
              <a:rPr lang="en-US" i="1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sym typeface="Wingdings"/>
              </a:rPr>
              <a:t>for single particle detection</a:t>
            </a:r>
            <a:r>
              <a:rPr lang="en-US" i="1" dirty="0" smtClean="0">
                <a:sym typeface="Wingdings"/>
              </a:rPr>
              <a:t>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560078"/>
              </p:ext>
            </p:extLst>
          </p:nvPr>
        </p:nvGraphicFramePr>
        <p:xfrm>
          <a:off x="3448049" y="1758950"/>
          <a:ext cx="290456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4" imgW="1828800" imgH="431800" progId="Equation.3">
                  <p:embed/>
                </p:oleObj>
              </mc:Choice>
              <mc:Fallback>
                <p:oleObj name="Equation" r:id="rId4" imgW="1828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48049" y="1758950"/>
                        <a:ext cx="290456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044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HERMES single event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267" y="1109133"/>
            <a:ext cx="1854200" cy="1159934"/>
          </a:xfrm>
        </p:spPr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e,e</a:t>
            </a:r>
            <a:r>
              <a:rPr lang="en-US" dirty="0" smtClean="0"/>
              <a:t>’)X event.</a:t>
            </a:r>
            <a:endParaRPr lang="en-US" dirty="0"/>
          </a:p>
        </p:txBody>
      </p:sp>
      <p:pic>
        <p:nvPicPr>
          <p:cNvPr id="4" name="Picture 3" descr="Fig10-HERMES_RICH-NI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67" y="990434"/>
            <a:ext cx="5596464" cy="58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8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Ring Imaging Cerenkov Counter: PID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886961"/>
            <a:ext cx="8407400" cy="2211839"/>
          </a:xfrm>
        </p:spPr>
        <p:txBody>
          <a:bodyPr>
            <a:normAutofit/>
          </a:bodyPr>
          <a:lstStyle/>
          <a:p>
            <a:r>
              <a:rPr lang="en-US" dirty="0" smtClean="0"/>
              <a:t>Two particles of equal momentum, but different masses, </a:t>
            </a:r>
            <a:endParaRPr lang="en-US" dirty="0"/>
          </a:p>
          <a:p>
            <a:pPr lvl="1"/>
            <a:r>
              <a:rPr lang="en-US" dirty="0" smtClean="0"/>
              <a:t>Cerenkov light cones of opening angles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latin typeface="Symbol" charset="2"/>
                <a:cs typeface="Symbol" charset="2"/>
              </a:rPr>
              <a:t>1</a:t>
            </a:r>
            <a:r>
              <a:rPr lang="en-US" dirty="0" smtClean="0">
                <a:latin typeface="Symbol" charset="2"/>
                <a:cs typeface="Symbol" charset="2"/>
              </a:rPr>
              <a:t>, q</a:t>
            </a:r>
            <a:r>
              <a:rPr lang="en-US" baseline="-25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Focused  rings of radii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i</a:t>
            </a:r>
            <a:r>
              <a:rPr lang="en-US" i="1" baseline="-25000" dirty="0" smtClean="0"/>
              <a:t> </a:t>
            </a:r>
            <a:r>
              <a:rPr lang="en-US" i="1" dirty="0" smtClean="0"/>
              <a:t>= f </a:t>
            </a:r>
            <a:r>
              <a:rPr lang="en-US" dirty="0" err="1" smtClean="0"/>
              <a:t>tan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i</a:t>
            </a:r>
            <a:endParaRPr lang="en-US" dirty="0" smtClean="0"/>
          </a:p>
        </p:txBody>
      </p:sp>
      <p:sp>
        <p:nvSpPr>
          <p:cNvPr id="5" name="Arc 4"/>
          <p:cNvSpPr/>
          <p:nvPr/>
        </p:nvSpPr>
        <p:spPr>
          <a:xfrm rot="2700000">
            <a:off x="3263900" y="2552700"/>
            <a:ext cx="4830763" cy="4830763"/>
          </a:xfrm>
          <a:prstGeom prst="arc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162300" y="4838700"/>
            <a:ext cx="5829300" cy="0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581400" y="3822700"/>
            <a:ext cx="4381500" cy="1041400"/>
            <a:chOff x="3581400" y="3822700"/>
            <a:chExt cx="4381500" cy="1041400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4305300" y="4000500"/>
              <a:ext cx="3556000" cy="838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054600" y="4203700"/>
              <a:ext cx="2908300" cy="660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432300" y="4000500"/>
              <a:ext cx="3429000" cy="0"/>
            </a:xfrm>
            <a:prstGeom prst="line">
              <a:avLst/>
            </a:prstGeom>
            <a:ln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4432300" y="4000500"/>
              <a:ext cx="3530600" cy="203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581400" y="3822700"/>
              <a:ext cx="4279900" cy="1016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4432300" y="3822700"/>
              <a:ext cx="3429000" cy="17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flipV="1">
            <a:off x="3644900" y="4800600"/>
            <a:ext cx="4381500" cy="1041400"/>
            <a:chOff x="3581400" y="3822700"/>
            <a:chExt cx="4381500" cy="1041400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4305300" y="4000500"/>
              <a:ext cx="3556000" cy="838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054600" y="4203700"/>
              <a:ext cx="2908300" cy="660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432300" y="4000500"/>
              <a:ext cx="3429000" cy="0"/>
            </a:xfrm>
            <a:prstGeom prst="line">
              <a:avLst/>
            </a:prstGeom>
            <a:ln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4432300" y="4000500"/>
              <a:ext cx="3530600" cy="203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581400" y="3822700"/>
              <a:ext cx="4279900" cy="1016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432300" y="3822700"/>
              <a:ext cx="3429000" cy="17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>
            <a:off x="3200400" y="5092700"/>
            <a:ext cx="5829300" cy="0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3746500" y="4711700"/>
            <a:ext cx="4318000" cy="393700"/>
            <a:chOff x="3746500" y="4711700"/>
            <a:chExt cx="4318000" cy="3937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3746500" y="4711700"/>
              <a:ext cx="4318000" cy="36830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902200" y="4826000"/>
              <a:ext cx="3162300" cy="27940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299200" y="4965700"/>
              <a:ext cx="1765300" cy="13970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/>
          <p:cNvCxnSpPr/>
          <p:nvPr/>
        </p:nvCxnSpPr>
        <p:spPr>
          <a:xfrm>
            <a:off x="4305300" y="4470400"/>
            <a:ext cx="3784600" cy="330200"/>
          </a:xfrm>
          <a:prstGeom prst="line">
            <a:avLst/>
          </a:prstGeom>
          <a:ln>
            <a:solidFill>
              <a:srgbClr val="660066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4495800" y="4470400"/>
            <a:ext cx="3568700" cy="24130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4495800" y="4470400"/>
            <a:ext cx="3594100" cy="49530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 flipV="1">
            <a:off x="3759200" y="5105400"/>
            <a:ext cx="4318000" cy="393700"/>
            <a:chOff x="3746500" y="4711700"/>
            <a:chExt cx="4318000" cy="393700"/>
          </a:xfrm>
        </p:grpSpPr>
        <p:cxnSp>
          <p:nvCxnSpPr>
            <p:cNvPr id="49" name="Straight Connector 48"/>
            <p:cNvCxnSpPr/>
            <p:nvPr/>
          </p:nvCxnSpPr>
          <p:spPr>
            <a:xfrm flipV="1">
              <a:off x="3746500" y="4711700"/>
              <a:ext cx="4318000" cy="36830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4902200" y="4826000"/>
              <a:ext cx="3162300" cy="27940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6299200" y="4965700"/>
              <a:ext cx="1765300" cy="13970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/>
          <p:cNvCxnSpPr/>
          <p:nvPr/>
        </p:nvCxnSpPr>
        <p:spPr>
          <a:xfrm>
            <a:off x="4368800" y="4826000"/>
            <a:ext cx="365760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495800" y="4559300"/>
            <a:ext cx="3530600" cy="9017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36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Cerenkov Detector as Particle Identifier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5100"/>
            <a:ext cx="8413750" cy="4691063"/>
          </a:xfrm>
        </p:spPr>
        <p:txBody>
          <a:bodyPr/>
          <a:lstStyle/>
          <a:p>
            <a:r>
              <a:rPr lang="en-US" dirty="0" smtClean="0"/>
              <a:t>Cerenkov Detectors are sensitive to particle velocity.</a:t>
            </a:r>
          </a:p>
          <a:p>
            <a:r>
              <a:rPr lang="en-US" dirty="0" smtClean="0"/>
              <a:t>Tracking in magnetic field determines particle momentum.</a:t>
            </a:r>
          </a:p>
          <a:p>
            <a:r>
              <a:rPr lang="en-US" i="1" dirty="0" smtClean="0"/>
              <a:t>p = </a:t>
            </a:r>
            <a:r>
              <a:rPr lang="en-US" i="1" dirty="0" err="1" smtClean="0"/>
              <a:t>mv</a:t>
            </a:r>
            <a:r>
              <a:rPr lang="en-US" i="1" dirty="0" err="1" smtClean="0">
                <a:latin typeface="Symbol" charset="2"/>
                <a:cs typeface="Symbol" charset="2"/>
              </a:rPr>
              <a:t>g</a:t>
            </a:r>
            <a:endParaRPr lang="en-US" i="1" dirty="0" smtClean="0">
              <a:latin typeface="Symbol" charset="2"/>
              <a:cs typeface="Symbol" charset="2"/>
            </a:endParaRPr>
          </a:p>
          <a:p>
            <a:pPr marL="914400" lvl="2" indent="0">
              <a:buNone/>
            </a:pPr>
            <a:endParaRPr lang="en-US" dirty="0" smtClean="0"/>
          </a:p>
          <a:p>
            <a:pPr marL="571500" indent="-457200"/>
            <a:r>
              <a:rPr lang="en-US" dirty="0" smtClean="0"/>
              <a:t>Cerenkov + Tracking </a:t>
            </a:r>
            <a:r>
              <a:rPr lang="en-US" dirty="0" smtClean="0">
                <a:sym typeface="Wingdings"/>
              </a:rPr>
              <a:t> Mass  ID</a:t>
            </a:r>
          </a:p>
          <a:p>
            <a:pPr marL="571500" indent="-457200"/>
            <a:r>
              <a:rPr lang="en-US" dirty="0" smtClean="0"/>
              <a:t>Particle ID is </a:t>
            </a:r>
            <a:r>
              <a:rPr lang="en-US" b="1" i="1" dirty="0" smtClean="0"/>
              <a:t>hard</a:t>
            </a:r>
          </a:p>
          <a:p>
            <a:pPr marL="971550" lvl="1" indent="-457200"/>
            <a:r>
              <a:rPr lang="en-US" dirty="0" smtClean="0"/>
              <a:t>Worth the effort to get every Cerenkov photo-electron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809835"/>
              </p:ext>
            </p:extLst>
          </p:nvPr>
        </p:nvGraphicFramePr>
        <p:xfrm>
          <a:off x="3194050" y="3416300"/>
          <a:ext cx="128828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3" imgW="825500" imgH="419100" progId="Equation.3">
                  <p:embed/>
                </p:oleObj>
              </mc:Choice>
              <mc:Fallback>
                <p:oleObj name="Equation" r:id="rId3" imgW="8255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4050" y="3416300"/>
                        <a:ext cx="1288280" cy="654050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100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700"/>
            <a:ext cx="8229600" cy="7345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Threshold Cerenkov Detector</a:t>
            </a:r>
            <a:br>
              <a:rPr lang="en-US" dirty="0" smtClean="0"/>
            </a:br>
            <a:r>
              <a:rPr lang="en-US" dirty="0" smtClean="0"/>
              <a:t>Hall A High Resolution Spectrometer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0" y="1071622"/>
            <a:ext cx="3898900" cy="263918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HRS Detector Stack</a:t>
            </a:r>
          </a:p>
          <a:p>
            <a:r>
              <a:rPr lang="en-US" dirty="0" smtClean="0"/>
              <a:t>1.0-1.5 m CO</a:t>
            </a:r>
            <a:r>
              <a:rPr lang="en-US" baseline="-25000" dirty="0" smtClean="0"/>
              <a:t>2</a:t>
            </a:r>
            <a:r>
              <a:rPr lang="en-US" dirty="0" smtClean="0"/>
              <a:t> Cerenkov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atm</a:t>
            </a:r>
            <a:endParaRPr lang="en-US" dirty="0" smtClean="0"/>
          </a:p>
          <a:p>
            <a:pPr lvl="1"/>
            <a:r>
              <a:rPr lang="en-US" dirty="0" smtClean="0"/>
              <a:t>60x220 </a:t>
            </a:r>
            <a:r>
              <a:rPr lang="en-US" dirty="0"/>
              <a:t>cm</a:t>
            </a:r>
            <a:r>
              <a:rPr lang="en-US" baseline="30000" dirty="0"/>
              <a:t>2</a:t>
            </a:r>
            <a:r>
              <a:rPr lang="en-US" dirty="0"/>
              <a:t> aperture for incident particles</a:t>
            </a:r>
          </a:p>
          <a:p>
            <a:pPr lvl="1"/>
            <a:r>
              <a:rPr lang="en-US" dirty="0" smtClean="0"/>
              <a:t>Ten mirrors, directing light to ten 5”</a:t>
            </a:r>
            <a:r>
              <a:rPr lang="en-US" dirty="0" smtClean="0">
                <a:latin typeface="Symbol" charset="2"/>
                <a:cs typeface="Symbol" charset="2"/>
              </a:rPr>
              <a:t>f </a:t>
            </a:r>
            <a:r>
              <a:rPr lang="en-US" dirty="0" smtClean="0"/>
              <a:t>PMT</a:t>
            </a:r>
          </a:p>
          <a:p>
            <a:pPr lvl="1"/>
            <a:r>
              <a:rPr lang="en-US" dirty="0" smtClean="0"/>
              <a:t>≈ 7 photo-electrons (</a:t>
            </a:r>
            <a:r>
              <a:rPr lang="en-US" dirty="0" err="1" smtClean="0"/>
              <a:t>p.e.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halla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933450"/>
            <a:ext cx="3378200" cy="2762250"/>
          </a:xfrm>
          <a:prstGeom prst="rect">
            <a:avLst/>
          </a:prstGeom>
        </p:spPr>
      </p:pic>
      <p:pic>
        <p:nvPicPr>
          <p:cNvPr id="5" name="Picture 4" descr="HRS-GasCerenko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0" y="3506024"/>
            <a:ext cx="1905000" cy="2533650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</p:pic>
      <p:cxnSp>
        <p:nvCxnSpPr>
          <p:cNvPr id="7" name="Straight Arrow Connector 6"/>
          <p:cNvCxnSpPr/>
          <p:nvPr/>
        </p:nvCxnSpPr>
        <p:spPr>
          <a:xfrm flipV="1">
            <a:off x="6153150" y="4508500"/>
            <a:ext cx="99695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91400" y="5219700"/>
            <a:ext cx="527050" cy="12509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HRS-Cerenkov-MIodi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3790950"/>
            <a:ext cx="425500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4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I.D. in CO</a:t>
            </a:r>
            <a:r>
              <a:rPr lang="en-US" baseline="-25000" dirty="0" smtClean="0"/>
              <a:t>2 </a:t>
            </a:r>
            <a:r>
              <a:rPr lang="en-US" dirty="0" smtClean="0"/>
              <a:t>Cerenkov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Threshold for light emission </a:t>
            </a:r>
            <a:r>
              <a:rPr lang="en-US" i="1" dirty="0" smtClean="0"/>
              <a:t>v/c &gt; </a:t>
            </a:r>
            <a:r>
              <a:rPr lang="en-US" i="1" dirty="0"/>
              <a:t>1</a:t>
            </a:r>
            <a:r>
              <a:rPr lang="en-US" i="1" dirty="0" smtClean="0"/>
              <a:t>/n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p &gt; mc/[(n+1)(n-1)]</a:t>
            </a:r>
            <a:r>
              <a:rPr lang="en-US" i="1" baseline="30000" dirty="0" smtClean="0"/>
              <a:t>1/2					</a:t>
            </a:r>
            <a:r>
              <a:rPr lang="en-US" i="1" dirty="0" smtClean="0"/>
              <a:t>n-1 = 4.1</a:t>
            </a:r>
            <a:r>
              <a:rPr lang="en-US" i="1" dirty="0"/>
              <a:t>•10</a:t>
            </a:r>
            <a:r>
              <a:rPr lang="en-US" i="1" baseline="30000" dirty="0"/>
              <a:t>-4</a:t>
            </a:r>
            <a:r>
              <a:rPr lang="en-US" i="1" dirty="0"/>
              <a:t> </a:t>
            </a:r>
            <a:endParaRPr lang="en-US" i="1" dirty="0" smtClean="0"/>
          </a:p>
          <a:p>
            <a:pPr lvl="1"/>
            <a:r>
              <a:rPr lang="en-US" dirty="0" smtClean="0"/>
              <a:t>Electron threshold (</a:t>
            </a:r>
            <a:r>
              <a:rPr lang="en-US" i="1" dirty="0" smtClean="0"/>
              <a:t>m</a:t>
            </a:r>
            <a:r>
              <a:rPr lang="en-US" i="1" baseline="-25000" dirty="0" smtClean="0"/>
              <a:t>e</a:t>
            </a:r>
            <a:r>
              <a:rPr lang="en-US" i="1" dirty="0" smtClean="0"/>
              <a:t>c</a:t>
            </a:r>
            <a:r>
              <a:rPr lang="en-US" i="1" baseline="30000" dirty="0" smtClean="0"/>
              <a:t>2</a:t>
            </a:r>
            <a:r>
              <a:rPr lang="en-US" i="1" dirty="0" smtClean="0"/>
              <a:t>= </a:t>
            </a:r>
            <a:r>
              <a:rPr lang="en-US" dirty="0" smtClean="0"/>
              <a:t>511KeV)</a:t>
            </a:r>
            <a:r>
              <a:rPr lang="en-US" i="1" dirty="0" smtClean="0"/>
              <a:t>:  </a:t>
            </a:r>
          </a:p>
          <a:p>
            <a:pPr lvl="2"/>
            <a:r>
              <a:rPr lang="en-US" i="1" dirty="0" err="1" smtClean="0"/>
              <a:t>p</a:t>
            </a:r>
            <a:r>
              <a:rPr lang="en-US" i="1" baseline="-25000" dirty="0" err="1" smtClean="0"/>
              <a:t>e</a:t>
            </a:r>
            <a:r>
              <a:rPr lang="en-US" i="1" dirty="0" smtClean="0"/>
              <a:t> &gt; </a:t>
            </a:r>
            <a:r>
              <a:rPr lang="en-US" dirty="0" smtClean="0"/>
              <a:t>18 MeV/c</a:t>
            </a:r>
          </a:p>
          <a:p>
            <a:pPr lvl="2"/>
            <a:r>
              <a:rPr lang="en-US" dirty="0" smtClean="0"/>
              <a:t>As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e</a:t>
            </a:r>
            <a:r>
              <a:rPr lang="en-US" i="1" dirty="0" err="1" smtClean="0">
                <a:sym typeface="Wingdings"/>
              </a:rPr>
              <a:t>c</a:t>
            </a:r>
            <a:r>
              <a:rPr lang="en-US" i="1" dirty="0" smtClean="0">
                <a:sym typeface="Wingdings"/>
              </a:rPr>
              <a:t>, 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i="1" baseline="-25000" dirty="0" smtClean="0">
                <a:sym typeface="Wingdings"/>
              </a:rPr>
              <a:t>C</a:t>
            </a:r>
            <a:r>
              <a:rPr lang="en-US" i="1" dirty="0" smtClean="0">
                <a:sym typeface="Wingdings"/>
              </a:rPr>
              <a:t>1.6°</a:t>
            </a:r>
            <a:endParaRPr lang="en-US" dirty="0" smtClean="0"/>
          </a:p>
          <a:p>
            <a:pPr lvl="1"/>
            <a:r>
              <a:rPr lang="en-US" dirty="0" smtClean="0"/>
              <a:t>Charged pion threshold (mc</a:t>
            </a:r>
            <a:r>
              <a:rPr lang="en-US" baseline="30000" dirty="0" smtClean="0"/>
              <a:t>2</a:t>
            </a:r>
            <a:r>
              <a:rPr lang="en-US" dirty="0" smtClean="0"/>
              <a:t>=140 MeV):</a:t>
            </a:r>
          </a:p>
          <a:p>
            <a:pPr lvl="2"/>
            <a:r>
              <a:rPr lang="en-US" i="1" dirty="0" err="1" smtClean="0"/>
              <a:t>p</a:t>
            </a:r>
            <a:r>
              <a:rPr lang="en-US" i="1" baseline="-25000" dirty="0" err="1" smtClean="0">
                <a:latin typeface="Symbol" charset="2"/>
                <a:cs typeface="Symbol" charset="2"/>
              </a:rPr>
              <a:t>p</a:t>
            </a:r>
            <a:r>
              <a:rPr lang="en-US" i="1" dirty="0" smtClean="0"/>
              <a:t>&gt; 4.8 GeV/c</a:t>
            </a:r>
          </a:p>
          <a:p>
            <a:r>
              <a:rPr lang="en-US" dirty="0" smtClean="0"/>
              <a:t>For momenta from </a:t>
            </a:r>
            <a:r>
              <a:rPr lang="en-US" i="1" dirty="0" smtClean="0"/>
              <a:t>0.02 to 4.8 GeV/c, </a:t>
            </a:r>
            <a:r>
              <a:rPr lang="en-US" dirty="0" smtClean="0"/>
              <a:t>if a particle makes a Cerenkov signal in the</a:t>
            </a:r>
            <a:r>
              <a:rPr lang="en-US" i="1" dirty="0" smtClean="0"/>
              <a:t> CO</a:t>
            </a:r>
            <a:r>
              <a:rPr lang="en-US" i="1" baseline="-25000" dirty="0" smtClean="0"/>
              <a:t>2</a:t>
            </a:r>
            <a:r>
              <a:rPr lang="en-US" i="1" dirty="0" smtClean="0"/>
              <a:t>, </a:t>
            </a:r>
            <a:r>
              <a:rPr lang="en-US" dirty="0" smtClean="0"/>
              <a:t>than it is an electron.</a:t>
            </a:r>
          </a:p>
          <a:p>
            <a:pPr lvl="1"/>
            <a:r>
              <a:rPr lang="en-US" dirty="0" smtClean="0"/>
              <a:t>Particle ID is not 100% robust.</a:t>
            </a:r>
          </a:p>
          <a:p>
            <a:pPr lvl="2"/>
            <a:r>
              <a:rPr lang="en-US" dirty="0" smtClean="0"/>
              <a:t>For </a:t>
            </a:r>
            <a:r>
              <a:rPr lang="en-US" i="1" dirty="0" smtClean="0"/>
              <a:t>p</a:t>
            </a:r>
            <a:r>
              <a:rPr lang="en-US" i="1" baseline="-25000" dirty="0" smtClean="0"/>
              <a:t>π </a:t>
            </a:r>
            <a:r>
              <a:rPr lang="en-US" i="1" dirty="0" smtClean="0"/>
              <a:t>&gt; 0.6 GeV/c, </a:t>
            </a: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he pion can kick out an energetic electron (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-ray) with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e</a:t>
            </a:r>
            <a:r>
              <a:rPr lang="en-US" i="1" dirty="0" smtClean="0"/>
              <a:t>&gt; 20 MeV/c.  </a:t>
            </a:r>
            <a:r>
              <a:rPr lang="en-US" dirty="0" smtClean="0"/>
              <a:t>This electron can produce a full Cerenkov signal and give a false electron </a:t>
            </a:r>
            <a:r>
              <a:rPr lang="en-US" dirty="0" err="1" smtClean="0"/>
              <a:t>i.d.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This happens with 1-2% probability.</a:t>
            </a:r>
          </a:p>
          <a:p>
            <a:pPr lvl="1"/>
            <a:r>
              <a:rPr lang="en-US" dirty="0" smtClean="0"/>
              <a:t>Supplement Electron I.D. with an Electromagnetic Shower Counter / Calorimeter.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5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Pion/</a:t>
            </a:r>
            <a:r>
              <a:rPr lang="en-US" dirty="0" err="1" smtClean="0"/>
              <a:t>Kaon</a:t>
            </a:r>
            <a:r>
              <a:rPr lang="en-US" dirty="0" smtClean="0"/>
              <a:t> I.D. in a threshold Cerenkov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3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Aerogel detector.</a:t>
            </a:r>
          </a:p>
          <a:p>
            <a:pPr lvl="1"/>
            <a:r>
              <a:rPr lang="en-US" dirty="0" smtClean="0"/>
              <a:t>Aerogel is a SiO</a:t>
            </a:r>
            <a:r>
              <a:rPr lang="en-US" baseline="-25000" dirty="0" smtClean="0"/>
              <a:t>2</a:t>
            </a:r>
            <a:r>
              <a:rPr lang="en-US" dirty="0" smtClean="0"/>
              <a:t>–air colloid.  The granularity is smaller than the wavelength of light.  Approximately homogenous, extremely light material (a little bit visibly cloudy, and extremely hydroscopic).</a:t>
            </a:r>
          </a:p>
          <a:p>
            <a:pPr lvl="1"/>
            <a:r>
              <a:rPr lang="en-US" dirty="0" smtClean="0"/>
              <a:t>Material Parameters: </a:t>
            </a:r>
          </a:p>
          <a:p>
            <a:pPr lvl="2"/>
            <a:r>
              <a:rPr lang="en-US" dirty="0" smtClean="0"/>
              <a:t>density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 = 0.1—0.3 g/cm</a:t>
            </a:r>
            <a:r>
              <a:rPr lang="en-US" baseline="30000" dirty="0" smtClean="0"/>
              <a:t>3</a:t>
            </a:r>
            <a:r>
              <a:rPr lang="en-US" dirty="0" smtClean="0"/>
              <a:t>, </a:t>
            </a:r>
          </a:p>
          <a:p>
            <a:pPr lvl="2"/>
            <a:r>
              <a:rPr lang="en-US" i="1" dirty="0" smtClean="0"/>
              <a:t>n</a:t>
            </a:r>
            <a:r>
              <a:rPr lang="en-US" dirty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1.0</a:t>
            </a:r>
            <a:r>
              <a:rPr lang="en-US" dirty="0"/>
              <a:t> </a:t>
            </a:r>
            <a:r>
              <a:rPr lang="en-US" dirty="0" smtClean="0"/>
              <a:t>= 0.25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 = 1.025 – 1.075</a:t>
            </a:r>
          </a:p>
          <a:p>
            <a:pPr lvl="2"/>
            <a:r>
              <a:rPr lang="en-US" dirty="0" smtClean="0"/>
              <a:t>Bridges gap from gasses (n-1 &lt;0.001) to liquids and solids (n&gt;1.2)</a:t>
            </a:r>
          </a:p>
          <a:p>
            <a:r>
              <a:rPr lang="en-US" dirty="0" smtClean="0"/>
              <a:t>Hall A Threshold Aerogel Cerenkov</a:t>
            </a:r>
          </a:p>
          <a:p>
            <a:pPr lvl="1"/>
            <a:r>
              <a:rPr lang="en-US" i="1" dirty="0" smtClean="0"/>
              <a:t>n</a:t>
            </a:r>
            <a:r>
              <a:rPr lang="en-US" dirty="0" smtClean="0"/>
              <a:t>=1.025</a:t>
            </a:r>
          </a:p>
          <a:p>
            <a:pPr lvl="2"/>
            <a:r>
              <a:rPr lang="en-US" dirty="0" smtClean="0"/>
              <a:t>Threshold for charged </a:t>
            </a:r>
            <a:r>
              <a:rPr lang="en-US" dirty="0" err="1" smtClean="0"/>
              <a:t>pions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i="1" dirty="0" smtClean="0"/>
              <a:t>p</a:t>
            </a:r>
            <a:r>
              <a:rPr lang="en-US" i="1" baseline="-25000" dirty="0" smtClean="0"/>
              <a:t>π</a:t>
            </a:r>
            <a:r>
              <a:rPr lang="en-US" i="1" dirty="0" smtClean="0"/>
              <a:t> &gt; 0.63 GeV/c</a:t>
            </a:r>
          </a:p>
          <a:p>
            <a:pPr lvl="2"/>
            <a:r>
              <a:rPr lang="en-US" dirty="0" smtClean="0"/>
              <a:t>Threshold for charged </a:t>
            </a:r>
            <a:r>
              <a:rPr lang="en-US" dirty="0" err="1" smtClean="0"/>
              <a:t>kaons</a:t>
            </a:r>
            <a:r>
              <a:rPr lang="en-US" dirty="0" smtClean="0"/>
              <a:t> (</a:t>
            </a:r>
            <a:r>
              <a:rPr lang="en-US" i="1" dirty="0" smtClean="0"/>
              <a:t>m</a:t>
            </a:r>
            <a:r>
              <a:rPr lang="en-US" i="1" baseline="-25000" dirty="0" smtClean="0"/>
              <a:t>K</a:t>
            </a:r>
            <a:r>
              <a:rPr lang="en-US" i="1" dirty="0" smtClean="0"/>
              <a:t>c</a:t>
            </a:r>
            <a:r>
              <a:rPr lang="en-US" i="1" baseline="30000" dirty="0"/>
              <a:t>2</a:t>
            </a:r>
            <a:r>
              <a:rPr lang="en-US" dirty="0" smtClean="0"/>
              <a:t> = 0.5 GeV): </a:t>
            </a:r>
            <a:br>
              <a:rPr lang="en-US" dirty="0" smtClean="0"/>
            </a:br>
            <a:r>
              <a:rPr lang="en-US" i="1" dirty="0" err="1" smtClean="0"/>
              <a:t>p</a:t>
            </a:r>
            <a:r>
              <a:rPr lang="en-US" i="1" baseline="-25000" dirty="0" err="1" smtClean="0"/>
              <a:t>K</a:t>
            </a:r>
            <a:r>
              <a:rPr lang="en-US" i="1" dirty="0" smtClean="0"/>
              <a:t> </a:t>
            </a:r>
            <a:r>
              <a:rPr lang="en-US" i="1" dirty="0"/>
              <a:t>&gt; </a:t>
            </a:r>
            <a:r>
              <a:rPr lang="en-US" i="1" dirty="0" smtClean="0"/>
              <a:t>2.2 </a:t>
            </a:r>
            <a:r>
              <a:rPr lang="en-US" i="1" dirty="0"/>
              <a:t>GeV/</a:t>
            </a:r>
            <a:r>
              <a:rPr lang="en-US" i="1" dirty="0" smtClean="0"/>
              <a:t>c</a:t>
            </a:r>
          </a:p>
          <a:p>
            <a:pPr lvl="1"/>
            <a:r>
              <a:rPr lang="en-US" dirty="0" smtClean="0"/>
              <a:t>A particle of momentum between 0.6 and 2.2 GeV/c that fails to fire the Aerogel Cerenkov must be heavier than a pion</a:t>
            </a:r>
          </a:p>
          <a:p>
            <a:pPr lvl="2"/>
            <a:r>
              <a:rPr lang="en-US" dirty="0" smtClean="0"/>
              <a:t>Candidate </a:t>
            </a:r>
            <a:r>
              <a:rPr lang="en-US" dirty="0" err="1" smtClean="0"/>
              <a:t>kaon</a:t>
            </a:r>
            <a:r>
              <a:rPr lang="en-US" dirty="0" smtClean="0"/>
              <a:t> or proton.</a:t>
            </a:r>
          </a:p>
          <a:p>
            <a:pPr lvl="2"/>
            <a:r>
              <a:rPr lang="en-US" dirty="0" smtClean="0"/>
              <a:t>Use time of flight (direct measure of speed for protons with </a:t>
            </a:r>
            <a:r>
              <a:rPr lang="en-US" i="1" dirty="0" smtClean="0"/>
              <a:t>p</a:t>
            </a:r>
            <a:r>
              <a:rPr lang="en-US" dirty="0" smtClean="0"/>
              <a:t> &lt; 2 GeV/c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8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Ring Imaging Cerenkov Counter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6961"/>
            <a:ext cx="8229600" cy="4574039"/>
          </a:xfrm>
        </p:spPr>
        <p:txBody>
          <a:bodyPr>
            <a:normAutofit/>
          </a:bodyPr>
          <a:lstStyle/>
          <a:p>
            <a:r>
              <a:rPr lang="en-US" dirty="0" smtClean="0"/>
              <a:t>Two particles of equal momentum, but different masses, will produce Cerenkov light cones of different opening angles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latin typeface="Symbol" charset="2"/>
                <a:cs typeface="Symbol" charset="2"/>
              </a:rPr>
              <a:t>1</a:t>
            </a:r>
            <a:r>
              <a:rPr lang="en-US" dirty="0" smtClean="0">
                <a:latin typeface="Symbol" charset="2"/>
                <a:cs typeface="Symbol" charset="2"/>
              </a:rPr>
              <a:t>, q</a:t>
            </a:r>
            <a:r>
              <a:rPr lang="en-US" baseline="-25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/>
              <a:t>.</a:t>
            </a:r>
          </a:p>
          <a:p>
            <a:r>
              <a:rPr lang="en-US" dirty="0" smtClean="0"/>
              <a:t>An optical system of focal length </a:t>
            </a:r>
            <a:r>
              <a:rPr lang="en-US" i="1" dirty="0" smtClean="0"/>
              <a:t>f</a:t>
            </a:r>
            <a:r>
              <a:rPr lang="en-US" dirty="0" smtClean="0"/>
              <a:t> will image the Cerenkov cones onto circles of radius </a:t>
            </a:r>
            <a:r>
              <a:rPr lang="en-US" i="1" dirty="0" smtClean="0"/>
              <a:t>f </a:t>
            </a:r>
            <a:r>
              <a:rPr lang="en-US" dirty="0" err="1" smtClean="0"/>
              <a:t>tan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i="1" baseline="-25000" dirty="0" err="1" smtClean="0"/>
              <a:t>C</a:t>
            </a:r>
            <a:r>
              <a:rPr lang="en-US" dirty="0" smtClean="0">
                <a:latin typeface="Symbol" charset="2"/>
                <a:cs typeface="Symbol" charset="2"/>
              </a:rPr>
              <a:t>.</a:t>
            </a:r>
          </a:p>
          <a:p>
            <a:r>
              <a:rPr lang="en-US" dirty="0" smtClean="0"/>
              <a:t>Measure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=f </a:t>
            </a:r>
            <a:r>
              <a:rPr lang="en-US" dirty="0" err="1" smtClean="0"/>
              <a:t>tan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i</a:t>
            </a:r>
            <a:endParaRPr lang="en-US" baseline="-25000" dirty="0" smtClean="0"/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i</a:t>
            </a:r>
            <a:r>
              <a:rPr lang="en-US" i="1" dirty="0" smtClean="0"/>
              <a:t>= </a:t>
            </a:r>
            <a:r>
              <a:rPr lang="en-US" dirty="0" smtClean="0"/>
              <a:t>tan</a:t>
            </a:r>
            <a:r>
              <a:rPr lang="en-US" baseline="30000" dirty="0" smtClean="0">
                <a:latin typeface="Symbol" charset="2"/>
                <a:cs typeface="Symbol" charset="2"/>
              </a:rPr>
              <a:t>-1</a:t>
            </a:r>
            <a:r>
              <a:rPr lang="en-US" dirty="0" smtClean="0">
                <a:latin typeface="Symbol" charset="2"/>
                <a:cs typeface="Symbol" charset="2"/>
              </a:rPr>
              <a:t>(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i</a:t>
            </a:r>
            <a:r>
              <a:rPr lang="en-US" dirty="0" smtClean="0"/>
              <a:t>/</a:t>
            </a:r>
            <a:r>
              <a:rPr lang="en-US" i="1" dirty="0" smtClean="0"/>
              <a:t>f</a:t>
            </a:r>
            <a:r>
              <a:rPr lang="en-US" i="1" dirty="0"/>
              <a:t>)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endParaRPr lang="en-US" dirty="0"/>
          </a:p>
        </p:txBody>
      </p:sp>
      <p:sp>
        <p:nvSpPr>
          <p:cNvPr id="5" name="Arc 4"/>
          <p:cNvSpPr/>
          <p:nvPr/>
        </p:nvSpPr>
        <p:spPr>
          <a:xfrm rot="2700000">
            <a:off x="3263900" y="2552700"/>
            <a:ext cx="4830763" cy="4830763"/>
          </a:xfrm>
          <a:prstGeom prst="arc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162300" y="4838700"/>
            <a:ext cx="5829300" cy="0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581400" y="3822700"/>
            <a:ext cx="4381500" cy="1041400"/>
            <a:chOff x="3581400" y="3822700"/>
            <a:chExt cx="4381500" cy="1041400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4305300" y="4000500"/>
              <a:ext cx="3556000" cy="838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054600" y="4203700"/>
              <a:ext cx="2908300" cy="660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432300" y="4000500"/>
              <a:ext cx="3429000" cy="0"/>
            </a:xfrm>
            <a:prstGeom prst="line">
              <a:avLst/>
            </a:prstGeom>
            <a:ln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4432300" y="4000500"/>
              <a:ext cx="3530600" cy="203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581400" y="3822700"/>
              <a:ext cx="4279900" cy="1016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4432300" y="3822700"/>
              <a:ext cx="3429000" cy="17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flipV="1">
            <a:off x="3644900" y="4800600"/>
            <a:ext cx="4381500" cy="1041400"/>
            <a:chOff x="3581400" y="3822700"/>
            <a:chExt cx="4381500" cy="1041400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4305300" y="4000500"/>
              <a:ext cx="3556000" cy="838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054600" y="4203700"/>
              <a:ext cx="2908300" cy="660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432300" y="4000500"/>
              <a:ext cx="3429000" cy="0"/>
            </a:xfrm>
            <a:prstGeom prst="line">
              <a:avLst/>
            </a:prstGeom>
            <a:ln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4432300" y="4000500"/>
              <a:ext cx="3530600" cy="203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581400" y="3822700"/>
              <a:ext cx="4279900" cy="1016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432300" y="3822700"/>
              <a:ext cx="3429000" cy="17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442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7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11273</TotalTime>
  <Words>2037</Words>
  <Application>Microsoft Macintosh PowerPoint</Application>
  <PresentationFormat>On-screen Show (4:3)</PresentationFormat>
  <Paragraphs>379</Paragraphs>
  <Slides>41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Equation</vt:lpstr>
      <vt:lpstr>Cerenkov Counters Threshold Ring Imaging (RICH) Direct Internal Reflection (DIRC)</vt:lpstr>
      <vt:lpstr>Cerenkov Radiation</vt:lpstr>
      <vt:lpstr>Cerenkov Cone</vt:lpstr>
      <vt:lpstr>Cerenkov Light Intensity</vt:lpstr>
      <vt:lpstr>Cerenkov Detector as Particle Identifier</vt:lpstr>
      <vt:lpstr>Threshold Cerenkov Detector Hall A High Resolution Spectrometer</vt:lpstr>
      <vt:lpstr>Electron I.D. in CO2 Cerenkov</vt:lpstr>
      <vt:lpstr>Pion/Kaon I.D. in a threshold Cerenkov Detector</vt:lpstr>
      <vt:lpstr>Ring Imaging Cerenkov Counter </vt:lpstr>
      <vt:lpstr>HERMES Experimental Setup</vt:lpstr>
      <vt:lpstr>HERMES Dual Radiator RICH Nuclear Instruments and Methods in Physics Research A 479 (2002) 511–530</vt:lpstr>
      <vt:lpstr>Hadron PID: HERMES RICH:  NIMA 479 (2002) 511-530</vt:lpstr>
      <vt:lpstr>HERMES Dual RICH performance</vt:lpstr>
      <vt:lpstr>CLAS12 Dual RICH</vt:lpstr>
      <vt:lpstr>Conceptual Layout for an  Electron-ion Collider at JLab (2020s)</vt:lpstr>
      <vt:lpstr>EIC Detector Cartoons</vt:lpstr>
      <vt:lpstr>BABAR layout</vt:lpstr>
      <vt:lpstr>PowerPoint Presentation</vt:lpstr>
      <vt:lpstr>Total Internal Reflection of Cerenkov Light</vt:lpstr>
      <vt:lpstr>PowerPoint Presentation</vt:lpstr>
      <vt:lpstr>BABAR DIRC Pinhole Proximity Imaging</vt:lpstr>
      <vt:lpstr>PowerPoint Presentation</vt:lpstr>
      <vt:lpstr>PowerPoint Presentation</vt:lpstr>
      <vt:lpstr>DIRC Resolution</vt:lpstr>
      <vt:lpstr>Chromaticity</vt:lpstr>
      <vt:lpstr>Topics for EIC R&amp;D</vt:lpstr>
      <vt:lpstr>Compact Photo-Sensors</vt:lpstr>
      <vt:lpstr>µChannelPlate (MCP)</vt:lpstr>
      <vt:lpstr>MCP-PMT in 1-2 Tesla Magnetic Field</vt:lpstr>
      <vt:lpstr>Photo-sensors</vt:lpstr>
      <vt:lpstr>PowerPoint Presentation</vt:lpstr>
      <vt:lpstr>PowerPoint Presentation</vt:lpstr>
      <vt:lpstr>PANDA BARREL DIRC</vt:lpstr>
      <vt:lpstr>PowerPoint Presentation</vt:lpstr>
      <vt:lpstr>PowerPoint Presentation</vt:lpstr>
      <vt:lpstr>PowerPoint Presentation</vt:lpstr>
      <vt:lpstr>Limitations on DIRC Resolution</vt:lpstr>
      <vt:lpstr>BNL funded EIC Detector R&amp;D grant</vt:lpstr>
      <vt:lpstr>PowerPoint Presentation</vt:lpstr>
      <vt:lpstr>HERMES single event display</vt:lpstr>
      <vt:lpstr>Ring Imaging Cerenkov Counter: PID</vt:lpstr>
    </vt:vector>
  </TitlesOfParts>
  <Company>ODU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OCCS</dc:creator>
  <cp:lastModifiedBy>OCCS</cp:lastModifiedBy>
  <cp:revision>116</cp:revision>
  <dcterms:created xsi:type="dcterms:W3CDTF">2011-06-28T18:26:08Z</dcterms:created>
  <dcterms:modified xsi:type="dcterms:W3CDTF">2011-07-18T15:37:11Z</dcterms:modified>
</cp:coreProperties>
</file>