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295" r:id="rId4"/>
    <p:sldId id="299" r:id="rId5"/>
    <p:sldId id="301" r:id="rId6"/>
    <p:sldId id="280" r:id="rId7"/>
    <p:sldId id="283" r:id="rId8"/>
    <p:sldId id="282" r:id="rId9"/>
    <p:sldId id="281" r:id="rId10"/>
    <p:sldId id="284" r:id="rId11"/>
    <p:sldId id="287" r:id="rId12"/>
    <p:sldId id="288" r:id="rId13"/>
    <p:sldId id="289" r:id="rId14"/>
    <p:sldId id="290" r:id="rId15"/>
    <p:sldId id="294" r:id="rId16"/>
    <p:sldId id="291" r:id="rId17"/>
    <p:sldId id="305" r:id="rId18"/>
    <p:sldId id="303" r:id="rId19"/>
    <p:sldId id="302" r:id="rId20"/>
    <p:sldId id="271" r:id="rId21"/>
    <p:sldId id="270" r:id="rId22"/>
    <p:sldId id="304" r:id="rId23"/>
    <p:sldId id="269" r:id="rId24"/>
    <p:sldId id="267" r:id="rId25"/>
    <p:sldId id="258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AFF2C"/>
    <a:srgbClr val="0D10FF"/>
    <a:srgbClr val="06CE20"/>
    <a:srgbClr val="1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741" autoAdjust="0"/>
    <p:restoredTop sz="86473" autoAdjust="0"/>
  </p:normalViewPr>
  <p:slideViewPr>
    <p:cSldViewPr snapToObjects="1">
      <p:cViewPr>
        <p:scale>
          <a:sx n="100" d="100"/>
          <a:sy n="100" d="100"/>
        </p:scale>
        <p:origin x="-2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C741-356E-4C46-98DD-A772FA927E46}" type="datetimeFigureOut">
              <a:rPr lang="en-US" smtClean="0"/>
              <a:pPr/>
              <a:t>6/7/10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BB6C-731D-E347-8366-F68D95A94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31DC-E3FC-A441-B125-27245BD7671D}" type="datetimeFigureOut">
              <a:rPr lang="en-US" smtClean="0"/>
              <a:pPr/>
              <a:t>6/7/10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6753-7EC7-3845-BC29-038FDF454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461029-CB86-834A-A24B-8B178621BEC1}" type="slidenum">
              <a:rPr lang="en-US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3</a:t>
            </a:fld>
            <a:endParaRPr lang="en-US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38799" y="698501"/>
            <a:ext cx="4597213" cy="34780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Text Box 2"/>
          <p:cNvSpPr txBox="1">
            <a:spLocks noChangeArrowheads="1"/>
          </p:cNvSpPr>
          <p:nvPr>
            <p:ph type="body"/>
          </p:nvPr>
        </p:nvSpPr>
        <p:spPr>
          <a:xfrm>
            <a:off x="686360" y="4342535"/>
            <a:ext cx="5457265" cy="408564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902448" y="8846704"/>
            <a:ext cx="2969559" cy="450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66" tIns="41998" rIns="80766" bIns="41998" anchor="b">
            <a:prstTxWarp prst="textNoShape">
              <a:avLst/>
            </a:prstTxWarp>
          </a:bodyPr>
          <a:lstStyle/>
          <a:p>
            <a:pPr algn="r">
              <a:tabLst>
                <a:tab pos="649628" algn="l"/>
                <a:tab pos="1299256" algn="l"/>
                <a:tab pos="1948884" algn="l"/>
                <a:tab pos="2598511" algn="l"/>
              </a:tabLst>
            </a:pPr>
            <a:fld id="{32A3F132-0E02-744A-B478-A3108C681302}" type="slidenum">
              <a:rPr lang="en-US" sz="1100">
                <a:solidFill>
                  <a:srgbClr val="000000"/>
                </a:solidFill>
                <a:latin typeface="Times New Roman" pitchFamily="-65" charset="0"/>
                <a:ea typeface="Lucida Sans Unicode" pitchFamily="-65" charset="-52"/>
                <a:cs typeface="Lucida Sans Unicode" pitchFamily="-65" charset="-52"/>
              </a:rPr>
              <a:pPr algn="r">
                <a:tabLst>
                  <a:tab pos="649628" algn="l"/>
                  <a:tab pos="1299256" algn="l"/>
                  <a:tab pos="1948884" algn="l"/>
                  <a:tab pos="2598511" algn="l"/>
                </a:tabLst>
              </a:pPr>
              <a:t>3</a:t>
            </a:fld>
            <a:endParaRPr lang="en-US" sz="1100" dirty="0">
              <a:solidFill>
                <a:srgbClr val="000000"/>
              </a:solidFill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FF29C9-A2E4-AD44-A485-5FA1C51475DA}" type="slidenum">
              <a:rPr lang="en-US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18</a:t>
            </a:fld>
            <a:endParaRPr lang="en-US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1134596" y="688398"/>
            <a:ext cx="4653243" cy="3521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Text Box 2"/>
          <p:cNvSpPr txBox="1">
            <a:spLocks noChangeArrowheads="1"/>
          </p:cNvSpPr>
          <p:nvPr>
            <p:ph type="body"/>
          </p:nvPr>
        </p:nvSpPr>
        <p:spPr>
          <a:xfrm>
            <a:off x="686360" y="4342535"/>
            <a:ext cx="5457265" cy="408564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F1E144-2B40-7249-9F4B-208C3DD3820D}" type="slidenum">
              <a:rPr lang="en-US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19</a:t>
            </a:fld>
            <a:endParaRPr lang="en-US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>
            <p:ph type="sldImg"/>
          </p:nvPr>
        </p:nvSpPr>
        <p:spPr>
          <a:xfrm>
            <a:off x="1152525" y="685800"/>
            <a:ext cx="4502150" cy="3378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6360" y="4343978"/>
            <a:ext cx="5436254" cy="3981739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457BE1-55E5-934D-B043-A16A184522E2}" type="slidenum">
              <a:rPr lang="en-US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4</a:t>
            </a:fld>
            <a:endParaRPr lang="en-US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4596" y="688398"/>
            <a:ext cx="4653243" cy="3521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Text Box 2"/>
          <p:cNvSpPr txBox="1">
            <a:spLocks noChangeArrowheads="1"/>
          </p:cNvSpPr>
          <p:nvPr>
            <p:ph type="body"/>
          </p:nvPr>
        </p:nvSpPr>
        <p:spPr>
          <a:xfrm>
            <a:off x="686360" y="4342535"/>
            <a:ext cx="5457265" cy="408564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7DC8AD-EB13-1B4D-BA27-FBCFF6C5CBDD}" type="slidenum">
              <a:rPr lang="en-US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5</a:t>
            </a:fld>
            <a:endParaRPr lang="en-US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17004" y="8610023"/>
            <a:ext cx="2919132" cy="453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66" tIns="41998" rIns="80766" bIns="41998" anchor="b">
            <a:prstTxWarp prst="textNoShape">
              <a:avLst/>
            </a:prstTxWarp>
          </a:bodyPr>
          <a:lstStyle/>
          <a:p>
            <a:pPr algn="r">
              <a:tabLst>
                <a:tab pos="649628" algn="l"/>
                <a:tab pos="1299256" algn="l"/>
                <a:tab pos="1948884" algn="l"/>
                <a:tab pos="2598511" algn="l"/>
              </a:tabLst>
            </a:pPr>
            <a:fld id="{F0F1B982-599F-7B47-8B1A-67A0F50DE17F}" type="slidenum">
              <a:rPr lang="en-US" sz="1100">
                <a:solidFill>
                  <a:srgbClr val="000000"/>
                </a:solidFill>
                <a:latin typeface="Times New Roman" pitchFamily="-65" charset="0"/>
                <a:ea typeface="Lucida Sans Unicode" pitchFamily="-65" charset="-52"/>
                <a:cs typeface="Lucida Sans Unicode" pitchFamily="-65" charset="-52"/>
              </a:rPr>
              <a:pPr algn="r">
                <a:tabLst>
                  <a:tab pos="649628" algn="l"/>
                  <a:tab pos="1299256" algn="l"/>
                  <a:tab pos="1948884" algn="l"/>
                  <a:tab pos="2598511" algn="l"/>
                </a:tabLst>
              </a:pPr>
              <a:t>5</a:t>
            </a:fld>
            <a:endParaRPr lang="en-US" sz="1100" dirty="0">
              <a:solidFill>
                <a:srgbClr val="000000"/>
              </a:solidFill>
              <a:latin typeface="Times New Roman" pitchFamily="-65" charset="0"/>
              <a:ea typeface="Lucida Sans Unicode" pitchFamily="-65" charset="-52"/>
              <a:cs typeface="Lucida Sans Unicode" pitchFamily="-65" charset="-52"/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1187824" y="686955"/>
            <a:ext cx="4360489" cy="34001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5" name="Text Box 3"/>
          <p:cNvSpPr txBox="1">
            <a:spLocks noChangeArrowheads="1"/>
          </p:cNvSpPr>
          <p:nvPr>
            <p:ph type="body"/>
          </p:nvPr>
        </p:nvSpPr>
        <p:spPr>
          <a:xfrm>
            <a:off x="686360" y="4342535"/>
            <a:ext cx="5457265" cy="408564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4B71-A8D5-494D-95BC-F9252A4379BD}" type="slidenum">
              <a:rPr lang="de-DE"/>
              <a:pPr/>
              <a:t>7</a:t>
            </a:fld>
            <a:endParaRPr lang="de-DE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600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72" tIns="43736" rIns="87472" bIns="43736" anchor="b">
            <a:prstTxWarp prst="textNoShape">
              <a:avLst/>
            </a:prstTxWarp>
          </a:bodyPr>
          <a:lstStyle/>
          <a:p>
            <a:pPr algn="r" defTabSz="874857"/>
            <a:fld id="{13DC2CD0-8944-DF4A-9A09-D2A43F68EEEC}" type="slidenum">
              <a:rPr lang="de-DE" sz="1100"/>
              <a:pPr algn="r" defTabSz="874857"/>
              <a:t>8</a:t>
            </a:fld>
            <a:endParaRPr lang="de-DE" sz="1100" dirty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600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55FEC-5839-724D-83E0-368AB955DDE2}" type="slidenum">
              <a:rPr lang="de-DE"/>
              <a:pPr/>
              <a:t>9</a:t>
            </a:fld>
            <a:endParaRPr lang="de-DE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600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8A4660-EA63-D64D-83DF-68D96DADDEB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CC191D-86E9-3647-87C9-1ACF0C2F5113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62973" y="686110"/>
            <a:ext cx="4507476" cy="3404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9" tIns="45005" rIns="90009" bIns="4500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2"/>
          <p:cNvSpPr>
            <a:spLocks noChangeArrowheads="1"/>
          </p:cNvSpPr>
          <p:nvPr>
            <p:ph type="body"/>
          </p:nvPr>
        </p:nvSpPr>
        <p:spPr>
          <a:xfrm>
            <a:off x="686723" y="4344330"/>
            <a:ext cx="5458439" cy="408723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A1A017-EEB4-394D-90BD-A13D0C6C3F4F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62973" y="686110"/>
            <a:ext cx="4507476" cy="3404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9" tIns="45005" rIns="90009" bIns="4500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686723" y="4344330"/>
            <a:ext cx="5458439" cy="408723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EBE0F-5693-B04D-A8F1-308AAC445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4DA-0081-3445-9F4C-6D04AE9692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.bin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3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6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228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EIC Detector Workshop </a:t>
            </a:r>
            <a:br>
              <a:rPr lang="en-US" dirty="0" smtClean="0"/>
            </a:br>
            <a:r>
              <a:rPr lang="en-US" dirty="0" smtClean="0"/>
              <a:t>4—5 June 2010</a:t>
            </a:r>
            <a:br>
              <a:rPr lang="en-US" dirty="0" smtClean="0"/>
            </a:br>
            <a:r>
              <a:rPr lang="en-US" dirty="0" smtClean="0"/>
              <a:t>Talks on web </a:t>
            </a:r>
            <a:br>
              <a:rPr lang="en-US" dirty="0" smtClean="0"/>
            </a:br>
            <a:r>
              <a:rPr lang="en-US" dirty="0" smtClean="0"/>
              <a:t>http://conferences.jlab.org/eic2010</a:t>
            </a:r>
            <a:r>
              <a:rPr lang="en-US" dirty="0" smtClean="0"/>
              <a:t>/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Charles E. Hyde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Université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Blaise</a:t>
            </a:r>
            <a:r>
              <a:rPr lang="en-US" dirty="0" smtClean="0">
                <a:solidFill>
                  <a:srgbClr val="0000FF"/>
                </a:solidFill>
              </a:rPr>
              <a:t> Pascal, 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Old Dominion University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68069"/>
            <a:ext cx="391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Jefferson Laboratory Users Group</a:t>
            </a:r>
          </a:p>
          <a:p>
            <a:r>
              <a:rPr lang="en-US" dirty="0" smtClean="0"/>
              <a:t>07-09 </a:t>
            </a:r>
            <a:r>
              <a:rPr lang="en-US" dirty="0" smtClean="0"/>
              <a:t>June </a:t>
            </a:r>
            <a:r>
              <a:rPr lang="en-US" dirty="0" smtClean="0"/>
              <a:t>2010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5638800"/>
            <a:ext cx="2792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Organizing Committee</a:t>
            </a:r>
            <a:br>
              <a:rPr lang="en-US" dirty="0" smtClean="0"/>
            </a:b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 smtClean="0"/>
              <a:t>Nadel-Turonski</a:t>
            </a:r>
            <a:r>
              <a:rPr lang="en-US" dirty="0" smtClean="0"/>
              <a:t> (JLab) </a:t>
            </a:r>
            <a:br>
              <a:rPr lang="en-US" dirty="0" smtClean="0"/>
            </a:br>
            <a:r>
              <a:rPr lang="en-US" dirty="0" err="1" smtClean="0"/>
              <a:t>Tanja</a:t>
            </a:r>
            <a:r>
              <a:rPr lang="en-US" dirty="0" smtClean="0"/>
              <a:t> Horn (Catholic U.</a:t>
            </a:r>
            <a:r>
              <a:rPr lang="en-US" dirty="0" smtClean="0"/>
              <a:t>)</a:t>
            </a:r>
          </a:p>
          <a:p>
            <a:r>
              <a:rPr lang="en-US" dirty="0" smtClean="0"/>
              <a:t>C.E.H.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6019800"/>
            <a:ext cx="145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</a:t>
            </a:r>
          </a:p>
          <a:p>
            <a:r>
              <a:rPr lang="en-US" dirty="0" smtClean="0"/>
              <a:t>JLab and JSA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bIns="0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07/05/2010</a:t>
            </a:r>
          </a:p>
        </p:txBody>
      </p:sp>
      <p:sp>
        <p:nvSpPr>
          <p:cNvPr id="18436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 lIns="45720" rIns="45720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ALICE HMPID R&amp;D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24" name="Rectangle 3"/>
          <p:cNvSpPr>
            <a:spLocks noGrp="1"/>
          </p:cNvSpPr>
          <p:nvPr>
            <p:ph type="body" idx="4294967295"/>
          </p:nvPr>
        </p:nvSpPr>
        <p:spPr>
          <a:xfrm>
            <a:off x="4876800" y="1752600"/>
            <a:ext cx="3962400" cy="4572000"/>
          </a:xfrm>
        </p:spPr>
        <p:txBody>
          <a:bodyPr/>
          <a:lstStyle/>
          <a:p>
            <a:pPr marL="419100" indent="-382588">
              <a:lnSpc>
                <a:spcPct val="90000"/>
              </a:lnSpc>
            </a:pPr>
            <a:r>
              <a:rPr lang="en-US" sz="1900"/>
              <a:t>Focusing RICH, C</a:t>
            </a:r>
            <a:r>
              <a:rPr lang="en-US" sz="1900" baseline="-25000"/>
              <a:t>4</a:t>
            </a:r>
            <a:r>
              <a:rPr lang="en-US" sz="1900"/>
              <a:t>F</a:t>
            </a:r>
            <a:r>
              <a:rPr lang="en-US" sz="1900" baseline="-25000"/>
              <a:t>10</a:t>
            </a:r>
            <a:r>
              <a:rPr lang="en-US" sz="1900"/>
              <a:t> gas radiator L~ 80 cm</a:t>
            </a:r>
          </a:p>
          <a:p>
            <a:pPr marL="419100" indent="-382588">
              <a:lnSpc>
                <a:spcPct val="90000"/>
              </a:lnSpc>
            </a:pPr>
            <a:r>
              <a:rPr lang="en-US" sz="1900"/>
              <a:t>Photon detector </a:t>
            </a:r>
            <a:r>
              <a:rPr lang="en-US" sz="1900" i="1"/>
              <a:t>a la</a:t>
            </a:r>
            <a:r>
              <a:rPr lang="en-US" sz="1900"/>
              <a:t> HMPID, baseline option: MWPC with CsI pad (8x8 mm) segmented photocathode; alternative: CsI-TGEM or GEM</a:t>
            </a:r>
          </a:p>
          <a:p>
            <a:pPr marL="419100" indent="-382588">
              <a:lnSpc>
                <a:spcPct val="90000"/>
              </a:lnSpc>
            </a:pPr>
            <a:r>
              <a:rPr lang="en-US" sz="1900"/>
              <a:t>Spherical (or parabolic) mirror, composite substrate, Al/MgF2 coating</a:t>
            </a:r>
          </a:p>
          <a:p>
            <a:pPr marL="419100" indent="-382588">
              <a:lnSpc>
                <a:spcPct val="90000"/>
              </a:lnSpc>
            </a:pPr>
            <a:r>
              <a:rPr lang="en-US" sz="1900"/>
              <a:t>FEE based on HMPID Gassiplex chip, analogue readout for localization via centroid measurement </a:t>
            </a: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fld id="{A4B3E598-9051-9C47-9E02-03E1A4A34942}" type="slidenum">
              <a:rPr lang="en-US" sz="1000">
                <a:solidFill>
                  <a:srgbClr val="9B9A98"/>
                </a:solidFill>
                <a:ea typeface="ＭＳ Ｐゴシック" pitchFamily="-65" charset="-128"/>
                <a:cs typeface="ＭＳ Ｐゴシック" pitchFamily="-65" charset="-128"/>
              </a:rPr>
              <a:pPr algn="r"/>
              <a:t>10</a:t>
            </a:fld>
            <a:endParaRPr lang="en-US" sz="1000">
              <a:solidFill>
                <a:srgbClr val="9B9A98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</p:spPr>
        <p:txBody>
          <a:bodyPr l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9B9A98"/>
                </a:solidFill>
                <a:ea typeface="ＭＳ Ｐゴシック" pitchFamily="-65" charset="-128"/>
                <a:cs typeface="ＭＳ Ｐゴシック" pitchFamily="-65" charset="-128"/>
              </a:rPr>
              <a:t>A. Di Mauro – RICH2010, Cassis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1709738"/>
            <a:ext cx="4800600" cy="3319462"/>
            <a:chOff x="0" y="3124200"/>
            <a:chExt cx="4495800" cy="3014663"/>
          </a:xfrm>
        </p:grpSpPr>
        <p:pic>
          <p:nvPicPr>
            <p:cNvPr id="81928" name="Picture 33"/>
            <p:cNvPicPr>
              <a:picLocks noChangeAspect="1" noChangeArrowheads="1"/>
            </p:cNvPicPr>
            <p:nvPr/>
          </p:nvPicPr>
          <p:blipFill>
            <a:blip r:embed="rId2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0" y="3124200"/>
              <a:ext cx="4495800" cy="301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9" name="TextBox 9"/>
            <p:cNvSpPr txBox="1">
              <a:spLocks noChangeArrowheads="1"/>
            </p:cNvSpPr>
            <p:nvPr/>
          </p:nvSpPr>
          <p:spPr bwMode="auto">
            <a:xfrm>
              <a:off x="304775" y="4477987"/>
              <a:ext cx="533727" cy="2220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ea typeface="ＭＳ Ｐゴシック" pitchFamily="-65" charset="-128"/>
                  <a:cs typeface="ＭＳ Ｐゴシック" pitchFamily="-65" charset="-128"/>
                </a:rPr>
                <a:t>CaF</a:t>
              </a:r>
              <a:r>
                <a:rPr lang="en-US" sz="1000" b="1" baseline="-25000">
                  <a:solidFill>
                    <a:schemeClr val="bg1"/>
                  </a:solidFill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5498108"/>
            <a:ext cx="3941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Windowless designs also use 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10</a:t>
            </a:r>
            <a:r>
              <a:rPr lang="en-US" dirty="0" smtClean="0"/>
              <a:t> or CF</a:t>
            </a:r>
            <a:r>
              <a:rPr lang="en-US" baseline="-25000" dirty="0" smtClean="0"/>
              <a:t>4</a:t>
            </a:r>
            <a:r>
              <a:rPr lang="en-US" dirty="0" smtClean="0"/>
              <a:t> as both Cerenkov and amplifier medium.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PID performance: ID range</a:t>
            </a:r>
          </a:p>
        </p:txBody>
      </p:sp>
      <p:graphicFrame>
        <p:nvGraphicFramePr>
          <p:cNvPr id="42014" name="Group 30"/>
          <p:cNvGraphicFramePr>
            <a:graphicFrameLocks noGrp="1"/>
          </p:cNvGraphicFramePr>
          <p:nvPr/>
        </p:nvGraphicFramePr>
        <p:xfrm>
          <a:off x="5029200" y="2312988"/>
          <a:ext cx="3505200" cy="1972056"/>
        </p:xfrm>
        <a:graphic>
          <a:graphicData uri="http://schemas.openxmlformats.org/drawingml/2006/table">
            <a:tbl>
              <a:tblPr/>
              <a:tblGrid>
                <a:gridCol w="533400"/>
                <a:gridCol w="1447800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Signal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(GeV/c)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Absence of signal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(GeV/c)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-65" charset="2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4-24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11-24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18-38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65" charset="0"/>
                        </a:rPr>
                        <a:t>11-18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 txBox="1">
            <a:spLocks noGrp="1"/>
          </p:cNvSpPr>
          <p:nvPr/>
        </p:nvSpPr>
        <p:spPr>
          <a:xfrm>
            <a:off x="457200" y="6421438"/>
            <a:ext cx="2133600" cy="365125"/>
          </a:xfrm>
          <a:prstGeom prst="rect">
            <a:avLst/>
          </a:prstGeom>
          <a:noFill/>
        </p:spPr>
        <p:txBody>
          <a:bodyPr bIns="0" anchor="b">
            <a:prstTxWarp prst="textNoShape">
              <a:avLst/>
            </a:prstTxWarp>
          </a:bodyPr>
          <a:lstStyle/>
          <a:p>
            <a:r>
              <a:rPr lang="en-US" sz="1000">
                <a:solidFill>
                  <a:srgbClr val="9B9A98"/>
                </a:solidFill>
                <a:ea typeface="ＭＳ Ｐゴシック" pitchFamily="-65" charset="-128"/>
                <a:cs typeface="ＭＳ Ｐゴシック" pitchFamily="-65" charset="-128"/>
              </a:rPr>
              <a:t>19/10/09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fld id="{F527848B-5B93-354B-8B67-BAB8DB97253A}" type="slidenum">
              <a:rPr lang="en-US" sz="1000">
                <a:solidFill>
                  <a:srgbClr val="9B9A98"/>
                </a:solidFill>
                <a:ea typeface="ＭＳ Ｐゴシック" pitchFamily="-65" charset="-128"/>
                <a:cs typeface="ＭＳ Ｐゴシック" pitchFamily="-65" charset="-128"/>
              </a:rPr>
              <a:pPr algn="r"/>
              <a:t>11</a:t>
            </a:fld>
            <a:endParaRPr lang="en-US" sz="1000">
              <a:solidFill>
                <a:srgbClr val="9B9A98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</p:spPr>
        <p:txBody>
          <a:bodyPr l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9B9A98"/>
                </a:solidFill>
                <a:ea typeface="ＭＳ Ｐゴシック" pitchFamily="-65" charset="-128"/>
                <a:cs typeface="ＭＳ Ｐゴシック" pitchFamily="-65" charset="-128"/>
              </a:rPr>
              <a:t>ALICE Upgrade Forum</a:t>
            </a:r>
          </a:p>
        </p:txBody>
      </p:sp>
      <p:pic>
        <p:nvPicPr>
          <p:cNvPr id="95260" name="Picture 2"/>
          <p:cNvPicPr>
            <a:picLocks noChangeAspect="1" noChangeArrowheads="1"/>
          </p:cNvPicPr>
          <p:nvPr/>
        </p:nvPicPr>
        <p:blipFill>
          <a:blip r:embed="rId2"/>
          <a:srcRect l="2899" t="48535" r="4349" b="-2974"/>
          <a:stretch>
            <a:fillRect/>
          </a:stretch>
        </p:blipFill>
        <p:spPr bwMode="auto">
          <a:xfrm>
            <a:off x="0" y="1371600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5029200" y="44196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Lower limit: Cherenkov threshold</a:t>
            </a:r>
          </a:p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Upper limit: 3</a:t>
            </a:r>
            <a:r>
              <a:rPr lang="en-US">
                <a:latin typeface="Symbol" pitchFamily="-65" charset="2"/>
                <a:ea typeface="ＭＳ Ｐゴシック" pitchFamily="-65" charset="-128"/>
                <a:cs typeface="ＭＳ Ｐゴシック" pitchFamily="-65" charset="-128"/>
              </a:rPr>
              <a:t>s</a:t>
            </a: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 separation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336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TestBeam</a:t>
            </a:r>
            <a:r>
              <a:rPr lang="en-US" dirty="0" smtClean="0"/>
              <a:t> and </a:t>
            </a:r>
            <a:r>
              <a:rPr lang="en-US" dirty="0" err="1" smtClean="0"/>
              <a:t>AliROOT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ecal_stepanyan-Samp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0" y="0"/>
            <a:ext cx="8874199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ecal_stepanyan-PANDA-PbW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Tracking/ Triggering /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Tracking: F. Klein (CUA)</a:t>
            </a:r>
          </a:p>
          <a:p>
            <a:pPr lvl="1"/>
            <a:r>
              <a:rPr lang="en-US" dirty="0" smtClean="0"/>
              <a:t>Pattern recognition</a:t>
            </a:r>
          </a:p>
          <a:p>
            <a:pPr lvl="1"/>
            <a:r>
              <a:rPr lang="en-US" dirty="0" smtClean="0"/>
              <a:t>Technologies for EIC:</a:t>
            </a:r>
          </a:p>
          <a:p>
            <a:pPr lvl="2"/>
            <a:r>
              <a:rPr lang="en-US" dirty="0" smtClean="0"/>
              <a:t>Central tracking, three stage Si + TPC + micro-pattern</a:t>
            </a:r>
          </a:p>
          <a:p>
            <a:pPr lvl="2"/>
            <a:r>
              <a:rPr lang="en-US" dirty="0" err="1" smtClean="0"/>
              <a:t>Endcap</a:t>
            </a:r>
            <a:r>
              <a:rPr lang="en-US" dirty="0" smtClean="0"/>
              <a:t> tracking (Si) + Drift Chambers or micro-p</a:t>
            </a:r>
            <a:r>
              <a:rPr lang="en-US" dirty="0" smtClean="0"/>
              <a:t>attern</a:t>
            </a:r>
            <a:endParaRPr lang="en-US" dirty="0" smtClean="0"/>
          </a:p>
          <a:p>
            <a:r>
              <a:rPr lang="en-US" dirty="0" smtClean="0"/>
              <a:t>Triggering : B. </a:t>
            </a:r>
            <a:r>
              <a:rPr lang="en-US" dirty="0" err="1" smtClean="0"/>
              <a:t>Raydo</a:t>
            </a:r>
            <a:r>
              <a:rPr lang="en-US" dirty="0" smtClean="0"/>
              <a:t> (JLab)</a:t>
            </a:r>
          </a:p>
          <a:p>
            <a:pPr lvl="1"/>
            <a:r>
              <a:rPr lang="en-US" dirty="0" smtClean="0"/>
              <a:t>Challenge of asynchronous triggering with 1.5 GHz beam structure</a:t>
            </a:r>
          </a:p>
          <a:p>
            <a:pPr lvl="1"/>
            <a:r>
              <a:rPr lang="en-US" dirty="0" smtClean="0"/>
              <a:t>JLab 6 GeV : analog</a:t>
            </a:r>
          </a:p>
          <a:p>
            <a:pPr lvl="1"/>
            <a:r>
              <a:rPr lang="en-US" dirty="0" smtClean="0"/>
              <a:t>Pipeline DAQ/Triggering</a:t>
            </a:r>
          </a:p>
          <a:p>
            <a:pPr lvl="2"/>
            <a:r>
              <a:rPr lang="en-US" dirty="0" smtClean="0"/>
              <a:t>CLAS12, </a:t>
            </a:r>
            <a:r>
              <a:rPr lang="en-US" dirty="0" err="1" smtClean="0"/>
              <a:t>HallD</a:t>
            </a:r>
            <a:endParaRPr lang="en-US" dirty="0" smtClean="0"/>
          </a:p>
          <a:p>
            <a:r>
              <a:rPr lang="en-US" dirty="0" smtClean="0"/>
              <a:t>Simulations: T. Horn (CUA)</a:t>
            </a:r>
          </a:p>
          <a:p>
            <a:pPr lvl="1"/>
            <a:r>
              <a:rPr lang="en-US" dirty="0" smtClean="0"/>
              <a:t>Event Generators, simulations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</a:rPr>
              <a:t>Activities of the Simulation Working Group</a:t>
            </a:r>
          </a:p>
        </p:txBody>
      </p:sp>
      <p:sp>
        <p:nvSpPr>
          <p:cNvPr id="15363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971800" y="6416675"/>
            <a:ext cx="3276600" cy="4413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EIC Detector Wkshp</a:t>
            </a:r>
            <a:endParaRPr lang="en-US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077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160" rIns="90000" bIns="46800">
            <a:prstTxWarp prst="textNoShape">
              <a:avLst/>
            </a:prstTxWarp>
          </a:bodyPr>
          <a:lstStyle/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2000">
                <a:solidFill>
                  <a:srgbClr val="000000"/>
                </a:solidFill>
              </a:rPr>
              <a:t>Event Generators (standardized format)</a:t>
            </a:r>
          </a:p>
          <a:p>
            <a:pPr marL="741363" lvl="1" indent="-284163">
              <a:lnSpc>
                <a:spcPct val="90000"/>
              </a:lnSpc>
              <a:spcBef>
                <a:spcPts val="800"/>
              </a:spcBef>
              <a:buFont typeface="Times New Roman" pitchFamily="-65" charset="0"/>
              <a:buChar char="–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1800">
                <a:solidFill>
                  <a:schemeClr val="tx1"/>
                </a:solidFill>
              </a:rPr>
              <a:t>Rate predictions including simulations of the detector restrictions</a:t>
            </a:r>
          </a:p>
          <a:p>
            <a:pPr marL="741363" lvl="1" indent="-284163">
              <a:lnSpc>
                <a:spcPct val="90000"/>
              </a:lnSpc>
              <a:spcBef>
                <a:spcPts val="800"/>
              </a:spcBef>
              <a:buFont typeface="Times New Roman" pitchFamily="-65" charset="0"/>
              <a:buChar char="–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1800">
                <a:solidFill>
                  <a:schemeClr val="tx1"/>
                </a:solidFill>
              </a:rPr>
              <a:t>Input for detector design</a:t>
            </a:r>
          </a:p>
          <a:p>
            <a:pPr marL="1141413" lvl="2" indent="-284163">
              <a:lnSpc>
                <a:spcPct val="90000"/>
              </a:lnSpc>
              <a:spcBef>
                <a:spcPts val="800"/>
              </a:spcBef>
              <a:buFont typeface="Courier New" pitchFamily="-65" charset="0"/>
              <a:buChar char="o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1800">
                <a:solidFill>
                  <a:schemeClr val="tx1"/>
                </a:solidFill>
              </a:rPr>
              <a:t>Momentum and angular distributions for various particles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7848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160" rIns="90000" bIns="46800">
            <a:prstTxWarp prst="textNoShape">
              <a:avLst/>
            </a:prstTxWarp>
          </a:bodyPr>
          <a:lstStyle/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2000">
                <a:solidFill>
                  <a:srgbClr val="000000"/>
                </a:solidFill>
              </a:rPr>
              <a:t>Fast MC</a:t>
            </a:r>
          </a:p>
          <a:p>
            <a:pPr marL="741363" lvl="1" indent="-284163">
              <a:lnSpc>
                <a:spcPct val="90000"/>
              </a:lnSpc>
              <a:spcBef>
                <a:spcPts val="800"/>
              </a:spcBef>
              <a:buFont typeface="Times New Roman" pitchFamily="-65" charset="0"/>
              <a:buChar char="–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1600">
                <a:solidFill>
                  <a:srgbClr val="000000"/>
                </a:solidFill>
              </a:rPr>
              <a:t>Input: resolution function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304800" y="3962400"/>
            <a:ext cx="8153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160" rIns="90000" bIns="46800">
            <a:prstTxWarp prst="textNoShape">
              <a:avLst/>
            </a:prstTxWarp>
          </a:bodyPr>
          <a:lstStyle/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2000">
                <a:solidFill>
                  <a:srgbClr val="000000"/>
                </a:solidFill>
              </a:rPr>
              <a:t>GEANT MC</a:t>
            </a:r>
          </a:p>
          <a:p>
            <a:pPr marL="741363" lvl="1" indent="-284163">
              <a:lnSpc>
                <a:spcPct val="90000"/>
              </a:lnSpc>
              <a:spcBef>
                <a:spcPts val="800"/>
              </a:spcBef>
              <a:buFont typeface="Times New Roman" pitchFamily="-65" charset="0"/>
              <a:buChar char="–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1600">
                <a:solidFill>
                  <a:srgbClr val="000000"/>
                </a:solidFill>
              </a:rPr>
              <a:t>Based on the CLAS12 simulation package GEMC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807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160" rIns="90000" bIns="46800">
            <a:prstTxWarp prst="textNoShape">
              <a:avLst/>
            </a:prstTxWarp>
          </a:bodyPr>
          <a:lstStyle/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Event Reconstruction/Tracking (for GEANT data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22263" indent="-322263">
              <a:lnSpc>
                <a:spcPct val="90000"/>
              </a:lnSpc>
              <a:spcBef>
                <a:spcPts val="800"/>
              </a:spcBef>
              <a:buFont typeface="Arial" pitchFamily="-65" charset="0"/>
              <a:buChar char="•"/>
              <a:tabLst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Semi weekly meetings with </a:t>
            </a:r>
            <a:r>
              <a:rPr lang="en-US" sz="2000" dirty="0" err="1" smtClean="0">
                <a:solidFill>
                  <a:srgbClr val="000000"/>
                </a:solidFill>
              </a:rPr>
              <a:t>Physics+Accelerator</a:t>
            </a:r>
            <a:r>
              <a:rPr lang="en-US" sz="2000" dirty="0" smtClean="0">
                <a:solidFill>
                  <a:srgbClr val="000000"/>
                </a:solidFill>
              </a:rPr>
              <a:t> EIC group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368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CCB28D-08EA-5543-A8E1-27B26070AD01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955675"/>
            <a:ext cx="1676400" cy="178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38200"/>
            <a:ext cx="3276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6"/>
          <a:srcRect l="2654"/>
          <a:stretch>
            <a:fillRect/>
          </a:stretch>
        </p:blipFill>
        <p:spPr bwMode="auto">
          <a:xfrm>
            <a:off x="228600" y="3676650"/>
            <a:ext cx="3276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1295400" y="83820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835025"/>
            <a:ext cx="990600" cy="307975"/>
            <a:chOff x="3733800" y="914406"/>
            <a:chExt cx="990600" cy="307825"/>
          </a:xfrm>
        </p:grpSpPr>
        <p:sp>
          <p:nvSpPr>
            <p:cNvPr id="1045" name="TextBox 13"/>
            <p:cNvSpPr txBox="1">
              <a:spLocks noChangeArrowheads="1"/>
            </p:cNvSpPr>
            <p:nvPr/>
          </p:nvSpPr>
          <p:spPr bwMode="auto">
            <a:xfrm>
              <a:off x="3733800" y="914406"/>
              <a:ext cx="990600" cy="307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 p      </a:t>
              </a:r>
              <a:r>
                <a:rPr lang="el-GR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π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+</a:t>
              </a:r>
              <a:r>
                <a:rPr lang="en-US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n</a:t>
              </a:r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/>
          </p:nvGraphicFramePr>
          <p:xfrm>
            <a:off x="4038600" y="990618"/>
            <a:ext cx="190500" cy="139701"/>
          </p:xfrm>
          <a:graphic>
            <a:graphicData uri="http://schemas.openxmlformats.org/presentationml/2006/ole">
              <p:oleObj spid="_x0000_s77827" name="Equation" r:id="rId7" imgW="190440" imgH="139680" progId="Equation.3">
                <p:embed/>
              </p:oleObj>
            </a:graphicData>
          </a:graphic>
        </p:graphicFrame>
      </p:grpSp>
      <p:sp>
        <p:nvSpPr>
          <p:cNvPr id="1034" name="Rectangle 21"/>
          <p:cNvSpPr>
            <a:spLocks noChangeArrowheads="1"/>
          </p:cNvSpPr>
          <p:nvPr/>
        </p:nvSpPr>
        <p:spPr bwMode="auto">
          <a:xfrm>
            <a:off x="1295400" y="365760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3657600"/>
            <a:ext cx="1066800" cy="304800"/>
            <a:chOff x="3733800" y="914400"/>
            <a:chExt cx="1066800" cy="266740"/>
          </a:xfrm>
        </p:grpSpPr>
        <p:sp>
          <p:nvSpPr>
            <p:cNvPr id="1044" name="TextBox 19"/>
            <p:cNvSpPr txBox="1">
              <a:spLocks noChangeArrowheads="1"/>
            </p:cNvSpPr>
            <p:nvPr/>
          </p:nvSpPr>
          <p:spPr bwMode="auto">
            <a:xfrm>
              <a:off x="3733800" y="914400"/>
              <a:ext cx="1066800" cy="266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 p     K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+</a:t>
              </a:r>
              <a:r>
                <a:rPr lang="en-US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l-GR" sz="1400">
                  <a:solidFill>
                    <a:schemeClr val="tx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Λ</a:t>
              </a:r>
              <a:endParaRPr lang="en-US" sz="14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endParaRPr>
            </a:p>
          </p:txBody>
        </p:sp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4038600" y="981082"/>
            <a:ext cx="190500" cy="139699"/>
          </p:xfrm>
          <a:graphic>
            <a:graphicData uri="http://schemas.openxmlformats.org/presentationml/2006/ole">
              <p:oleObj spid="_x0000_s77826" name="Equation" r:id="rId8" imgW="190440" imgH="139680" progId="Equation.3">
                <p:embed/>
              </p:oleObj>
            </a:graphicData>
          </a:graphic>
        </p:graphicFrame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00200" y="762000"/>
            <a:ext cx="44196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147806"/>
                </a:solidFill>
              </a:rPr>
              <a:t>[T. Horn with summer student: D. Cooper ’08]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</a:rPr>
              <a:t>Exclusive Generators: </a:t>
            </a:r>
            <a:r>
              <a:rPr lang="el-GR" b="1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π</a:t>
            </a:r>
            <a:r>
              <a:rPr lang="en-US" b="1" baseline="300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+</a:t>
            </a:r>
            <a:r>
              <a:rPr lang="en-US" b="1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</a:rPr>
              <a:t>/K</a:t>
            </a:r>
            <a:r>
              <a:rPr lang="en-US" b="1" baseline="300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</a:rPr>
              <a:t>+</a:t>
            </a:r>
            <a:endParaRPr lang="en-US" dirty="0"/>
          </a:p>
        </p:txBody>
      </p:sp>
      <p:sp>
        <p:nvSpPr>
          <p:cNvPr id="103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EIC Detector Wkshp</a:t>
            </a:r>
            <a:endParaRPr lang="en-US"/>
          </a:p>
        </p:txBody>
      </p:sp>
      <p:sp>
        <p:nvSpPr>
          <p:cNvPr id="1038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F0BDB92-2F7B-0B42-A124-321D1340CC40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/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3733800" y="6135688"/>
            <a:ext cx="51816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Pushes for high luminosity ~10</a:t>
            </a:r>
            <a:r>
              <a:rPr lang="en-US" sz="1800" baseline="30000">
                <a:solidFill>
                  <a:schemeClr val="tx1"/>
                </a:solidFill>
              </a:rPr>
              <a:t>34</a:t>
            </a:r>
            <a:r>
              <a:rPr lang="en-US" sz="1800">
                <a:solidFill>
                  <a:schemeClr val="tx1"/>
                </a:solidFill>
              </a:rPr>
              <a:t> and lower and more symmetric energies</a:t>
            </a:r>
          </a:p>
        </p:txBody>
      </p:sp>
      <p:sp>
        <p:nvSpPr>
          <p:cNvPr id="1040" name="Rectangle 3"/>
          <p:cNvSpPr>
            <a:spLocks noChangeArrowheads="1"/>
          </p:cNvSpPr>
          <p:nvPr/>
        </p:nvSpPr>
        <p:spPr bwMode="auto">
          <a:xfrm>
            <a:off x="3886200" y="2819400"/>
            <a:ext cx="4572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Simulation for charged </a:t>
            </a:r>
            <a:r>
              <a:rPr lang="en-US" sz="1800">
                <a:solidFill>
                  <a:schemeClr val="tx1"/>
                </a:solidFill>
                <a:latin typeface="Symbol" pitchFamily="-65" charset="2"/>
              </a:rPr>
              <a:t>p</a:t>
            </a:r>
            <a:r>
              <a:rPr lang="en-US" sz="1800" baseline="30000">
                <a:solidFill>
                  <a:schemeClr val="tx1"/>
                </a:solidFill>
              </a:rPr>
              <a:t>+</a:t>
            </a:r>
            <a:r>
              <a:rPr lang="en-US" sz="1800">
                <a:solidFill>
                  <a:schemeClr val="tx1"/>
                </a:solidFill>
              </a:rPr>
              <a:t> production, assuming 100 days at a luminosity of 10</a:t>
            </a:r>
            <a:r>
              <a:rPr lang="en-US" sz="1800" baseline="30000">
                <a:solidFill>
                  <a:schemeClr val="tx1"/>
                </a:solidFill>
              </a:rPr>
              <a:t>34</a:t>
            </a:r>
            <a:r>
              <a:rPr lang="en-US" sz="1800">
                <a:solidFill>
                  <a:schemeClr val="tx1"/>
                </a:solidFill>
              </a:rPr>
              <a:t>, with </a:t>
            </a:r>
            <a:r>
              <a:rPr lang="en-US" sz="1800" u="sng">
                <a:solidFill>
                  <a:schemeClr val="tx1"/>
                </a:solidFill>
              </a:rPr>
              <a:t>5 on 50 GeV (s = 1000)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886200" y="3886200"/>
            <a:ext cx="4572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Pion cross section models:</a:t>
            </a: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</a:rPr>
              <a:t>Ch. Weiss: Regge model</a:t>
            </a:r>
            <a:endParaRPr lang="en-US" sz="1600">
              <a:solidFill>
                <a:schemeClr val="tx1"/>
              </a:solidFill>
              <a:ea typeface="Times New Roman" pitchFamily="-65" charset="0"/>
              <a:cs typeface="Times New Roman" pitchFamily="-65" charset="0"/>
            </a:endParaRP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</a:rPr>
              <a:t>T. Horn: </a:t>
            </a:r>
            <a:r>
              <a:rPr lang="el-GR" sz="16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π</a:t>
            </a:r>
            <a:r>
              <a:rPr lang="en-US" sz="1600" baseline="30000">
                <a:solidFill>
                  <a:schemeClr val="tx1"/>
                </a:solidFill>
              </a:rPr>
              <a:t>+</a:t>
            </a:r>
            <a:r>
              <a:rPr lang="en-US" sz="1600">
                <a:solidFill>
                  <a:schemeClr val="tx1"/>
                </a:solidFill>
              </a:rPr>
              <a:t> empirical parameterization </a:t>
            </a: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endParaRPr lang="en-US" sz="1600" i="1">
              <a:solidFill>
                <a:schemeClr val="tx1"/>
              </a:solidFill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042" name="Rectangle 3"/>
          <p:cNvSpPr>
            <a:spLocks noChangeArrowheads="1"/>
          </p:cNvSpPr>
          <p:nvPr/>
        </p:nvSpPr>
        <p:spPr bwMode="auto">
          <a:xfrm>
            <a:off x="3886200" y="4876800"/>
            <a:ext cx="4572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Kaon cross section model:</a:t>
            </a: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</a:rPr>
              <a:t>T. Horn: </a:t>
            </a:r>
            <a:r>
              <a:rPr lang="en-US" sz="16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K</a:t>
            </a:r>
            <a:r>
              <a:rPr lang="en-US" sz="1600" baseline="30000">
                <a:solidFill>
                  <a:schemeClr val="tx1"/>
                </a:solidFill>
              </a:rPr>
              <a:t>+</a:t>
            </a:r>
            <a:r>
              <a:rPr lang="en-US" sz="1600">
                <a:solidFill>
                  <a:schemeClr val="tx1"/>
                </a:solidFill>
              </a:rPr>
              <a:t> empirical parameterization based on DESY, Cornell, JLab data</a:t>
            </a:r>
          </a:p>
        </p:txBody>
      </p:sp>
      <p:sp>
        <p:nvSpPr>
          <p:cNvPr id="1043" name="Rectangle 3"/>
          <p:cNvSpPr>
            <a:spLocks noChangeArrowheads="1"/>
          </p:cNvSpPr>
          <p:nvPr/>
        </p:nvSpPr>
        <p:spPr bwMode="auto">
          <a:xfrm>
            <a:off x="3886200" y="1143000"/>
            <a:ext cx="35052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Do strange and non-strange sea quarks have the same spatial distribution?</a:t>
            </a:r>
            <a:endParaRPr lang="en-US" sz="1800" u="sng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962025"/>
            <a:ext cx="2670175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38600" y="2514600"/>
            <a:ext cx="4876800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12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J/</a:t>
            </a:r>
            <a:r>
              <a:rPr lang="el-GR" sz="18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Ψ </a:t>
            </a:r>
            <a:r>
              <a:rPr lang="en-US" sz="1800">
                <a:solidFill>
                  <a:schemeClr val="tx1"/>
                </a:solidFill>
              </a:rPr>
              <a:t>rate estimate uses a model based on a photoproduction parameterization</a:t>
            </a:r>
          </a:p>
          <a:p>
            <a:pPr lvl="1">
              <a:spcBef>
                <a:spcPts val="12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</a:rPr>
              <a:t>Branching ratio of 0.06 into e</a:t>
            </a:r>
            <a:r>
              <a:rPr lang="en-US" sz="1600" baseline="30000">
                <a:solidFill>
                  <a:schemeClr val="tx1"/>
                </a:solidFill>
              </a:rPr>
              <a:t>+</a:t>
            </a:r>
            <a:r>
              <a:rPr lang="en-US" sz="1600">
                <a:solidFill>
                  <a:schemeClr val="tx1"/>
                </a:solidFill>
              </a:rPr>
              <a:t>e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>
                <a:solidFill>
                  <a:schemeClr val="tx1"/>
                </a:solidFill>
              </a:rPr>
              <a:t> (or </a:t>
            </a:r>
            <a:r>
              <a:rPr lang="el-GR" sz="16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μ</a:t>
            </a:r>
            <a:r>
              <a:rPr lang="en-US" sz="1600" baseline="30000">
                <a:solidFill>
                  <a:schemeClr val="tx1"/>
                </a:solidFill>
              </a:rPr>
              <a:t>+</a:t>
            </a:r>
            <a:r>
              <a:rPr lang="el-GR" sz="16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μ</a:t>
            </a:r>
            <a:r>
              <a:rPr lang="en-US" sz="1600" baseline="30000">
                <a:solidFill>
                  <a:schemeClr val="tx1"/>
                </a:solidFill>
              </a:rPr>
              <a:t>-</a:t>
            </a:r>
            <a:r>
              <a:rPr lang="en-US" sz="1600">
                <a:solidFill>
                  <a:schemeClr val="tx1"/>
                </a:solidFill>
              </a:rPr>
              <a:t>) has been included in rate estimates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</a:rPr>
              <a:t>Models and rate estimates: </a:t>
            </a:r>
            <a:r>
              <a:rPr 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J/</a:t>
            </a:r>
            <a:r>
              <a:rPr lang="el-GR" sz="3200" b="1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Ψ</a:t>
            </a:r>
            <a:r>
              <a:rPr 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and DVCS</a:t>
            </a:r>
          </a:p>
        </p:txBody>
      </p:sp>
      <p:sp>
        <p:nvSpPr>
          <p:cNvPr id="17413" name="TextBox 15"/>
          <p:cNvSpPr txBox="1">
            <a:spLocks noChangeArrowheads="1"/>
          </p:cNvSpPr>
          <p:nvPr/>
        </p:nvSpPr>
        <p:spPr bwMode="auto">
          <a:xfrm>
            <a:off x="0" y="762000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147806"/>
                </a:solidFill>
              </a:rPr>
              <a:t>[Sandacz, Hyde, Weiss ’06/07+]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38600" y="990600"/>
            <a:ext cx="4572000" cy="1219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Gluon size directly probed by J/</a:t>
            </a:r>
            <a:r>
              <a:rPr lang="el-GR" sz="18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Ψ</a:t>
            </a:r>
            <a:r>
              <a:rPr lang="en-US" sz="1800">
                <a:solidFill>
                  <a:schemeClr val="tx1"/>
                </a:solidFill>
              </a:rPr>
              <a:t> and </a:t>
            </a:r>
            <a:r>
              <a:rPr lang="el-GR" sz="18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φ</a:t>
            </a:r>
            <a:r>
              <a:rPr lang="en-US" sz="1800">
                <a:solidFill>
                  <a:schemeClr val="tx1"/>
                </a:solidFill>
              </a:rPr>
              <a:t> production (Q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&gt;10 GeV</a:t>
            </a:r>
            <a:r>
              <a:rPr lang="en-US" sz="1800" baseline="30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Require full t-distribution     Fourier</a:t>
            </a:r>
          </a:p>
          <a:p>
            <a:pPr lvl="1">
              <a:spcBef>
                <a:spcPct val="20000"/>
              </a:spcBef>
              <a:buFont typeface="Arial" pitchFamily="-65" charset="0"/>
              <a:buChar char="–"/>
            </a:pPr>
            <a:r>
              <a:rPr lang="en-US" sz="160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Powerlike at |t|&gt;1GeV</a:t>
            </a:r>
            <a:r>
              <a:rPr lang="en-US" sz="1600" baseline="3000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600">
                <a:solidFill>
                  <a:schemeClr val="tx1"/>
                </a:solidFill>
                <a:ea typeface="Times New Roman" pitchFamily="-65" charset="0"/>
                <a:cs typeface="Times New Roman" pitchFamily="-65" charset="0"/>
              </a:rPr>
              <a:t>?</a:t>
            </a:r>
            <a:endParaRPr lang="en-US" sz="1600" i="1">
              <a:solidFill>
                <a:schemeClr val="tx1"/>
              </a:solidFill>
              <a:ea typeface="Times New Roman" pitchFamily="-65" charset="0"/>
              <a:cs typeface="Times New Roman" pitchFamily="-65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3" y="3762375"/>
            <a:ext cx="2879725" cy="256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962400"/>
            <a:ext cx="2743200" cy="186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5562600" y="4648200"/>
            <a:ext cx="3505200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65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Do singlet quarks and gluons have the same transverse distribution?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581400" y="59436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Gluon size from J/</a:t>
            </a:r>
            <a:r>
              <a:rPr lang="el-GR" sz="100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Ψ</a:t>
            </a:r>
            <a:r>
              <a:rPr lang="en-US" sz="1000">
                <a:solidFill>
                  <a:schemeClr val="tx1"/>
                </a:solidFill>
              </a:rPr>
              <a:t>, singlet quark size from DVCS</a:t>
            </a:r>
          </a:p>
        </p:txBody>
      </p:sp>
      <p:sp>
        <p:nvSpPr>
          <p:cNvPr id="17419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2971800" y="6416675"/>
            <a:ext cx="3200400" cy="4413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Tanja Horn, MEIC Simulation Group Report, EIC Detector Workshop 2010</a:t>
            </a:r>
          </a:p>
        </p:txBody>
      </p:sp>
      <p:sp>
        <p:nvSpPr>
          <p:cNvPr id="17420" name="Slide Number Placeholder 3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D08131-FA27-834A-BC8C-D2F60B4E36B5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fr-FR" smtClean="0">
                <a:latin typeface="Times New Roman" pitchFamily="-65" charset="0"/>
              </a:rPr>
              <a:t>6/8/10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1024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en-US" smtClean="0">
                <a:latin typeface="Times New Roman" pitchFamily="-65" charset="0"/>
              </a:rPr>
              <a:t>EIC Detector Wkshp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fld id="{531E8369-1D11-3440-9B54-FAF560BB8881}" type="slidenum">
              <a:rPr lang="en-US" smtClean="0">
                <a:latin typeface="Times New Roman" pitchFamily="-65" charset="0"/>
              </a:rPr>
              <a:pPr>
                <a:buFont typeface="Times New Roman" pitchFamily="-65" charset="0"/>
                <a:buNone/>
              </a:pPr>
              <a:t>18</a:t>
            </a:fld>
            <a:endParaRPr lang="en-US" smtClean="0">
              <a:latin typeface="Times New Roman" pitchFamily="-65" charset="0"/>
            </a:endParaRP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918721" y="1231330"/>
            <a:ext cx="2239547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1. Central Detector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60481" y="3245270"/>
            <a:ext cx="3236815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2. Forward 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hadron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detection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56160" y="4629254"/>
            <a:ext cx="3045581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3. Low-Q</a:t>
            </a:r>
            <a:r>
              <a:rPr lang="en-US" baseline="3300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electron tagging</a:t>
            </a:r>
          </a:p>
        </p:txBody>
      </p:sp>
      <p:sp>
        <p:nvSpPr>
          <p:cNvPr id="102408" name="Rectangle 4"/>
          <p:cNvSpPr>
            <a:spLocks noChangeArrowheads="1"/>
          </p:cNvSpPr>
          <p:nvPr/>
        </p:nvSpPr>
        <p:spPr bwMode="auto">
          <a:xfrm>
            <a:off x="1162081" y="1712340"/>
            <a:ext cx="6930720" cy="84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Particle ID (</a:t>
            </a: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e/</a:t>
            </a:r>
            <a:r>
              <a:rPr lang="en-GB" dirty="0" err="1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π/K/p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Momentum resolution (tracker radius / layout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Electron beam on Solenoid Axis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Ion beam crossing angle 50 </a:t>
            </a:r>
            <a:r>
              <a:rPr lang="en-US" dirty="0" smtClean="0">
                <a:solidFill>
                  <a:srgbClr val="000000"/>
                </a:solidFill>
                <a:latin typeface="Times New Roman" pitchFamily="-65" charset="0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 100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-65" charset="0"/>
              </a:rPr>
              <a:t>mrad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.</a:t>
            </a:r>
            <a:endParaRPr lang="en-GB" dirty="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102409" name="Text Box 5"/>
          <p:cNvSpPr txBox="1">
            <a:spLocks noChangeArrowheads="1"/>
          </p:cNvSpPr>
          <p:nvPr/>
        </p:nvSpPr>
        <p:spPr bwMode="auto">
          <a:xfrm>
            <a:off x="744480" y="429165"/>
            <a:ext cx="781056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Summary - main detector </a:t>
            </a:r>
            <a:r>
              <a:rPr lang="en-US" sz="29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challenges </a:t>
            </a:r>
            <a:r>
              <a:rPr lang="en-US" sz="20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(P. </a:t>
            </a:r>
            <a:r>
              <a:rPr lang="en-US" sz="2000" dirty="0" err="1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Nadel-Turonski</a:t>
            </a:r>
            <a:r>
              <a:rPr lang="en-US" sz="20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)</a:t>
            </a:r>
            <a:endParaRPr lang="en-US" sz="2000" dirty="0">
              <a:solidFill>
                <a:srgbClr val="006633"/>
              </a:solidFill>
              <a:latin typeface="Garamon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2410" name="Rectangle 6"/>
          <p:cNvSpPr>
            <a:spLocks noChangeArrowheads="1"/>
          </p:cNvSpPr>
          <p:nvPr/>
        </p:nvSpPr>
        <p:spPr bwMode="auto">
          <a:xfrm>
            <a:off x="1162081" y="3724839"/>
            <a:ext cx="6930720" cy="84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Acceptance (3 stages needed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)</a:t>
            </a:r>
          </a:p>
          <a:p>
            <a:pPr marL="703444" lvl="1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0 to 10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-65" charset="0"/>
              </a:rPr>
              <a:t>mr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,   10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-65" charset="0"/>
              </a:rPr>
              <a:t>mr</a:t>
            </a:r>
            <a:r>
              <a:rPr lang="en-GB" dirty="0" smtClean="0">
                <a:solidFill>
                  <a:srgbClr val="000000"/>
                </a:solidFill>
                <a:latin typeface="Times New Roman" pitchFamily="-65" charset="0"/>
              </a:rPr>
              <a:t> to 5°,	 &gt;5°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Momentum resolution at intermediate angles (0.5-5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°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)</a:t>
            </a:r>
          </a:p>
        </p:txBody>
      </p:sp>
      <p:sp>
        <p:nvSpPr>
          <p:cNvPr id="102411" name="Rectangle 7"/>
          <p:cNvSpPr>
            <a:spLocks noChangeArrowheads="1"/>
          </p:cNvSpPr>
          <p:nvPr/>
        </p:nvSpPr>
        <p:spPr bwMode="auto">
          <a:xfrm>
            <a:off x="1162081" y="5097303"/>
            <a:ext cx="5473440" cy="541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Endcap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 design (DIRC readout?)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Common dipole for both beams?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56160" y="5961868"/>
            <a:ext cx="3525806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4. Integration with accelerator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fr-FR" smtClean="0">
                <a:latin typeface="Times New Roman" pitchFamily="-65" charset="0"/>
              </a:rPr>
              <a:t>6/8/10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901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fld id="{026A61CA-01AA-AD40-8C6A-80997BFD5BE6}" type="slidenum">
              <a:rPr lang="en-US" smtClean="0">
                <a:latin typeface="Times New Roman" pitchFamily="-65" charset="0"/>
              </a:rPr>
              <a:pPr>
                <a:buFont typeface="Times New Roman" pitchFamily="-65" charset="0"/>
                <a:buNone/>
              </a:pPr>
              <a:t>19</a:t>
            </a:fld>
            <a:endParaRPr lang="en-US" smtClean="0">
              <a:latin typeface="Times New Roman" pitchFamily="-65" charset="0"/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en-US" smtClean="0">
                <a:latin typeface="Times New Roman" pitchFamily="-65" charset="0"/>
              </a:rPr>
              <a:t>EIC Detector Wkshp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90117" name="Text Box 1"/>
          <p:cNvSpPr txBox="1">
            <a:spLocks noChangeArrowheads="1"/>
          </p:cNvSpPr>
          <p:nvPr/>
        </p:nvSpPr>
        <p:spPr bwMode="auto">
          <a:xfrm>
            <a:off x="685440" y="5374644"/>
            <a:ext cx="8000640" cy="981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73149" rIns="81639" bIns="42452">
            <a:prstTxWarp prst="textNoShape">
              <a:avLst/>
            </a:prstTxWarp>
          </a:bodyPr>
          <a:lstStyle/>
          <a:p>
            <a:pPr marL="270724" indent="-27072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The IP the IP is offset within the solenoid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towards </a:t>
            </a:r>
            <a:r>
              <a:rPr lang="en-US" sz="15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the electron </a:t>
            </a:r>
            <a:r>
              <a:rPr lang="en-US" sz="1500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endcap</a:t>
            </a:r>
            <a:r>
              <a:rPr lang="en-US" sz="15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to provide more tracking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space</a:t>
            </a:r>
          </a:p>
          <a:p>
            <a:pPr marL="270724" indent="-27072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Barrel has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~1 </a:t>
            </a:r>
            <a:r>
              <a:rPr lang="en-US" sz="1500" dirty="0" err="1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m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radial tracking + ~1 </a:t>
            </a:r>
            <a:r>
              <a:rPr lang="en-US" sz="1500" dirty="0" err="1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m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[</a:t>
            </a:r>
            <a:r>
              <a:rPr lang="en-US" sz="1500" dirty="0" err="1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Cerenkov+DIRC+TOF+EMCal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]</a:t>
            </a:r>
            <a:endParaRPr lang="en-US" sz="1500" dirty="0" smtClean="0">
              <a:solidFill>
                <a:srgbClr val="000000"/>
              </a:solidFill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  <a:p>
            <a:pPr marL="270724" indent="-27072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Only active elements are shown. Detector can be “closed” magnetically</a:t>
            </a:r>
          </a:p>
        </p:txBody>
      </p:sp>
      <p:sp>
        <p:nvSpPr>
          <p:cNvPr id="90118" name="Line 2"/>
          <p:cNvSpPr>
            <a:spLocks noChangeShapeType="1"/>
          </p:cNvSpPr>
          <p:nvPr/>
        </p:nvSpPr>
        <p:spPr bwMode="auto">
          <a:xfrm flipV="1">
            <a:off x="6363360" y="2737728"/>
            <a:ext cx="443520" cy="3312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9" name="Text Box 3"/>
          <p:cNvSpPr txBox="1">
            <a:spLocks noChangeArrowheads="1"/>
          </p:cNvSpPr>
          <p:nvPr/>
        </p:nvSpPr>
        <p:spPr bwMode="auto">
          <a:xfrm rot="-180000">
            <a:off x="6252480" y="2380570"/>
            <a:ext cx="41760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128" tIns="45718" rIns="74128" bIns="36901">
            <a:prstTxWarp prst="textNoShape">
              <a:avLst/>
            </a:prstTxWarp>
          </a:bodyPr>
          <a:lstStyle/>
          <a:p>
            <a:pPr>
              <a:spcBef>
                <a:spcPts val="680"/>
              </a:spcBef>
              <a:buSzPct val="45000"/>
            </a:pPr>
            <a:r>
              <a:rPr lang="en-US" sz="1300" dirty="0">
                <a:solidFill>
                  <a:srgbClr val="000080"/>
                </a:solidFill>
                <a:latin typeface="Times New Roman" pitchFamily="-65" charset="0"/>
                <a:ea typeface="Arial" pitchFamily="-65" charset="0"/>
                <a:cs typeface="Arial" pitchFamily="-65" charset="0"/>
              </a:rPr>
              <a:t>ions</a:t>
            </a:r>
          </a:p>
        </p:txBody>
      </p:sp>
      <p:sp>
        <p:nvSpPr>
          <p:cNvPr id="90120" name="Line 4"/>
          <p:cNvSpPr>
            <a:spLocks noChangeShapeType="1"/>
          </p:cNvSpPr>
          <p:nvPr/>
        </p:nvSpPr>
        <p:spPr bwMode="auto">
          <a:xfrm flipH="1">
            <a:off x="6327361" y="2994075"/>
            <a:ext cx="493920" cy="144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Text Box 5"/>
          <p:cNvSpPr txBox="1">
            <a:spLocks noChangeArrowheads="1"/>
          </p:cNvSpPr>
          <p:nvPr/>
        </p:nvSpPr>
        <p:spPr bwMode="auto">
          <a:xfrm>
            <a:off x="6091201" y="3008476"/>
            <a:ext cx="104112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128" tIns="45718" rIns="74128" bIns="36901">
            <a:prstTxWarp prst="textNoShape">
              <a:avLst/>
            </a:prstTxWarp>
          </a:bodyPr>
          <a:lstStyle/>
          <a:p>
            <a:pPr>
              <a:spcBef>
                <a:spcPts val="680"/>
              </a:spcBef>
              <a:buSzPct val="45000"/>
              <a:tabLst>
                <a:tab pos="656650" algn="l"/>
              </a:tabLst>
            </a:pPr>
            <a:r>
              <a:rPr lang="en-US" sz="1300" dirty="0">
                <a:solidFill>
                  <a:srgbClr val="800000"/>
                </a:solidFill>
                <a:latin typeface="Times New Roman" pitchFamily="-65" charset="0"/>
                <a:ea typeface="Arial" pitchFamily="-65" charset="0"/>
                <a:cs typeface="Arial" pitchFamily="-65" charset="0"/>
              </a:rPr>
              <a:t>electrons</a:t>
            </a:r>
          </a:p>
        </p:txBody>
      </p:sp>
      <p:sp>
        <p:nvSpPr>
          <p:cNvPr id="90122" name="AutoShape 6"/>
          <p:cNvSpPr>
            <a:spLocks noChangeArrowheads="1"/>
          </p:cNvSpPr>
          <p:nvPr/>
        </p:nvSpPr>
        <p:spPr bwMode="auto">
          <a:xfrm>
            <a:off x="1975681" y="2059417"/>
            <a:ext cx="2285280" cy="1828992"/>
          </a:xfrm>
          <a:prstGeom prst="roundRect">
            <a:avLst>
              <a:gd name="adj" fmla="val 116"/>
            </a:avLst>
          </a:prstGeom>
          <a:solidFill>
            <a:srgbClr val="CCFFFF">
              <a:alpha val="98038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3" name="AutoShape 7"/>
          <p:cNvSpPr>
            <a:spLocks noChangeArrowheads="1"/>
          </p:cNvSpPr>
          <p:nvPr/>
        </p:nvSpPr>
        <p:spPr bwMode="auto">
          <a:xfrm>
            <a:off x="1759680" y="1831873"/>
            <a:ext cx="2891520" cy="228984"/>
          </a:xfrm>
          <a:custGeom>
            <a:avLst/>
            <a:gdLst>
              <a:gd name="T0" fmla="*/ 3062848 w 21600"/>
              <a:gd name="T1" fmla="*/ 126207 h 21600"/>
              <a:gd name="T2" fmla="*/ 1593850 w 21600"/>
              <a:gd name="T3" fmla="*/ 252413 h 21600"/>
              <a:gd name="T4" fmla="*/ 124852 w 21600"/>
              <a:gd name="T5" fmla="*/ 126207 h 21600"/>
              <a:gd name="T6" fmla="*/ 15938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46 w 21600"/>
              <a:gd name="T13" fmla="*/ 2646 h 21600"/>
              <a:gd name="T14" fmla="*/ 18954 w 21600"/>
              <a:gd name="T15" fmla="*/ 189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92" y="21600"/>
                </a:lnTo>
                <a:lnTo>
                  <a:pt x="1990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AutoShape 8"/>
          <p:cNvSpPr>
            <a:spLocks noChangeArrowheads="1"/>
          </p:cNvSpPr>
          <p:nvPr/>
        </p:nvSpPr>
        <p:spPr bwMode="auto">
          <a:xfrm>
            <a:off x="2334241" y="2551948"/>
            <a:ext cx="1124640" cy="841048"/>
          </a:xfrm>
          <a:prstGeom prst="roundRect">
            <a:avLst>
              <a:gd name="adj" fmla="val 579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5" name="AutoShape 9"/>
          <p:cNvSpPr>
            <a:spLocks noChangeArrowheads="1"/>
          </p:cNvSpPr>
          <p:nvPr/>
        </p:nvSpPr>
        <p:spPr bwMode="auto">
          <a:xfrm>
            <a:off x="4115521" y="2095421"/>
            <a:ext cx="136800" cy="1736822"/>
          </a:xfrm>
          <a:prstGeom prst="roundRect">
            <a:avLst>
              <a:gd name="adj" fmla="val 579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AutoShape 10"/>
          <p:cNvSpPr>
            <a:spLocks noChangeArrowheads="1"/>
          </p:cNvSpPr>
          <p:nvPr/>
        </p:nvSpPr>
        <p:spPr bwMode="auto">
          <a:xfrm>
            <a:off x="2070721" y="2060857"/>
            <a:ext cx="2049120" cy="136814"/>
          </a:xfrm>
          <a:prstGeom prst="roundRect">
            <a:avLst>
              <a:gd name="adj" fmla="val 579"/>
            </a:avLst>
          </a:prstGeom>
          <a:solidFill>
            <a:srgbClr val="CC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AutoShape 11"/>
          <p:cNvSpPr>
            <a:spLocks noChangeArrowheads="1"/>
          </p:cNvSpPr>
          <p:nvPr/>
        </p:nvSpPr>
        <p:spPr bwMode="auto">
          <a:xfrm>
            <a:off x="2783520" y="2865902"/>
            <a:ext cx="228960" cy="228984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8" name="AutoShape 12"/>
          <p:cNvSpPr>
            <a:spLocks noChangeArrowheads="1"/>
          </p:cNvSpPr>
          <p:nvPr/>
        </p:nvSpPr>
        <p:spPr bwMode="auto">
          <a:xfrm>
            <a:off x="2070721" y="3742953"/>
            <a:ext cx="2049120" cy="136814"/>
          </a:xfrm>
          <a:prstGeom prst="roundRect">
            <a:avLst>
              <a:gd name="adj" fmla="val 579"/>
            </a:avLst>
          </a:prstGeom>
          <a:solidFill>
            <a:srgbClr val="CC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9" name="AutoShape 13"/>
          <p:cNvSpPr>
            <a:spLocks noChangeArrowheads="1"/>
          </p:cNvSpPr>
          <p:nvPr/>
        </p:nvSpPr>
        <p:spPr bwMode="auto">
          <a:xfrm>
            <a:off x="3739680" y="2407933"/>
            <a:ext cx="136800" cy="1143480"/>
          </a:xfrm>
          <a:prstGeom prst="roundRect">
            <a:avLst>
              <a:gd name="adj" fmla="val 579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0" name="AutoShape 14"/>
          <p:cNvSpPr>
            <a:spLocks noChangeArrowheads="1"/>
          </p:cNvSpPr>
          <p:nvPr/>
        </p:nvSpPr>
        <p:spPr bwMode="auto">
          <a:xfrm>
            <a:off x="2649600" y="2250957"/>
            <a:ext cx="1370880" cy="319714"/>
          </a:xfrm>
          <a:custGeom>
            <a:avLst/>
            <a:gdLst>
              <a:gd name="T0" fmla="*/ 1215827 w 21600"/>
              <a:gd name="T1" fmla="*/ 176213 h 21600"/>
              <a:gd name="T2" fmla="*/ 755650 w 21600"/>
              <a:gd name="T3" fmla="*/ 352425 h 21600"/>
              <a:gd name="T4" fmla="*/ 295473 w 21600"/>
              <a:gd name="T5" fmla="*/ 176213 h 21600"/>
              <a:gd name="T6" fmla="*/ 7556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23 w 21600"/>
              <a:gd name="T13" fmla="*/ 6023 h 21600"/>
              <a:gd name="T14" fmla="*/ 15577 w 21600"/>
              <a:gd name="T15" fmla="*/ 155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445" y="21600"/>
                </a:lnTo>
                <a:lnTo>
                  <a:pt x="131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1" name="AutoShape 15"/>
          <p:cNvSpPr>
            <a:spLocks noChangeArrowheads="1"/>
          </p:cNvSpPr>
          <p:nvPr/>
        </p:nvSpPr>
        <p:spPr bwMode="auto">
          <a:xfrm flipV="1">
            <a:off x="2656800" y="3387236"/>
            <a:ext cx="1370880" cy="319714"/>
          </a:xfrm>
          <a:custGeom>
            <a:avLst/>
            <a:gdLst>
              <a:gd name="T0" fmla="*/ 1215827 w 21600"/>
              <a:gd name="T1" fmla="*/ 176213 h 21600"/>
              <a:gd name="T2" fmla="*/ 755650 w 21600"/>
              <a:gd name="T3" fmla="*/ 352425 h 21600"/>
              <a:gd name="T4" fmla="*/ 295473 w 21600"/>
              <a:gd name="T5" fmla="*/ 176213 h 21600"/>
              <a:gd name="T6" fmla="*/ 7556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23 w 21600"/>
              <a:gd name="T13" fmla="*/ 6023 h 21600"/>
              <a:gd name="T14" fmla="*/ 15577 w 21600"/>
              <a:gd name="T15" fmla="*/ 155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445" y="21600"/>
                </a:lnTo>
                <a:lnTo>
                  <a:pt x="131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2" name="AutoShape 16"/>
          <p:cNvSpPr>
            <a:spLocks noChangeArrowheads="1"/>
          </p:cNvSpPr>
          <p:nvPr/>
        </p:nvSpPr>
        <p:spPr bwMode="auto">
          <a:xfrm>
            <a:off x="5022721" y="1480475"/>
            <a:ext cx="228960" cy="2972472"/>
          </a:xfrm>
          <a:prstGeom prst="roundRect">
            <a:avLst>
              <a:gd name="adj" fmla="val 579"/>
            </a:avLst>
          </a:prstGeom>
          <a:solidFill>
            <a:srgbClr val="FF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3" name="AutoShape 17"/>
          <p:cNvSpPr>
            <a:spLocks noChangeArrowheads="1"/>
          </p:cNvSpPr>
          <p:nvPr/>
        </p:nvSpPr>
        <p:spPr bwMode="auto">
          <a:xfrm>
            <a:off x="5274720" y="1265894"/>
            <a:ext cx="228960" cy="3429000"/>
          </a:xfrm>
          <a:prstGeom prst="roundRect">
            <a:avLst>
              <a:gd name="adj" fmla="val 579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4" name="AutoShape 18"/>
          <p:cNvSpPr>
            <a:spLocks noChangeArrowheads="1"/>
          </p:cNvSpPr>
          <p:nvPr/>
        </p:nvSpPr>
        <p:spPr bwMode="auto">
          <a:xfrm>
            <a:off x="5526721" y="1830433"/>
            <a:ext cx="228960" cy="2285519"/>
          </a:xfrm>
          <a:prstGeom prst="roundRect">
            <a:avLst>
              <a:gd name="adj" fmla="val 579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5" name="AutoShape 19"/>
          <p:cNvSpPr>
            <a:spLocks noChangeArrowheads="1"/>
          </p:cNvSpPr>
          <p:nvPr/>
        </p:nvSpPr>
        <p:spPr bwMode="auto">
          <a:xfrm>
            <a:off x="4969440" y="1566884"/>
            <a:ext cx="46080" cy="2816936"/>
          </a:xfrm>
          <a:prstGeom prst="roundRect">
            <a:avLst>
              <a:gd name="adj" fmla="val 579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6" name="AutoShape 20"/>
          <p:cNvSpPr>
            <a:spLocks noChangeArrowheads="1"/>
          </p:cNvSpPr>
          <p:nvPr/>
        </p:nvSpPr>
        <p:spPr bwMode="auto">
          <a:xfrm>
            <a:off x="1383840" y="1755545"/>
            <a:ext cx="46080" cy="2468419"/>
          </a:xfrm>
          <a:prstGeom prst="roundRect">
            <a:avLst>
              <a:gd name="adj" fmla="val 579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Text Box 21"/>
          <p:cNvSpPr txBox="1">
            <a:spLocks noChangeArrowheads="1"/>
          </p:cNvSpPr>
          <p:nvPr/>
        </p:nvSpPr>
        <p:spPr bwMode="auto">
          <a:xfrm rot="-5400000">
            <a:off x="4594539" y="2742115"/>
            <a:ext cx="1088202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EM Calorimeter</a:t>
            </a:r>
          </a:p>
        </p:txBody>
      </p:sp>
      <p:sp>
        <p:nvSpPr>
          <p:cNvPr id="90138" name="Text Box 22"/>
          <p:cNvSpPr txBox="1">
            <a:spLocks noChangeArrowheads="1"/>
          </p:cNvSpPr>
          <p:nvPr/>
        </p:nvSpPr>
        <p:spPr bwMode="auto">
          <a:xfrm rot="-5400000">
            <a:off x="4737535" y="2775958"/>
            <a:ext cx="1306211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100" dirty="0" err="1">
                <a:solidFill>
                  <a:srgbClr val="000000"/>
                </a:solidFill>
                <a:latin typeface="Times New Roman" pitchFamily="-65" charset="0"/>
              </a:rPr>
              <a:t>Hadron</a:t>
            </a: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 Calorimeter</a:t>
            </a:r>
          </a:p>
        </p:txBody>
      </p:sp>
      <p:sp>
        <p:nvSpPr>
          <p:cNvPr id="90139" name="Text Box 23"/>
          <p:cNvSpPr txBox="1">
            <a:spLocks noChangeArrowheads="1"/>
          </p:cNvSpPr>
          <p:nvPr/>
        </p:nvSpPr>
        <p:spPr bwMode="auto">
          <a:xfrm rot="-5400000">
            <a:off x="5130599" y="2500170"/>
            <a:ext cx="1024082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Muon Detector</a:t>
            </a:r>
          </a:p>
        </p:txBody>
      </p:sp>
      <p:sp>
        <p:nvSpPr>
          <p:cNvPr id="90140" name="AutoShape 24"/>
          <p:cNvSpPr>
            <a:spLocks noChangeArrowheads="1"/>
          </p:cNvSpPr>
          <p:nvPr/>
        </p:nvSpPr>
        <p:spPr bwMode="auto">
          <a:xfrm rot="16200000" flipH="1">
            <a:off x="-538027" y="2842151"/>
            <a:ext cx="3565814" cy="228960"/>
          </a:xfrm>
          <a:custGeom>
            <a:avLst/>
            <a:gdLst>
              <a:gd name="T0" fmla="*/ 3802358 w 21600"/>
              <a:gd name="T1" fmla="*/ 126206 h 21600"/>
              <a:gd name="T2" fmla="*/ 1965325 w 21600"/>
              <a:gd name="T3" fmla="*/ 252412 h 21600"/>
              <a:gd name="T4" fmla="*/ 128292 w 21600"/>
              <a:gd name="T5" fmla="*/ 126206 h 21600"/>
              <a:gd name="T6" fmla="*/ 19653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05 w 21600"/>
              <a:gd name="T13" fmla="*/ 2505 h 21600"/>
              <a:gd name="T14" fmla="*/ 19095 w 21600"/>
              <a:gd name="T15" fmla="*/ 190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409" y="21600"/>
                </a:lnTo>
                <a:lnTo>
                  <a:pt x="201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33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1" name="Text Box 25"/>
          <p:cNvSpPr txBox="1">
            <a:spLocks noChangeArrowheads="1"/>
          </p:cNvSpPr>
          <p:nvPr/>
        </p:nvSpPr>
        <p:spPr bwMode="auto">
          <a:xfrm rot="-5400000">
            <a:off x="707979" y="2742115"/>
            <a:ext cx="1088202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EM Calorimeter</a:t>
            </a:r>
          </a:p>
        </p:txBody>
      </p:sp>
      <p:sp>
        <p:nvSpPr>
          <p:cNvPr id="90142" name="Text Box 26"/>
          <p:cNvSpPr txBox="1">
            <a:spLocks noChangeArrowheads="1"/>
          </p:cNvSpPr>
          <p:nvPr/>
        </p:nvSpPr>
        <p:spPr bwMode="auto">
          <a:xfrm>
            <a:off x="2095201" y="1780027"/>
            <a:ext cx="1960756" cy="2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900" dirty="0">
                <a:solidFill>
                  <a:srgbClr val="000000"/>
                </a:solidFill>
                <a:latin typeface="Times New Roman" pitchFamily="-65" charset="0"/>
              </a:rPr>
              <a:t>Solenoid yoke + </a:t>
            </a:r>
            <a:r>
              <a:rPr lang="en-US" sz="900" dirty="0" err="1">
                <a:solidFill>
                  <a:srgbClr val="000000"/>
                </a:solidFill>
                <a:latin typeface="Times New Roman" pitchFamily="-65" charset="0"/>
              </a:rPr>
              <a:t>Hadronic</a:t>
            </a:r>
            <a:r>
              <a:rPr lang="en-US" sz="900" dirty="0">
                <a:solidFill>
                  <a:srgbClr val="000000"/>
                </a:solidFill>
                <a:latin typeface="Times New Roman" pitchFamily="-65" charset="0"/>
              </a:rPr>
              <a:t> Calorimeter</a:t>
            </a:r>
          </a:p>
        </p:txBody>
      </p:sp>
      <p:sp>
        <p:nvSpPr>
          <p:cNvPr id="90143" name="AutoShape 27"/>
          <p:cNvSpPr>
            <a:spLocks noChangeArrowheads="1"/>
          </p:cNvSpPr>
          <p:nvPr/>
        </p:nvSpPr>
        <p:spPr bwMode="auto">
          <a:xfrm>
            <a:off x="1768320" y="1375346"/>
            <a:ext cx="2833920" cy="456527"/>
          </a:xfrm>
          <a:prstGeom prst="roundRect">
            <a:avLst>
              <a:gd name="adj" fmla="val 579"/>
            </a:avLst>
          </a:prstGeom>
          <a:solidFill>
            <a:srgbClr val="CC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4" name="Text Box 28"/>
          <p:cNvSpPr txBox="1">
            <a:spLocks noChangeArrowheads="1"/>
          </p:cNvSpPr>
          <p:nvPr/>
        </p:nvSpPr>
        <p:spPr bwMode="auto">
          <a:xfrm>
            <a:off x="2112481" y="1455994"/>
            <a:ext cx="1985884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Solenoid yoke + Muon Detector</a:t>
            </a:r>
          </a:p>
        </p:txBody>
      </p:sp>
      <p:sp>
        <p:nvSpPr>
          <p:cNvPr id="90145" name="Text Box 29"/>
          <p:cNvSpPr txBox="1">
            <a:spLocks noChangeArrowheads="1"/>
          </p:cNvSpPr>
          <p:nvPr/>
        </p:nvSpPr>
        <p:spPr bwMode="auto">
          <a:xfrm>
            <a:off x="4589280" y="1311979"/>
            <a:ext cx="428817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90000"/>
              </a:lnSpc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TOF</a:t>
            </a:r>
          </a:p>
        </p:txBody>
      </p:sp>
      <p:sp>
        <p:nvSpPr>
          <p:cNvPr id="90146" name="AutoShape 30"/>
          <p:cNvSpPr>
            <a:spLocks noChangeArrowheads="1"/>
          </p:cNvSpPr>
          <p:nvPr/>
        </p:nvSpPr>
        <p:spPr bwMode="auto">
          <a:xfrm>
            <a:off x="1933920" y="2262478"/>
            <a:ext cx="136800" cy="1444471"/>
          </a:xfrm>
          <a:prstGeom prst="roundRect">
            <a:avLst>
              <a:gd name="adj" fmla="val 579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7" name="AutoShape 31"/>
          <p:cNvSpPr>
            <a:spLocks noChangeArrowheads="1"/>
          </p:cNvSpPr>
          <p:nvPr/>
        </p:nvSpPr>
        <p:spPr bwMode="auto">
          <a:xfrm rot="16200000" flipH="1">
            <a:off x="555001" y="2745673"/>
            <a:ext cx="2286960" cy="456480"/>
          </a:xfrm>
          <a:custGeom>
            <a:avLst/>
            <a:gdLst>
              <a:gd name="T0" fmla="*/ 2324293 w 21600"/>
              <a:gd name="T1" fmla="*/ 251619 h 21600"/>
              <a:gd name="T2" fmla="*/ 1260475 w 21600"/>
              <a:gd name="T3" fmla="*/ 503237 h 21600"/>
              <a:gd name="T4" fmla="*/ 196657 w 21600"/>
              <a:gd name="T5" fmla="*/ 251619 h 21600"/>
              <a:gd name="T6" fmla="*/ 12604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85 w 21600"/>
              <a:gd name="T13" fmla="*/ 3485 h 21600"/>
              <a:gd name="T14" fmla="*/ 18115 w 21600"/>
              <a:gd name="T15" fmla="*/ 181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369" y="21600"/>
                </a:lnTo>
                <a:lnTo>
                  <a:pt x="1823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99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8" name="Text Box 32"/>
          <p:cNvSpPr txBox="1">
            <a:spLocks noChangeArrowheads="1"/>
          </p:cNvSpPr>
          <p:nvPr/>
        </p:nvSpPr>
        <p:spPr bwMode="auto">
          <a:xfrm rot="-5400000">
            <a:off x="1413536" y="2715473"/>
            <a:ext cx="541090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HTCC</a:t>
            </a:r>
          </a:p>
        </p:txBody>
      </p:sp>
      <p:sp>
        <p:nvSpPr>
          <p:cNvPr id="90149" name="AutoShape 33"/>
          <p:cNvSpPr>
            <a:spLocks noChangeArrowheads="1"/>
          </p:cNvSpPr>
          <p:nvPr/>
        </p:nvSpPr>
        <p:spPr bwMode="auto">
          <a:xfrm flipV="1">
            <a:off x="1759680" y="3879768"/>
            <a:ext cx="2891520" cy="228984"/>
          </a:xfrm>
          <a:custGeom>
            <a:avLst/>
            <a:gdLst>
              <a:gd name="T0" fmla="*/ 3062848 w 21600"/>
              <a:gd name="T1" fmla="*/ 126207 h 21600"/>
              <a:gd name="T2" fmla="*/ 1593850 w 21600"/>
              <a:gd name="T3" fmla="*/ 252413 h 21600"/>
              <a:gd name="T4" fmla="*/ 124852 w 21600"/>
              <a:gd name="T5" fmla="*/ 126207 h 21600"/>
              <a:gd name="T6" fmla="*/ 15938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46 w 21600"/>
              <a:gd name="T13" fmla="*/ 2646 h 21600"/>
              <a:gd name="T14" fmla="*/ 18954 w 21600"/>
              <a:gd name="T15" fmla="*/ 189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92" y="21600"/>
                </a:lnTo>
                <a:lnTo>
                  <a:pt x="1990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0" name="AutoShape 34"/>
          <p:cNvSpPr>
            <a:spLocks noChangeArrowheads="1"/>
          </p:cNvSpPr>
          <p:nvPr/>
        </p:nvSpPr>
        <p:spPr bwMode="auto">
          <a:xfrm>
            <a:off x="1768320" y="4111633"/>
            <a:ext cx="2833920" cy="456527"/>
          </a:xfrm>
          <a:prstGeom prst="roundRect">
            <a:avLst>
              <a:gd name="adj" fmla="val 579"/>
            </a:avLst>
          </a:prstGeom>
          <a:solidFill>
            <a:srgbClr val="CCCC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1" name="AutoShape 35"/>
          <p:cNvSpPr>
            <a:spLocks noChangeArrowheads="1"/>
          </p:cNvSpPr>
          <p:nvPr/>
        </p:nvSpPr>
        <p:spPr bwMode="auto">
          <a:xfrm rot="5400000">
            <a:off x="3236256" y="2630472"/>
            <a:ext cx="2743488" cy="685440"/>
          </a:xfrm>
          <a:custGeom>
            <a:avLst/>
            <a:gdLst>
              <a:gd name="T0" fmla="*/ 2777773 w 21600"/>
              <a:gd name="T1" fmla="*/ 377825 h 21600"/>
              <a:gd name="T2" fmla="*/ 1512094 w 21600"/>
              <a:gd name="T3" fmla="*/ 755650 h 21600"/>
              <a:gd name="T4" fmla="*/ 246415 w 21600"/>
              <a:gd name="T5" fmla="*/ 377825 h 21600"/>
              <a:gd name="T6" fmla="*/ 15120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60 w 21600"/>
              <a:gd name="T13" fmla="*/ 3560 h 21600"/>
              <a:gd name="T14" fmla="*/ 18040 w 21600"/>
              <a:gd name="T15" fmla="*/ 180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19" y="21600"/>
                </a:lnTo>
                <a:lnTo>
                  <a:pt x="1808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2" name="Text Box 36"/>
          <p:cNvSpPr txBox="1">
            <a:spLocks noChangeArrowheads="1"/>
          </p:cNvSpPr>
          <p:nvPr/>
        </p:nvSpPr>
        <p:spPr bwMode="auto">
          <a:xfrm rot="-5400000">
            <a:off x="4383691" y="2679469"/>
            <a:ext cx="501898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RICH</a:t>
            </a:r>
          </a:p>
        </p:txBody>
      </p:sp>
      <p:sp>
        <p:nvSpPr>
          <p:cNvPr id="90153" name="AutoShape 37"/>
          <p:cNvSpPr>
            <a:spLocks noChangeArrowheads="1"/>
          </p:cNvSpPr>
          <p:nvPr/>
        </p:nvSpPr>
        <p:spPr bwMode="auto">
          <a:xfrm rot="3300000">
            <a:off x="4337278" y="1644691"/>
            <a:ext cx="46085" cy="731520"/>
          </a:xfrm>
          <a:prstGeom prst="roundRect">
            <a:avLst>
              <a:gd name="adj" fmla="val 579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4" name="AutoShape 38"/>
          <p:cNvSpPr>
            <a:spLocks noChangeArrowheads="1"/>
          </p:cNvSpPr>
          <p:nvPr/>
        </p:nvSpPr>
        <p:spPr bwMode="auto">
          <a:xfrm>
            <a:off x="1923841" y="2178949"/>
            <a:ext cx="2158560" cy="73447"/>
          </a:xfrm>
          <a:prstGeom prst="roundRect">
            <a:avLst>
              <a:gd name="adj" fmla="val 579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5" name="AutoShape 39"/>
          <p:cNvSpPr>
            <a:spLocks noChangeArrowheads="1"/>
          </p:cNvSpPr>
          <p:nvPr/>
        </p:nvSpPr>
        <p:spPr bwMode="auto">
          <a:xfrm rot="-3300000">
            <a:off x="4334398" y="3581695"/>
            <a:ext cx="46085" cy="731520"/>
          </a:xfrm>
          <a:prstGeom prst="roundRect">
            <a:avLst>
              <a:gd name="adj" fmla="val 579"/>
            </a:avLst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6" name="AutoShape 40"/>
          <p:cNvSpPr>
            <a:spLocks noChangeArrowheads="1"/>
          </p:cNvSpPr>
          <p:nvPr/>
        </p:nvSpPr>
        <p:spPr bwMode="auto">
          <a:xfrm flipV="1">
            <a:off x="1969921" y="3391557"/>
            <a:ext cx="1715040" cy="319714"/>
          </a:xfrm>
          <a:custGeom>
            <a:avLst/>
            <a:gdLst>
              <a:gd name="T0" fmla="*/ 1672318 w 21600"/>
              <a:gd name="T1" fmla="*/ 176213 h 21600"/>
              <a:gd name="T2" fmla="*/ 945357 w 21600"/>
              <a:gd name="T3" fmla="*/ 352425 h 21600"/>
              <a:gd name="T4" fmla="*/ 218395 w 21600"/>
              <a:gd name="T5" fmla="*/ 176213 h 21600"/>
              <a:gd name="T6" fmla="*/ 9453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95 w 21600"/>
              <a:gd name="T13" fmla="*/ 4295 h 21600"/>
              <a:gd name="T14" fmla="*/ 17305 w 21600"/>
              <a:gd name="T15" fmla="*/ 173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89" y="21600"/>
                </a:lnTo>
                <a:lnTo>
                  <a:pt x="166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7" name="AutoShape 41"/>
          <p:cNvSpPr>
            <a:spLocks noChangeArrowheads="1"/>
          </p:cNvSpPr>
          <p:nvPr/>
        </p:nvSpPr>
        <p:spPr bwMode="auto">
          <a:xfrm>
            <a:off x="1923841" y="3696869"/>
            <a:ext cx="2158560" cy="73447"/>
          </a:xfrm>
          <a:prstGeom prst="roundRect">
            <a:avLst>
              <a:gd name="adj" fmla="val 579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8" name="AutoShape 42"/>
          <p:cNvSpPr>
            <a:spLocks noChangeArrowheads="1"/>
          </p:cNvSpPr>
          <p:nvPr/>
        </p:nvSpPr>
        <p:spPr bwMode="auto">
          <a:xfrm>
            <a:off x="1965600" y="2252397"/>
            <a:ext cx="1715040" cy="319714"/>
          </a:xfrm>
          <a:custGeom>
            <a:avLst/>
            <a:gdLst>
              <a:gd name="T0" fmla="*/ 1672317 w 21600"/>
              <a:gd name="T1" fmla="*/ 176213 h 21600"/>
              <a:gd name="T2" fmla="*/ 945356 w 21600"/>
              <a:gd name="T3" fmla="*/ 352425 h 21600"/>
              <a:gd name="T4" fmla="*/ 218395 w 21600"/>
              <a:gd name="T5" fmla="*/ 176213 h 21600"/>
              <a:gd name="T6" fmla="*/ 9453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95 w 21600"/>
              <a:gd name="T13" fmla="*/ 4295 h 21600"/>
              <a:gd name="T14" fmla="*/ 17305 w 21600"/>
              <a:gd name="T15" fmla="*/ 173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89" y="21600"/>
                </a:lnTo>
                <a:lnTo>
                  <a:pt x="166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08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9" name="Text Box 43"/>
          <p:cNvSpPr txBox="1">
            <a:spLocks noChangeArrowheads="1"/>
          </p:cNvSpPr>
          <p:nvPr/>
        </p:nvSpPr>
        <p:spPr bwMode="auto">
          <a:xfrm>
            <a:off x="2394720" y="2248077"/>
            <a:ext cx="959186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LTCC / RICH</a:t>
            </a:r>
          </a:p>
        </p:txBody>
      </p:sp>
      <p:sp>
        <p:nvSpPr>
          <p:cNvPr id="90160" name="Text Box 44"/>
          <p:cNvSpPr txBox="1">
            <a:spLocks noChangeArrowheads="1"/>
          </p:cNvSpPr>
          <p:nvPr/>
        </p:nvSpPr>
        <p:spPr bwMode="auto">
          <a:xfrm>
            <a:off x="2568960" y="2576431"/>
            <a:ext cx="669067" cy="266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100" dirty="0">
                <a:solidFill>
                  <a:srgbClr val="000000"/>
                </a:solidFill>
                <a:latin typeface="Times New Roman" pitchFamily="-65" charset="0"/>
              </a:rPr>
              <a:t>Tracking</a:t>
            </a:r>
          </a:p>
        </p:txBody>
      </p:sp>
      <p:sp>
        <p:nvSpPr>
          <p:cNvPr id="90161" name="AutoShape 45"/>
          <p:cNvSpPr>
            <a:spLocks noChangeArrowheads="1"/>
          </p:cNvSpPr>
          <p:nvPr/>
        </p:nvSpPr>
        <p:spPr bwMode="auto">
          <a:xfrm>
            <a:off x="1978560" y="1987409"/>
            <a:ext cx="2276640" cy="54726"/>
          </a:xfrm>
          <a:prstGeom prst="roundRect">
            <a:avLst>
              <a:gd name="adj" fmla="val 579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2" name="AutoShape 46"/>
          <p:cNvSpPr>
            <a:spLocks noChangeArrowheads="1"/>
          </p:cNvSpPr>
          <p:nvPr/>
        </p:nvSpPr>
        <p:spPr bwMode="auto">
          <a:xfrm>
            <a:off x="1978560" y="3898490"/>
            <a:ext cx="2276640" cy="54726"/>
          </a:xfrm>
          <a:prstGeom prst="roundRect">
            <a:avLst>
              <a:gd name="adj" fmla="val 579"/>
            </a:avLst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3" name="Line 47"/>
          <p:cNvSpPr>
            <a:spLocks noChangeShapeType="1"/>
          </p:cNvSpPr>
          <p:nvPr/>
        </p:nvSpPr>
        <p:spPr bwMode="auto">
          <a:xfrm>
            <a:off x="1059840" y="2975353"/>
            <a:ext cx="5172480" cy="10082"/>
          </a:xfrm>
          <a:prstGeom prst="line">
            <a:avLst/>
          </a:prstGeom>
          <a:noFill/>
          <a:ln w="18360">
            <a:solidFill>
              <a:srgbClr val="800000"/>
            </a:solidFill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4" name="Line 48"/>
          <p:cNvSpPr>
            <a:spLocks noChangeShapeType="1"/>
          </p:cNvSpPr>
          <p:nvPr/>
        </p:nvSpPr>
        <p:spPr bwMode="auto">
          <a:xfrm flipV="1">
            <a:off x="1056961" y="2792454"/>
            <a:ext cx="5176800" cy="273629"/>
          </a:xfrm>
          <a:prstGeom prst="line">
            <a:avLst/>
          </a:prstGeom>
          <a:noFill/>
          <a:ln w="18360">
            <a:solidFill>
              <a:srgbClr val="000080"/>
            </a:solidFill>
            <a:miter lim="800000"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5" name="Line 49"/>
          <p:cNvSpPr>
            <a:spLocks noChangeShapeType="1"/>
          </p:cNvSpPr>
          <p:nvPr/>
        </p:nvSpPr>
        <p:spPr bwMode="auto">
          <a:xfrm>
            <a:off x="1959840" y="4692012"/>
            <a:ext cx="228528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6" name="Text Box 50"/>
          <p:cNvSpPr txBox="1">
            <a:spLocks noChangeArrowheads="1"/>
          </p:cNvSpPr>
          <p:nvPr/>
        </p:nvSpPr>
        <p:spPr bwMode="auto">
          <a:xfrm>
            <a:off x="2823840" y="4815866"/>
            <a:ext cx="639360" cy="44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128" tIns="45718" rIns="74128" bIns="36901">
            <a:prstTxWarp prst="textNoShape">
              <a:avLst/>
            </a:prstTxWarp>
          </a:bodyPr>
          <a:lstStyle/>
          <a:p>
            <a:pPr>
              <a:spcBef>
                <a:spcPts val="680"/>
              </a:spcBef>
              <a:buSzPct val="45000"/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" pitchFamily="-65" charset="0"/>
                <a:cs typeface="Arial" pitchFamily="-65" charset="0"/>
              </a:rPr>
              <a:t>5 </a:t>
            </a:r>
            <a:r>
              <a:rPr lang="en-US" sz="1300" dirty="0" err="1">
                <a:solidFill>
                  <a:srgbClr val="000000"/>
                </a:solidFill>
                <a:latin typeface="Times New Roman" pitchFamily="-65" charset="0"/>
                <a:ea typeface="Arial" pitchFamily="-65" charset="0"/>
                <a:cs typeface="Arial" pitchFamily="-65" charset="0"/>
              </a:rPr>
              <a:t>m</a:t>
            </a:r>
            <a:endParaRPr lang="en-US" sz="1300" dirty="0">
              <a:solidFill>
                <a:srgbClr val="000000"/>
              </a:solidFill>
              <a:latin typeface="Times New Roman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0167" name="AutoShape 51"/>
          <p:cNvSpPr>
            <a:spLocks noChangeArrowheads="1"/>
          </p:cNvSpPr>
          <p:nvPr/>
        </p:nvSpPr>
        <p:spPr bwMode="auto">
          <a:xfrm>
            <a:off x="6582240" y="3770316"/>
            <a:ext cx="551520" cy="277950"/>
          </a:xfrm>
          <a:prstGeom prst="roundRect">
            <a:avLst>
              <a:gd name="adj" fmla="val 579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8" name="Text Box 52"/>
          <p:cNvSpPr txBox="1">
            <a:spLocks noChangeArrowheads="1"/>
          </p:cNvSpPr>
          <p:nvPr/>
        </p:nvSpPr>
        <p:spPr bwMode="auto">
          <a:xfrm>
            <a:off x="6405121" y="4222522"/>
            <a:ext cx="2556000" cy="115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73149" rIns="82945" bIns="41473">
            <a:prstTxWarp prst="textNoShape">
              <a:avLst/>
            </a:prstTxWarp>
          </a:bodyPr>
          <a:lstStyle/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</a:rPr>
              <a:t>TOF  (</a:t>
            </a:r>
            <a:r>
              <a:rPr lang="en-US" sz="1300" dirty="0" smtClean="0">
                <a:solidFill>
                  <a:srgbClr val="000000"/>
                </a:solidFill>
                <a:latin typeface="Times New Roman" pitchFamily="-65" charset="0"/>
              </a:rPr>
              <a:t>5 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</a:rPr>
              <a:t>cm)</a:t>
            </a:r>
          </a:p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</a:rPr>
              <a:t>DIRC (10 cm</a:t>
            </a:r>
            <a:r>
              <a:rPr lang="en-US" sz="1300" dirty="0" smtClean="0">
                <a:solidFill>
                  <a:srgbClr val="000000"/>
                </a:solidFill>
                <a:latin typeface="Times New Roman" pitchFamily="-65" charset="0"/>
              </a:rPr>
              <a:t>)</a:t>
            </a:r>
          </a:p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Times New Roman" pitchFamily="-65" charset="0"/>
              </a:rPr>
              <a:t>EmCal</a:t>
            </a:r>
            <a:r>
              <a:rPr lang="en-US" sz="1300" dirty="0" smtClean="0">
                <a:solidFill>
                  <a:srgbClr val="000000"/>
                </a:solidFill>
                <a:latin typeface="Times New Roman" pitchFamily="-65" charset="0"/>
              </a:rPr>
              <a:t> (20 cm)</a:t>
            </a:r>
          </a:p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Times New Roman" pitchFamily="-65" charset="0"/>
              </a:rPr>
              <a:t>Low Threshold </a:t>
            </a:r>
            <a:r>
              <a:rPr lang="en-US" sz="1300" dirty="0" err="1" smtClean="0">
                <a:solidFill>
                  <a:srgbClr val="000000"/>
                </a:solidFill>
                <a:latin typeface="Times New Roman" pitchFamily="-65" charset="0"/>
              </a:rPr>
              <a:t>Cer</a:t>
            </a:r>
            <a:r>
              <a:rPr lang="en-US" sz="1300" dirty="0" smtClean="0">
                <a:solidFill>
                  <a:srgbClr val="000000"/>
                </a:solidFill>
                <a:latin typeface="Times New Roman" pitchFamily="-65" charset="0"/>
              </a:rPr>
              <a:t> 65cm</a:t>
            </a:r>
            <a:endParaRPr lang="en-US" sz="1300" dirty="0">
              <a:solidFill>
                <a:srgbClr val="000000"/>
              </a:solidFill>
              <a:latin typeface="Times New Roman" pitchFamily="-65" charset="0"/>
            </a:endParaRPr>
          </a:p>
        </p:txBody>
      </p:sp>
      <p:sp>
        <p:nvSpPr>
          <p:cNvPr id="90169" name="Text Box 53"/>
          <p:cNvSpPr txBox="1">
            <a:spLocks noChangeArrowheads="1"/>
          </p:cNvSpPr>
          <p:nvPr/>
        </p:nvSpPr>
        <p:spPr bwMode="auto">
          <a:xfrm>
            <a:off x="6369121" y="1307657"/>
            <a:ext cx="2132640" cy="1008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73149" rIns="82945" bIns="41473">
            <a:prstTxWarp prst="textNoShape">
              <a:avLst/>
            </a:prstTxWarp>
          </a:bodyPr>
          <a:lstStyle/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</a:rPr>
              <a:t>Crossing angle: 3-5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°</a:t>
            </a:r>
          </a:p>
          <a:p>
            <a:pPr marL="273604" indent="-273604">
              <a:lnSpc>
                <a:spcPct val="90000"/>
              </a:lnSpc>
              <a:spcBef>
                <a:spcPts val="726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</a:rPr>
              <a:t>Magnet apertures for small-angle ion and electron detection not shown</a:t>
            </a:r>
          </a:p>
        </p:txBody>
      </p:sp>
      <p:sp>
        <p:nvSpPr>
          <p:cNvPr id="90170" name="Text Box 54"/>
          <p:cNvSpPr txBox="1">
            <a:spLocks noChangeArrowheads="1"/>
          </p:cNvSpPr>
          <p:nvPr/>
        </p:nvSpPr>
        <p:spPr bwMode="auto">
          <a:xfrm>
            <a:off x="793441" y="351397"/>
            <a:ext cx="777168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Central </a:t>
            </a:r>
            <a:r>
              <a:rPr lang="en-US" sz="29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detector  and End caps</a:t>
            </a:r>
            <a:endParaRPr lang="en-US" sz="2900" dirty="0">
              <a:solidFill>
                <a:srgbClr val="006633"/>
              </a:solidFill>
              <a:latin typeface="Garamond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0171" name="Text Box 55"/>
          <p:cNvSpPr txBox="1">
            <a:spLocks noChangeArrowheads="1"/>
          </p:cNvSpPr>
          <p:nvPr/>
        </p:nvSpPr>
        <p:spPr bwMode="auto">
          <a:xfrm>
            <a:off x="2095201" y="2009012"/>
            <a:ext cx="921490" cy="2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900" dirty="0">
                <a:solidFill>
                  <a:srgbClr val="000000"/>
                </a:solidFill>
                <a:latin typeface="Times New Roman" pitchFamily="-65" charset="0"/>
              </a:rPr>
              <a:t>EM Calorimeter</a:t>
            </a:r>
          </a:p>
        </p:txBody>
      </p:sp>
      <p:sp>
        <p:nvSpPr>
          <p:cNvPr id="71" name="Freeform 70"/>
          <p:cNvSpPr/>
          <p:nvPr/>
        </p:nvSpPr>
        <p:spPr>
          <a:xfrm>
            <a:off x="5283200" y="2496312"/>
            <a:ext cx="1727200" cy="460753"/>
          </a:xfrm>
          <a:custGeom>
            <a:avLst/>
            <a:gdLst>
              <a:gd name="connsiteX0" fmla="*/ 0 w 1727200"/>
              <a:gd name="connsiteY0" fmla="*/ 190500 h 381000"/>
              <a:gd name="connsiteX1" fmla="*/ 0 w 1727200"/>
              <a:gd name="connsiteY1" fmla="*/ 368300 h 381000"/>
              <a:gd name="connsiteX2" fmla="*/ 1727200 w 1727200"/>
              <a:gd name="connsiteY2" fmla="*/ 381000 h 381000"/>
              <a:gd name="connsiteX3" fmla="*/ 1720850 w 1727200"/>
              <a:gd name="connsiteY3" fmla="*/ 0 h 381000"/>
              <a:gd name="connsiteX4" fmla="*/ 0 w 1727200"/>
              <a:gd name="connsiteY4" fmla="*/ 1905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381000">
                <a:moveTo>
                  <a:pt x="0" y="190500"/>
                </a:moveTo>
                <a:lnTo>
                  <a:pt x="0" y="368300"/>
                </a:lnTo>
                <a:lnTo>
                  <a:pt x="1727200" y="381000"/>
                </a:lnTo>
                <a:lnTo>
                  <a:pt x="172085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Forward hadrons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04800" y="2362200"/>
            <a:ext cx="1600200" cy="783158"/>
            <a:chOff x="304800" y="2362200"/>
            <a:chExt cx="1600200" cy="783158"/>
          </a:xfrm>
        </p:grpSpPr>
        <p:sp>
          <p:nvSpPr>
            <p:cNvPr id="74" name="Rectangle 73"/>
            <p:cNvSpPr/>
            <p:nvPr/>
          </p:nvSpPr>
          <p:spPr>
            <a:xfrm>
              <a:off x="1532093" y="2865902"/>
              <a:ext cx="372907" cy="253263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9199" y="2865902"/>
              <a:ext cx="784801" cy="91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04800" y="2737728"/>
              <a:ext cx="814133" cy="12817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4800" y="2362200"/>
              <a:ext cx="802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Tagger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14121" y="2985435"/>
              <a:ext cx="45719" cy="15992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2481" y="2971800"/>
              <a:ext cx="45719" cy="15992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3400" y="2971800"/>
              <a:ext cx="45719" cy="15992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EIC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Status of concept for a Collider Detector</a:t>
            </a:r>
          </a:p>
          <a:p>
            <a:pPr lvl="1"/>
            <a:r>
              <a:rPr lang="en-US" dirty="0" smtClean="0"/>
              <a:t>Optimize for 6 GeV </a:t>
            </a:r>
            <a:r>
              <a:rPr lang="en-US" dirty="0" err="1" smtClean="0"/>
              <a:t>x</a:t>
            </a:r>
            <a:r>
              <a:rPr lang="en-US" dirty="0" smtClean="0"/>
              <a:t> 60 GeV</a:t>
            </a:r>
          </a:p>
          <a:p>
            <a:pPr lvl="1"/>
            <a:r>
              <a:rPr lang="en-US" dirty="0" smtClean="0"/>
              <a:t>Range from 3x20 to 11x60</a:t>
            </a:r>
          </a:p>
          <a:p>
            <a:pPr lvl="1"/>
            <a:r>
              <a:rPr lang="en-US" dirty="0" smtClean="0"/>
              <a:t>At least two detectors desired</a:t>
            </a:r>
          </a:p>
          <a:p>
            <a:r>
              <a:rPr lang="en-US" dirty="0" smtClean="0"/>
              <a:t>Review of critical detector technologies</a:t>
            </a:r>
          </a:p>
          <a:p>
            <a:pPr lvl="1"/>
            <a:r>
              <a:rPr lang="en-US" dirty="0" smtClean="0"/>
              <a:t>Focus on particle ID</a:t>
            </a:r>
          </a:p>
          <a:p>
            <a:pPr lvl="1"/>
            <a:r>
              <a:rPr lang="en-US" dirty="0" smtClean="0"/>
              <a:t>Tracking</a:t>
            </a:r>
          </a:p>
          <a:p>
            <a:r>
              <a:rPr lang="en-US" dirty="0" smtClean="0"/>
              <a:t>Integration of Detector, Interaction Point, Accelerator Lattice</a:t>
            </a:r>
          </a:p>
          <a:p>
            <a:pPr lvl="1"/>
            <a:r>
              <a:rPr lang="en-US" dirty="0" smtClean="0"/>
              <a:t>Forward meson detection and far-forward  baryon tagging.</a:t>
            </a:r>
          </a:p>
          <a:p>
            <a:pPr lvl="1"/>
            <a:r>
              <a:rPr lang="en-US" dirty="0" smtClean="0"/>
              <a:t>Small angle  and/or 0° electron tagging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4648200"/>
            <a:ext cx="2590800" cy="304800"/>
          </a:xfrm>
          <a:prstGeom prst="rect">
            <a:avLst/>
          </a:prstGeom>
          <a:solidFill>
            <a:srgbClr val="0AFF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648200"/>
            <a:ext cx="11430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1.2 Tm vertical bend Dipole</a:t>
            </a:r>
          </a:p>
          <a:p>
            <a:pPr lvl="1"/>
            <a:r>
              <a:rPr lang="en-US" dirty="0" smtClean="0"/>
              <a:t>Cancels </a:t>
            </a:r>
            <a:r>
              <a:rPr lang="en-US" dirty="0" smtClean="0">
                <a:latin typeface="Symbol" charset="2"/>
                <a:cs typeface="Symbol" charset="2"/>
              </a:rPr>
              <a:t>^</a:t>
            </a:r>
            <a:r>
              <a:rPr lang="en-US" dirty="0" smtClean="0"/>
              <a:t> B-field of Solenoid</a:t>
            </a:r>
          </a:p>
          <a:p>
            <a:pPr lvl="1"/>
            <a:r>
              <a:rPr lang="en-US" dirty="0" smtClean="0"/>
              <a:t>Tracking + </a:t>
            </a:r>
            <a:r>
              <a:rPr lang="en-US" dirty="0" err="1" smtClean="0"/>
              <a:t>EMCal</a:t>
            </a:r>
            <a:r>
              <a:rPr lang="en-US" dirty="0" smtClean="0"/>
              <a:t> + </a:t>
            </a:r>
            <a:r>
              <a:rPr lang="en-US" dirty="0" err="1" smtClean="0"/>
              <a:t>NeutronCal</a:t>
            </a:r>
            <a:r>
              <a:rPr lang="en-US" dirty="0" smtClean="0"/>
              <a:t> between dipole and Q1</a:t>
            </a:r>
          </a:p>
          <a:p>
            <a:pPr lvl="2"/>
            <a:r>
              <a:rPr lang="en-US" dirty="0" smtClean="0"/>
              <a:t>Trajectories in shadow of Q1 are tracked</a:t>
            </a:r>
          </a:p>
          <a:p>
            <a:pPr lvl="3"/>
            <a:r>
              <a:rPr lang="en-US" dirty="0" smtClean="0"/>
              <a:t>12 GeV/</a:t>
            </a:r>
            <a:r>
              <a:rPr lang="en-US" dirty="0" err="1" smtClean="0"/>
              <a:t>c</a:t>
            </a:r>
            <a:r>
              <a:rPr lang="en-US" dirty="0" smtClean="0"/>
              <a:t> for &lt; 10mr</a:t>
            </a:r>
          </a:p>
          <a:p>
            <a:pPr lvl="2"/>
            <a:r>
              <a:rPr lang="en-US" dirty="0" smtClean="0"/>
              <a:t>Wide angle neutrons detected by annular</a:t>
            </a:r>
            <a:r>
              <a:rPr lang="en-US" dirty="0" smtClean="0"/>
              <a:t> forward </a:t>
            </a:r>
            <a:r>
              <a:rPr lang="en-US" dirty="0" err="1" smtClean="0"/>
              <a:t>nCal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0° neutrons and Charged particles aligned through Q1-</a:t>
            </a:r>
            <a:r>
              <a:rPr lang="en-US" dirty="0" smtClean="0"/>
              <a:t>Q5</a:t>
            </a:r>
          </a:p>
          <a:p>
            <a:pPr lvl="2"/>
            <a:r>
              <a:rPr lang="en-US" dirty="0" smtClean="0"/>
              <a:t>20 Tm Dipole at 20 </a:t>
            </a:r>
            <a:r>
              <a:rPr lang="en-US" dirty="0" err="1" smtClean="0"/>
              <a:t>m</a:t>
            </a:r>
            <a:r>
              <a:rPr lang="en-US" dirty="0" smtClean="0"/>
              <a:t> :  ZDC for neutrons, Tracking for P’&lt;0.995P </a:t>
            </a:r>
            <a:endParaRPr lang="en-US" dirty="0"/>
          </a:p>
        </p:txBody>
      </p:sp>
      <p:pic>
        <p:nvPicPr>
          <p:cNvPr id="4" name="Picture 3" descr="IonForwardDetection-v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115"/>
            <a:ext cx="9144000" cy="23874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 of Trajectories in Solenoid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640" y="1600200"/>
            <a:ext cx="3728720" cy="493267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Solenoid 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Tesla </a:t>
            </a:r>
            <a:r>
              <a:rPr lang="en-US" dirty="0" err="1" smtClean="0"/>
              <a:t>x</a:t>
            </a:r>
            <a:r>
              <a:rPr lang="en-US" dirty="0" smtClean="0"/>
              <a:t> 3m </a:t>
            </a:r>
            <a:br>
              <a:rPr lang="en-US" dirty="0" smtClean="0"/>
            </a:br>
            <a:r>
              <a:rPr lang="en-US" dirty="0" smtClean="0"/>
              <a:t>at 100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Q1-Q3</a:t>
            </a:r>
          </a:p>
          <a:p>
            <a:pPr lvl="1"/>
            <a:r>
              <a:rPr lang="en-US" dirty="0" smtClean="0"/>
              <a:t>G </a:t>
            </a:r>
            <a:r>
              <a:rPr lang="en-US" dirty="0" smtClean="0"/>
              <a:t>~10 T/</a:t>
            </a:r>
            <a:r>
              <a:rPr lang="en-US" dirty="0" err="1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Oversized quad</a:t>
            </a:r>
            <a:br>
              <a:rPr lang="en-US" dirty="0" smtClean="0"/>
            </a:br>
            <a:r>
              <a:rPr lang="en-US" dirty="0" smtClean="0"/>
              <a:t>7 T max. field</a:t>
            </a:r>
          </a:p>
          <a:p>
            <a:r>
              <a:rPr lang="en-US" dirty="0" smtClean="0">
                <a:solidFill>
                  <a:srgbClr val="1CFFFF"/>
                </a:solidFill>
              </a:rPr>
              <a:t>Primary N=Z beam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proton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6CE20"/>
                </a:solidFill>
              </a:rPr>
              <a:t>neutron</a:t>
            </a:r>
            <a:r>
              <a:rPr lang="en-US" dirty="0" smtClean="0"/>
              <a:t> spectators in Q1 acceptance</a:t>
            </a:r>
          </a:p>
          <a:p>
            <a:r>
              <a:rPr lang="en-US" dirty="0" smtClean="0"/>
              <a:t>Need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baseline="-25000" dirty="0" err="1" smtClean="0">
                <a:latin typeface="Arial"/>
                <a:cs typeface="Arial"/>
              </a:rPr>
              <a:t>x</a:t>
            </a:r>
            <a:r>
              <a:rPr lang="en-US" i="1" dirty="0" err="1" smtClean="0">
                <a:latin typeface="Arial"/>
                <a:cs typeface="Arial"/>
              </a:rPr>
              <a:t>dl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smtClean="0">
                <a:latin typeface="Symbol" charset="2"/>
                <a:cs typeface="Symbol" charset="2"/>
              </a:rPr>
              <a:t>-1.2</a:t>
            </a:r>
            <a:r>
              <a:rPr lang="en-US" dirty="0" smtClean="0"/>
              <a:t> Tm from Dipole to align charged and neutral trajectories through Q1-</a:t>
            </a:r>
            <a:r>
              <a:rPr lang="en-US" dirty="0" smtClean="0"/>
              <a:t>Q3</a:t>
            </a:r>
          </a:p>
          <a:p>
            <a:r>
              <a:rPr lang="en-US" dirty="0" smtClean="0"/>
              <a:t>10 GeV/</a:t>
            </a:r>
            <a:r>
              <a:rPr lang="en-US" dirty="0" err="1" smtClean="0"/>
              <a:t>c</a:t>
            </a:r>
            <a:r>
              <a:rPr lang="en-US" dirty="0" smtClean="0"/>
              <a:t> forward hadrons tracking </a:t>
            </a:r>
            <a:r>
              <a:rPr lang="en-US" dirty="0" err="1" smtClean="0"/>
              <a:t>dp/p</a:t>
            </a:r>
            <a:r>
              <a:rPr lang="en-US" dirty="0" smtClean="0"/>
              <a:t> </a:t>
            </a:r>
            <a:r>
              <a:rPr lang="en-US" dirty="0" smtClean="0"/>
              <a:t>~1%</a:t>
            </a:r>
            <a:endParaRPr lang="en-US" dirty="0" smtClean="0"/>
          </a:p>
          <a:p>
            <a:r>
              <a:rPr lang="en-US" dirty="0" smtClean="0"/>
              <a:t>Detect </a:t>
            </a:r>
            <a:r>
              <a:rPr lang="en-US" dirty="0" err="1" smtClean="0"/>
              <a:t>n,p</a:t>
            </a:r>
            <a:r>
              <a:rPr lang="en-US" dirty="0" smtClean="0"/>
              <a:t> Spectators after 20 Tm dipole at 20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Tracking acceptance P’&lt;0.995 P</a:t>
            </a:r>
          </a:p>
          <a:p>
            <a:pPr lvl="1"/>
            <a:r>
              <a:rPr lang="en-US" dirty="0" smtClean="0"/>
              <a:t>Resolution </a:t>
            </a:r>
            <a:r>
              <a:rPr lang="en-US" dirty="0" err="1" smtClean="0"/>
              <a:t>dP</a:t>
            </a:r>
            <a:r>
              <a:rPr lang="en-US" dirty="0" smtClean="0"/>
              <a:t>/P &lt;3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10</a:t>
            </a:r>
            <a:r>
              <a:rPr lang="en-US" baseline="30000" dirty="0" smtClean="0">
                <a:latin typeface="Symbol" charset="2"/>
                <a:cs typeface="Symbol" charset="2"/>
              </a:rPr>
              <a:t>-4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Q1_D_p_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0" y="1295400"/>
            <a:ext cx="5298440" cy="50850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pic>
        <p:nvPicPr>
          <p:cNvPr id="10" name="Picture 9" descr="Q1_D_p_n_dipo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60" y="1295400"/>
            <a:ext cx="5298440" cy="508508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Informative workshop</a:t>
            </a:r>
          </a:p>
          <a:p>
            <a:pPr lvl="1"/>
            <a:r>
              <a:rPr lang="en-US" dirty="0" smtClean="0"/>
              <a:t>Significant progress in detector design</a:t>
            </a:r>
          </a:p>
          <a:p>
            <a:r>
              <a:rPr lang="en-US" dirty="0" smtClean="0"/>
              <a:t>Active detector design effort</a:t>
            </a:r>
          </a:p>
          <a:p>
            <a:pPr lvl="1"/>
            <a:r>
              <a:rPr lang="en-US" dirty="0" smtClean="0"/>
              <a:t>Need lots of input from users on requirements for individual physics processes</a:t>
            </a:r>
          </a:p>
          <a:p>
            <a:pPr lvl="2"/>
            <a:r>
              <a:rPr lang="en-US" dirty="0" smtClean="0"/>
              <a:t>Detect both “current jet” and “Projectile jet”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ynamic interaction with accelerator group</a:t>
            </a:r>
          </a:p>
          <a:p>
            <a:r>
              <a:rPr lang="en-US" dirty="0" smtClean="0"/>
              <a:t>Close to a “Zero Design Concept”</a:t>
            </a:r>
          </a:p>
          <a:p>
            <a:pPr lvl="1"/>
            <a:r>
              <a:rPr lang="en-US" dirty="0" smtClean="0"/>
              <a:t>Next project, a “Fast Monte Carlo”</a:t>
            </a:r>
          </a:p>
          <a:p>
            <a:pPr lvl="2"/>
            <a:r>
              <a:rPr lang="en-US" dirty="0" smtClean="0"/>
              <a:t>Analytic, not GEANT, easy to </a:t>
            </a:r>
            <a:r>
              <a:rPr lang="en-US" dirty="0" err="1" smtClean="0"/>
              <a:t>analyse</a:t>
            </a:r>
            <a:r>
              <a:rPr lang="en-US" dirty="0" smtClean="0"/>
              <a:t> output</a:t>
            </a:r>
          </a:p>
          <a:p>
            <a:r>
              <a:rPr lang="en-US" dirty="0" smtClean="0"/>
              <a:t>Happy to hear proposals for a more specialized second detector</a:t>
            </a:r>
          </a:p>
          <a:p>
            <a:r>
              <a:rPr lang="en-US" dirty="0" smtClean="0"/>
              <a:t>Join us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Resolution of Forward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 points to 100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over 0.5 </a:t>
            </a:r>
            <a:r>
              <a:rPr lang="en-US" dirty="0" err="1" smtClean="0"/>
              <a:t>m</a:t>
            </a:r>
            <a:r>
              <a:rPr lang="en-US" dirty="0" smtClean="0"/>
              <a:t> length before and after dipole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dq</a:t>
            </a:r>
            <a:r>
              <a:rPr lang="en-US" dirty="0" smtClean="0"/>
              <a:t> ~0.3 </a:t>
            </a:r>
            <a:r>
              <a:rPr lang="en-US" dirty="0" err="1" smtClean="0"/>
              <a:t>mrad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Dipole </a:t>
            </a:r>
            <a:r>
              <a:rPr lang="en-US" dirty="0" err="1" smtClean="0"/>
              <a:t>Bdl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-1.2</a:t>
            </a:r>
            <a:r>
              <a:rPr lang="en-US" dirty="0" smtClean="0"/>
              <a:t> Tm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Bending angle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= (</a:t>
            </a:r>
            <a:r>
              <a:rPr lang="en-US" dirty="0" err="1" smtClean="0"/>
              <a:t>ecBdl</a:t>
            </a:r>
            <a:r>
              <a:rPr lang="en-US" dirty="0" smtClean="0"/>
              <a:t>)/(pc) = (0.3GeV)/(pc)</a:t>
            </a:r>
          </a:p>
          <a:p>
            <a:r>
              <a:rPr lang="en-US" dirty="0" smtClean="0"/>
              <a:t>Momentum Resolution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p/p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dq/q</a:t>
            </a:r>
            <a:r>
              <a:rPr lang="en-US" dirty="0" smtClean="0"/>
              <a:t> = pc/(1000 GeV)</a:t>
            </a:r>
          </a:p>
          <a:p>
            <a:pPr lvl="1"/>
            <a:r>
              <a:rPr lang="en-US" dirty="0" smtClean="0"/>
              <a:t>1% at 10 GeV/</a:t>
            </a:r>
            <a:r>
              <a:rPr lang="en-US" dirty="0" err="1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0.5% at 5 GeV/</a:t>
            </a:r>
            <a:r>
              <a:rPr lang="en-US" dirty="0" err="1" smtClean="0"/>
              <a:t>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04775"/>
            <a:ext cx="8229600" cy="7540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Ion Ring – Beam envelopes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976313"/>
            <a:ext cx="7924800" cy="4814887"/>
            <a:chOff x="557213" y="1081825"/>
            <a:chExt cx="7924800" cy="4815641"/>
          </a:xfrm>
        </p:grpSpPr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>
              <a:off x="6779252" y="5440391"/>
              <a:ext cx="1702761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Symbol" charset="2"/>
                  <a:ea typeface="Arial" charset="0"/>
                  <a:cs typeface="Arial" charset="0"/>
                </a:rPr>
                <a:t>s</a:t>
              </a:r>
              <a:r>
                <a:rPr lang="en-US" sz="2000" baseline="-25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x,y</a:t>
              </a: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 = 0.2 mm</a:t>
              </a:r>
            </a:p>
          </p:txBody>
        </p:sp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7213" y="1081825"/>
              <a:ext cx="7505700" cy="376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59" name="Straight Arrow Connector 6"/>
            <p:cNvCxnSpPr>
              <a:cxnSpLocks noChangeShapeType="1"/>
            </p:cNvCxnSpPr>
            <p:nvPr/>
          </p:nvCxnSpPr>
          <p:spPr bwMode="auto">
            <a:xfrm rot="5400000" flipH="1" flipV="1">
              <a:off x="7173535" y="5164428"/>
              <a:ext cx="48939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6041758" y="1355005"/>
            <a:ext cx="1536700" cy="674556"/>
          </p:xfrm>
          <a:graphic>
            <a:graphicData uri="http://schemas.openxmlformats.org/presentationml/2006/ole">
              <p:oleObj spid="_x0000_s34818" name="Equation" r:id="rId4" imgW="1104840" imgH="482400" progId="">
                <p:embed/>
              </p:oleObj>
            </a:graphicData>
          </a:graphic>
        </p:graphicFrame>
        <p:cxnSp>
          <p:nvCxnSpPr>
            <p:cNvPr id="2060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3771331" y="5136522"/>
              <a:ext cx="48939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3757613" y="5499868"/>
              <a:ext cx="512337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2062" name="AutoShape 3"/>
            <p:cNvSpPr>
              <a:spLocks/>
            </p:cNvSpPr>
            <p:nvPr/>
          </p:nvSpPr>
          <p:spPr bwMode="auto">
            <a:xfrm rot="16200000" flipV="1">
              <a:off x="5504805" y="3351528"/>
              <a:ext cx="423064" cy="3402204"/>
            </a:xfrm>
            <a:prstGeom prst="leftBrace">
              <a:avLst>
                <a:gd name="adj1" fmla="val 132020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lIns="90488" tIns="44450" rIns="90488" bIns="4445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4859384" y="5347262"/>
              <a:ext cx="2364748" cy="39759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7030A0"/>
                  </a:solidFill>
                  <a:latin typeface="Comic Sans MS" charset="0"/>
                  <a:ea typeface="Arial" charset="0"/>
                  <a:cs typeface="Arial" charset="0"/>
                </a:rPr>
                <a:t>~ 20 meters</a:t>
              </a:r>
            </a:p>
          </p:txBody>
        </p:sp>
        <p:cxnSp>
          <p:nvCxnSpPr>
            <p:cNvPr id="2064" name="Straight Arrow Connector 8"/>
            <p:cNvCxnSpPr>
              <a:cxnSpLocks noChangeShapeType="1"/>
            </p:cNvCxnSpPr>
            <p:nvPr/>
          </p:nvCxnSpPr>
          <p:spPr bwMode="auto">
            <a:xfrm rot="16200000" flipH="1">
              <a:off x="4748198" y="2148782"/>
              <a:ext cx="22863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3048000" y="1644650"/>
            <a:ext cx="1828800" cy="10144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FF Quads @ about 10 m, </a:t>
            </a:r>
            <a:r>
              <a:rPr lang="en-US" sz="2000">
                <a:solidFill>
                  <a:srgbClr val="7030A0"/>
                </a:solidFill>
                <a:latin typeface="Symbol" charset="2"/>
                <a:ea typeface="Arial" charset="0"/>
                <a:cs typeface="Arial" charset="0"/>
              </a:rPr>
              <a:t>s</a:t>
            </a:r>
            <a:r>
              <a:rPr lang="en-US" sz="2000" baseline="-25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x,y</a:t>
            </a:r>
            <a:r>
              <a:rPr lang="en-US" sz="2000">
                <a:solidFill>
                  <a:srgbClr val="7030A0"/>
                </a:solidFill>
                <a:latin typeface="Comic Sans MS" charset="0"/>
                <a:ea typeface="Arial" charset="0"/>
                <a:cs typeface="Arial" charset="0"/>
              </a:rPr>
              <a:t> = 2-3 mm</a:t>
            </a: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365125" y="5943600"/>
            <a:ext cx="8662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</a:rPr>
              <a:t>Beam-stay-clear area near IP, before Q1: 10-12 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2.5 </a:t>
            </a:r>
            <a:r>
              <a:rPr lang="en-US" dirty="0" smtClean="0">
                <a:latin typeface="Comic Sans MS" charset="0"/>
                <a:sym typeface="Wingdings" charset="2"/>
              </a:rPr>
              <a:t>cm   @   </a:t>
            </a:r>
            <a:r>
              <a:rPr lang="en-US" dirty="0">
                <a:latin typeface="Comic Sans MS" charset="0"/>
                <a:sym typeface="Wingdings" charset="2"/>
              </a:rPr>
              <a:t>7 </a:t>
            </a:r>
            <a:r>
              <a:rPr lang="en-US" dirty="0" err="1">
                <a:latin typeface="Comic Sans MS" charset="0"/>
                <a:sym typeface="Wingdings" charset="2"/>
              </a:rPr>
              <a:t>m</a:t>
            </a:r>
            <a:r>
              <a:rPr lang="en-US" dirty="0">
                <a:latin typeface="Comic Sans MS" charset="0"/>
                <a:sym typeface="Wingdings" charset="2"/>
              </a:rPr>
              <a:t> = 0.2 deg</a:t>
            </a:r>
          </a:p>
          <a:p>
            <a:r>
              <a:rPr lang="en-US" dirty="0">
                <a:latin typeface="Comic Sans MS" charset="0"/>
                <a:sym typeface="Wingdings" charset="2"/>
              </a:rPr>
              <a:t>Beam-stay-clear area away from IP:           8-10 </a:t>
            </a:r>
            <a:r>
              <a:rPr lang="en-US" dirty="0" err="1">
                <a:latin typeface="Symbol" charset="2"/>
                <a:sym typeface="Wingdings" charset="2"/>
              </a:rPr>
              <a:t>s</a:t>
            </a:r>
            <a:r>
              <a:rPr lang="en-US" dirty="0">
                <a:latin typeface="Comic Sans MS" charset="0"/>
                <a:sym typeface="Wingdings" charset="2"/>
              </a:rPr>
              <a:t> </a:t>
            </a:r>
            <a:r>
              <a:rPr lang="en-US" dirty="0" err="1">
                <a:latin typeface="Comic Sans MS" charset="0"/>
                <a:sym typeface="Wingdings" charset="2"/>
              </a:rPr>
              <a:t></a:t>
            </a:r>
            <a:r>
              <a:rPr lang="en-US" dirty="0">
                <a:latin typeface="Comic Sans MS" charset="0"/>
                <a:sym typeface="Wingdings" charset="2"/>
              </a:rPr>
              <a:t> 2 mm	  @ 20 </a:t>
            </a:r>
            <a:r>
              <a:rPr lang="en-US" dirty="0" err="1">
                <a:latin typeface="Comic Sans MS" charset="0"/>
                <a:sym typeface="Wingdings" charset="2"/>
              </a:rPr>
              <a:t>m</a:t>
            </a:r>
            <a:r>
              <a:rPr lang="en-US" dirty="0">
                <a:latin typeface="Comic Sans MS" charset="0"/>
                <a:sym typeface="Wingdings" charset="2"/>
              </a:rPr>
              <a:t> = 0.1 </a:t>
            </a:r>
            <a:r>
              <a:rPr lang="en-US" dirty="0" err="1">
                <a:latin typeface="Comic Sans MS" charset="0"/>
                <a:sym typeface="Wingdings" charset="2"/>
              </a:rPr>
              <a:t>mr</a:t>
            </a:r>
            <a:endParaRPr lang="en-US" dirty="0">
              <a:latin typeface="Comic Sans M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219200"/>
            <a:ext cx="7239000" cy="3276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2895600"/>
            <a:ext cx="1219200" cy="1016000"/>
          </a:xfrm>
          <a:prstGeom prst="rect">
            <a:avLst/>
          </a:prstGeom>
          <a:noFill/>
          <a:ln w="38100">
            <a:solidFill>
              <a:srgbClr val="F80ECB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80ECB"/>
                </a:solidFill>
                <a:latin typeface="Comic Sans MS" charset="0"/>
              </a:rPr>
              <a:t>Very forward tagging?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BE0F-5693-B04D-A8F1-308AAC4452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Particles of a 6x60 GeV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“Forward” is defined relative to ion beam </a:t>
            </a:r>
          </a:p>
          <a:p>
            <a:pPr lvl="1"/>
            <a:r>
              <a:rPr lang="en-US" dirty="0" smtClean="0"/>
              <a:t>Important issues also for low Q2 tagging on electron side, not addressed here.</a:t>
            </a:r>
          </a:p>
          <a:p>
            <a:r>
              <a:rPr lang="en-US" dirty="0" smtClean="0"/>
              <a:t>SIDIS and exclusive processes produce “jet” fragmentation particles (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, etc).</a:t>
            </a:r>
          </a:p>
          <a:p>
            <a:pPr lvl="1"/>
            <a:r>
              <a:rPr lang="en-US" dirty="0" smtClean="0"/>
              <a:t>These particles fill the full </a:t>
            </a:r>
            <a:r>
              <a:rPr lang="en-US" dirty="0" smtClean="0">
                <a:latin typeface="Symbol" charset="2"/>
                <a:cs typeface="Symbol" charset="2"/>
              </a:rPr>
              <a:t>4p</a:t>
            </a:r>
            <a:r>
              <a:rPr lang="en-US" dirty="0" smtClean="0"/>
              <a:t> laboratory detector space, </a:t>
            </a:r>
          </a:p>
          <a:p>
            <a:r>
              <a:rPr lang="en-US" dirty="0" smtClean="0"/>
              <a:t>Exclusive, DIS, Rapidity gap events produce ultra forward baryons, and forward mesons from dissociation.</a:t>
            </a:r>
          </a:p>
          <a:p>
            <a:pPr lvl="1"/>
            <a:r>
              <a:rPr lang="en-US" dirty="0" smtClean="0"/>
              <a:t>Exclusive: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SIDIS or </a:t>
            </a:r>
            <a:r>
              <a:rPr lang="en-US" dirty="0" err="1" smtClean="0">
                <a:sym typeface="Wingdings"/>
              </a:rPr>
              <a:t>RapGap</a:t>
            </a:r>
            <a:r>
              <a:rPr lang="en-US" dirty="0" smtClean="0">
                <a:sym typeface="Wingdings"/>
              </a:rPr>
              <a:t>:  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e’K</a:t>
            </a:r>
            <a:r>
              <a:rPr lang="en-US" dirty="0" smtClean="0">
                <a:sym typeface="Wingdings"/>
              </a:rPr>
              <a:t>…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…</a:t>
            </a:r>
          </a:p>
          <a:p>
            <a:pPr lvl="1"/>
            <a:r>
              <a:rPr lang="en-US" dirty="0" smtClean="0">
                <a:sym typeface="Wingdings"/>
              </a:rPr>
              <a:t>Deep Exclusive or SIDIS production of forward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D, L</a:t>
            </a:r>
            <a:r>
              <a:rPr lang="en-US" dirty="0" smtClean="0">
                <a:sym typeface="Wingdings"/>
              </a:rPr>
              <a:t> will produce forward mesons and nucleons</a:t>
            </a:r>
          </a:p>
          <a:p>
            <a:pPr lvl="2"/>
            <a:r>
              <a:rPr lang="en-US" dirty="0" smtClean="0">
                <a:sym typeface="Wingdings"/>
              </a:rPr>
              <a:t>mesons: </a:t>
            </a:r>
            <a:r>
              <a:rPr lang="en-US" dirty="0" err="1" smtClean="0">
                <a:sym typeface="Wingdings"/>
              </a:rPr>
              <a:t>momenta</a:t>
            </a:r>
            <a:r>
              <a:rPr lang="en-US" dirty="0" smtClean="0">
                <a:sym typeface="Wingdings"/>
              </a:rPr>
              <a:t> ~(</a:t>
            </a:r>
            <a:r>
              <a:rPr lang="en-US" dirty="0" err="1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/M)P ~8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  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~ (0.2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) / (8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) ~25 </a:t>
            </a:r>
            <a:r>
              <a:rPr lang="en-US" dirty="0" err="1" smtClean="0">
                <a:sym typeface="Wingdings"/>
              </a:rPr>
              <a:t>mrad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nucleons: P~50 GeV/</a:t>
            </a:r>
            <a:r>
              <a:rPr lang="en-US" dirty="0" err="1" smtClean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,			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 ~4 </a:t>
            </a:r>
            <a:r>
              <a:rPr lang="en-US" dirty="0" err="1" smtClean="0">
                <a:sym typeface="Wingdings"/>
              </a:rPr>
              <a:t>mrad</a:t>
            </a:r>
            <a:endParaRPr lang="en-US" dirty="0" smtClean="0"/>
          </a:p>
          <a:p>
            <a:r>
              <a:rPr lang="en-US" dirty="0" err="1" smtClean="0"/>
              <a:t>Photoproduction</a:t>
            </a:r>
            <a:r>
              <a:rPr lang="en-US" dirty="0" smtClean="0"/>
              <a:t> can produce forward mesons [nearly] up to beam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Forward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20-40 Tm Dipole at 20m</a:t>
            </a:r>
          </a:p>
          <a:p>
            <a:pPr lvl="1"/>
            <a:r>
              <a:rPr lang="en-US" dirty="0" smtClean="0"/>
              <a:t>Need 1-2 </a:t>
            </a:r>
            <a:r>
              <a:rPr lang="en-US" dirty="0" err="1" smtClean="0"/>
              <a:t>m</a:t>
            </a:r>
            <a:r>
              <a:rPr lang="en-US" dirty="0" smtClean="0"/>
              <a:t> drift space :</a:t>
            </a:r>
          </a:p>
          <a:p>
            <a:pPr lvl="1"/>
            <a:r>
              <a:rPr lang="en-US" dirty="0" smtClean="0"/>
              <a:t>Dispersion ~ 1 </a:t>
            </a:r>
            <a:r>
              <a:rPr lang="en-US" dirty="0" err="1" smtClean="0"/>
              <a:t>m</a:t>
            </a:r>
            <a:r>
              <a:rPr lang="en-US" dirty="0" smtClean="0"/>
              <a:t> /100%</a:t>
            </a:r>
          </a:p>
          <a:p>
            <a:pPr lvl="2"/>
            <a:r>
              <a:rPr lang="en-US" dirty="0" smtClean="0"/>
              <a:t>Not [anti-symmetric] Lattice dispersion:</a:t>
            </a:r>
            <a:br>
              <a:rPr lang="en-US" dirty="0" smtClean="0"/>
            </a:br>
            <a:r>
              <a:rPr lang="en-US" dirty="0" smtClean="0"/>
              <a:t> Dispersion of a 0° particle at IP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~ D </a:t>
            </a:r>
          </a:p>
          <a:p>
            <a:r>
              <a:rPr lang="en-US" dirty="0" smtClean="0"/>
              <a:t>Lattice Admittance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P/P ~0.003 = 10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</a:t>
            </a:r>
          </a:p>
          <a:p>
            <a:r>
              <a:rPr lang="en-US" dirty="0" smtClean="0"/>
              <a:t>“Recoil” ion with </a:t>
            </a:r>
            <a:r>
              <a:rPr lang="en-US" dirty="0" smtClean="0">
                <a:latin typeface="+mj-lt"/>
                <a:cs typeface="Symbol" charset="2"/>
              </a:rPr>
              <a:t>(P’-P)</a:t>
            </a:r>
            <a:r>
              <a:rPr lang="en-US" dirty="0" smtClean="0"/>
              <a:t>/P &gt; 0.005 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&gt; 5 mm </a:t>
            </a:r>
          </a:p>
          <a:p>
            <a:pPr lvl="1"/>
            <a:r>
              <a:rPr lang="en-US" dirty="0" smtClean="0"/>
              <a:t>BSC  ~ 10 </a:t>
            </a:r>
            <a:r>
              <a:rPr lang="en-US" dirty="0" smtClean="0">
                <a:latin typeface="Symbol" charset="2"/>
                <a:cs typeface="Symbol" charset="2"/>
              </a:rPr>
              <a:t>[eb/g</a:t>
            </a:r>
            <a:r>
              <a:rPr lang="en-US" dirty="0" smtClean="0"/>
              <a:t>]</a:t>
            </a:r>
            <a:r>
              <a:rPr lang="en-US" baseline="30000" dirty="0" smtClean="0"/>
              <a:t>1/2</a:t>
            </a:r>
            <a:r>
              <a:rPr lang="en-US" dirty="0" smtClean="0"/>
              <a:t> ~1 mm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= 100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dp</a:t>
            </a:r>
            <a:r>
              <a:rPr lang="en-US" baseline="-25000" dirty="0" err="1" smtClean="0">
                <a:sym typeface="Wingdings"/>
              </a:rPr>
              <a:t>||</a:t>
            </a:r>
            <a:r>
              <a:rPr lang="en-US" dirty="0" err="1" smtClean="0">
                <a:sym typeface="Wingdings"/>
              </a:rPr>
              <a:t>/p</a:t>
            </a:r>
            <a:r>
              <a:rPr lang="en-US" dirty="0" smtClean="0"/>
              <a:t>  =10</a:t>
            </a:r>
            <a:r>
              <a:rPr lang="en-US" baseline="30000" dirty="0" smtClean="0">
                <a:latin typeface="Symbol" charset="2"/>
                <a:cs typeface="Symbol" charset="2"/>
              </a:rPr>
              <a:t>-4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better than intrinsic beam spread </a:t>
            </a:r>
            <a:endParaRPr lang="en-US" dirty="0" smtClean="0"/>
          </a:p>
          <a:p>
            <a:r>
              <a:rPr lang="en-US" dirty="0" smtClean="0"/>
              <a:t>Neutron Detection in ZDC</a:t>
            </a:r>
          </a:p>
          <a:p>
            <a:pPr lvl="1"/>
            <a:r>
              <a:rPr lang="en-US" dirty="0" smtClean="0"/>
              <a:t>Neutron P</a:t>
            </a:r>
            <a:r>
              <a:rPr lang="en-US" baseline="-25000" dirty="0" smtClean="0">
                <a:latin typeface="Symbol" charset="2"/>
                <a:cs typeface="Symbol" charset="2"/>
              </a:rPr>
              <a:t>^</a:t>
            </a:r>
            <a:r>
              <a:rPr lang="en-US" dirty="0" smtClean="0"/>
              <a:t>&lt;60 </a:t>
            </a:r>
            <a:r>
              <a:rPr lang="en-US" dirty="0" err="1" smtClean="0"/>
              <a:t>MeV/c</a:t>
            </a:r>
            <a:r>
              <a:rPr lang="en-US" dirty="0" smtClean="0"/>
              <a:t> cone is 20 mm radius</a:t>
            </a:r>
          </a:p>
          <a:p>
            <a:pPr lvl="1"/>
            <a:r>
              <a:rPr lang="en-US" dirty="0" smtClean="0"/>
              <a:t>Separated from Beam by 200 mm after 2m drift </a:t>
            </a:r>
          </a:p>
          <a:p>
            <a:pPr lvl="1"/>
            <a:r>
              <a:rPr lang="en-US" dirty="0" smtClean="0"/>
              <a:t>10 mm resolution at 25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dq</a:t>
            </a:r>
            <a:r>
              <a:rPr lang="en-US" dirty="0" smtClean="0">
                <a:sym typeface="Wingdings"/>
              </a:rPr>
              <a:t> = 0.4 </a:t>
            </a:r>
            <a:r>
              <a:rPr lang="en-US" dirty="0" err="1" smtClean="0">
                <a:sym typeface="Wingdings"/>
              </a:rPr>
              <a:t>mr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smtClean="0">
                <a:latin typeface="Symbol" charset="2"/>
                <a:cs typeface="Symbol" charset="2"/>
                <a:sym typeface="Wingdings"/>
              </a:rPr>
              <a:t>^</a:t>
            </a:r>
            <a:r>
              <a:rPr lang="en-US" dirty="0" smtClean="0">
                <a:sym typeface="Wingdings"/>
              </a:rPr>
              <a:t>= 12 </a:t>
            </a:r>
            <a:r>
              <a:rPr lang="en-US" dirty="0" err="1" smtClean="0">
                <a:sym typeface="Wingdings"/>
              </a:rPr>
              <a:t>MeV/c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6/8/10</a:t>
            </a:r>
            <a:endParaRPr lang="en-US" smtClean="0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BA6FFE-5AC3-9147-8E3A-C8D893C8F78B}" type="slidenum">
              <a:rPr lang="en-US" smtClean="0"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pPr/>
              <a:t>3</a:t>
            </a:fld>
            <a:endParaRPr lang="en-US" smtClean="0"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en-US" smtClean="0">
                <a:latin typeface="Times New Roman" pitchFamily="-65" charset="0"/>
              </a:rPr>
              <a:t>EIC Detector Wkshp</a:t>
            </a:r>
            <a:endParaRPr lang="en-US" smtClean="0">
              <a:latin typeface="Times New Roman" pitchFamily="-65" charset="0"/>
            </a:endParaRPr>
          </a:p>
        </p:txBody>
      </p:sp>
      <p:pic>
        <p:nvPicPr>
          <p:cNvPr id="634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41" y="1294696"/>
            <a:ext cx="5868000" cy="4654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4" name="Rectangle 2"/>
          <p:cNvSpPr>
            <a:spLocks noChangeArrowheads="1"/>
          </p:cNvSpPr>
          <p:nvPr/>
        </p:nvSpPr>
        <p:spPr bwMode="auto">
          <a:xfrm>
            <a:off x="4963680" y="3849525"/>
            <a:ext cx="4180320" cy="1408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98085" indent="-298085">
              <a:spcBef>
                <a:spcPts val="454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-65" charset="0"/>
              </a:rPr>
              <a:t>MEIC = EIC@JLAB</a:t>
            </a:r>
          </a:p>
          <a:p>
            <a:pPr marL="712811" lvl="1" indent="-298085">
              <a:spcBef>
                <a:spcPts val="408"/>
              </a:spcBef>
              <a:buFont typeface="Arial" pitchFamily="-65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</a:rPr>
              <a:t>1-2 high-luminosity detectors</a:t>
            </a:r>
          </a:p>
          <a:p>
            <a:pPr lvl="2">
              <a:spcBef>
                <a:spcPts val="408"/>
              </a:spcBef>
              <a:buFont typeface="Times New Roman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Luminosity ~ 10</a:t>
            </a:r>
            <a:r>
              <a:rPr lang="en-US" sz="1300" baseline="33000" dirty="0">
                <a:solidFill>
                  <a:srgbClr val="000000"/>
                </a:solidFill>
              </a:rPr>
              <a:t>34</a:t>
            </a:r>
            <a:r>
              <a:rPr lang="en-US" sz="1300" dirty="0">
                <a:solidFill>
                  <a:srgbClr val="000000"/>
                </a:solidFill>
              </a:rPr>
              <a:t> cm</a:t>
            </a:r>
            <a:r>
              <a:rPr lang="en-US" sz="1300" baseline="33000" dirty="0">
                <a:solidFill>
                  <a:srgbClr val="000000"/>
                </a:solidFill>
              </a:rPr>
              <a:t>-2</a:t>
            </a:r>
            <a:r>
              <a:rPr lang="en-US" sz="1300" dirty="0">
                <a:solidFill>
                  <a:srgbClr val="000000"/>
                </a:solidFill>
              </a:rPr>
              <a:t>s</a:t>
            </a:r>
            <a:r>
              <a:rPr lang="en-US" sz="1300" baseline="33000" dirty="0">
                <a:solidFill>
                  <a:srgbClr val="000000"/>
                </a:solidFill>
              </a:rPr>
              <a:t>-1</a:t>
            </a:r>
          </a:p>
          <a:p>
            <a:pPr lvl="2">
              <a:spcBef>
                <a:spcPts val="408"/>
              </a:spcBef>
              <a:buFont typeface="Times New Roman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0080"/>
                </a:solidFill>
              </a:rPr>
              <a:t>Low backgrounds</a:t>
            </a:r>
          </a:p>
          <a:p>
            <a:pPr marL="712811" lvl="1" indent="-298085">
              <a:spcBef>
                <a:spcPts val="408"/>
              </a:spcBef>
              <a:buFont typeface="Arial" pitchFamily="-65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</a:rPr>
              <a:t>Special detector?</a:t>
            </a:r>
          </a:p>
        </p:txBody>
      </p:sp>
      <p:sp>
        <p:nvSpPr>
          <p:cNvPr id="63495" name="Rectangle 3"/>
          <p:cNvSpPr>
            <a:spLocks noChangeArrowheads="1"/>
          </p:cNvSpPr>
          <p:nvPr/>
        </p:nvSpPr>
        <p:spPr bwMode="auto">
          <a:xfrm>
            <a:off x="4874401" y="5615150"/>
            <a:ext cx="4368960" cy="809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98085" indent="-298085">
              <a:spcBef>
                <a:spcPts val="454"/>
              </a:spcBef>
              <a:buClr>
                <a:srgbClr val="BFBFBF"/>
              </a:buClr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808080"/>
                </a:solidFill>
                <a:latin typeface="Times New Roman" pitchFamily="-65" charset="0"/>
              </a:rPr>
              <a:t>ELIC = high-energy </a:t>
            </a:r>
            <a:r>
              <a:rPr lang="en-US" dirty="0" err="1">
                <a:solidFill>
                  <a:srgbClr val="808080"/>
                </a:solidFill>
                <a:latin typeface="Times New Roman" pitchFamily="-65" charset="0"/>
              </a:rPr>
              <a:t>EIC@JLab</a:t>
            </a:r>
            <a:endParaRPr lang="en-US" dirty="0" smtClean="0">
              <a:solidFill>
                <a:srgbClr val="808080"/>
              </a:solidFill>
              <a:latin typeface="Times New Roman" pitchFamily="-65" charset="0"/>
            </a:endParaRPr>
          </a:p>
          <a:p>
            <a:pPr marL="712811" lvl="1" indent="-298085">
              <a:spcBef>
                <a:spcPts val="408"/>
              </a:spcBef>
              <a:buClr>
                <a:srgbClr val="BFBFBF"/>
              </a:buClr>
              <a:buFont typeface="Arial" pitchFamily="-65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808080"/>
                </a:solidFill>
              </a:rPr>
              <a:t>Phase-II </a:t>
            </a:r>
            <a:r>
              <a:rPr lang="en-US" dirty="0">
                <a:solidFill>
                  <a:srgbClr val="808080"/>
                </a:solidFill>
              </a:rPr>
              <a:t>upgrade?</a:t>
            </a:r>
          </a:p>
        </p:txBody>
      </p:sp>
      <p:sp>
        <p:nvSpPr>
          <p:cNvPr id="63496" name="Text Box 4"/>
          <p:cNvSpPr txBox="1">
            <a:spLocks noChangeArrowheads="1"/>
          </p:cNvSpPr>
          <p:nvPr/>
        </p:nvSpPr>
        <p:spPr bwMode="auto">
          <a:xfrm>
            <a:off x="1817280" y="4321894"/>
            <a:ext cx="1707840" cy="588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C00000"/>
                </a:solidFill>
                <a:latin typeface="Times New Roman" pitchFamily="-65" charset="0"/>
              </a:rPr>
              <a:t>&lt; 1 km circumference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C00000"/>
                </a:solidFill>
                <a:latin typeface="Times New Roman" pitchFamily="-65" charset="0"/>
              </a:rPr>
              <a:t>Note: RHIC is 3.8 km</a:t>
            </a:r>
          </a:p>
        </p:txBody>
      </p:sp>
      <p:sp>
        <p:nvSpPr>
          <p:cNvPr id="63497" name="Text Box 5"/>
          <p:cNvSpPr txBox="1">
            <a:spLocks noChangeArrowheads="1"/>
          </p:cNvSpPr>
          <p:nvPr/>
        </p:nvSpPr>
        <p:spPr bwMode="auto">
          <a:xfrm>
            <a:off x="1866240" y="6048635"/>
            <a:ext cx="1658880" cy="2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147806"/>
                </a:solidFill>
                <a:latin typeface="Times New Roman" pitchFamily="-65" charset="0"/>
              </a:rPr>
              <a:t>1.4 km circumference</a:t>
            </a:r>
          </a:p>
        </p:txBody>
      </p:sp>
      <p:sp>
        <p:nvSpPr>
          <p:cNvPr id="63498" name="Text Box 6"/>
          <p:cNvSpPr txBox="1">
            <a:spLocks noChangeArrowheads="1"/>
          </p:cNvSpPr>
          <p:nvPr/>
        </p:nvSpPr>
        <p:spPr bwMode="auto">
          <a:xfrm>
            <a:off x="6092640" y="1860676"/>
            <a:ext cx="2666880" cy="637166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i="1" dirty="0">
                <a:solidFill>
                  <a:srgbClr val="C00000"/>
                </a:solidFill>
                <a:latin typeface="Times New Roman" pitchFamily="-65" charset="0"/>
              </a:rPr>
              <a:t>Electron energy: 3-11 GeV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i="1" dirty="0">
                <a:solidFill>
                  <a:srgbClr val="C00000"/>
                </a:solidFill>
                <a:latin typeface="Times New Roman" pitchFamily="-65" charset="0"/>
              </a:rPr>
              <a:t>Proton energy: 20-60 GeV</a:t>
            </a:r>
          </a:p>
        </p:txBody>
      </p:sp>
      <p:sp>
        <p:nvSpPr>
          <p:cNvPr id="63499" name="Text Box 7"/>
          <p:cNvSpPr txBox="1">
            <a:spLocks noChangeArrowheads="1"/>
          </p:cNvSpPr>
          <p:nvPr/>
        </p:nvSpPr>
        <p:spPr bwMode="auto">
          <a:xfrm>
            <a:off x="6265440" y="2681562"/>
            <a:ext cx="2098257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i="1" dirty="0" err="1">
                <a:solidFill>
                  <a:srgbClr val="0B2CB7"/>
                </a:solidFill>
                <a:latin typeface="Times New Roman" pitchFamily="-65" charset="0"/>
              </a:rPr>
              <a:t>s</a:t>
            </a:r>
            <a:r>
              <a:rPr lang="en-US" dirty="0">
                <a:solidFill>
                  <a:srgbClr val="0B2CB7"/>
                </a:solidFill>
                <a:latin typeface="Times New Roman" pitchFamily="-65" charset="0"/>
              </a:rPr>
              <a:t> = 250 - 2650 GeV</a:t>
            </a:r>
            <a:r>
              <a:rPr lang="en-US" baseline="33000" dirty="0">
                <a:solidFill>
                  <a:srgbClr val="0B2CB7"/>
                </a:solidFill>
                <a:latin typeface="Times New Roman" pitchFamily="-65" charset="0"/>
              </a:rPr>
              <a:t>2</a:t>
            </a:r>
          </a:p>
        </p:txBody>
      </p:sp>
      <p:sp>
        <p:nvSpPr>
          <p:cNvPr id="63500" name="Text Box 8"/>
          <p:cNvSpPr txBox="1">
            <a:spLocks noChangeArrowheads="1"/>
          </p:cNvSpPr>
          <p:nvPr/>
        </p:nvSpPr>
        <p:spPr bwMode="auto">
          <a:xfrm>
            <a:off x="6219361" y="3076164"/>
            <a:ext cx="2547360" cy="642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8000"/>
                </a:solidFill>
                <a:latin typeface="Times New Roman" pitchFamily="-65" charset="0"/>
              </a:rPr>
              <a:t>Can operate in parallel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8000"/>
                </a:solidFill>
                <a:latin typeface="Times New Roman" pitchFamily="-65" charset="0"/>
              </a:rPr>
              <a:t>with fixed-target program</a:t>
            </a:r>
          </a:p>
        </p:txBody>
      </p:sp>
      <p:sp>
        <p:nvSpPr>
          <p:cNvPr id="63501" name="Text Box 9"/>
          <p:cNvSpPr txBox="1">
            <a:spLocks noChangeArrowheads="1"/>
          </p:cNvSpPr>
          <p:nvPr/>
        </p:nvSpPr>
        <p:spPr bwMode="auto">
          <a:xfrm>
            <a:off x="744480" y="531417"/>
            <a:ext cx="7712640" cy="456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 err="1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MEIC@JLab</a:t>
            </a:r>
            <a:r>
              <a:rPr lang="en-US" sz="29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 – Detector Layout</a:t>
            </a:r>
          </a:p>
        </p:txBody>
      </p:sp>
      <p:sp>
        <p:nvSpPr>
          <p:cNvPr id="63502" name="Text Box 10"/>
          <p:cNvSpPr txBox="1">
            <a:spLocks noChangeArrowheads="1"/>
          </p:cNvSpPr>
          <p:nvPr/>
        </p:nvSpPr>
        <p:spPr bwMode="auto">
          <a:xfrm>
            <a:off x="2304000" y="2093981"/>
            <a:ext cx="915840" cy="2548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9310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680"/>
              </a:spcBef>
              <a:tabLst>
                <a:tab pos="656650" algn="l"/>
              </a:tabLst>
            </a:pPr>
            <a:r>
              <a:rPr lang="en-US" sz="1100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Special IP?</a:t>
            </a:r>
          </a:p>
        </p:txBody>
      </p:sp>
      <p:sp>
        <p:nvSpPr>
          <p:cNvPr id="63503" name="Text Box 11"/>
          <p:cNvSpPr txBox="1">
            <a:spLocks noChangeArrowheads="1"/>
          </p:cNvSpPr>
          <p:nvPr/>
        </p:nvSpPr>
        <p:spPr bwMode="auto">
          <a:xfrm>
            <a:off x="1069920" y="3750154"/>
            <a:ext cx="264960" cy="2548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9310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680"/>
              </a:spcBef>
            </a:pPr>
            <a:r>
              <a:rPr lang="en-US" sz="1100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 </a:t>
            </a:r>
          </a:p>
        </p:txBody>
      </p:sp>
      <p:sp>
        <p:nvSpPr>
          <p:cNvPr id="63504" name="Text Box 12"/>
          <p:cNvSpPr txBox="1">
            <a:spLocks noChangeArrowheads="1"/>
          </p:cNvSpPr>
          <p:nvPr/>
        </p:nvSpPr>
        <p:spPr bwMode="auto">
          <a:xfrm>
            <a:off x="3735360" y="3751595"/>
            <a:ext cx="264960" cy="2548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9310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680"/>
              </a:spcBef>
            </a:pPr>
            <a:r>
              <a:rPr lang="en-US" sz="1100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 </a:t>
            </a:r>
          </a:p>
        </p:txBody>
      </p:sp>
      <p:sp>
        <p:nvSpPr>
          <p:cNvPr id="63505" name="Text Box 13"/>
          <p:cNvSpPr txBox="1">
            <a:spLocks noChangeArrowheads="1"/>
          </p:cNvSpPr>
          <p:nvPr/>
        </p:nvSpPr>
        <p:spPr bwMode="auto">
          <a:xfrm>
            <a:off x="3735360" y="2454018"/>
            <a:ext cx="264960" cy="2548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9310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680"/>
              </a:spcBef>
            </a:pPr>
            <a:r>
              <a:rPr lang="en-US" sz="1100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 </a:t>
            </a:r>
          </a:p>
        </p:txBody>
      </p:sp>
      <p:sp>
        <p:nvSpPr>
          <p:cNvPr id="63506" name="Text Box 14"/>
          <p:cNvSpPr txBox="1">
            <a:spLocks noChangeArrowheads="1"/>
          </p:cNvSpPr>
          <p:nvPr/>
        </p:nvSpPr>
        <p:spPr bwMode="auto">
          <a:xfrm>
            <a:off x="997920" y="2491462"/>
            <a:ext cx="264960" cy="25488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9" tIns="49310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680"/>
              </a:spcBef>
            </a:pPr>
            <a:r>
              <a:rPr lang="en-US" sz="1100" dirty="0">
                <a:solidFill>
                  <a:srgbClr val="000000"/>
                </a:solidFill>
                <a:ea typeface="Times New Roman" pitchFamily="-65" charset="0"/>
                <a:cs typeface="Times New Roman" pitchFamily="-65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fr-FR" smtClean="0">
                <a:latin typeface="Times New Roman" pitchFamily="-65" charset="0"/>
              </a:rPr>
              <a:t>6/8/10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716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en-US" smtClean="0">
                <a:latin typeface="Times New Roman" pitchFamily="-65" charset="0"/>
              </a:rPr>
              <a:t>EIC Detector Wkshp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fld id="{2746B140-9FBD-FD44-8428-7CA213B75F03}" type="slidenum">
              <a:rPr lang="en-US" smtClean="0">
                <a:latin typeface="Times New Roman" pitchFamily="-65" charset="0"/>
              </a:rPr>
              <a:pPr>
                <a:buFont typeface="Times New Roman" pitchFamily="-65" charset="0"/>
                <a:buNone/>
              </a:pPr>
              <a:t>4</a:t>
            </a:fld>
            <a:endParaRPr lang="en-US" smtClean="0">
              <a:latin typeface="Times New Roman" pitchFamily="-65" charset="0"/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18721" y="1166523"/>
            <a:ext cx="4055098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1. Mainly driven by exclusive physics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60481" y="3748715"/>
            <a:ext cx="1962503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  <a:defRPr/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2. But not only ...</a:t>
            </a:r>
          </a:p>
        </p:txBody>
      </p:sp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1162081" y="1647533"/>
            <a:ext cx="6924960" cy="1954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Hermeticity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 (also for </a:t>
            </a: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hadronic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 reconstruction methods in DIS)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Particle identification (also SIDIS)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Momentum resolution (kinematic fitting to ensure exclusivity)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Forward detection of recoil baryons (also baryons from nuclei)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Muon detection (J/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Ψ)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Photon detection (DVCS)</a:t>
            </a:r>
          </a:p>
        </p:txBody>
      </p:sp>
      <p:sp>
        <p:nvSpPr>
          <p:cNvPr id="71689" name="Text Box 5"/>
          <p:cNvSpPr txBox="1">
            <a:spLocks noChangeArrowheads="1"/>
          </p:cNvSpPr>
          <p:nvPr/>
        </p:nvSpPr>
        <p:spPr bwMode="auto">
          <a:xfrm>
            <a:off x="744480" y="429165"/>
            <a:ext cx="781056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9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Detector requirements </a:t>
            </a:r>
          </a:p>
        </p:txBody>
      </p:sp>
      <p:sp>
        <p:nvSpPr>
          <p:cNvPr id="71690" name="Rectangle 6"/>
          <p:cNvSpPr>
            <a:spLocks noChangeArrowheads="1"/>
          </p:cNvSpPr>
          <p:nvPr/>
        </p:nvSpPr>
        <p:spPr bwMode="auto">
          <a:xfrm>
            <a:off x="1162081" y="4189401"/>
            <a:ext cx="6930720" cy="90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Very forward detection (spectator tagging, diffractive, coherent nuclear, etc)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Vertex resolution (charm, strangeness)</a:t>
            </a:r>
          </a:p>
          <a:p>
            <a:pPr marL="246244" indent="-246244">
              <a:spcBef>
                <a:spcPts val="408"/>
              </a:spcBef>
              <a:buFont typeface="Arial" pitchFamily="-65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Hadronic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itchFamily="-65" charset="0"/>
              </a:rPr>
              <a:t>calorimetry</a:t>
            </a:r>
            <a:r>
              <a:rPr lang="en-GB" dirty="0">
                <a:solidFill>
                  <a:srgbClr val="000000"/>
                </a:solidFill>
                <a:latin typeface="Times New Roman" pitchFamily="-65" charset="0"/>
              </a:rPr>
              <a:t> (jet reconstruction)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fr-FR" smtClean="0">
                <a:latin typeface="Times New Roman" pitchFamily="-65" charset="0"/>
              </a:rPr>
              <a:t>6/8/10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r>
              <a:rPr lang="en-US" smtClean="0">
                <a:latin typeface="Times New Roman" pitchFamily="-65" charset="0"/>
              </a:rPr>
              <a:t>EIC Detector Wkshp</a:t>
            </a:r>
            <a:endParaRPr lang="en-US" smtClean="0">
              <a:latin typeface="Times New Roman" pitchFamily="-65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65" charset="0"/>
              <a:buNone/>
            </a:pPr>
            <a:fld id="{E820154C-02A7-D040-B227-CD936771B32F}" type="slidenum">
              <a:rPr lang="en-US" smtClean="0">
                <a:latin typeface="Times New Roman" pitchFamily="-65" charset="0"/>
              </a:rPr>
              <a:pPr>
                <a:buFont typeface="Times New Roman" pitchFamily="-65" charset="0"/>
                <a:buNone/>
              </a:pPr>
              <a:t>5</a:t>
            </a:fld>
            <a:endParaRPr lang="en-US" smtClean="0">
              <a:latin typeface="Times New Roman" pitchFamily="-65" charset="0"/>
            </a:endParaRPr>
          </a:p>
        </p:txBody>
      </p:sp>
      <p:sp>
        <p:nvSpPr>
          <p:cNvPr id="75781" name="Text Box 1"/>
          <p:cNvSpPr txBox="1">
            <a:spLocks noChangeArrowheads="1"/>
          </p:cNvSpPr>
          <p:nvPr/>
        </p:nvSpPr>
        <p:spPr bwMode="auto">
          <a:xfrm>
            <a:off x="456480" y="279389"/>
            <a:ext cx="822960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Low </a:t>
            </a:r>
            <a:r>
              <a:rPr lang="en-US" sz="2500" i="1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Q</a:t>
            </a:r>
            <a:r>
              <a:rPr lang="en-US" sz="2500" i="1" baseline="330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2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 (</a:t>
            </a:r>
            <a:r>
              <a:rPr lang="en-US" sz="2500" i="1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J/</a:t>
            </a:r>
            <a:r>
              <a:rPr lang="en-US" sz="2500" i="1" dirty="0">
                <a:solidFill>
                  <a:srgbClr val="006633"/>
                </a:solidFill>
                <a:latin typeface="Garamond" pitchFamily="-65" charset="0"/>
                <a:ea typeface="Garamond" pitchFamily="-65" charset="0"/>
                <a:cs typeface="Garamond" pitchFamily="-65" charset="0"/>
              </a:rPr>
              <a:t>Ψ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) </a:t>
            </a:r>
            <a:r>
              <a:rPr lang="en-US" sz="2500" dirty="0" err="1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vs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 high </a:t>
            </a:r>
            <a:r>
              <a:rPr lang="en-US" sz="2500" i="1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Q</a:t>
            </a:r>
            <a:r>
              <a:rPr lang="en-US" sz="2500" i="1" baseline="330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2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 (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Garamond" pitchFamily="-65" charset="0"/>
                <a:cs typeface="Garamond" pitchFamily="-65" charset="0"/>
              </a:rPr>
              <a:t>light mesons</a:t>
            </a:r>
            <a:r>
              <a:rPr lang="en-US" sz="2500" dirty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) – 4 on 30 </a:t>
            </a:r>
            <a:r>
              <a:rPr lang="en-US" sz="25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GeV, (</a:t>
            </a:r>
            <a:r>
              <a:rPr lang="en-US" sz="2500" dirty="0" err="1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x</a:t>
            </a:r>
            <a:r>
              <a:rPr lang="en-US" sz="2500" baseline="-25000" dirty="0" err="1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B</a:t>
            </a:r>
            <a:r>
              <a:rPr lang="en-US" sz="2500" dirty="0" smtClean="0">
                <a:solidFill>
                  <a:srgbClr val="006633"/>
                </a:solidFill>
                <a:latin typeface="Garamond" pitchFamily="-65" charset="0"/>
                <a:ea typeface="Arial" pitchFamily="-65" charset="0"/>
                <a:cs typeface="Arial" pitchFamily="-65" charset="0"/>
              </a:rPr>
              <a:t>&lt;0.1)</a:t>
            </a:r>
            <a:endParaRPr lang="en-US" sz="2500" dirty="0">
              <a:solidFill>
                <a:srgbClr val="006633"/>
              </a:solidFill>
              <a:latin typeface="Garamond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20" y="1070033"/>
            <a:ext cx="2560320" cy="246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080" y="1098836"/>
            <a:ext cx="2560320" cy="246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281" y="3727111"/>
            <a:ext cx="2560320" cy="2461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560" y="3681026"/>
            <a:ext cx="2560320" cy="2461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9760" y="1110357"/>
            <a:ext cx="2560320" cy="2495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2561" y="3757355"/>
            <a:ext cx="2560320" cy="253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8" name="Text Box 8"/>
          <p:cNvSpPr txBox="1">
            <a:spLocks noChangeArrowheads="1"/>
          </p:cNvSpPr>
          <p:nvPr/>
        </p:nvSpPr>
        <p:spPr bwMode="auto">
          <a:xfrm>
            <a:off x="6854400" y="782003"/>
            <a:ext cx="1113863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recoil baryons</a:t>
            </a:r>
          </a:p>
        </p:txBody>
      </p:sp>
      <p:sp>
        <p:nvSpPr>
          <p:cNvPr id="75789" name="Text Box 9"/>
          <p:cNvSpPr txBox="1">
            <a:spLocks noChangeArrowheads="1"/>
          </p:cNvSpPr>
          <p:nvPr/>
        </p:nvSpPr>
        <p:spPr bwMode="auto">
          <a:xfrm>
            <a:off x="3964320" y="782003"/>
            <a:ext cx="1400644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scattered electrons</a:t>
            </a:r>
          </a:p>
        </p:txBody>
      </p:sp>
      <p:sp>
        <p:nvSpPr>
          <p:cNvPr id="75790" name="Text Box 10"/>
          <p:cNvSpPr txBox="1">
            <a:spLocks noChangeArrowheads="1"/>
          </p:cNvSpPr>
          <p:nvPr/>
        </p:nvSpPr>
        <p:spPr bwMode="auto">
          <a:xfrm>
            <a:off x="1625761" y="782003"/>
            <a:ext cx="665009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mesons</a:t>
            </a:r>
          </a:p>
        </p:txBody>
      </p:sp>
      <p:sp>
        <p:nvSpPr>
          <p:cNvPr id="75791" name="Text Box 11"/>
          <p:cNvSpPr txBox="1">
            <a:spLocks noChangeArrowheads="1"/>
          </p:cNvSpPr>
          <p:nvPr/>
        </p:nvSpPr>
        <p:spPr bwMode="auto">
          <a:xfrm rot="-5400000">
            <a:off x="-19288" y="2016573"/>
            <a:ext cx="794575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no </a:t>
            </a:r>
            <a:r>
              <a:rPr lang="en-US" sz="1300" i="1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cut</a:t>
            </a:r>
          </a:p>
        </p:txBody>
      </p:sp>
      <p:sp>
        <p:nvSpPr>
          <p:cNvPr id="75792" name="Text Box 12"/>
          <p:cNvSpPr txBox="1">
            <a:spLocks noChangeArrowheads="1"/>
          </p:cNvSpPr>
          <p:nvPr/>
        </p:nvSpPr>
        <p:spPr bwMode="auto">
          <a:xfrm rot="-5400000">
            <a:off x="-171026" y="4651331"/>
            <a:ext cx="1112454" cy="294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7597" rIns="81639" bIns="42452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tabLst>
                <a:tab pos="656650" algn="l"/>
              </a:tabLst>
            </a:pPr>
            <a:r>
              <a:rPr lang="en-US" sz="1300" i="1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&gt; 10 GeV</a:t>
            </a:r>
            <a:r>
              <a:rPr lang="en-US" sz="1300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</a:t>
            </a:r>
          </a:p>
        </p:txBody>
      </p:sp>
      <p:sp>
        <p:nvSpPr>
          <p:cNvPr id="75793" name="Line 13"/>
          <p:cNvSpPr>
            <a:spLocks noChangeShapeType="1"/>
          </p:cNvSpPr>
          <p:nvPr/>
        </p:nvSpPr>
        <p:spPr bwMode="auto">
          <a:xfrm flipV="1">
            <a:off x="5376960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14"/>
          <p:cNvSpPr>
            <a:spLocks noChangeShapeType="1"/>
          </p:cNvSpPr>
          <p:nvPr/>
        </p:nvSpPr>
        <p:spPr bwMode="auto">
          <a:xfrm flipV="1">
            <a:off x="4115520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15"/>
          <p:cNvSpPr>
            <a:spLocks noChangeShapeType="1"/>
          </p:cNvSpPr>
          <p:nvPr/>
        </p:nvSpPr>
        <p:spPr bwMode="auto">
          <a:xfrm flipV="1">
            <a:off x="2640960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16"/>
          <p:cNvSpPr>
            <a:spLocks noChangeShapeType="1"/>
          </p:cNvSpPr>
          <p:nvPr/>
        </p:nvSpPr>
        <p:spPr bwMode="auto">
          <a:xfrm flipV="1">
            <a:off x="1343521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7" name="Line 17"/>
          <p:cNvSpPr>
            <a:spLocks noChangeShapeType="1"/>
          </p:cNvSpPr>
          <p:nvPr/>
        </p:nvSpPr>
        <p:spPr bwMode="auto">
          <a:xfrm flipV="1">
            <a:off x="5440320" y="4933958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8" name="Line 18"/>
          <p:cNvSpPr>
            <a:spLocks noChangeShapeType="1"/>
          </p:cNvSpPr>
          <p:nvPr/>
        </p:nvSpPr>
        <p:spPr bwMode="auto">
          <a:xfrm flipV="1">
            <a:off x="4115520" y="4944039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19"/>
          <p:cNvSpPr>
            <a:spLocks noChangeShapeType="1"/>
          </p:cNvSpPr>
          <p:nvPr/>
        </p:nvSpPr>
        <p:spPr bwMode="auto">
          <a:xfrm flipV="1">
            <a:off x="2649600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Line 20"/>
          <p:cNvSpPr>
            <a:spLocks noChangeShapeType="1"/>
          </p:cNvSpPr>
          <p:nvPr/>
        </p:nvSpPr>
        <p:spPr bwMode="auto">
          <a:xfrm flipV="1">
            <a:off x="1362240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1" name="Line 21"/>
          <p:cNvSpPr>
            <a:spLocks noChangeShapeType="1"/>
          </p:cNvSpPr>
          <p:nvPr/>
        </p:nvSpPr>
        <p:spPr bwMode="auto">
          <a:xfrm flipV="1">
            <a:off x="4240801" y="4923877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2" name="Line 22"/>
          <p:cNvSpPr>
            <a:spLocks noChangeShapeType="1"/>
          </p:cNvSpPr>
          <p:nvPr/>
        </p:nvSpPr>
        <p:spPr bwMode="auto">
          <a:xfrm flipV="1">
            <a:off x="5322240" y="4944039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3" name="Line 23"/>
          <p:cNvSpPr>
            <a:spLocks noChangeShapeType="1"/>
          </p:cNvSpPr>
          <p:nvPr/>
        </p:nvSpPr>
        <p:spPr bwMode="auto">
          <a:xfrm flipV="1">
            <a:off x="2532961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24"/>
          <p:cNvSpPr>
            <a:spLocks noChangeShapeType="1"/>
          </p:cNvSpPr>
          <p:nvPr/>
        </p:nvSpPr>
        <p:spPr bwMode="auto">
          <a:xfrm flipV="1">
            <a:off x="1451520" y="2279760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5" name="Line 25"/>
          <p:cNvSpPr>
            <a:spLocks noChangeShapeType="1"/>
          </p:cNvSpPr>
          <p:nvPr/>
        </p:nvSpPr>
        <p:spPr bwMode="auto">
          <a:xfrm flipV="1">
            <a:off x="4223521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6" name="Line 26"/>
          <p:cNvSpPr>
            <a:spLocks noChangeShapeType="1"/>
          </p:cNvSpPr>
          <p:nvPr/>
        </p:nvSpPr>
        <p:spPr bwMode="auto">
          <a:xfrm flipV="1">
            <a:off x="5268961" y="2314323"/>
            <a:ext cx="1440" cy="1029708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7" name="Line 27"/>
          <p:cNvSpPr>
            <a:spLocks noChangeShapeType="1"/>
          </p:cNvSpPr>
          <p:nvPr/>
        </p:nvSpPr>
        <p:spPr bwMode="auto">
          <a:xfrm flipV="1">
            <a:off x="2541601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28"/>
          <p:cNvSpPr>
            <a:spLocks noChangeShapeType="1"/>
          </p:cNvSpPr>
          <p:nvPr/>
        </p:nvSpPr>
        <p:spPr bwMode="auto">
          <a:xfrm flipV="1">
            <a:off x="1461601" y="4870592"/>
            <a:ext cx="1440" cy="1029709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29"/>
          <p:cNvSpPr>
            <a:spLocks noChangeShapeType="1"/>
          </p:cNvSpPr>
          <p:nvPr/>
        </p:nvSpPr>
        <p:spPr bwMode="auto">
          <a:xfrm>
            <a:off x="1369441" y="2380571"/>
            <a:ext cx="12988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30"/>
          <p:cNvSpPr>
            <a:spLocks noChangeShapeType="1"/>
          </p:cNvSpPr>
          <p:nvPr/>
        </p:nvSpPr>
        <p:spPr bwMode="auto">
          <a:xfrm>
            <a:off x="1352161" y="4991564"/>
            <a:ext cx="12988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Text Box 31"/>
          <p:cNvSpPr txBox="1">
            <a:spLocks noChangeArrowheads="1"/>
          </p:cNvSpPr>
          <p:nvPr/>
        </p:nvSpPr>
        <p:spPr bwMode="auto">
          <a:xfrm>
            <a:off x="6701760" y="5459614"/>
            <a:ext cx="133344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t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-distribution unaffected</a:t>
            </a:r>
          </a:p>
        </p:txBody>
      </p:sp>
      <p:sp>
        <p:nvSpPr>
          <p:cNvPr id="75812" name="Text Box 32"/>
          <p:cNvSpPr txBox="1">
            <a:spLocks noChangeArrowheads="1"/>
          </p:cNvSpPr>
          <p:nvPr/>
        </p:nvSpPr>
        <p:spPr bwMode="auto">
          <a:xfrm>
            <a:off x="1231201" y="1355183"/>
            <a:ext cx="143712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forward mesons: low </a:t>
            </a:r>
            <a:r>
              <a:rPr lang="en-US" sz="1300" i="1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, high </a:t>
            </a:r>
            <a:r>
              <a:rPr lang="en-US" sz="1300" i="1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p</a:t>
            </a:r>
            <a:endParaRPr lang="en-US" sz="1300" i="1" dirty="0">
              <a:solidFill>
                <a:srgbClr val="000000"/>
              </a:solidFill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5813" name="Text Box 33"/>
          <p:cNvSpPr txBox="1">
            <a:spLocks noChangeArrowheads="1"/>
          </p:cNvSpPr>
          <p:nvPr/>
        </p:nvSpPr>
        <p:spPr bwMode="auto">
          <a:xfrm>
            <a:off x="3981601" y="1392627"/>
            <a:ext cx="1614240" cy="485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low-</a:t>
            </a:r>
            <a:r>
              <a:rPr lang="en-US" sz="1300" i="1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 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electrons in electron </a:t>
            </a:r>
            <a:r>
              <a:rPr lang="en-US" sz="1300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endcap</a:t>
            </a:r>
            <a:endParaRPr lang="en-US" sz="1300" dirty="0">
              <a:solidFill>
                <a:srgbClr val="000000"/>
              </a:solidFill>
              <a:latin typeface="Times New Roman" pitchFamily="-65" charset="0"/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75814" name="Text Box 34"/>
          <p:cNvSpPr txBox="1">
            <a:spLocks noChangeArrowheads="1"/>
          </p:cNvSpPr>
          <p:nvPr/>
        </p:nvSpPr>
        <p:spPr bwMode="auto">
          <a:xfrm>
            <a:off x="3983040" y="3912891"/>
            <a:ext cx="1523520" cy="78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high-</a:t>
            </a:r>
            <a:r>
              <a:rPr lang="en-US" sz="1300" i="1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Q</a:t>
            </a:r>
            <a:r>
              <a:rPr lang="en-US" sz="1300" i="1" baseline="330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electrons in central barrel: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1-2 &lt; </a:t>
            </a:r>
            <a:r>
              <a:rPr lang="en-US" sz="1300" i="1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p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&lt; 4 GeV</a:t>
            </a:r>
          </a:p>
        </p:txBody>
      </p:sp>
      <p:sp>
        <p:nvSpPr>
          <p:cNvPr id="75815" name="Text Box 35"/>
          <p:cNvSpPr txBox="1">
            <a:spLocks noChangeArrowheads="1"/>
          </p:cNvSpPr>
          <p:nvPr/>
        </p:nvSpPr>
        <p:spPr bwMode="auto">
          <a:xfrm>
            <a:off x="1370880" y="3802000"/>
            <a:ext cx="1370880" cy="78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mesons in central barrel: </a:t>
            </a:r>
          </a:p>
          <a:p>
            <a:pPr>
              <a:spcBef>
                <a:spcPts val="680"/>
              </a:spcBef>
              <a:tabLst>
                <a:tab pos="656650" algn="l"/>
                <a:tab pos="1313299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2 &lt; </a:t>
            </a:r>
            <a:r>
              <a:rPr lang="en-US" sz="1300" i="1" dirty="0" err="1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p</a:t>
            </a:r>
            <a:r>
              <a:rPr lang="en-US" sz="1300" dirty="0">
                <a:solidFill>
                  <a:srgbClr val="000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&lt; 4 GeV</a:t>
            </a:r>
          </a:p>
        </p:txBody>
      </p:sp>
      <p:sp>
        <p:nvSpPr>
          <p:cNvPr id="75816" name="Text Box 36"/>
          <p:cNvSpPr txBox="1">
            <a:spLocks noChangeArrowheads="1"/>
          </p:cNvSpPr>
          <p:nvPr/>
        </p:nvSpPr>
        <p:spPr bwMode="auto">
          <a:xfrm>
            <a:off x="7784640" y="6359708"/>
            <a:ext cx="990720" cy="2550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pPr>
              <a:spcBef>
                <a:spcPts val="680"/>
              </a:spcBef>
              <a:tabLst>
                <a:tab pos="656650" algn="l"/>
              </a:tabLst>
            </a:pPr>
            <a:r>
              <a:rPr lang="en-US" sz="1100" b="1" dirty="0" err="1">
                <a:solidFill>
                  <a:srgbClr val="008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Tanja</a:t>
            </a:r>
            <a:r>
              <a:rPr lang="en-US" sz="1100" b="1" dirty="0">
                <a:solidFill>
                  <a:srgbClr val="008000"/>
                </a:solidFill>
                <a:latin typeface="Times New Roman" pitchFamily="-65" charset="0"/>
                <a:ea typeface="Arial Unicode MS" pitchFamily="-65" charset="0"/>
                <a:cs typeface="Arial Unicode MS" pitchFamily="-65" charset="0"/>
              </a:rPr>
              <a:t> Horn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PMT based RICH counter</a:t>
            </a:r>
          </a:p>
          <a:p>
            <a:pPr lvl="1"/>
            <a:r>
              <a:rPr lang="en-US" dirty="0" smtClean="0"/>
              <a:t>HERMES dual RICH (Aerogel+CF4)  E. </a:t>
            </a:r>
            <a:r>
              <a:rPr lang="en-US" dirty="0" err="1" smtClean="0"/>
              <a:t>Cisbani</a:t>
            </a:r>
            <a:r>
              <a:rPr lang="en-US" dirty="0" smtClean="0"/>
              <a:t> (INFN)</a:t>
            </a:r>
          </a:p>
          <a:p>
            <a:r>
              <a:rPr lang="en-US" dirty="0" smtClean="0"/>
              <a:t>DIRC:  </a:t>
            </a:r>
            <a:r>
              <a:rPr lang="en-US" dirty="0" err="1" smtClean="0"/>
              <a:t>Jochen</a:t>
            </a:r>
            <a:r>
              <a:rPr lang="en-US" dirty="0" smtClean="0"/>
              <a:t> </a:t>
            </a:r>
            <a:r>
              <a:rPr lang="en-US" dirty="0" err="1" smtClean="0"/>
              <a:t>Schwiening</a:t>
            </a:r>
            <a:r>
              <a:rPr lang="en-US" dirty="0" smtClean="0"/>
              <a:t> </a:t>
            </a:r>
            <a:r>
              <a:rPr lang="en-US" dirty="0" smtClean="0"/>
              <a:t>(GSI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“images” of Cerenkov cone propagated by total internal reflection in solid fused Silica</a:t>
            </a:r>
          </a:p>
          <a:p>
            <a:pPr lvl="1"/>
            <a:r>
              <a:rPr lang="en-US" dirty="0" smtClean="0"/>
              <a:t>BABAR + proposals for PANDA, Super-B etc.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/>
              <a:t>/K/p</a:t>
            </a:r>
            <a:r>
              <a:rPr lang="en-US" dirty="0" smtClean="0"/>
              <a:t> separation up to &gt;4 GeV/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err="1" smtClean="0"/>
              <a:t>dEdX</a:t>
            </a:r>
            <a:r>
              <a:rPr lang="en-US" dirty="0" smtClean="0"/>
              <a:t> / TOF / RICH  N. Smirnov (Yale)</a:t>
            </a:r>
          </a:p>
          <a:p>
            <a:pPr lvl="1"/>
            <a:r>
              <a:rPr lang="en-US" dirty="0" smtClean="0"/>
              <a:t>ALICE high momentum RICH R&amp;D (</a:t>
            </a:r>
            <a:r>
              <a:rPr lang="en-US" dirty="0" err="1" smtClean="0"/>
              <a:t>p</a:t>
            </a:r>
            <a:r>
              <a:rPr lang="en-US" dirty="0" smtClean="0"/>
              <a:t>&gt;10 GeV) :</a:t>
            </a:r>
            <a:br>
              <a:rPr lang="en-US" dirty="0" smtClean="0"/>
            </a:br>
            <a:r>
              <a:rPr lang="en-US" dirty="0" smtClean="0"/>
              <a:t>Cs or </a:t>
            </a:r>
            <a:r>
              <a:rPr lang="en-US" dirty="0" err="1" smtClean="0"/>
              <a:t>CsI</a:t>
            </a:r>
            <a:r>
              <a:rPr lang="en-US" dirty="0" smtClean="0"/>
              <a:t> photo-cathode evaporated onto micro-pattern amplifier/readout </a:t>
            </a:r>
          </a:p>
          <a:p>
            <a:r>
              <a:rPr lang="en-US" dirty="0" smtClean="0"/>
              <a:t>EM </a:t>
            </a:r>
            <a:r>
              <a:rPr lang="en-US" dirty="0" err="1" smtClean="0"/>
              <a:t>Calorimetry</a:t>
            </a:r>
            <a:r>
              <a:rPr lang="en-US" dirty="0" smtClean="0"/>
              <a:t>  (</a:t>
            </a:r>
            <a:r>
              <a:rPr lang="en-US" dirty="0" err="1" smtClean="0"/>
              <a:t>e/</a:t>
            </a:r>
            <a:r>
              <a:rPr lang="en-US" dirty="0" err="1" smtClean="0">
                <a:latin typeface="Symbol"/>
              </a:rPr>
              <a:t>g</a:t>
            </a:r>
            <a:r>
              <a:rPr lang="en-US" dirty="0" err="1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)  S. </a:t>
            </a:r>
            <a:r>
              <a:rPr lang="en-US" dirty="0" err="1" smtClean="0"/>
              <a:t>Stepanyan</a:t>
            </a:r>
            <a:endParaRPr lang="en-US" dirty="0" smtClean="0"/>
          </a:p>
          <a:p>
            <a:pPr lvl="1"/>
            <a:r>
              <a:rPr lang="en-US" dirty="0" smtClean="0"/>
              <a:t>PbWO</a:t>
            </a:r>
            <a:r>
              <a:rPr lang="en-US" baseline="-25000" dirty="0" smtClean="0"/>
              <a:t>4</a:t>
            </a:r>
            <a:r>
              <a:rPr lang="en-US" dirty="0" smtClean="0"/>
              <a:t> Crystals</a:t>
            </a:r>
          </a:p>
          <a:p>
            <a:pPr lvl="1"/>
            <a:r>
              <a:rPr lang="en-US" dirty="0" smtClean="0"/>
              <a:t>Sampling :  </a:t>
            </a:r>
            <a:r>
              <a:rPr lang="en-US" dirty="0" err="1" smtClean="0"/>
              <a:t>Pb-Scin</a:t>
            </a:r>
            <a:r>
              <a:rPr lang="en-US" dirty="0" smtClean="0"/>
              <a:t>, W-Si, </a:t>
            </a:r>
            <a:r>
              <a:rPr lang="en-US" dirty="0" err="1" smtClean="0"/>
              <a:t>Shashlyk</a:t>
            </a:r>
            <a:endParaRPr lang="en-US" dirty="0" smtClean="0"/>
          </a:p>
          <a:p>
            <a:r>
              <a:rPr lang="en-US" dirty="0" err="1" smtClean="0"/>
              <a:t>Hadronic</a:t>
            </a:r>
            <a:r>
              <a:rPr lang="en-US" dirty="0" smtClean="0"/>
              <a:t> Calorimeter :  S. White (BNL)</a:t>
            </a:r>
          </a:p>
          <a:p>
            <a:pPr lvl="1"/>
            <a:r>
              <a:rPr lang="en-US" dirty="0" smtClean="0"/>
              <a:t> Zero Degree Neutron Detection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4463" y="2438400"/>
            <a:ext cx="3044287" cy="2426432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>
              <a:tabLst>
                <a:tab pos="379413" algn="l"/>
              </a:tabLst>
            </a:pPr>
            <a:r>
              <a:rPr lang="en-US" sz="1900" dirty="0">
                <a:solidFill>
                  <a:schemeClr val="hlink"/>
                </a:solidFill>
                <a:sym typeface="Symbol" pitchFamily="-65" charset="2"/>
              </a:rPr>
              <a:t>DIRC thickness:</a:t>
            </a:r>
            <a:r>
              <a:rPr lang="en-US" sz="1900" dirty="0">
                <a:solidFill>
                  <a:schemeClr val="folHlink"/>
                </a:solidFill>
                <a:sym typeface="Symbol" pitchFamily="-65" charset="2"/>
              </a:rPr>
              <a:t> </a:t>
            </a: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>
                <a:sym typeface="Symbol" pitchFamily="-65" charset="2"/>
              </a:rPr>
              <a:t>	8 cm radial incl. supports</a:t>
            </a: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>
                <a:sym typeface="Symbol" pitchFamily="-65" charset="2"/>
              </a:rPr>
              <a:t>	19% radiation length </a:t>
            </a: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>
                <a:sym typeface="Symbol" pitchFamily="-65" charset="2"/>
              </a:rPr>
              <a:t>		at normal incidence</a:t>
            </a:r>
            <a:endParaRPr lang="en-US" sz="1900" dirty="0" smtClean="0">
              <a:sym typeface="Symbol" pitchFamily="-65" charset="2"/>
            </a:endParaRP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 smtClean="0">
                <a:solidFill>
                  <a:schemeClr val="hlink"/>
                </a:solidFill>
                <a:sym typeface="Symbol" pitchFamily="-65" charset="2"/>
              </a:rPr>
              <a:t>DIRC </a:t>
            </a:r>
            <a:r>
              <a:rPr lang="en-US" sz="1900" dirty="0">
                <a:solidFill>
                  <a:schemeClr val="hlink"/>
                </a:solidFill>
                <a:sym typeface="Symbol" pitchFamily="-65" charset="2"/>
              </a:rPr>
              <a:t>photon detection array:</a:t>
            </a:r>
            <a:endParaRPr lang="en-US" sz="1900" dirty="0">
              <a:sym typeface="Symbol" pitchFamily="-65" charset="2"/>
            </a:endParaRPr>
          </a:p>
          <a:p>
            <a:pPr defTabSz="865188" eaLnBrk="0" hangingPunct="0">
              <a:tabLst>
                <a:tab pos="379413" algn="l"/>
              </a:tabLst>
            </a:pPr>
            <a:r>
              <a:rPr lang="en-US" sz="1700" dirty="0">
                <a:sym typeface="Symbol" pitchFamily="-65" charset="2"/>
              </a:rPr>
              <a:t>	</a:t>
            </a:r>
            <a:r>
              <a:rPr lang="en-US" sz="1900" dirty="0">
                <a:sym typeface="Symbol" pitchFamily="-65" charset="2"/>
              </a:rPr>
              <a:t>10,752 </a:t>
            </a:r>
            <a:r>
              <a:rPr lang="en-US" sz="1900" dirty="0" err="1">
                <a:sym typeface="Symbol" pitchFamily="-65" charset="2"/>
              </a:rPr>
              <a:t>PMTs</a:t>
            </a:r>
            <a:r>
              <a:rPr lang="en-US" sz="1900" dirty="0">
                <a:sym typeface="Symbol" pitchFamily="-65" charset="2"/>
              </a:rPr>
              <a:t> ETL </a:t>
            </a:r>
            <a:r>
              <a:rPr lang="en-US" sz="1900" dirty="0" smtClean="0">
                <a:sym typeface="Symbol" pitchFamily="-65" charset="2"/>
              </a:rPr>
              <a:t>9125</a:t>
            </a: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 err="1" smtClean="0">
                <a:latin typeface="Symbol" charset="2"/>
                <a:cs typeface="Symbol" charset="2"/>
                <a:sym typeface="Symbol" pitchFamily="-65" charset="2"/>
              </a:rPr>
              <a:t>p</a:t>
            </a:r>
            <a:r>
              <a:rPr lang="en-US" sz="1900" dirty="0" smtClean="0">
                <a:sym typeface="Symbol" pitchFamily="-65" charset="2"/>
              </a:rPr>
              <a:t>/K separation up to 4 GeV/</a:t>
            </a:r>
            <a:r>
              <a:rPr lang="en-US" sz="1900" dirty="0" err="1" smtClean="0">
                <a:sym typeface="Symbol" pitchFamily="-65" charset="2"/>
              </a:rPr>
              <a:t>c</a:t>
            </a:r>
            <a:endParaRPr lang="en-US" sz="1900" dirty="0" smtClean="0">
              <a:sym typeface="Symbol" pitchFamily="-65" charset="2"/>
            </a:endParaRPr>
          </a:p>
          <a:p>
            <a:pPr defTabSz="865188" eaLnBrk="0" hangingPunct="0">
              <a:tabLst>
                <a:tab pos="379413" algn="l"/>
              </a:tabLst>
            </a:pPr>
            <a:r>
              <a:rPr lang="en-US" sz="1900" dirty="0" smtClean="0">
                <a:sym typeface="Symbol" pitchFamily="-65" charset="2"/>
              </a:rPr>
              <a:t>K/</a:t>
            </a:r>
            <a:r>
              <a:rPr lang="en-US" sz="1900" dirty="0" err="1" smtClean="0">
                <a:sym typeface="Symbol" pitchFamily="-65" charset="2"/>
              </a:rPr>
              <a:t>p</a:t>
            </a:r>
            <a:r>
              <a:rPr lang="en-US" sz="1900" dirty="0" smtClean="0">
                <a:sym typeface="Symbol" pitchFamily="-65" charset="2"/>
              </a:rPr>
              <a:t> up to 7 GeV/</a:t>
            </a:r>
            <a:r>
              <a:rPr lang="en-US" sz="1900" dirty="0" err="1" smtClean="0">
                <a:sym typeface="Symbol" pitchFamily="-65" charset="2"/>
              </a:rPr>
              <a:t>c</a:t>
            </a:r>
            <a:endParaRPr lang="en-US" sz="1900" dirty="0">
              <a:sym typeface="Symbol" pitchFamily="-65" charset="2"/>
            </a:endParaRPr>
          </a:p>
        </p:txBody>
      </p:sp>
      <p:pic>
        <p:nvPicPr>
          <p:cNvPr id="22531" name="Picture 3" descr="Fig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173988"/>
            <a:ext cx="52990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ar schematic"/>
          <p:cNvPicPr>
            <a:picLocks noChangeAspect="1" noChangeArrowheads="1"/>
          </p:cNvPicPr>
          <p:nvPr/>
        </p:nvPicPr>
        <p:blipFill>
          <a:blip r:embed="rId4"/>
          <a:srcRect b="56222"/>
          <a:stretch>
            <a:fillRect/>
          </a:stretch>
        </p:blipFill>
        <p:spPr bwMode="auto">
          <a:xfrm>
            <a:off x="4500563" y="5138101"/>
            <a:ext cx="4498975" cy="13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43363" cy="868362"/>
          </a:xfrm>
        </p:spPr>
        <p:txBody>
          <a:bodyPr/>
          <a:lstStyle/>
          <a:p>
            <a:pPr algn="l"/>
            <a:r>
              <a:rPr lang="en-US" dirty="0" smtClean="0"/>
              <a:t>The DIRC in BABAR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ime_phot_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1244600"/>
            <a:ext cx="26844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224213"/>
            <a:ext cx="7837488" cy="661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6478" tIns="43239" rIns="86478" bIns="43239">
            <a:prstTxWarp prst="textNoShape">
              <a:avLst/>
            </a:prstTxWarp>
            <a:spAutoFit/>
          </a:bodyPr>
          <a:lstStyle/>
          <a:p>
            <a:pPr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900" dirty="0">
                <a:sym typeface="Symbol" pitchFamily="-65" charset="2"/>
              </a:rPr>
              <a:t>    </a:t>
            </a:r>
            <a:r>
              <a:rPr lang="en-US" sz="1900" dirty="0" err="1">
                <a:sym typeface="Symbol" pitchFamily="-65" charset="2"/>
              </a:rPr>
              <a:t></a:t>
            </a:r>
            <a:r>
              <a:rPr lang="en-US" sz="1900" dirty="0"/>
              <a:t> 300 </a:t>
            </a:r>
            <a:r>
              <a:rPr lang="en-US" sz="1900" dirty="0" err="1"/>
              <a:t>nsec</a:t>
            </a:r>
            <a:r>
              <a:rPr lang="en-US" sz="1900" dirty="0"/>
              <a:t> trigger window        </a:t>
            </a:r>
            <a:r>
              <a:rPr lang="en-US" sz="2300" dirty="0" err="1">
                <a:sym typeface="Symbol" pitchFamily="-65" charset="2"/>
              </a:rPr>
              <a:t></a:t>
            </a:r>
            <a:r>
              <a:rPr lang="en-US" sz="1900" dirty="0">
                <a:sym typeface="Symbol" pitchFamily="-65" charset="2"/>
              </a:rPr>
              <a:t>          </a:t>
            </a:r>
            <a:r>
              <a:rPr lang="en-US" sz="1900" dirty="0" err="1">
                <a:sym typeface="Symbol" pitchFamily="-65" charset="2"/>
              </a:rPr>
              <a:t></a:t>
            </a:r>
            <a:r>
              <a:rPr lang="en-US" sz="1900" dirty="0"/>
              <a:t> 8 </a:t>
            </a:r>
            <a:r>
              <a:rPr lang="en-US" sz="1900" dirty="0" err="1"/>
              <a:t>nsec</a:t>
            </a:r>
            <a:r>
              <a:rPr lang="en-US" sz="1900" dirty="0"/>
              <a:t> </a:t>
            </a:r>
            <a:r>
              <a:rPr lang="en-US" sz="1900" dirty="0" err="1">
                <a:latin typeface="Symbol" pitchFamily="-65" charset="2"/>
              </a:rPr>
              <a:t>D</a:t>
            </a:r>
            <a:r>
              <a:rPr lang="en-US" sz="1900" dirty="0" err="1"/>
              <a:t>t</a:t>
            </a:r>
            <a:r>
              <a:rPr lang="en-US" sz="1900" dirty="0"/>
              <a:t> window</a:t>
            </a:r>
            <a:br>
              <a:rPr lang="en-US" sz="1900" dirty="0"/>
            </a:br>
            <a:r>
              <a:rPr lang="en-US" sz="1900" dirty="0"/>
              <a:t> </a:t>
            </a:r>
            <a:r>
              <a:rPr lang="en-US" sz="1700" dirty="0"/>
              <a:t>(~500-1300 background hits/event)	     (1-2 background hits/sector/event)</a:t>
            </a:r>
            <a:endParaRPr lang="en-US" sz="19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4463" y="1527175"/>
            <a:ext cx="8999537" cy="1597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>
              <a:lnSpc>
                <a:spcPct val="115000"/>
              </a:lnSpc>
              <a:spcBef>
                <a:spcPct val="80000"/>
              </a:spcBef>
            </a:pPr>
            <a:r>
              <a:rPr lang="en-US" sz="1800" dirty="0"/>
              <a:t>Calculate expected arrival time of Cherenkov photon based on</a:t>
            </a:r>
            <a:br>
              <a:rPr lang="en-US" sz="1800" dirty="0"/>
            </a:br>
            <a:r>
              <a:rPr lang="en-US" sz="1800" dirty="0"/>
              <a:t>	• track TOF  </a:t>
            </a:r>
            <a:br>
              <a:rPr lang="en-US" sz="1800" dirty="0"/>
            </a:br>
            <a:r>
              <a:rPr lang="en-US" sz="1800" dirty="0"/>
              <a:t>	• photon propagation in radiator bar and in water</a:t>
            </a:r>
          </a:p>
          <a:p>
            <a:pPr defTabSz="865188" eaLnBrk="0" hangingPunct="0">
              <a:lnSpc>
                <a:spcPct val="115000"/>
              </a:lnSpc>
              <a:spcBef>
                <a:spcPct val="80000"/>
              </a:spcBef>
            </a:pPr>
            <a:r>
              <a:rPr lang="en-US" sz="1900" dirty="0" err="1">
                <a:solidFill>
                  <a:schemeClr val="folHlink"/>
                </a:solidFill>
                <a:latin typeface="Symbol" pitchFamily="-65" charset="2"/>
              </a:rPr>
              <a:t>D</a:t>
            </a:r>
            <a:r>
              <a:rPr lang="en-US" sz="1900" dirty="0" err="1">
                <a:solidFill>
                  <a:schemeClr val="folHlink"/>
                </a:solidFill>
              </a:rPr>
              <a:t>t</a:t>
            </a:r>
            <a:r>
              <a:rPr lang="en-US" sz="1900" dirty="0">
                <a:solidFill>
                  <a:schemeClr val="folHlink"/>
                </a:solidFill>
              </a:rPr>
              <a:t>: difference between measured and expected arrival time</a:t>
            </a:r>
            <a:endParaRPr lang="en-US" sz="2300" dirty="0">
              <a:solidFill>
                <a:schemeClr val="folHlink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65488" y="4867275"/>
            <a:ext cx="547687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/>
            <a:r>
              <a:rPr lang="en-US" sz="3000" dirty="0" err="1">
                <a:solidFill>
                  <a:schemeClr val="hlink"/>
                </a:solidFill>
                <a:sym typeface="Symbol" pitchFamily="-65" charset="2"/>
              </a:rPr>
              <a:t></a:t>
            </a:r>
            <a:endParaRPr lang="en-US" sz="3000" dirty="0">
              <a:solidFill>
                <a:schemeClr val="hlink"/>
              </a:solidFill>
              <a:sym typeface="Symbol" pitchFamily="-65" charset="2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475538" y="1047750"/>
            <a:ext cx="1452562" cy="38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/>
            <a:r>
              <a:rPr lang="en-US" sz="1900">
                <a:latin typeface="Symbol" pitchFamily="-65" charset="2"/>
              </a:rPr>
              <a:t>s</a:t>
            </a:r>
            <a:r>
              <a:rPr lang="en-US" sz="1500"/>
              <a:t>(</a:t>
            </a:r>
            <a:r>
              <a:rPr lang="en-US" sz="1500">
                <a:latin typeface="Symbol" pitchFamily="-65" charset="2"/>
              </a:rPr>
              <a:t>D</a:t>
            </a:r>
            <a:r>
              <a:rPr lang="en-US" sz="1500"/>
              <a:t>t) = 1.7 nsec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710488" y="3128963"/>
            <a:ext cx="668337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65188" eaLnBrk="0" hangingPunct="0"/>
            <a:r>
              <a:rPr lang="en-US" sz="1500">
                <a:latin typeface="Symbol" pitchFamily="-65" charset="2"/>
              </a:rPr>
              <a:t>D</a:t>
            </a:r>
            <a:r>
              <a:rPr lang="en-US" sz="1500"/>
              <a:t>t</a:t>
            </a:r>
            <a:r>
              <a:rPr lang="en-US" sz="1700" baseline="-25000">
                <a:latin typeface="Symbol" pitchFamily="-65" charset="2"/>
              </a:rPr>
              <a:t> </a:t>
            </a:r>
            <a:r>
              <a:rPr lang="en-US" sz="1500"/>
              <a:t>(nsec)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7950" y="860425"/>
            <a:ext cx="6065838" cy="6635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algn="ctr" defTabSz="865188" eaLnBrk="0" hangingPunct="0">
              <a:spcBef>
                <a:spcPct val="50000"/>
              </a:spcBef>
            </a:pPr>
            <a:r>
              <a:rPr lang="en-US" sz="1900">
                <a:solidFill>
                  <a:schemeClr val="accent2"/>
                </a:solidFill>
              </a:rPr>
              <a:t>For BABAR DIRC time information provided powerful tool </a:t>
            </a:r>
            <a:br>
              <a:rPr lang="en-US" sz="1900">
                <a:solidFill>
                  <a:schemeClr val="accent2"/>
                </a:solidFill>
              </a:rPr>
            </a:br>
            <a:r>
              <a:rPr lang="en-US" sz="1900">
                <a:solidFill>
                  <a:schemeClr val="accent2"/>
                </a:solidFill>
              </a:rPr>
              <a:t>	to reject accelerator and event related background.</a:t>
            </a:r>
          </a:p>
        </p:txBody>
      </p:sp>
      <p:pic>
        <p:nvPicPr>
          <p:cNvPr id="36873" name="Picture 9" descr="event_dt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3876675"/>
            <a:ext cx="287178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ev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3" y="3875087"/>
            <a:ext cx="28717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120650" y="2620963"/>
            <a:ext cx="5903913" cy="4429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7380288" y="3500438"/>
            <a:ext cx="1543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Symbol" pitchFamily="-65" charset="2"/>
              </a:rPr>
              <a:t>D</a:t>
            </a:r>
            <a:r>
              <a:rPr lang="en-US" sz="1600"/>
              <a:t>t also used to </a:t>
            </a:r>
            <a:br>
              <a:rPr lang="en-US" sz="1600"/>
            </a:br>
            <a:r>
              <a:rPr lang="en-US" sz="1600"/>
              <a:t>determine event </a:t>
            </a:r>
            <a:br>
              <a:rPr lang="en-US" sz="1600"/>
            </a:br>
            <a:r>
              <a:rPr lang="en-US" sz="1600"/>
              <a:t>time for</a:t>
            </a:r>
            <a:br>
              <a:rPr lang="en-US" sz="1600"/>
            </a:br>
            <a:r>
              <a:rPr lang="en-US" sz="1600"/>
              <a:t>“self-triggering”</a:t>
            </a:r>
            <a:br>
              <a:rPr lang="en-US" sz="1600"/>
            </a:br>
            <a:r>
              <a:rPr lang="en-US" sz="1600"/>
              <a:t>of DIRC.</a:t>
            </a:r>
            <a:endParaRPr lang="de-DE" sz="160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DIRC 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ECONSTRUCTION: (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x,y,t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hch_vs_p_dstar_k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463" y="1482725"/>
            <a:ext cx="31940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thch_vs_p_dstar_pi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175" y="1095375"/>
            <a:ext cx="28638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4463" y="4106863"/>
            <a:ext cx="3919537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>
              <a:spcBef>
                <a:spcPct val="50000"/>
              </a:spcBef>
              <a:buFontTx/>
              <a:buChar char="•"/>
            </a:pPr>
            <a:r>
              <a:rPr lang="en-US" sz="1700"/>
              <a:t> Select D</a:t>
            </a:r>
            <a:r>
              <a:rPr lang="en-US" sz="1700" baseline="30000"/>
              <a:t>0</a:t>
            </a:r>
            <a:r>
              <a:rPr lang="en-US" sz="1700"/>
              <a:t> candidate control </a:t>
            </a:r>
            <a:br>
              <a:rPr lang="en-US" sz="1700"/>
            </a:br>
            <a:r>
              <a:rPr lang="en-US" sz="1700"/>
              <a:t>  sample with mass cut (</a:t>
            </a:r>
            <a:r>
              <a:rPr lang="en-US" sz="1700">
                <a:sym typeface="Symbol" pitchFamily="-65" charset="2"/>
              </a:rPr>
              <a:t></a:t>
            </a:r>
            <a:r>
              <a:rPr lang="en-US" sz="1700"/>
              <a:t>0.5 MeV/c</a:t>
            </a:r>
            <a:r>
              <a:rPr lang="en-US" sz="1700" baseline="30000"/>
              <a:t>2</a:t>
            </a:r>
            <a:r>
              <a:rPr lang="en-US" sz="1700"/>
              <a:t>)</a:t>
            </a:r>
          </a:p>
          <a:p>
            <a:pPr defTabSz="865188" eaLnBrk="0" hangingPunct="0">
              <a:spcBef>
                <a:spcPct val="50000"/>
              </a:spcBef>
            </a:pPr>
            <a:r>
              <a:rPr lang="en-US" sz="1100">
                <a:latin typeface="Symbol" pitchFamily="-65" charset="2"/>
                <a:sym typeface="Symbol" pitchFamily="-65" charset="2"/>
              </a:rPr>
              <a:t></a:t>
            </a:r>
            <a:r>
              <a:rPr lang="en-US" sz="1700">
                <a:latin typeface="Symbol" pitchFamily="-65" charset="2"/>
                <a:sym typeface="Symbol" pitchFamily="-65" charset="2"/>
              </a:rPr>
              <a:t> </a:t>
            </a:r>
            <a:r>
              <a:rPr lang="en-US" sz="1700">
                <a:solidFill>
                  <a:srgbClr val="0000CC"/>
                </a:solidFill>
                <a:latin typeface="Symbol" pitchFamily="-65" charset="2"/>
              </a:rPr>
              <a:t>p</a:t>
            </a:r>
            <a:r>
              <a:rPr lang="en-US" sz="1700"/>
              <a:t> and </a:t>
            </a:r>
            <a:r>
              <a:rPr lang="en-US" sz="1700">
                <a:solidFill>
                  <a:srgbClr val="FF3300"/>
                </a:solidFill>
              </a:rPr>
              <a:t>K</a:t>
            </a:r>
            <a:r>
              <a:rPr lang="en-US" sz="1700"/>
              <a:t> are kinematically identified</a:t>
            </a:r>
          </a:p>
          <a:p>
            <a:pPr defTabSz="865188" eaLnBrk="0" hangingPunct="0">
              <a:spcBef>
                <a:spcPct val="50000"/>
              </a:spcBef>
              <a:buFontTx/>
              <a:buChar char="•"/>
            </a:pPr>
            <a:r>
              <a:rPr lang="en-US" sz="1700"/>
              <a:t> calculate selection efficiency and mis-id</a:t>
            </a:r>
          </a:p>
          <a:p>
            <a:pPr defTabSz="865188" eaLnBrk="0" hangingPunct="0">
              <a:spcBef>
                <a:spcPct val="50000"/>
              </a:spcBef>
              <a:buFontTx/>
              <a:buChar char="•"/>
            </a:pPr>
            <a:r>
              <a:rPr lang="en-US" sz="1700"/>
              <a:t> Correct for combinatorial background </a:t>
            </a:r>
            <a:br>
              <a:rPr lang="en-US" sz="1700"/>
            </a:br>
            <a:r>
              <a:rPr lang="en-US" sz="1700"/>
              <a:t>  (avg. 6%) with sideband method.</a:t>
            </a:r>
          </a:p>
          <a:p>
            <a:pPr defTabSz="865188" eaLnBrk="0" hangingPunct="0">
              <a:spcBef>
                <a:spcPct val="50000"/>
              </a:spcBef>
              <a:buFontTx/>
              <a:buChar char="•"/>
            </a:pPr>
            <a:endParaRPr lang="en-US" sz="17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096000" y="819150"/>
            <a:ext cx="2249488" cy="61118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algn="ctr" defTabSz="865188" eaLnBrk="0" hangingPunct="0"/>
            <a:r>
              <a:rPr lang="en-US" sz="1700" dirty="0" err="1"/>
              <a:t>kinematically</a:t>
            </a:r>
            <a:r>
              <a:rPr lang="en-US" sz="1700" dirty="0"/>
              <a:t> identified</a:t>
            </a:r>
          </a:p>
          <a:p>
            <a:pPr algn="ctr" defTabSz="865188" eaLnBrk="0" hangingPunct="0"/>
            <a:r>
              <a:rPr lang="en-US" sz="1700" dirty="0" err="1">
                <a:solidFill>
                  <a:srgbClr val="0000CC"/>
                </a:solidFill>
                <a:latin typeface="Symbol" pitchFamily="-65" charset="2"/>
              </a:rPr>
              <a:t>p</a:t>
            </a:r>
            <a:r>
              <a:rPr lang="en-US" sz="1700" dirty="0"/>
              <a:t> and </a:t>
            </a:r>
            <a:r>
              <a:rPr lang="en-US" sz="1700" dirty="0">
                <a:solidFill>
                  <a:srgbClr val="CC0099"/>
                </a:solidFill>
              </a:rPr>
              <a:t>K</a:t>
            </a:r>
            <a:endParaRPr lang="en-US" sz="1700" dirty="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7275513" y="1435100"/>
            <a:ext cx="144462" cy="357187"/>
          </a:xfrm>
          <a:prstGeom prst="downArrow">
            <a:avLst>
              <a:gd name="adj1" fmla="val 50000"/>
              <a:gd name="adj2" fmla="val 61813"/>
            </a:avLst>
          </a:prstGeom>
          <a:solidFill>
            <a:srgbClr val="CC0099"/>
          </a:solidFill>
          <a:ln w="12700" cap="sq">
            <a:solidFill>
              <a:srgbClr val="CC0099"/>
            </a:solidFill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 anchor="ctr">
            <a:prstTxWarp prst="textNoShape">
              <a:avLst/>
            </a:prstTxWarp>
          </a:bodyPr>
          <a:lstStyle/>
          <a:p>
            <a:pPr algn="ctr" defTabSz="865188" eaLnBrk="0" hangingPunct="0"/>
            <a:endParaRPr lang="en-US" sz="1700"/>
          </a:p>
          <a:p>
            <a:pPr algn="ctr" defTabSz="865188" eaLnBrk="0" hangingPunct="0"/>
            <a:endParaRPr lang="en-US" sz="1700"/>
          </a:p>
        </p:txBody>
      </p:sp>
      <p:pic>
        <p:nvPicPr>
          <p:cNvPr id="45063" name="Picture 7" descr="thetaC_dstar_275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4286250"/>
            <a:ext cx="31194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046913" y="4865688"/>
            <a:ext cx="1563687" cy="554037"/>
          </a:xfrm>
          <a:prstGeom prst="rect">
            <a:avLst/>
          </a:prstGeom>
          <a:solidFill>
            <a:schemeClr val="bg1"/>
          </a:solidFill>
          <a:ln w="9525" cap="sq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>
              <a:spcBef>
                <a:spcPct val="50000"/>
              </a:spcBef>
            </a:pPr>
            <a:r>
              <a:rPr lang="en-US" sz="1500">
                <a:solidFill>
                  <a:srgbClr val="008000"/>
                </a:solidFill>
              </a:rPr>
              <a:t>example:</a:t>
            </a:r>
            <a:br>
              <a:rPr lang="en-US" sz="1500">
                <a:solidFill>
                  <a:srgbClr val="008000"/>
                </a:solidFill>
              </a:rPr>
            </a:br>
            <a:r>
              <a:rPr lang="en-US" sz="1500">
                <a:solidFill>
                  <a:srgbClr val="008000"/>
                </a:solidFill>
              </a:rPr>
              <a:t>2.5&lt;|p|</a:t>
            </a:r>
            <a:r>
              <a:rPr lang="en-US" sz="1500">
                <a:solidFill>
                  <a:srgbClr val="008000"/>
                </a:solidFill>
                <a:sym typeface="Symbol" pitchFamily="-65" charset="2"/>
              </a:rPr>
              <a:t></a:t>
            </a:r>
            <a:r>
              <a:rPr lang="en-US" sz="1500">
                <a:solidFill>
                  <a:srgbClr val="008000"/>
                </a:solidFill>
              </a:rPr>
              <a:t>3GeV/c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888038" y="5392738"/>
            <a:ext cx="276225" cy="314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/>
            <a:r>
              <a:rPr lang="en-US" sz="1500">
                <a:solidFill>
                  <a:srgbClr val="0000FF"/>
                </a:solidFill>
                <a:latin typeface="Symbol" pitchFamily="-65" charset="2"/>
              </a:rPr>
              <a:t>p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224463" y="5405438"/>
            <a:ext cx="309562" cy="314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>
            <a:prstTxWarp prst="textNoShape">
              <a:avLst/>
            </a:prstTxWarp>
            <a:spAutoFit/>
          </a:bodyPr>
          <a:lstStyle/>
          <a:p>
            <a:pPr defTabSz="865188" eaLnBrk="0" hangingPunct="0"/>
            <a:r>
              <a:rPr lang="en-US" sz="15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037138" y="2747962"/>
            <a:ext cx="260350" cy="0"/>
          </a:xfrm>
          <a:prstGeom prst="line">
            <a:avLst/>
          </a:prstGeom>
          <a:noFill/>
          <a:ln w="12700" cap="sq">
            <a:solidFill>
              <a:srgbClr val="008000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 rot="5400000">
            <a:off x="6476206" y="1137444"/>
            <a:ext cx="142875" cy="363538"/>
          </a:xfrm>
          <a:prstGeom prst="downArrow">
            <a:avLst>
              <a:gd name="adj1" fmla="val 50000"/>
              <a:gd name="adj2" fmla="val 63611"/>
            </a:avLst>
          </a:prstGeom>
          <a:solidFill>
            <a:schemeClr val="accent6"/>
          </a:solidFill>
          <a:ln w="12700" cap="sq">
            <a:solidFill>
              <a:schemeClr val="accent6"/>
            </a:solidFill>
            <a:miter lim="800000"/>
            <a:headEnd type="none" w="sm" len="sm"/>
            <a:tailEnd type="none" w="sm" len="sm"/>
          </a:ln>
        </p:spPr>
        <p:txBody>
          <a:bodyPr wrap="none" lIns="86486" tIns="43243" rIns="86486" bIns="43243" anchor="ctr">
            <a:prstTxWarp prst="textNoShape">
              <a:avLst/>
            </a:prstTxWarp>
          </a:bodyPr>
          <a:lstStyle/>
          <a:p>
            <a:pPr algn="ctr" defTabSz="865188" eaLnBrk="0" hangingPunct="0"/>
            <a:endParaRPr lang="en-US" sz="1700"/>
          </a:p>
          <a:p>
            <a:pPr algn="ctr" defTabSz="865188" eaLnBrk="0" hangingPunct="0"/>
            <a:endParaRPr lang="en-US" sz="1700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25488" y="820738"/>
            <a:ext cx="1814512" cy="59848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43243" rIns="0" bIns="0">
            <a:prstTxWarp prst="textNoShape">
              <a:avLst/>
            </a:prstTxWarp>
            <a:spAutoFit/>
          </a:bodyPr>
          <a:lstStyle/>
          <a:p>
            <a:pPr defTabSz="86518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900">
                <a:solidFill>
                  <a:srgbClr val="008000"/>
                </a:solidFill>
              </a:rPr>
              <a:t>D</a:t>
            </a:r>
            <a:r>
              <a:rPr lang="en-US" sz="1900" baseline="30000">
                <a:solidFill>
                  <a:srgbClr val="008000"/>
                </a:solidFill>
                <a:sym typeface="Symbol" pitchFamily="-65" charset="2"/>
              </a:rPr>
              <a:t> –</a:t>
            </a:r>
            <a:r>
              <a:rPr lang="en-US" sz="1900" baseline="30000">
                <a:solidFill>
                  <a:srgbClr val="008000"/>
                </a:solidFill>
              </a:rPr>
              <a:t> </a:t>
            </a:r>
            <a:r>
              <a:rPr lang="en-US" sz="1900">
                <a:solidFill>
                  <a:srgbClr val="008000"/>
                </a:solidFill>
                <a:sym typeface="Symbol" pitchFamily="-65" charset="2"/>
              </a:rPr>
              <a:t> </a:t>
            </a:r>
            <a:r>
              <a:rPr lang="en-US" sz="1900">
                <a:solidFill>
                  <a:srgbClr val="008000"/>
                </a:solidFill>
              </a:rPr>
              <a:t>D</a:t>
            </a:r>
            <a:r>
              <a:rPr lang="en-US" sz="1900" baseline="30000">
                <a:solidFill>
                  <a:srgbClr val="008000"/>
                </a:solidFill>
              </a:rPr>
              <a:t>0</a:t>
            </a:r>
            <a:r>
              <a:rPr lang="en-US" sz="1900">
                <a:solidFill>
                  <a:srgbClr val="008000"/>
                </a:solidFill>
              </a:rPr>
              <a:t> </a:t>
            </a:r>
            <a:r>
              <a:rPr lang="en-US" sz="1900">
                <a:solidFill>
                  <a:srgbClr val="008000"/>
                </a:solidFill>
                <a:latin typeface="Symbol" pitchFamily="-65" charset="2"/>
                <a:sym typeface="Symbol" pitchFamily="-65" charset="2"/>
              </a:rPr>
              <a:t>p</a:t>
            </a:r>
            <a:r>
              <a:rPr lang="en-US" sz="1900">
                <a:solidFill>
                  <a:srgbClr val="008000"/>
                </a:solidFill>
                <a:sym typeface="Symbol" pitchFamily="-65" charset="2"/>
              </a:rPr>
              <a:t> </a:t>
            </a:r>
            <a:r>
              <a:rPr lang="en-US" sz="1900" baseline="30000">
                <a:solidFill>
                  <a:srgbClr val="008000"/>
                </a:solidFill>
                <a:sym typeface="Symbol" pitchFamily="-65" charset="2"/>
              </a:rPr>
              <a:t>–</a:t>
            </a:r>
            <a:r>
              <a:rPr lang="en-US" sz="1900">
                <a:sym typeface="Symbol" pitchFamily="-65" charset="2"/>
              </a:rPr>
              <a:t> </a:t>
            </a:r>
            <a:endParaRPr lang="en-US" sz="1900">
              <a:solidFill>
                <a:schemeClr val="accent2"/>
              </a:solidFill>
            </a:endParaRPr>
          </a:p>
          <a:p>
            <a:pPr defTabSz="86518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900">
                <a:solidFill>
                  <a:srgbClr val="FF0000"/>
                </a:solidFill>
                <a:sym typeface="Symbol" pitchFamily="-65" charset="2"/>
              </a:rPr>
              <a:t>	  </a:t>
            </a:r>
            <a:r>
              <a:rPr lang="en-US" sz="1900">
                <a:solidFill>
                  <a:srgbClr val="CC0099"/>
                </a:solidFill>
                <a:sym typeface="Symbol" pitchFamily="-65" charset="2"/>
              </a:rPr>
              <a:t>K</a:t>
            </a:r>
            <a:r>
              <a:rPr lang="en-US" sz="1900" baseline="30000">
                <a:solidFill>
                  <a:srgbClr val="CC00CC"/>
                </a:solidFill>
                <a:sym typeface="Symbol" pitchFamily="-65" charset="2"/>
              </a:rPr>
              <a:t>–</a:t>
            </a:r>
            <a:r>
              <a:rPr lang="en-US" sz="1900" baseline="30000">
                <a:solidFill>
                  <a:srgbClr val="0000CC"/>
                </a:solidFill>
                <a:sym typeface="Symbol" pitchFamily="-65" charset="2"/>
              </a:rPr>
              <a:t> </a:t>
            </a:r>
            <a:r>
              <a:rPr lang="en-US" sz="1900">
                <a:solidFill>
                  <a:srgbClr val="0000CC"/>
                </a:solidFill>
                <a:latin typeface="Symbol" pitchFamily="-65" charset="2"/>
                <a:sym typeface="Symbol" pitchFamily="-65" charset="2"/>
              </a:rPr>
              <a:t>p </a:t>
            </a:r>
            <a:r>
              <a:rPr lang="en-US" sz="1900" baseline="30000">
                <a:solidFill>
                  <a:srgbClr val="0000CC"/>
                </a:solidFill>
                <a:sym typeface="Symbol" pitchFamily="-65" charset="2"/>
              </a:rPr>
              <a:t>+</a:t>
            </a:r>
            <a:r>
              <a:rPr lang="en-US" sz="1900">
                <a:solidFill>
                  <a:srgbClr val="0000CC"/>
                </a:solidFill>
                <a:sym typeface="Symbol" pitchFamily="-65" charset="2"/>
              </a:rPr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0" y="1106488"/>
            <a:ext cx="144463" cy="142875"/>
            <a:chOff x="2976" y="768"/>
            <a:chExt cx="96" cy="96"/>
          </a:xfrm>
        </p:grpSpPr>
        <p:sp>
          <p:nvSpPr>
            <p:cNvPr id="45074" name="Line 15"/>
            <p:cNvSpPr>
              <a:spLocks noChangeShapeType="1"/>
            </p:cNvSpPr>
            <p:nvPr/>
          </p:nvSpPr>
          <p:spPr bwMode="auto">
            <a:xfrm>
              <a:off x="2976" y="76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5" name="Line 16"/>
            <p:cNvSpPr>
              <a:spLocks noChangeShapeType="1"/>
            </p:cNvSpPr>
            <p:nvPr/>
          </p:nvSpPr>
          <p:spPr bwMode="auto">
            <a:xfrm>
              <a:off x="2976" y="864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071" name="Picture 17" descr="mass_dst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" y="1627188"/>
            <a:ext cx="290195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Line 18"/>
          <p:cNvSpPr>
            <a:spLocks noChangeShapeType="1"/>
          </p:cNvSpPr>
          <p:nvPr/>
        </p:nvSpPr>
        <p:spPr bwMode="auto">
          <a:xfrm>
            <a:off x="7656513" y="3363912"/>
            <a:ext cx="285750" cy="0"/>
          </a:xfrm>
          <a:prstGeom prst="line">
            <a:avLst/>
          </a:prstGeom>
          <a:noFill/>
          <a:ln w="12700" cap="sq">
            <a:solidFill>
              <a:srgbClr val="008000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451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BABAR DIRC 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ERFORMANCE 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XAMPLE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6/8/10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44DA-0081-3445-9F4C-6D04AE9692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Detector Wkshp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12878</TotalTime>
  <Words>2599</Words>
  <Application>Microsoft Macintosh PowerPoint</Application>
  <PresentationFormat>On-screen Show (4:3)</PresentationFormat>
  <Paragraphs>392</Paragraphs>
  <Slides>26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Equation</vt:lpstr>
      <vt:lpstr>Microsoft Equation 3.0</vt:lpstr>
      <vt:lpstr>Microsoft Equation</vt:lpstr>
      <vt:lpstr>Summary of EIC Detector Workshop  4—5 June 2010 Talks on web  http://conferences.jlab.org/eic2010/ </vt:lpstr>
      <vt:lpstr>EIC Detector</vt:lpstr>
      <vt:lpstr>Slide 3</vt:lpstr>
      <vt:lpstr>Slide 4</vt:lpstr>
      <vt:lpstr>Slide 5</vt:lpstr>
      <vt:lpstr>Particle ID:</vt:lpstr>
      <vt:lpstr>The DIRC in BABAR</vt:lpstr>
      <vt:lpstr>DIRC RECONSTRUCTION: (x,y,t)  </vt:lpstr>
      <vt:lpstr>BABAR DIRC PERFORMANCE EXAMPLE</vt:lpstr>
      <vt:lpstr>ALICE HMPID R&amp;D</vt:lpstr>
      <vt:lpstr>PID performance: ID range</vt:lpstr>
      <vt:lpstr>Slide 12</vt:lpstr>
      <vt:lpstr>Slide 13</vt:lpstr>
      <vt:lpstr>Tracking/ Triggering / Simulations</vt:lpstr>
      <vt:lpstr>Slide 15</vt:lpstr>
      <vt:lpstr>Exclusive Generators: π+/K+</vt:lpstr>
      <vt:lpstr>Slide 17</vt:lpstr>
      <vt:lpstr>Slide 18</vt:lpstr>
      <vt:lpstr>Slide 19</vt:lpstr>
      <vt:lpstr>Forward Tracking</vt:lpstr>
      <vt:lpstr>Precession of Trajectories in Solenoid</vt:lpstr>
      <vt:lpstr>Conclusion</vt:lpstr>
      <vt:lpstr>Momentum Resolution of Forward Tracker</vt:lpstr>
      <vt:lpstr>Ion Ring – Beam envelopes</vt:lpstr>
      <vt:lpstr>Forward Particles of a 6x60 GeV collider</vt:lpstr>
      <vt:lpstr>Far Forward Tracking</vt:lpstr>
    </vt:vector>
  </TitlesOfParts>
  <Company>ODU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 and Periodic Motion Chapter 11</dc:title>
  <dc:creator>OCCS</dc:creator>
  <cp:lastModifiedBy>Charles Earl Hyde</cp:lastModifiedBy>
  <cp:revision>58</cp:revision>
  <cp:lastPrinted>2010-06-08T17:40:03Z</cp:lastPrinted>
  <dcterms:created xsi:type="dcterms:W3CDTF">2010-06-08T00:18:20Z</dcterms:created>
  <dcterms:modified xsi:type="dcterms:W3CDTF">2010-06-08T19:53:07Z</dcterms:modified>
</cp:coreProperties>
</file>