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notesSlides/notesSlide1.xml" ContentType="application/vnd.openxmlformats-officedocument.presentationml.notesSlide+xml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6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5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07"/>
    <a:srgbClr val="0AF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034" autoAdjust="0"/>
  </p:normalViewPr>
  <p:slideViewPr>
    <p:cSldViewPr snapToGrid="0" snapToObjects="1">
      <p:cViewPr varScale="1">
        <p:scale>
          <a:sx n="73" d="100"/>
          <a:sy n="73" d="100"/>
        </p:scale>
        <p:origin x="-1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8A950-5762-5543-BBC0-0833964A46CF}" type="datetimeFigureOut">
              <a:rPr lang="en-US" smtClean="0"/>
              <a:t>12/15/11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EF0F4-E0E5-5540-A576-5C773B08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81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74045-8789-1244-BC43-91D0649D465F}" type="slidenum">
              <a:rPr lang="fr-FR"/>
              <a:pPr/>
              <a:t>3</a:t>
            </a:fld>
            <a:endParaRPr lang="fr-FR"/>
          </a:p>
        </p:txBody>
      </p:sp>
      <p:sp>
        <p:nvSpPr>
          <p:cNvPr id="19661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54113" y="703263"/>
            <a:ext cx="4587875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66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30958" y="4358054"/>
            <a:ext cx="5031336" cy="407523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151" tIns="43576" rIns="87151" bIns="43576"/>
          <a:lstStyle/>
          <a:p>
            <a:r>
              <a:rPr lang="en-GB"/>
              <a:t>Intro</a:t>
            </a:r>
          </a:p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Cross section on </a:t>
            </a:r>
            <a:r>
              <a:rPr lang="en-US" sz="2800" dirty="0" err="1" smtClean="0"/>
              <a:t>unpolarized</a:t>
            </a:r>
            <a:r>
              <a:rPr lang="en-US" sz="2800" dirty="0" smtClean="0"/>
              <a:t> proton </a:t>
            </a:r>
            <a:r>
              <a:rPr lang="en-US" sz="2800" i="1" dirty="0" err="1" smtClean="0"/>
              <a:t>vs</a:t>
            </a:r>
            <a:r>
              <a:rPr lang="en-US" sz="2800" i="1" dirty="0" smtClean="0"/>
              <a:t> Q</a:t>
            </a:r>
            <a:r>
              <a:rPr lang="en-US" sz="2800" i="1" baseline="30000" dirty="0" smtClean="0"/>
              <a:t>2</a:t>
            </a:r>
            <a:r>
              <a:rPr lang="en-US" sz="2800" i="1" dirty="0" smtClean="0"/>
              <a:t> </a:t>
            </a:r>
            <a:r>
              <a:rPr lang="en-US" sz="2800" dirty="0" smtClean="0"/>
              <a:t>to isolate Leading-Twist amplitude</a:t>
            </a:r>
          </a:p>
          <a:p>
            <a:pPr lvl="1"/>
            <a:r>
              <a:rPr lang="en-US" dirty="0" smtClean="0">
                <a:cs typeface="Symbol" charset="2"/>
              </a:rPr>
              <a:t>Factor of 2 dynamic range in </a:t>
            </a:r>
            <a:r>
              <a:rPr lang="en-US" i="1" dirty="0" smtClean="0">
                <a:cs typeface="Symbol" charset="2"/>
              </a:rPr>
              <a:t>Q</a:t>
            </a:r>
            <a:r>
              <a:rPr lang="en-US" i="1" baseline="30000" dirty="0" smtClean="0">
                <a:cs typeface="Symbol" charset="2"/>
              </a:rPr>
              <a:t>2</a:t>
            </a:r>
            <a:endParaRPr lang="en-US" sz="2400" dirty="0" smtClean="0">
              <a:cs typeface="Symbol" charset="2"/>
            </a:endParaRPr>
          </a:p>
          <a:p>
            <a:r>
              <a:rPr lang="en-US" sz="2800" dirty="0" smtClean="0">
                <a:cs typeface="Symbol" charset="2"/>
              </a:rPr>
              <a:t>Almost full coverage of accessible 11 GeV kinematics </a:t>
            </a:r>
          </a:p>
          <a:p>
            <a:pPr marL="0" indent="0">
              <a:buNone/>
            </a:pPr>
            <a:r>
              <a:rPr lang="en-US" i="1" dirty="0" smtClean="0">
                <a:cs typeface="Symbol" charset="2"/>
              </a:rPr>
              <a:t>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EF0F4-E0E5-5540-A576-5C773B0855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42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/>
              <a:t>12/14/11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1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/>
              <a:t>12/14/11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/>
              <a:t>12/14/11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4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/>
              <a:t>12/14/11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84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/>
              <a:t>12/14/11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2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/>
              <a:t>12/14/11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2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/>
              <a:t>12/14/11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7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/>
              <a:t>12/14/11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76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/>
              <a:t>12/14/11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1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/>
              <a:t>12/14/11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8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/>
              <a:t>12/14/11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4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16191-D53B-6F4D-8024-586159111C59}" type="datetimeFigureOut">
              <a:rPr lang="en-US" smtClean="0"/>
              <a:t>12/14/11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225C5-CE7D-6E48-9CEF-D87B60D00C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65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0090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660066"/>
        </a:buClr>
        <a:buFont typeface="Wingdings" charset="2"/>
        <a:buChar char="u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2.emf"/><Relationship Id="rId6" Type="http://schemas.openxmlformats.org/officeDocument/2006/relationships/oleObject" Target="../embeddings/Microsoft_Equation2.bin"/><Relationship Id="rId7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6.bin"/><Relationship Id="rId12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9.png"/><Relationship Id="rId5" Type="http://schemas.openxmlformats.org/officeDocument/2006/relationships/oleObject" Target="../embeddings/Microsoft_Equation3.bin"/><Relationship Id="rId6" Type="http://schemas.openxmlformats.org/officeDocument/2006/relationships/image" Target="../media/image5.emf"/><Relationship Id="rId7" Type="http://schemas.openxmlformats.org/officeDocument/2006/relationships/oleObject" Target="../embeddings/Microsoft_Equation4.bin"/><Relationship Id="rId8" Type="http://schemas.openxmlformats.org/officeDocument/2006/relationships/image" Target="../media/image6.emf"/><Relationship Id="rId9" Type="http://schemas.openxmlformats.org/officeDocument/2006/relationships/oleObject" Target="../embeddings/Microsoft_Equation5.bin"/><Relationship Id="rId10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oleObject" Target="../embeddings/Microsoft_Equation7.bin"/><Relationship Id="rId5" Type="http://schemas.openxmlformats.org/officeDocument/2006/relationships/image" Target="../media/image10.emf"/><Relationship Id="rId6" Type="http://schemas.openxmlformats.org/officeDocument/2006/relationships/oleObject" Target="../embeddings/Microsoft_Equation8.bin"/><Relationship Id="rId7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6503"/>
            <a:ext cx="7772400" cy="3293948"/>
          </a:xfrm>
        </p:spPr>
        <p:txBody>
          <a:bodyPr>
            <a:normAutofit/>
          </a:bodyPr>
          <a:lstStyle/>
          <a:p>
            <a:r>
              <a:rPr lang="en-US" dirty="0" smtClean="0"/>
              <a:t>DVCS at 12 GeV: E12-06-114</a:t>
            </a:r>
            <a:br>
              <a:rPr lang="en-US" dirty="0" smtClean="0"/>
            </a:br>
            <a:r>
              <a:rPr lang="en-US" dirty="0" smtClean="0"/>
              <a:t>“Measurements </a:t>
            </a:r>
            <a:r>
              <a:rPr lang="en-US" dirty="0"/>
              <a:t>of the electron-</a:t>
            </a:r>
            <a:r>
              <a:rPr lang="en-US" dirty="0" err="1"/>
              <a:t>helicity</a:t>
            </a:r>
            <a:r>
              <a:rPr lang="en-US" dirty="0"/>
              <a:t> dependent cross-sections of</a:t>
            </a:r>
            <a:br>
              <a:rPr lang="en-US" dirty="0"/>
            </a:br>
            <a:r>
              <a:rPr lang="en-US" dirty="0"/>
              <a:t>deeply virtual Compton scattering in Hall A at 11 </a:t>
            </a:r>
            <a:r>
              <a:rPr lang="en-US" dirty="0" smtClean="0"/>
              <a:t>GeV”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6090" y="3486112"/>
            <a:ext cx="3635856" cy="217817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C. Hyde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C. Mu</a:t>
            </a:r>
            <a:r>
              <a:rPr lang="en-US" dirty="0" smtClean="0">
                <a:solidFill>
                  <a:srgbClr val="0000FF"/>
                </a:solidFill>
              </a:rPr>
              <a:t>ñoz Camacho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A.Camsonne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J. Roche</a:t>
            </a:r>
          </a:p>
          <a:p>
            <a:pPr marL="514350" indent="-514350">
              <a:buAutoNum type="alphaUcPeriod"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3934" y="5867339"/>
            <a:ext cx="2882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Hall A Collaboration Meeting</a:t>
            </a:r>
          </a:p>
          <a:p>
            <a:r>
              <a:rPr lang="en-US" dirty="0" smtClean="0"/>
              <a:t>14-16 December 2011</a:t>
            </a:r>
            <a:endParaRPr lang="en-US" dirty="0"/>
          </a:p>
        </p:txBody>
      </p:sp>
      <p:pic>
        <p:nvPicPr>
          <p:cNvPr id="9" name="Picture 8" descr="DVCS_Mechanic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7" y="3573087"/>
            <a:ext cx="4308709" cy="309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55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4848712" cy="890831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Technical Upgrades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12" y="1348059"/>
            <a:ext cx="5057469" cy="1817842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Expanded PbF</a:t>
            </a:r>
            <a:r>
              <a:rPr lang="en-US" baseline="-25000" dirty="0" smtClean="0"/>
              <a:t>2 </a:t>
            </a:r>
            <a:r>
              <a:rPr lang="en-US" dirty="0" smtClean="0"/>
              <a:t>Calorimeter to 16x13 crystals</a:t>
            </a:r>
          </a:p>
          <a:p>
            <a:pPr lvl="1"/>
            <a:r>
              <a:rPr lang="en-US" dirty="0" smtClean="0"/>
              <a:t>Improved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>
                <a:latin typeface="Symbol" charset="2"/>
                <a:cs typeface="Symbol" charset="2"/>
              </a:rPr>
              <a:t>0</a:t>
            </a:r>
            <a:r>
              <a:rPr lang="en-US" dirty="0" smtClean="0">
                <a:cs typeface="Symbol" charset="2"/>
              </a:rPr>
              <a:t> detection</a:t>
            </a:r>
          </a:p>
        </p:txBody>
      </p:sp>
      <p:pic>
        <p:nvPicPr>
          <p:cNvPr id="4" name="Picture 3" descr="ars16vme64_jp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271888"/>
            <a:ext cx="2413211" cy="3323796"/>
          </a:xfrm>
          <a:prstGeom prst="rect">
            <a:avLst/>
          </a:prstGeom>
        </p:spPr>
      </p:pic>
      <p:pic>
        <p:nvPicPr>
          <p:cNvPr id="7" name="Picture 6" descr="PbF2CaloSt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427" y="170268"/>
            <a:ext cx="3290237" cy="442269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295130" y="4770359"/>
            <a:ext cx="5718534" cy="2000666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009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660066"/>
              </a:buClr>
              <a:buFont typeface="Wingdings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cs typeface="Symbol" charset="2"/>
              </a:rPr>
              <a:t>Converted 1GHz ARS digitizer to </a:t>
            </a:r>
            <a:r>
              <a:rPr lang="en-US" dirty="0" smtClean="0"/>
              <a:t> VME160SST with data buffering</a:t>
            </a:r>
          </a:p>
          <a:p>
            <a:r>
              <a:rPr lang="en-US" dirty="0" smtClean="0"/>
              <a:t>Upgraded (</a:t>
            </a:r>
            <a:r>
              <a:rPr lang="en-US" dirty="0" err="1" smtClean="0"/>
              <a:t>e,e’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>
                <a:cs typeface="Symbol" charset="2"/>
              </a:rPr>
              <a:t>) trigger</a:t>
            </a:r>
          </a:p>
        </p:txBody>
      </p:sp>
    </p:spTree>
    <p:extLst>
      <p:ext uri="{BB962C8B-B14F-4D97-AF65-F5344CB8AC3E}">
        <p14:creationId xmlns:p14="http://schemas.microsoft.com/office/powerpoint/2010/main" val="811648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5050"/>
            <a:ext cx="8229600" cy="5340280"/>
          </a:xfrm>
          <a:solidFill>
            <a:srgbClr val="FFFFFF"/>
          </a:solidFill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PAC 38 Charge</a:t>
            </a:r>
          </a:p>
          <a:p>
            <a:pPr lvl="1"/>
            <a:r>
              <a:rPr lang="en-US" dirty="0" smtClean="0"/>
              <a:t>“…top half of the priority list to be established for the first 5 years of 12 GeV operations.”</a:t>
            </a:r>
          </a:p>
          <a:p>
            <a:r>
              <a:rPr lang="en-US" dirty="0" smtClean="0"/>
              <a:t>PAC 38 approved  E12-06-114 for 100 days with A rating.</a:t>
            </a:r>
          </a:p>
          <a:p>
            <a:pPr lvl="1"/>
            <a:r>
              <a:rPr lang="en-US" dirty="0" smtClean="0"/>
              <a:t>This is a large fraction of available beam in first 5 years.</a:t>
            </a:r>
          </a:p>
          <a:p>
            <a:pPr lvl="1"/>
            <a:r>
              <a:rPr lang="en-US" dirty="0" smtClean="0"/>
              <a:t>The PAC understood this when they approved </a:t>
            </a:r>
            <a:r>
              <a:rPr lang="en-US" dirty="0" err="1" smtClean="0"/>
              <a:t>th</a:t>
            </a:r>
            <a:r>
              <a:rPr lang="en-US" dirty="0" smtClean="0"/>
              <a:t> exp.</a:t>
            </a:r>
          </a:p>
          <a:p>
            <a:r>
              <a:rPr lang="en-US" dirty="0" smtClean="0"/>
              <a:t>These data are crucial for the GPD program</a:t>
            </a:r>
          </a:p>
          <a:p>
            <a:pPr lvl="1"/>
            <a:r>
              <a:rPr lang="en-US" dirty="0" smtClean="0"/>
              <a:t>Establish precision of Leading twist separation </a:t>
            </a:r>
            <a:r>
              <a:rPr lang="en-US" dirty="0" err="1" smtClean="0"/>
              <a:t>vs</a:t>
            </a:r>
            <a:r>
              <a:rPr lang="en-US" dirty="0" smtClean="0"/>
              <a:t>  Q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Early running will strongly influence the entire GPD program</a:t>
            </a:r>
            <a:endParaRPr lang="en-US" dirty="0"/>
          </a:p>
          <a:p>
            <a:r>
              <a:rPr lang="en-US" dirty="0" smtClean="0"/>
              <a:t>Minimal resources required</a:t>
            </a:r>
          </a:p>
          <a:p>
            <a:pPr lvl="1"/>
            <a:r>
              <a:rPr lang="en-US" dirty="0" smtClean="0"/>
              <a:t>Equipment is ready</a:t>
            </a:r>
          </a:p>
          <a:p>
            <a:r>
              <a:rPr lang="en-US" dirty="0" smtClean="0"/>
              <a:t>Large investment already made in France and US.</a:t>
            </a:r>
          </a:p>
          <a:p>
            <a:r>
              <a:rPr lang="en-US" dirty="0" smtClean="0"/>
              <a:t>Beam requirements are modest</a:t>
            </a:r>
          </a:p>
          <a:p>
            <a:pPr lvl="1"/>
            <a:r>
              <a:rPr lang="en-US" dirty="0" smtClean="0"/>
              <a:t>≤ 20 </a:t>
            </a:r>
            <a:r>
              <a:rPr lang="en-US" dirty="0" err="1" smtClean="0"/>
              <a:t>microA</a:t>
            </a:r>
            <a:endParaRPr lang="en-US" dirty="0" smtClean="0"/>
          </a:p>
          <a:p>
            <a:pPr lvl="1"/>
            <a:r>
              <a:rPr lang="en-US" dirty="0" smtClean="0"/>
              <a:t>Energies flexible, ½ of beam request is &lt; 11 GeV</a:t>
            </a:r>
            <a:endParaRPr lang="en-US" dirty="0" smtClean="0"/>
          </a:p>
          <a:p>
            <a:r>
              <a:rPr lang="en-US" dirty="0" smtClean="0"/>
              <a:t>Join us!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249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56" y="132936"/>
            <a:ext cx="8229600" cy="8386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Generalized Parton Distributions (GPDs)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001" y="1002208"/>
            <a:ext cx="8558007" cy="4783678"/>
          </a:xfrm>
        </p:spPr>
        <p:txBody>
          <a:bodyPr>
            <a:normAutofit/>
          </a:bodyPr>
          <a:lstStyle/>
          <a:p>
            <a:pPr marL="342900" lvl="1" indent="-342900">
              <a:buClrTx/>
            </a:pPr>
            <a:r>
              <a:rPr lang="en-US" sz="2800" dirty="0" smtClean="0"/>
              <a:t>GPD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x,</a:t>
            </a:r>
            <a:r>
              <a:rPr lang="en-US" sz="2800" i="1" dirty="0" err="1" smtClean="0">
                <a:latin typeface="Symbol" charset="2"/>
                <a:cs typeface="Symbol" charset="2"/>
              </a:rPr>
              <a:t>x</a:t>
            </a:r>
            <a:r>
              <a:rPr lang="en-US" sz="2800" i="1" dirty="0" err="1" smtClean="0"/>
              <a:t>,t</a:t>
            </a:r>
            <a:r>
              <a:rPr lang="en-US" sz="2800" i="1" dirty="0" smtClean="0"/>
              <a:t>)</a:t>
            </a:r>
          </a:p>
          <a:p>
            <a:pPr lvl="1"/>
            <a:r>
              <a:rPr lang="en-US" i="1" dirty="0" smtClean="0">
                <a:latin typeface="Symbol" charset="2"/>
                <a:cs typeface="Symbol" charset="2"/>
              </a:rPr>
              <a:t>x ≈ </a:t>
            </a:r>
            <a:r>
              <a:rPr lang="en-US" i="1" dirty="0" err="1" smtClean="0">
                <a:cs typeface="Symbol" charset="2"/>
              </a:rPr>
              <a:t>x</a:t>
            </a:r>
            <a:r>
              <a:rPr lang="en-US" i="1" baseline="-25000" dirty="0" err="1" smtClean="0">
                <a:cs typeface="Symbol" charset="2"/>
              </a:rPr>
              <a:t>B</a:t>
            </a:r>
            <a:r>
              <a:rPr lang="en-US" i="1" dirty="0" smtClean="0">
                <a:cs typeface="Symbol" charset="2"/>
              </a:rPr>
              <a:t>/(2-x</a:t>
            </a:r>
            <a:r>
              <a:rPr lang="en-US" i="1" baseline="-25000" dirty="0" smtClean="0">
                <a:cs typeface="Symbol" charset="2"/>
              </a:rPr>
              <a:t>B</a:t>
            </a:r>
            <a:r>
              <a:rPr lang="en-US" i="1" dirty="0" smtClean="0">
                <a:cs typeface="Symbol" charset="2"/>
              </a:rPr>
              <a:t>)</a:t>
            </a:r>
          </a:p>
          <a:p>
            <a:pPr lvl="2">
              <a:buClr>
                <a:srgbClr val="000090"/>
              </a:buClr>
            </a:pPr>
            <a:r>
              <a:rPr lang="en-US" i="1" dirty="0" smtClean="0">
                <a:cs typeface="Symbol" charset="2"/>
              </a:rPr>
              <a:t>x = </a:t>
            </a:r>
            <a:r>
              <a:rPr lang="en-US" dirty="0" smtClean="0">
                <a:cs typeface="Symbol" charset="2"/>
              </a:rPr>
              <a:t>average momentum fraction</a:t>
            </a:r>
          </a:p>
          <a:p>
            <a:pPr lvl="2">
              <a:buClr>
                <a:srgbClr val="000090"/>
              </a:buClr>
            </a:pPr>
            <a:r>
              <a:rPr lang="en-US" dirty="0" smtClean="0">
                <a:cs typeface="Symbol" charset="2"/>
              </a:rPr>
              <a:t>2</a:t>
            </a:r>
            <a:r>
              <a:rPr lang="en-US" i="1" dirty="0" smtClean="0">
                <a:latin typeface="Symbol" charset="2"/>
                <a:cs typeface="Symbol" charset="2"/>
              </a:rPr>
              <a:t>x = </a:t>
            </a:r>
            <a:r>
              <a:rPr lang="en-US" dirty="0" err="1" smtClean="0">
                <a:cs typeface="Symbol" charset="2"/>
              </a:rPr>
              <a:t>skewness</a:t>
            </a:r>
            <a:endParaRPr lang="en-US" dirty="0" smtClean="0">
              <a:cs typeface="Symbol" charset="2"/>
            </a:endParaRPr>
          </a:p>
          <a:p>
            <a:r>
              <a:rPr lang="en-US" dirty="0" smtClean="0"/>
              <a:t>Correlation of longitudinal momentum fraction </a:t>
            </a:r>
            <a:r>
              <a:rPr lang="en-US" i="1" dirty="0" smtClean="0"/>
              <a:t>x±</a:t>
            </a:r>
            <a:r>
              <a:rPr lang="en-US" dirty="0" smtClean="0"/>
              <a:t> </a:t>
            </a:r>
            <a:r>
              <a:rPr lang="en-US" i="1" dirty="0" smtClean="0">
                <a:latin typeface="Symbol" charset="2"/>
                <a:cs typeface="Symbol" charset="2"/>
              </a:rPr>
              <a:t>x </a:t>
            </a:r>
            <a:r>
              <a:rPr lang="en-US" dirty="0" smtClean="0"/>
              <a:t>with transverse spatial distributions</a:t>
            </a:r>
          </a:p>
          <a:p>
            <a:pPr lvl="1"/>
            <a:r>
              <a:rPr lang="en-US" dirty="0" smtClean="0"/>
              <a:t>Impact parameter  </a:t>
            </a:r>
            <a:r>
              <a:rPr lang="en-US" i="1" dirty="0" smtClean="0"/>
              <a:t>b</a:t>
            </a:r>
            <a:r>
              <a:rPr lang="en-US" i="1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Fourier </a:t>
            </a:r>
            <a:r>
              <a:rPr lang="en-US" dirty="0" err="1" smtClean="0">
                <a:sym typeface="Wingdings"/>
              </a:rPr>
              <a:t>congugate</a:t>
            </a:r>
            <a:r>
              <a:rPr lang="en-US" dirty="0" smtClean="0">
                <a:sym typeface="Wingdings"/>
              </a:rPr>
              <a:t> </a:t>
            </a:r>
            <a:r>
              <a:rPr lang="en-US" i="1" dirty="0" smtClean="0">
                <a:latin typeface="Symbol" charset="2"/>
                <a:cs typeface="Symbol" charset="2"/>
                <a:sym typeface="Wingdings"/>
              </a:rPr>
              <a:t>D</a:t>
            </a:r>
            <a:r>
              <a:rPr lang="en-US" i="1" dirty="0" smtClean="0">
                <a:sym typeface="Wingdings"/>
              </a:rPr>
              <a:t>, </a:t>
            </a:r>
            <a:r>
              <a:rPr lang="en-US" dirty="0" smtClean="0">
                <a:sym typeface="Wingdings"/>
              </a:rPr>
              <a:t>with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D</a:t>
            </a:r>
            <a:r>
              <a:rPr lang="en-US" baseline="30000" dirty="0" smtClean="0">
                <a:cs typeface="Symbol" charset="2"/>
                <a:sym typeface="Wingdings"/>
              </a:rPr>
              <a:t>2</a:t>
            </a:r>
            <a:r>
              <a:rPr lang="en-US" dirty="0">
                <a:cs typeface="Symbol" charset="2"/>
                <a:sym typeface="Wingdings"/>
              </a:rPr>
              <a:t> </a:t>
            </a:r>
            <a:r>
              <a:rPr lang="en-US" dirty="0" smtClean="0">
                <a:cs typeface="Symbol" charset="2"/>
                <a:sym typeface="Wingdings"/>
              </a:rPr>
              <a:t>= </a:t>
            </a:r>
            <a:r>
              <a:rPr lang="en-US" i="1" dirty="0" smtClean="0">
                <a:cs typeface="Symbol" charset="2"/>
                <a:sym typeface="Wingdings"/>
              </a:rPr>
              <a:t>t</a:t>
            </a:r>
          </a:p>
          <a:p>
            <a:r>
              <a:rPr lang="en-US" i="1" u="sng" dirty="0" smtClean="0">
                <a:cs typeface="Symbol" charset="2"/>
                <a:sym typeface="Wingdings"/>
              </a:rPr>
              <a:t>GPD </a:t>
            </a:r>
            <a:r>
              <a:rPr lang="en-US" i="1" dirty="0" smtClean="0">
                <a:cs typeface="Symbol" charset="2"/>
                <a:sym typeface="Wingdings"/>
              </a:rPr>
              <a:t>                  </a:t>
            </a:r>
            <a:r>
              <a:rPr lang="en-US" i="1" u="sng" dirty="0" smtClean="0">
                <a:cs typeface="Symbol" charset="2"/>
                <a:sym typeface="Wingdings"/>
              </a:rPr>
              <a:t>DIS</a:t>
            </a:r>
            <a:r>
              <a:rPr lang="en-US" i="1" dirty="0" smtClean="0">
                <a:cs typeface="Symbol" charset="2"/>
                <a:sym typeface="Wingdings"/>
              </a:rPr>
              <a:t>                              </a:t>
            </a:r>
            <a:r>
              <a:rPr lang="en-US" i="1" u="sng" dirty="0" smtClean="0">
                <a:cs typeface="Symbol" charset="2"/>
                <a:sym typeface="Wingdings"/>
              </a:rPr>
              <a:t>Elastic </a:t>
            </a:r>
            <a:r>
              <a:rPr lang="en-US" i="1" u="sng" dirty="0" err="1" smtClean="0">
                <a:cs typeface="Symbol" charset="2"/>
                <a:sym typeface="Wingdings"/>
              </a:rPr>
              <a:t>ElectroWeak</a:t>
            </a:r>
            <a:endParaRPr lang="en-US" i="1" u="sng" dirty="0" smtClean="0">
              <a:cs typeface="Symbol" charset="2"/>
              <a:sym typeface="Wingdings"/>
            </a:endParaRPr>
          </a:p>
          <a:p>
            <a:r>
              <a:rPr lang="en-US" i="1" dirty="0" smtClean="0">
                <a:latin typeface="Symbol" charset="2"/>
                <a:cs typeface="Symbol" charset="2"/>
                <a:sym typeface="Wingdings"/>
              </a:rPr>
              <a:t>H(</a:t>
            </a:r>
            <a:r>
              <a:rPr lang="en-US" i="1" dirty="0" err="1" smtClean="0">
                <a:cs typeface="Symbol" charset="2"/>
                <a:sym typeface="Wingdings"/>
              </a:rPr>
              <a:t>x,</a:t>
            </a:r>
            <a:r>
              <a:rPr lang="en-US" i="1" dirty="0" err="1" smtClean="0">
                <a:latin typeface="Symbol" charset="2"/>
                <a:cs typeface="Symbol" charset="2"/>
                <a:sym typeface="Wingdings"/>
              </a:rPr>
              <a:t>x,</a:t>
            </a:r>
            <a:r>
              <a:rPr lang="en-US" i="1" dirty="0" err="1" smtClean="0">
                <a:cs typeface="Symbol" charset="2"/>
                <a:sym typeface="Wingdings"/>
              </a:rPr>
              <a:t>t</a:t>
            </a:r>
            <a:r>
              <a:rPr lang="en-US" i="1" dirty="0" smtClean="0">
                <a:cs typeface="Symbol" charset="2"/>
                <a:sym typeface="Wingdings"/>
              </a:rPr>
              <a:t>):		H(x,0,0)=q(x)   </a:t>
            </a:r>
          </a:p>
          <a:p>
            <a:r>
              <a:rPr lang="en-US" i="1" dirty="0" smtClean="0">
                <a:cs typeface="Symbol" charset="2"/>
                <a:sym typeface="Wingdings"/>
              </a:rPr>
              <a:t>E</a:t>
            </a:r>
            <a:r>
              <a:rPr lang="en-US" i="1" dirty="0" smtClean="0">
                <a:latin typeface="Symbol" charset="2"/>
                <a:cs typeface="Symbol" charset="2"/>
                <a:sym typeface="Wingdings"/>
              </a:rPr>
              <a:t>(</a:t>
            </a:r>
            <a:r>
              <a:rPr lang="en-US" i="1" dirty="0" err="1" smtClean="0">
                <a:cs typeface="Symbol" charset="2"/>
                <a:sym typeface="Wingdings"/>
              </a:rPr>
              <a:t>x,</a:t>
            </a:r>
            <a:r>
              <a:rPr lang="en-US" i="1" dirty="0" err="1" smtClean="0">
                <a:latin typeface="Symbol" charset="2"/>
                <a:cs typeface="Symbol" charset="2"/>
                <a:sym typeface="Wingdings"/>
              </a:rPr>
              <a:t>x,</a:t>
            </a:r>
            <a:r>
              <a:rPr lang="en-US" i="1" dirty="0" err="1" smtClean="0">
                <a:cs typeface="Symbol" charset="2"/>
                <a:sym typeface="Wingdings"/>
              </a:rPr>
              <a:t>t</a:t>
            </a:r>
            <a:r>
              <a:rPr lang="en-US" i="1" dirty="0" smtClean="0">
                <a:cs typeface="Symbol" charset="2"/>
                <a:sym typeface="Wingdings"/>
              </a:rPr>
              <a:t>)</a:t>
            </a:r>
            <a:r>
              <a:rPr lang="en-US" i="1" dirty="0" smtClean="0">
                <a:cs typeface="Symbol" charset="2"/>
                <a:sym typeface="Wingdings"/>
              </a:rPr>
              <a:t>	</a:t>
            </a:r>
            <a:r>
              <a:rPr lang="en-US" dirty="0" smtClean="0">
                <a:cs typeface="Symbol" charset="2"/>
                <a:sym typeface="Wingdings"/>
              </a:rPr>
              <a:t>:   No forward link to DIS</a:t>
            </a:r>
            <a:r>
              <a:rPr lang="en-US" i="1" dirty="0" smtClean="0">
                <a:cs typeface="Symbol" charset="2"/>
                <a:sym typeface="Wingdings"/>
              </a:rPr>
              <a:t>	</a:t>
            </a:r>
            <a:endParaRPr lang="en-US" i="1" dirty="0" smtClean="0">
              <a:latin typeface="Symbol" charset="2"/>
              <a:cs typeface="Symbol" charset="2"/>
            </a:endParaRPr>
          </a:p>
          <a:p>
            <a:pPr lvl="1"/>
            <a:endParaRPr lang="en-US" dirty="0" smtClean="0">
              <a:cs typeface="Symbol" charset="2"/>
              <a:sym typeface="Wingdings"/>
            </a:endParaRPr>
          </a:p>
        </p:txBody>
      </p:sp>
      <p:pic>
        <p:nvPicPr>
          <p:cNvPr id="6" name="Picture 5" descr="DVCS-fig-cropp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190" y="869413"/>
            <a:ext cx="2112412" cy="190798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409411"/>
              </p:ext>
            </p:extLst>
          </p:nvPr>
        </p:nvGraphicFramePr>
        <p:xfrm>
          <a:off x="5439192" y="4482523"/>
          <a:ext cx="3051175" cy="230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4" imgW="1511300" imgH="1143000" progId="Equation.3">
                  <p:embed/>
                </p:oleObj>
              </mc:Choice>
              <mc:Fallback>
                <p:oleObj name="Equation" r:id="rId4" imgW="1511300" imgH="1143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39192" y="4482523"/>
                        <a:ext cx="3051175" cy="2306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8195347" y="2531131"/>
            <a:ext cx="224933" cy="293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60983"/>
              </p:ext>
            </p:extLst>
          </p:nvPr>
        </p:nvGraphicFramePr>
        <p:xfrm>
          <a:off x="407132" y="5727430"/>
          <a:ext cx="465455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6" imgW="2374900" imgH="254000" progId="Equation.3">
                  <p:embed/>
                </p:oleObj>
              </mc:Choice>
              <mc:Fallback>
                <p:oleObj name="Equation" r:id="rId6" imgW="23749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7132" y="5727430"/>
                        <a:ext cx="4654550" cy="496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8128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 descr="spddt_f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767013"/>
            <a:ext cx="5986462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5587" name="Group 3"/>
          <p:cNvGrpSpPr>
            <a:grpSpLocks/>
          </p:cNvGrpSpPr>
          <p:nvPr/>
        </p:nvGrpSpPr>
        <p:grpSpPr bwMode="auto">
          <a:xfrm>
            <a:off x="566738" y="2592388"/>
            <a:ext cx="6254750" cy="1979612"/>
            <a:chOff x="357" y="1633"/>
            <a:chExt cx="3940" cy="1247"/>
          </a:xfrm>
        </p:grpSpPr>
        <p:sp>
          <p:nvSpPr>
            <p:cNvPr id="195588" name="Freeform 4"/>
            <p:cNvSpPr>
              <a:spLocks/>
            </p:cNvSpPr>
            <p:nvPr/>
          </p:nvSpPr>
          <p:spPr bwMode="auto">
            <a:xfrm>
              <a:off x="2086" y="2677"/>
              <a:ext cx="2211" cy="203"/>
            </a:xfrm>
            <a:custGeom>
              <a:avLst/>
              <a:gdLst>
                <a:gd name="T0" fmla="*/ 0 w 2211"/>
                <a:gd name="T1" fmla="*/ 5 h 203"/>
                <a:gd name="T2" fmla="*/ 255 w 2211"/>
                <a:gd name="T3" fmla="*/ 33 h 203"/>
                <a:gd name="T4" fmla="*/ 454 w 2211"/>
                <a:gd name="T5" fmla="*/ 33 h 203"/>
                <a:gd name="T6" fmla="*/ 539 w 2211"/>
                <a:gd name="T7" fmla="*/ 33 h 203"/>
                <a:gd name="T8" fmla="*/ 596 w 2211"/>
                <a:gd name="T9" fmla="*/ 5 h 203"/>
                <a:gd name="T10" fmla="*/ 624 w 2211"/>
                <a:gd name="T11" fmla="*/ 61 h 203"/>
                <a:gd name="T12" fmla="*/ 681 w 2211"/>
                <a:gd name="T13" fmla="*/ 61 h 203"/>
                <a:gd name="T14" fmla="*/ 822 w 2211"/>
                <a:gd name="T15" fmla="*/ 33 h 203"/>
                <a:gd name="T16" fmla="*/ 1077 w 2211"/>
                <a:gd name="T17" fmla="*/ 61 h 203"/>
                <a:gd name="T18" fmla="*/ 1248 w 2211"/>
                <a:gd name="T19" fmla="*/ 118 h 203"/>
                <a:gd name="T20" fmla="*/ 1333 w 2211"/>
                <a:gd name="T21" fmla="*/ 146 h 203"/>
                <a:gd name="T22" fmla="*/ 1389 w 2211"/>
                <a:gd name="T23" fmla="*/ 146 h 203"/>
                <a:gd name="T24" fmla="*/ 1446 w 2211"/>
                <a:gd name="T25" fmla="*/ 146 h 203"/>
                <a:gd name="T26" fmla="*/ 1701 w 2211"/>
                <a:gd name="T27" fmla="*/ 146 h 203"/>
                <a:gd name="T28" fmla="*/ 1985 w 2211"/>
                <a:gd name="T29" fmla="*/ 175 h 203"/>
                <a:gd name="T30" fmla="*/ 2211 w 2211"/>
                <a:gd name="T3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11" h="203">
                  <a:moveTo>
                    <a:pt x="0" y="5"/>
                  </a:moveTo>
                  <a:cubicBezTo>
                    <a:pt x="89" y="16"/>
                    <a:pt x="179" y="28"/>
                    <a:pt x="255" y="33"/>
                  </a:cubicBezTo>
                  <a:cubicBezTo>
                    <a:pt x="331" y="38"/>
                    <a:pt x="407" y="33"/>
                    <a:pt x="454" y="33"/>
                  </a:cubicBezTo>
                  <a:cubicBezTo>
                    <a:pt x="501" y="33"/>
                    <a:pt x="515" y="38"/>
                    <a:pt x="539" y="33"/>
                  </a:cubicBezTo>
                  <a:cubicBezTo>
                    <a:pt x="563" y="28"/>
                    <a:pt x="582" y="0"/>
                    <a:pt x="596" y="5"/>
                  </a:cubicBezTo>
                  <a:cubicBezTo>
                    <a:pt x="610" y="10"/>
                    <a:pt x="610" y="52"/>
                    <a:pt x="624" y="61"/>
                  </a:cubicBezTo>
                  <a:cubicBezTo>
                    <a:pt x="638" y="70"/>
                    <a:pt x="648" y="66"/>
                    <a:pt x="681" y="61"/>
                  </a:cubicBezTo>
                  <a:cubicBezTo>
                    <a:pt x="714" y="56"/>
                    <a:pt x="756" y="33"/>
                    <a:pt x="822" y="33"/>
                  </a:cubicBezTo>
                  <a:cubicBezTo>
                    <a:pt x="888" y="33"/>
                    <a:pt x="1006" y="47"/>
                    <a:pt x="1077" y="61"/>
                  </a:cubicBezTo>
                  <a:cubicBezTo>
                    <a:pt x="1148" y="75"/>
                    <a:pt x="1205" y="104"/>
                    <a:pt x="1248" y="118"/>
                  </a:cubicBezTo>
                  <a:cubicBezTo>
                    <a:pt x="1291" y="132"/>
                    <a:pt x="1310" y="141"/>
                    <a:pt x="1333" y="146"/>
                  </a:cubicBezTo>
                  <a:cubicBezTo>
                    <a:pt x="1356" y="151"/>
                    <a:pt x="1370" y="146"/>
                    <a:pt x="1389" y="146"/>
                  </a:cubicBezTo>
                  <a:cubicBezTo>
                    <a:pt x="1408" y="146"/>
                    <a:pt x="1394" y="146"/>
                    <a:pt x="1446" y="146"/>
                  </a:cubicBezTo>
                  <a:cubicBezTo>
                    <a:pt x="1498" y="146"/>
                    <a:pt x="1611" y="141"/>
                    <a:pt x="1701" y="146"/>
                  </a:cubicBezTo>
                  <a:cubicBezTo>
                    <a:pt x="1791" y="151"/>
                    <a:pt x="1900" y="166"/>
                    <a:pt x="1985" y="175"/>
                  </a:cubicBezTo>
                  <a:cubicBezTo>
                    <a:pt x="2070" y="184"/>
                    <a:pt x="2140" y="193"/>
                    <a:pt x="2211" y="203"/>
                  </a:cubicBezTo>
                </a:path>
              </a:pathLst>
            </a:custGeom>
            <a:noFill/>
            <a:ln w="57150" cmpd="sng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89" name="Text Box 5"/>
            <p:cNvSpPr txBox="1">
              <a:spLocks noChangeArrowheads="1"/>
            </p:cNvSpPr>
            <p:nvPr/>
          </p:nvSpPr>
          <p:spPr bwMode="auto">
            <a:xfrm>
              <a:off x="357" y="1633"/>
              <a:ext cx="2158" cy="595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/>
                <a:t>Cross-section measurement</a:t>
              </a:r>
            </a:p>
            <a:p>
              <a:r>
                <a:rPr lang="en-US" sz="1800"/>
                <a:t>and beam charge asymmetry (Re</a:t>
              </a:r>
              <a:r>
                <a:rPr lang="en-US" sz="1800" i="1"/>
                <a:t>T</a:t>
              </a:r>
              <a:r>
                <a:rPr lang="en-US" sz="1800"/>
                <a:t>)</a:t>
              </a:r>
              <a:endParaRPr lang="fr-FR" sz="1800"/>
            </a:p>
            <a:p>
              <a:r>
                <a:rPr lang="fr-FR" sz="1800"/>
                <a:t>integrate GPDs over </a:t>
              </a:r>
              <a:r>
                <a:rPr lang="fr-FR" sz="1800" i="1"/>
                <a:t>x</a:t>
              </a:r>
            </a:p>
          </p:txBody>
        </p:sp>
        <p:sp>
          <p:nvSpPr>
            <p:cNvPr id="195590" name="Line 6"/>
            <p:cNvSpPr>
              <a:spLocks noChangeShapeType="1"/>
            </p:cNvSpPr>
            <p:nvPr/>
          </p:nvSpPr>
          <p:spPr bwMode="auto">
            <a:xfrm>
              <a:off x="1548" y="2256"/>
              <a:ext cx="765" cy="42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5591" name="Group 7"/>
          <p:cNvGrpSpPr>
            <a:grpSpLocks/>
          </p:cNvGrpSpPr>
          <p:nvPr/>
        </p:nvGrpSpPr>
        <p:grpSpPr bwMode="auto">
          <a:xfrm>
            <a:off x="4257675" y="2546350"/>
            <a:ext cx="4846640" cy="2008188"/>
            <a:chOff x="2682" y="1604"/>
            <a:chExt cx="3053" cy="1265"/>
          </a:xfrm>
        </p:grpSpPr>
        <p:sp>
          <p:nvSpPr>
            <p:cNvPr id="195592" name="Line 8"/>
            <p:cNvSpPr>
              <a:spLocks noChangeShapeType="1"/>
            </p:cNvSpPr>
            <p:nvPr/>
          </p:nvSpPr>
          <p:spPr bwMode="auto">
            <a:xfrm flipH="1">
              <a:off x="2795" y="2228"/>
              <a:ext cx="1361" cy="4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93" name="Oval 9"/>
            <p:cNvSpPr>
              <a:spLocks noChangeArrowheads="1"/>
            </p:cNvSpPr>
            <p:nvPr/>
          </p:nvSpPr>
          <p:spPr bwMode="auto">
            <a:xfrm>
              <a:off x="2682" y="2653"/>
              <a:ext cx="102" cy="10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195594" name="Oval 10"/>
            <p:cNvSpPr>
              <a:spLocks noChangeArrowheads="1"/>
            </p:cNvSpPr>
            <p:nvPr/>
          </p:nvSpPr>
          <p:spPr bwMode="auto">
            <a:xfrm>
              <a:off x="3419" y="2767"/>
              <a:ext cx="102" cy="10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95" name="Text Box 11"/>
            <p:cNvSpPr txBox="1">
              <a:spLocks noChangeArrowheads="1"/>
            </p:cNvSpPr>
            <p:nvPr/>
          </p:nvSpPr>
          <p:spPr bwMode="auto">
            <a:xfrm>
              <a:off x="3567" y="1604"/>
              <a:ext cx="2168" cy="58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 dirty="0" err="1"/>
                <a:t>Beam</a:t>
              </a:r>
              <a:r>
                <a:rPr lang="fr-FR" sz="1800" dirty="0"/>
                <a:t> or </a:t>
              </a:r>
              <a:r>
                <a:rPr lang="fr-FR" sz="1800" dirty="0" err="1"/>
                <a:t>target</a:t>
              </a:r>
              <a:r>
                <a:rPr lang="fr-FR" sz="1800" dirty="0"/>
                <a:t> </a:t>
              </a:r>
              <a:r>
                <a:rPr lang="fr-FR" sz="1800" dirty="0" smtClean="0"/>
                <a:t>spin-</a:t>
              </a:r>
              <a:r>
                <a:rPr lang="fr-FR" sz="1800" dirty="0" err="1" smtClean="0"/>
                <a:t>dependent</a:t>
              </a:r>
              <a:r>
                <a:rPr lang="fr-FR" sz="1800" dirty="0" smtClean="0"/>
                <a:t> </a:t>
              </a:r>
              <a:r>
                <a:rPr lang="fr-FR" sz="1800" dirty="0" err="1" smtClean="0"/>
                <a:t>d</a:t>
              </a:r>
              <a:r>
                <a:rPr lang="fr-FR" sz="1800" dirty="0" err="1" smtClean="0">
                  <a:latin typeface="Symbol" charset="2"/>
                  <a:cs typeface="Symbol" charset="2"/>
                </a:rPr>
                <a:t>s</a:t>
              </a:r>
              <a:endParaRPr lang="fr-FR" sz="1800" dirty="0" smtClean="0"/>
            </a:p>
            <a:p>
              <a:r>
                <a:rPr lang="fr-FR" sz="1800" dirty="0" err="1" smtClean="0">
                  <a:cs typeface="Times New Roman" charset="0"/>
                </a:rPr>
                <a:t>contain</a:t>
              </a:r>
              <a:r>
                <a:rPr lang="fr-FR" sz="1800" dirty="0" smtClean="0">
                  <a:cs typeface="Times New Roman" charset="0"/>
                </a:rPr>
                <a:t> </a:t>
              </a:r>
              <a:r>
                <a:rPr lang="fr-FR" sz="1800" dirty="0" err="1">
                  <a:cs typeface="Times New Roman" charset="0"/>
                </a:rPr>
                <a:t>only</a:t>
              </a:r>
              <a:r>
                <a:rPr lang="fr-FR" sz="1800" dirty="0">
                  <a:cs typeface="Times New Roman" charset="0"/>
                </a:rPr>
                <a:t> </a:t>
              </a:r>
              <a:r>
                <a:rPr lang="fr-FR" sz="1800" dirty="0" err="1">
                  <a:cs typeface="Times New Roman" charset="0"/>
                </a:rPr>
                <a:t>Im</a:t>
              </a:r>
              <a:r>
                <a:rPr lang="fr-FR" sz="1800" i="1" dirty="0" err="1">
                  <a:cs typeface="Times New Roman" charset="0"/>
                </a:rPr>
                <a:t>T</a:t>
              </a:r>
              <a:r>
                <a:rPr lang="fr-FR" sz="1800" i="1" dirty="0">
                  <a:cs typeface="Times New Roman" charset="0"/>
                </a:rPr>
                <a:t>,</a:t>
              </a:r>
            </a:p>
            <a:p>
              <a:r>
                <a:rPr lang="fr-FR" sz="1800" dirty="0" err="1" smtClean="0"/>
                <a:t>GPDs</a:t>
              </a:r>
              <a:r>
                <a:rPr lang="fr-FR" sz="1800" dirty="0" smtClean="0"/>
                <a:t> </a:t>
              </a:r>
              <a:r>
                <a:rPr lang="fr-FR" sz="1800" dirty="0" err="1"/>
                <a:t>at</a:t>
              </a:r>
              <a:r>
                <a:rPr lang="fr-FR" sz="1800" dirty="0"/>
                <a:t> </a:t>
              </a:r>
              <a:r>
                <a:rPr lang="fr-FR" sz="1800" i="1" dirty="0"/>
                <a:t>x </a:t>
              </a:r>
              <a:r>
                <a:rPr lang="fr-FR" sz="1800" dirty="0"/>
                <a:t>= </a:t>
              </a:r>
              <a:r>
                <a:rPr lang="fr-FR" sz="1800" dirty="0">
                  <a:latin typeface="Symbol" charset="0"/>
                </a:rPr>
                <a:t>x </a:t>
              </a:r>
              <a:r>
                <a:rPr lang="fr-FR" sz="1800" dirty="0"/>
                <a:t>and </a:t>
              </a:r>
              <a:r>
                <a:rPr lang="fr-FR" sz="1800" dirty="0">
                  <a:latin typeface="Symbol" charset="0"/>
                </a:rPr>
                <a:t>-x </a:t>
              </a:r>
            </a:p>
          </p:txBody>
        </p:sp>
        <p:sp>
          <p:nvSpPr>
            <p:cNvPr id="195596" name="Line 12"/>
            <p:cNvSpPr>
              <a:spLocks noChangeShapeType="1"/>
            </p:cNvSpPr>
            <p:nvPr/>
          </p:nvSpPr>
          <p:spPr bwMode="auto">
            <a:xfrm flipH="1">
              <a:off x="3504" y="2228"/>
              <a:ext cx="652" cy="51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5597" name="Text Box 13"/>
          <p:cNvSpPr txBox="1">
            <a:spLocks noChangeArrowheads="1"/>
          </p:cNvSpPr>
          <p:nvPr/>
        </p:nvSpPr>
        <p:spPr bwMode="auto">
          <a:xfrm rot="-5445297">
            <a:off x="211138" y="5284788"/>
            <a:ext cx="1473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900">
                <a:solidFill>
                  <a:srgbClr val="FF99FF"/>
                </a:solidFill>
                <a:latin typeface="Arial" charset="0"/>
              </a:rPr>
              <a:t>(M. Vanderhaeghen)</a:t>
            </a:r>
          </a:p>
        </p:txBody>
      </p:sp>
      <p:grpSp>
        <p:nvGrpSpPr>
          <p:cNvPr id="195598" name="Group 14"/>
          <p:cNvGrpSpPr>
            <a:grpSpLocks/>
          </p:cNvGrpSpPr>
          <p:nvPr/>
        </p:nvGrpSpPr>
        <p:grpSpPr bwMode="auto">
          <a:xfrm>
            <a:off x="741363" y="-114300"/>
            <a:ext cx="7777162" cy="2554288"/>
            <a:chOff x="467" y="-72"/>
            <a:chExt cx="4899" cy="1609"/>
          </a:xfrm>
        </p:grpSpPr>
        <p:graphicFrame>
          <p:nvGraphicFramePr>
            <p:cNvPr id="195599" name="Object 15"/>
            <p:cNvGraphicFramePr>
              <a:graphicFrameLocks noChangeAspect="1"/>
            </p:cNvGraphicFramePr>
            <p:nvPr/>
          </p:nvGraphicFramePr>
          <p:xfrm>
            <a:off x="467" y="981"/>
            <a:ext cx="4899" cy="5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5" name="Equation" r:id="rId5" imgW="4140596" imgH="470297" progId="Equation.3">
                    <p:embed/>
                  </p:oleObj>
                </mc:Choice>
                <mc:Fallback>
                  <p:oleObj name="Equation" r:id="rId5" imgW="4140596" imgH="47029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" y="981"/>
                          <a:ext cx="4899" cy="5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5600" name="Freeform 16"/>
            <p:cNvSpPr>
              <a:spLocks/>
            </p:cNvSpPr>
            <p:nvPr/>
          </p:nvSpPr>
          <p:spPr bwMode="auto">
            <a:xfrm>
              <a:off x="2309" y="214"/>
              <a:ext cx="153" cy="182"/>
            </a:xfrm>
            <a:custGeom>
              <a:avLst/>
              <a:gdLst>
                <a:gd name="T0" fmla="*/ 162 w 163"/>
                <a:gd name="T1" fmla="*/ 294 h 297"/>
                <a:gd name="T2" fmla="*/ 117 w 163"/>
                <a:gd name="T3" fmla="*/ 291 h 297"/>
                <a:gd name="T4" fmla="*/ 87 w 163"/>
                <a:gd name="T5" fmla="*/ 296 h 297"/>
                <a:gd name="T6" fmla="*/ 72 w 163"/>
                <a:gd name="T7" fmla="*/ 287 h 297"/>
                <a:gd name="T8" fmla="*/ 66 w 163"/>
                <a:gd name="T9" fmla="*/ 274 h 297"/>
                <a:gd name="T10" fmla="*/ 69 w 163"/>
                <a:gd name="T11" fmla="*/ 257 h 297"/>
                <a:gd name="T12" fmla="*/ 91 w 163"/>
                <a:gd name="T13" fmla="*/ 231 h 297"/>
                <a:gd name="T14" fmla="*/ 114 w 163"/>
                <a:gd name="T15" fmla="*/ 209 h 297"/>
                <a:gd name="T16" fmla="*/ 140 w 163"/>
                <a:gd name="T17" fmla="*/ 192 h 297"/>
                <a:gd name="T18" fmla="*/ 152 w 163"/>
                <a:gd name="T19" fmla="*/ 169 h 297"/>
                <a:gd name="T20" fmla="*/ 147 w 163"/>
                <a:gd name="T21" fmla="*/ 157 h 297"/>
                <a:gd name="T22" fmla="*/ 141 w 163"/>
                <a:gd name="T23" fmla="*/ 144 h 297"/>
                <a:gd name="T24" fmla="*/ 127 w 163"/>
                <a:gd name="T25" fmla="*/ 135 h 297"/>
                <a:gd name="T26" fmla="*/ 97 w 163"/>
                <a:gd name="T27" fmla="*/ 145 h 297"/>
                <a:gd name="T28" fmla="*/ 74 w 163"/>
                <a:gd name="T29" fmla="*/ 140 h 297"/>
                <a:gd name="T30" fmla="*/ 45 w 163"/>
                <a:gd name="T31" fmla="*/ 150 h 297"/>
                <a:gd name="T32" fmla="*/ 30 w 163"/>
                <a:gd name="T33" fmla="*/ 141 h 297"/>
                <a:gd name="T34" fmla="*/ 15 w 163"/>
                <a:gd name="T35" fmla="*/ 134 h 297"/>
                <a:gd name="T36" fmla="*/ 9 w 163"/>
                <a:gd name="T37" fmla="*/ 120 h 297"/>
                <a:gd name="T38" fmla="*/ 30 w 163"/>
                <a:gd name="T39" fmla="*/ 94 h 297"/>
                <a:gd name="T40" fmla="*/ 54 w 163"/>
                <a:gd name="T41" fmla="*/ 72 h 297"/>
                <a:gd name="T42" fmla="*/ 77 w 163"/>
                <a:gd name="T43" fmla="*/ 50 h 297"/>
                <a:gd name="T44" fmla="*/ 81 w 163"/>
                <a:gd name="T45" fmla="*/ 33 h 297"/>
                <a:gd name="T46" fmla="*/ 76 w 163"/>
                <a:gd name="T47" fmla="*/ 20 h 297"/>
                <a:gd name="T48" fmla="*/ 70 w 163"/>
                <a:gd name="T49" fmla="*/ 7 h 297"/>
                <a:gd name="T50" fmla="*/ 44 w 163"/>
                <a:gd name="T51" fmla="*/ 0 h 297"/>
                <a:gd name="T52" fmla="*/ 13 w 163"/>
                <a:gd name="T53" fmla="*/ 4 h 297"/>
                <a:gd name="T54" fmla="*/ 0 w 163"/>
                <a:gd name="T55" fmla="*/ 18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3" h="297">
                  <a:moveTo>
                    <a:pt x="162" y="294"/>
                  </a:moveTo>
                  <a:lnTo>
                    <a:pt x="117" y="291"/>
                  </a:lnTo>
                  <a:lnTo>
                    <a:pt x="87" y="296"/>
                  </a:lnTo>
                  <a:lnTo>
                    <a:pt x="72" y="287"/>
                  </a:lnTo>
                  <a:lnTo>
                    <a:pt x="66" y="274"/>
                  </a:lnTo>
                  <a:lnTo>
                    <a:pt x="69" y="257"/>
                  </a:lnTo>
                  <a:lnTo>
                    <a:pt x="91" y="231"/>
                  </a:lnTo>
                  <a:lnTo>
                    <a:pt x="114" y="209"/>
                  </a:lnTo>
                  <a:lnTo>
                    <a:pt x="140" y="192"/>
                  </a:lnTo>
                  <a:lnTo>
                    <a:pt x="152" y="169"/>
                  </a:lnTo>
                  <a:lnTo>
                    <a:pt x="147" y="157"/>
                  </a:lnTo>
                  <a:lnTo>
                    <a:pt x="141" y="144"/>
                  </a:lnTo>
                  <a:lnTo>
                    <a:pt x="127" y="135"/>
                  </a:lnTo>
                  <a:lnTo>
                    <a:pt x="97" y="145"/>
                  </a:lnTo>
                  <a:lnTo>
                    <a:pt x="74" y="140"/>
                  </a:lnTo>
                  <a:lnTo>
                    <a:pt x="45" y="150"/>
                  </a:lnTo>
                  <a:lnTo>
                    <a:pt x="30" y="141"/>
                  </a:lnTo>
                  <a:lnTo>
                    <a:pt x="15" y="134"/>
                  </a:lnTo>
                  <a:lnTo>
                    <a:pt x="9" y="120"/>
                  </a:lnTo>
                  <a:lnTo>
                    <a:pt x="30" y="94"/>
                  </a:lnTo>
                  <a:lnTo>
                    <a:pt x="54" y="72"/>
                  </a:lnTo>
                  <a:lnTo>
                    <a:pt x="77" y="50"/>
                  </a:lnTo>
                  <a:lnTo>
                    <a:pt x="81" y="33"/>
                  </a:lnTo>
                  <a:lnTo>
                    <a:pt x="76" y="20"/>
                  </a:lnTo>
                  <a:lnTo>
                    <a:pt x="70" y="7"/>
                  </a:lnTo>
                  <a:lnTo>
                    <a:pt x="44" y="0"/>
                  </a:lnTo>
                  <a:lnTo>
                    <a:pt x="13" y="4"/>
                  </a:lnTo>
                  <a:lnTo>
                    <a:pt x="0" y="18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1" name="Line 17"/>
            <p:cNvSpPr>
              <a:spLocks noChangeShapeType="1"/>
            </p:cNvSpPr>
            <p:nvPr/>
          </p:nvSpPr>
          <p:spPr bwMode="auto">
            <a:xfrm flipH="1">
              <a:off x="2127" y="404"/>
              <a:ext cx="277" cy="2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02" name="Line 18"/>
            <p:cNvSpPr>
              <a:spLocks noChangeShapeType="1"/>
            </p:cNvSpPr>
            <p:nvPr/>
          </p:nvSpPr>
          <p:spPr bwMode="auto">
            <a:xfrm flipV="1">
              <a:off x="1785" y="664"/>
              <a:ext cx="323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03" name="Line 19"/>
            <p:cNvSpPr>
              <a:spLocks noChangeShapeType="1"/>
            </p:cNvSpPr>
            <p:nvPr/>
          </p:nvSpPr>
          <p:spPr bwMode="auto">
            <a:xfrm>
              <a:off x="2856" y="450"/>
              <a:ext cx="228" cy="1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04" name="Oval 20"/>
            <p:cNvSpPr>
              <a:spLocks noChangeArrowheads="1"/>
            </p:cNvSpPr>
            <p:nvPr/>
          </p:nvSpPr>
          <p:spPr bwMode="auto">
            <a:xfrm>
              <a:off x="2064" y="563"/>
              <a:ext cx="1061" cy="259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05" name="Rectangle 21"/>
            <p:cNvSpPr>
              <a:spLocks noChangeArrowheads="1"/>
            </p:cNvSpPr>
            <p:nvPr/>
          </p:nvSpPr>
          <p:spPr bwMode="auto">
            <a:xfrm>
              <a:off x="2135" y="-63"/>
              <a:ext cx="2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fr-FR" b="1">
                  <a:solidFill>
                    <a:srgbClr val="CC3399"/>
                  </a:solidFill>
                  <a:latin typeface="Symbol" charset="0"/>
                </a:rPr>
                <a:t>g*</a:t>
              </a:r>
            </a:p>
          </p:txBody>
        </p:sp>
        <p:sp>
          <p:nvSpPr>
            <p:cNvPr id="195606" name="Line 22"/>
            <p:cNvSpPr>
              <a:spLocks noChangeShapeType="1"/>
            </p:cNvSpPr>
            <p:nvPr/>
          </p:nvSpPr>
          <p:spPr bwMode="auto">
            <a:xfrm>
              <a:off x="2395" y="411"/>
              <a:ext cx="283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07" name="Oval 23"/>
            <p:cNvSpPr>
              <a:spLocks noChangeArrowheads="1"/>
            </p:cNvSpPr>
            <p:nvPr/>
          </p:nvSpPr>
          <p:spPr bwMode="auto">
            <a:xfrm>
              <a:off x="2695" y="357"/>
              <a:ext cx="205" cy="11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08" name="Line 24"/>
            <p:cNvSpPr>
              <a:spLocks noChangeShapeType="1"/>
            </p:cNvSpPr>
            <p:nvPr/>
          </p:nvSpPr>
          <p:spPr bwMode="auto">
            <a:xfrm flipV="1">
              <a:off x="2867" y="236"/>
              <a:ext cx="442" cy="1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09" name="Line 25"/>
            <p:cNvSpPr>
              <a:spLocks noChangeShapeType="1"/>
            </p:cNvSpPr>
            <p:nvPr/>
          </p:nvSpPr>
          <p:spPr bwMode="auto">
            <a:xfrm flipV="1">
              <a:off x="2912" y="265"/>
              <a:ext cx="442" cy="1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10" name="Line 26"/>
            <p:cNvSpPr>
              <a:spLocks noChangeShapeType="1"/>
            </p:cNvSpPr>
            <p:nvPr/>
          </p:nvSpPr>
          <p:spPr bwMode="auto">
            <a:xfrm>
              <a:off x="3144" y="669"/>
              <a:ext cx="310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11" name="Rectangle 27"/>
            <p:cNvSpPr>
              <a:spLocks noChangeArrowheads="1"/>
            </p:cNvSpPr>
            <p:nvPr/>
          </p:nvSpPr>
          <p:spPr bwMode="auto">
            <a:xfrm>
              <a:off x="1610" y="67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fr-FR" b="1">
                  <a:solidFill>
                    <a:srgbClr val="CC3399"/>
                  </a:solidFill>
                  <a:latin typeface="Times" charset="0"/>
                </a:rPr>
                <a:t>p</a:t>
              </a:r>
            </a:p>
          </p:txBody>
        </p:sp>
        <p:sp>
          <p:nvSpPr>
            <p:cNvPr id="195612" name="Rectangle 28"/>
            <p:cNvSpPr>
              <a:spLocks noChangeArrowheads="1"/>
            </p:cNvSpPr>
            <p:nvPr/>
          </p:nvSpPr>
          <p:spPr bwMode="auto">
            <a:xfrm>
              <a:off x="3504" y="689"/>
              <a:ext cx="2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fr-FR" b="1">
                  <a:solidFill>
                    <a:srgbClr val="CC3399"/>
                  </a:solidFill>
                  <a:latin typeface="Times" charset="0"/>
                </a:rPr>
                <a:t>p</a:t>
              </a:r>
              <a:r>
                <a:rPr lang="ja-JP" altLang="fr-FR" b="1">
                  <a:solidFill>
                    <a:srgbClr val="CC3399"/>
                  </a:solidFill>
                  <a:latin typeface="Arial"/>
                </a:rPr>
                <a:t>’</a:t>
              </a:r>
              <a:endParaRPr lang="fr-FR" b="1">
                <a:solidFill>
                  <a:srgbClr val="CC3399"/>
                </a:solidFill>
                <a:latin typeface="Times" charset="0"/>
              </a:endParaRPr>
            </a:p>
          </p:txBody>
        </p:sp>
        <p:sp>
          <p:nvSpPr>
            <p:cNvPr id="195613" name="Rectangle 29"/>
            <p:cNvSpPr>
              <a:spLocks noChangeArrowheads="1"/>
            </p:cNvSpPr>
            <p:nvPr/>
          </p:nvSpPr>
          <p:spPr bwMode="auto">
            <a:xfrm>
              <a:off x="3369" y="129"/>
              <a:ext cx="60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fr-FR" b="1">
                  <a:solidFill>
                    <a:srgbClr val="CC3399"/>
                  </a:solidFill>
                  <a:latin typeface="Symbol" charset="0"/>
                </a:rPr>
                <a:t>g,M,...</a:t>
              </a:r>
              <a:endParaRPr lang="fr-FR" b="1">
                <a:solidFill>
                  <a:schemeClr val="accent2"/>
                </a:solidFill>
                <a:latin typeface="Symbol" charset="0"/>
              </a:endParaRPr>
            </a:p>
          </p:txBody>
        </p:sp>
        <p:grpSp>
          <p:nvGrpSpPr>
            <p:cNvPr id="195614" name="Group 30"/>
            <p:cNvGrpSpPr>
              <a:grpSpLocks/>
            </p:cNvGrpSpPr>
            <p:nvPr/>
          </p:nvGrpSpPr>
          <p:grpSpPr bwMode="auto">
            <a:xfrm>
              <a:off x="2154" y="432"/>
              <a:ext cx="883" cy="413"/>
              <a:chOff x="3833" y="375"/>
              <a:chExt cx="883" cy="413"/>
            </a:xfrm>
          </p:grpSpPr>
          <p:sp>
            <p:nvSpPr>
              <p:cNvPr id="195615" name="Rectangle 31"/>
              <p:cNvSpPr>
                <a:spLocks noChangeArrowheads="1"/>
              </p:cNvSpPr>
              <p:nvPr/>
            </p:nvSpPr>
            <p:spPr bwMode="auto">
              <a:xfrm>
                <a:off x="3833" y="462"/>
                <a:ext cx="883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 eaLnBrk="0" hangingPunct="0"/>
                <a:r>
                  <a:rPr lang="fr-FR" sz="2800"/>
                  <a:t>H,E,H,E</a:t>
                </a:r>
              </a:p>
            </p:txBody>
          </p:sp>
          <p:sp>
            <p:nvSpPr>
              <p:cNvPr id="195616" name="Rectangle 32"/>
              <p:cNvSpPr>
                <a:spLocks noChangeArrowheads="1"/>
              </p:cNvSpPr>
              <p:nvPr/>
            </p:nvSpPr>
            <p:spPr bwMode="auto">
              <a:xfrm>
                <a:off x="4286" y="376"/>
                <a:ext cx="221" cy="2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 eaLnBrk="0" hangingPunct="0"/>
                <a:r>
                  <a:rPr lang="fr-FR"/>
                  <a:t>~</a:t>
                </a:r>
              </a:p>
            </p:txBody>
          </p:sp>
          <p:sp>
            <p:nvSpPr>
              <p:cNvPr id="195617" name="Rectangle 33"/>
              <p:cNvSpPr>
                <a:spLocks noChangeArrowheads="1"/>
              </p:cNvSpPr>
              <p:nvPr/>
            </p:nvSpPr>
            <p:spPr bwMode="auto">
              <a:xfrm>
                <a:off x="4473" y="375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 eaLnBrk="0" hangingPunct="0"/>
                <a:r>
                  <a:rPr lang="fr-FR"/>
                  <a:t>~</a:t>
                </a:r>
              </a:p>
            </p:txBody>
          </p:sp>
        </p:grpSp>
        <p:sp>
          <p:nvSpPr>
            <p:cNvPr id="195618" name="Arc 34"/>
            <p:cNvSpPr>
              <a:spLocks/>
            </p:cNvSpPr>
            <p:nvPr/>
          </p:nvSpPr>
          <p:spPr bwMode="auto">
            <a:xfrm rot="19260000">
              <a:off x="2531" y="226"/>
              <a:ext cx="226" cy="183"/>
            </a:xfrm>
            <a:custGeom>
              <a:avLst/>
              <a:gdLst>
                <a:gd name="G0" fmla="+- 4417 0 0"/>
                <a:gd name="G1" fmla="+- 21600 0 0"/>
                <a:gd name="G2" fmla="+- 21600 0 0"/>
                <a:gd name="T0" fmla="*/ 0 w 26017"/>
                <a:gd name="T1" fmla="*/ 456 h 21600"/>
                <a:gd name="T2" fmla="*/ 26017 w 26017"/>
                <a:gd name="T3" fmla="*/ 21520 h 21600"/>
                <a:gd name="T4" fmla="*/ 4417 w 2601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017" h="21600" fill="none" extrusionOk="0">
                  <a:moveTo>
                    <a:pt x="0" y="456"/>
                  </a:moveTo>
                  <a:cubicBezTo>
                    <a:pt x="1452" y="152"/>
                    <a:pt x="2932" y="-1"/>
                    <a:pt x="4417" y="-1"/>
                  </a:cubicBezTo>
                  <a:cubicBezTo>
                    <a:pt x="16315" y="-1"/>
                    <a:pt x="25972" y="9621"/>
                    <a:pt x="26016" y="21520"/>
                  </a:cubicBezTo>
                </a:path>
                <a:path w="26017" h="21600" stroke="0" extrusionOk="0">
                  <a:moveTo>
                    <a:pt x="0" y="456"/>
                  </a:moveTo>
                  <a:cubicBezTo>
                    <a:pt x="1452" y="152"/>
                    <a:pt x="2932" y="-1"/>
                    <a:pt x="4417" y="-1"/>
                  </a:cubicBezTo>
                  <a:cubicBezTo>
                    <a:pt x="16315" y="-1"/>
                    <a:pt x="25972" y="9621"/>
                    <a:pt x="26016" y="21520"/>
                  </a:cubicBezTo>
                  <a:lnTo>
                    <a:pt x="4417" y="21600"/>
                  </a:lnTo>
                  <a:close/>
                </a:path>
              </a:pathLst>
            </a:custGeom>
            <a:noFill/>
            <a:ln w="38100" cap="rnd">
              <a:solidFill>
                <a:schemeClr val="bg2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62000" eaLnBrk="0" hangingPunct="0"/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95619" name="Rectangle 35"/>
            <p:cNvSpPr>
              <a:spLocks noChangeArrowheads="1"/>
            </p:cNvSpPr>
            <p:nvPr/>
          </p:nvSpPr>
          <p:spPr bwMode="auto">
            <a:xfrm>
              <a:off x="2056" y="300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 eaLnBrk="0" hangingPunct="0"/>
              <a:r>
                <a:rPr lang="fr-FR" sz="2800" b="1">
                  <a:solidFill>
                    <a:srgbClr val="FF5050"/>
                  </a:solidFill>
                </a:rPr>
                <a:t>x</a:t>
              </a:r>
              <a:endParaRPr lang="fr-FR">
                <a:solidFill>
                  <a:schemeClr val="folHlink"/>
                </a:solidFill>
              </a:endParaRPr>
            </a:p>
          </p:txBody>
        </p:sp>
        <p:sp>
          <p:nvSpPr>
            <p:cNvPr id="195620" name="Rectangle 36"/>
            <p:cNvSpPr>
              <a:spLocks noChangeArrowheads="1"/>
            </p:cNvSpPr>
            <p:nvPr/>
          </p:nvSpPr>
          <p:spPr bwMode="auto">
            <a:xfrm>
              <a:off x="2541" y="-72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 eaLnBrk="0" hangingPunct="0"/>
              <a:r>
                <a:rPr lang="fr-FR" sz="2800" b="1">
                  <a:solidFill>
                    <a:schemeClr val="bg2"/>
                  </a:solidFill>
                </a:rPr>
                <a:t>t</a:t>
              </a:r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195621" name="Rectangle 37"/>
            <p:cNvSpPr>
              <a:spLocks noChangeArrowheads="1"/>
            </p:cNvSpPr>
            <p:nvPr/>
          </p:nvSpPr>
          <p:spPr bwMode="auto">
            <a:xfrm>
              <a:off x="1864" y="73"/>
              <a:ext cx="4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fr-FR" b="1">
                  <a:solidFill>
                    <a:schemeClr val="hlink"/>
                  </a:solidFill>
                  <a:latin typeface="Symbol" charset="0"/>
                </a:rPr>
                <a:t>x</a:t>
              </a:r>
              <a:r>
                <a:rPr lang="fr-FR" b="1">
                  <a:solidFill>
                    <a:schemeClr val="accent1"/>
                  </a:solidFill>
                  <a:latin typeface="Symbol" charset="0"/>
                </a:rPr>
                <a:t>~</a:t>
              </a:r>
              <a:r>
                <a:rPr lang="fr-FR" b="1">
                  <a:solidFill>
                    <a:schemeClr val="accent1"/>
                  </a:solidFill>
                </a:rPr>
                <a:t>x</a:t>
              </a:r>
              <a:r>
                <a:rPr lang="fr-FR" b="1" baseline="-25000">
                  <a:solidFill>
                    <a:schemeClr val="accent1"/>
                  </a:solidFill>
                  <a:latin typeface="Symbol" charset="0"/>
                </a:rPr>
                <a:t>B</a:t>
              </a:r>
              <a:endParaRPr lang="fr-FR" b="1">
                <a:solidFill>
                  <a:schemeClr val="accent1"/>
                </a:solidFill>
                <a:latin typeface="Symbol" charset="0"/>
              </a:endParaRPr>
            </a:p>
          </p:txBody>
        </p:sp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060450"/>
              </p:ext>
            </p:extLst>
          </p:nvPr>
        </p:nvGraphicFramePr>
        <p:xfrm>
          <a:off x="4321827" y="5086301"/>
          <a:ext cx="563846" cy="497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7" imgW="215900" imgH="190500" progId="Equation.3">
                  <p:embed/>
                </p:oleObj>
              </mc:Choice>
              <mc:Fallback>
                <p:oleObj name="Equation" r:id="rId7" imgW="2159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21827" y="5086301"/>
                        <a:ext cx="563846" cy="49751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916284"/>
              </p:ext>
            </p:extLst>
          </p:nvPr>
        </p:nvGraphicFramePr>
        <p:xfrm>
          <a:off x="6033806" y="4741190"/>
          <a:ext cx="563846" cy="497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9" imgW="215900" imgH="190500" progId="Equation.3">
                  <p:embed/>
                </p:oleObj>
              </mc:Choice>
              <mc:Fallback>
                <p:oleObj name="Equation" r:id="rId9" imgW="2159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33806" y="4741190"/>
                        <a:ext cx="563846" cy="49751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461706"/>
              </p:ext>
            </p:extLst>
          </p:nvPr>
        </p:nvGraphicFramePr>
        <p:xfrm>
          <a:off x="2817813" y="4425950"/>
          <a:ext cx="5302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Equation" r:id="rId11" imgW="203200" imgH="165100" progId="Equation.3">
                  <p:embed/>
                </p:oleObj>
              </mc:Choice>
              <mc:Fallback>
                <p:oleObj name="Equation" r:id="rId11" imgW="2032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17813" y="4425950"/>
                        <a:ext cx="530225" cy="4302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4"/>
          <p:cNvSpPr/>
          <p:nvPr/>
        </p:nvSpPr>
        <p:spPr>
          <a:xfrm>
            <a:off x="5340705" y="4070443"/>
            <a:ext cx="969608" cy="2066688"/>
          </a:xfrm>
          <a:custGeom>
            <a:avLst/>
            <a:gdLst>
              <a:gd name="connsiteX0" fmla="*/ 0 w 695857"/>
              <a:gd name="connsiteY0" fmla="*/ 0 h 1461184"/>
              <a:gd name="connsiteX1" fmla="*/ 104378 w 695857"/>
              <a:gd name="connsiteY1" fmla="*/ 260925 h 1461184"/>
              <a:gd name="connsiteX2" fmla="*/ 260946 w 695857"/>
              <a:gd name="connsiteY2" fmla="*/ 608826 h 1461184"/>
              <a:gd name="connsiteX3" fmla="*/ 521893 w 695857"/>
              <a:gd name="connsiteY3" fmla="*/ 1113283 h 1461184"/>
              <a:gd name="connsiteX4" fmla="*/ 695857 w 695857"/>
              <a:gd name="connsiteY4" fmla="*/ 1461184 h 146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857" h="1461184">
                <a:moveTo>
                  <a:pt x="0" y="0"/>
                </a:moveTo>
                <a:cubicBezTo>
                  <a:pt x="30443" y="79727"/>
                  <a:pt x="60887" y="159454"/>
                  <a:pt x="104378" y="260925"/>
                </a:cubicBezTo>
                <a:cubicBezTo>
                  <a:pt x="147869" y="362396"/>
                  <a:pt x="191360" y="466766"/>
                  <a:pt x="260946" y="608826"/>
                </a:cubicBezTo>
                <a:cubicBezTo>
                  <a:pt x="330532" y="750886"/>
                  <a:pt x="449408" y="971223"/>
                  <a:pt x="521893" y="1113283"/>
                </a:cubicBezTo>
                <a:cubicBezTo>
                  <a:pt x="594378" y="1255343"/>
                  <a:pt x="695857" y="1461184"/>
                  <a:pt x="695857" y="1461184"/>
                </a:cubicBezTo>
              </a:path>
            </a:pathLst>
          </a:custGeom>
          <a:ln w="38100" cmpd="sng">
            <a:solidFill>
              <a:srgbClr val="0AFF2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296329" y="3618171"/>
            <a:ext cx="2592069" cy="2052617"/>
          </a:xfrm>
          <a:custGeom>
            <a:avLst/>
            <a:gdLst>
              <a:gd name="connsiteX0" fmla="*/ 2592069 w 2592069"/>
              <a:gd name="connsiteY0" fmla="*/ 0 h 2052617"/>
              <a:gd name="connsiteX1" fmla="*/ 2365915 w 2592069"/>
              <a:gd name="connsiteY1" fmla="*/ 295716 h 2052617"/>
              <a:gd name="connsiteX2" fmla="*/ 2035383 w 2592069"/>
              <a:gd name="connsiteY2" fmla="*/ 695802 h 2052617"/>
              <a:gd name="connsiteX3" fmla="*/ 1583076 w 2592069"/>
              <a:gd name="connsiteY3" fmla="*/ 991518 h 2052617"/>
              <a:gd name="connsiteX4" fmla="*/ 991597 w 2592069"/>
              <a:gd name="connsiteY4" fmla="*/ 1374209 h 2052617"/>
              <a:gd name="connsiteX5" fmla="*/ 347929 w 2592069"/>
              <a:gd name="connsiteY5" fmla="*/ 1843876 h 2052617"/>
              <a:gd name="connsiteX6" fmla="*/ 0 w 2592069"/>
              <a:gd name="connsiteY6" fmla="*/ 2052617 h 2052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2069" h="2052617">
                <a:moveTo>
                  <a:pt x="2592069" y="0"/>
                </a:moveTo>
                <a:cubicBezTo>
                  <a:pt x="2525382" y="89874"/>
                  <a:pt x="2458696" y="179749"/>
                  <a:pt x="2365915" y="295716"/>
                </a:cubicBezTo>
                <a:cubicBezTo>
                  <a:pt x="2273134" y="411683"/>
                  <a:pt x="2165856" y="579835"/>
                  <a:pt x="2035383" y="695802"/>
                </a:cubicBezTo>
                <a:cubicBezTo>
                  <a:pt x="1904910" y="811769"/>
                  <a:pt x="1583076" y="991518"/>
                  <a:pt x="1583076" y="991518"/>
                </a:cubicBezTo>
                <a:cubicBezTo>
                  <a:pt x="1409112" y="1104586"/>
                  <a:pt x="1197455" y="1232149"/>
                  <a:pt x="991597" y="1374209"/>
                </a:cubicBezTo>
                <a:cubicBezTo>
                  <a:pt x="785739" y="1516269"/>
                  <a:pt x="513195" y="1730808"/>
                  <a:pt x="347929" y="1843876"/>
                </a:cubicBezTo>
                <a:cubicBezTo>
                  <a:pt x="182663" y="1956944"/>
                  <a:pt x="0" y="2052617"/>
                  <a:pt x="0" y="2052617"/>
                </a:cubicBezTo>
              </a:path>
            </a:pathLst>
          </a:custGeom>
          <a:ln w="38100" cmpd="sng">
            <a:solidFill>
              <a:srgbClr val="0AFF2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09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8636"/>
          </a:xfrm>
        </p:spPr>
        <p:txBody>
          <a:bodyPr>
            <a:normAutofit/>
          </a:bodyPr>
          <a:lstStyle/>
          <a:p>
            <a:r>
              <a:rPr lang="en-US" dirty="0" smtClean="0"/>
              <a:t>GPDs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ep</a:t>
            </a:r>
            <a:r>
              <a:rPr lang="en-US" dirty="0" err="1" smtClean="0">
                <a:sym typeface="Wingdings"/>
              </a:rPr>
              <a:t>ep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2773"/>
            <a:ext cx="8229600" cy="3281952"/>
          </a:xfrm>
        </p:spPr>
        <p:txBody>
          <a:bodyPr>
            <a:normAutofit/>
          </a:bodyPr>
          <a:lstStyle/>
          <a:p>
            <a:r>
              <a:rPr lang="en-US" dirty="0" smtClean="0"/>
              <a:t>Compton amplitude  is integral over average momentum fraction </a:t>
            </a:r>
            <a:r>
              <a:rPr lang="en-US" i="1" dirty="0" smtClean="0"/>
              <a:t>x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real part can also be expressed as a dispersion integral</a:t>
            </a:r>
            <a:endParaRPr lang="en-US" dirty="0" smtClean="0"/>
          </a:p>
          <a:p>
            <a:pPr lvl="1"/>
            <a:endParaRPr lang="en-US" dirty="0" smtClean="0">
              <a:cs typeface="Symbol" charset="2"/>
              <a:sym typeface="Wingdings"/>
            </a:endParaRPr>
          </a:p>
        </p:txBody>
      </p:sp>
      <p:pic>
        <p:nvPicPr>
          <p:cNvPr id="4" name="Picture 3" descr="DVCS-fi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4887475"/>
            <a:ext cx="7205472" cy="1639824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397235"/>
              </p:ext>
            </p:extLst>
          </p:nvPr>
        </p:nvGraphicFramePr>
        <p:xfrm>
          <a:off x="666569" y="2488287"/>
          <a:ext cx="762952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4" imgW="4114800" imgH="457200" progId="Equation.3">
                  <p:embed/>
                </p:oleObj>
              </mc:Choice>
              <mc:Fallback>
                <p:oleObj name="Equation" r:id="rId4" imgW="4114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6569" y="2488287"/>
                        <a:ext cx="7629525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05036"/>
              </p:ext>
            </p:extLst>
          </p:nvPr>
        </p:nvGraphicFramePr>
        <p:xfrm>
          <a:off x="2478706" y="3925888"/>
          <a:ext cx="466248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6" imgW="2514600" imgH="457200" progId="Equation.3">
                  <p:embed/>
                </p:oleObj>
              </mc:Choice>
              <mc:Fallback>
                <p:oleObj name="Equation" r:id="rId6" imgW="2514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78706" y="3925888"/>
                        <a:ext cx="4662488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Callout 2 (Border and Accent Bar) 6"/>
          <p:cNvSpPr/>
          <p:nvPr/>
        </p:nvSpPr>
        <p:spPr>
          <a:xfrm>
            <a:off x="7523291" y="3784030"/>
            <a:ext cx="1545606" cy="283715"/>
          </a:xfrm>
          <a:prstGeom prst="accentBorderCallout2">
            <a:avLst>
              <a:gd name="adj1" fmla="val 61668"/>
              <a:gd name="adj2" fmla="val -8333"/>
              <a:gd name="adj3" fmla="val 61668"/>
              <a:gd name="adj4" fmla="val -16667"/>
              <a:gd name="adj5" fmla="val 130893"/>
              <a:gd name="adj6" fmla="val -365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Correlations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083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Cross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81952"/>
          </a:xfrm>
        </p:spPr>
        <p:txBody>
          <a:bodyPr/>
          <a:lstStyle/>
          <a:p>
            <a:r>
              <a:rPr lang="en-US" dirty="0" smtClean="0"/>
              <a:t>GPDs are the leading twist amplitude in the </a:t>
            </a:r>
            <a:r>
              <a:rPr lang="en-US" dirty="0" err="1" smtClean="0"/>
              <a:t>ep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ep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 smtClean="0">
                <a:cs typeface="Symbol" charset="2"/>
                <a:sym typeface="Wingdings"/>
              </a:rPr>
              <a:t> amplitude.</a:t>
            </a:r>
          </a:p>
          <a:p>
            <a:r>
              <a:rPr lang="en-US" dirty="0" smtClean="0">
                <a:cs typeface="Symbol" charset="2"/>
                <a:sym typeface="Wingdings"/>
              </a:rPr>
              <a:t>Measuring the </a:t>
            </a:r>
            <a:r>
              <a:rPr lang="en-US" i="1" dirty="0" smtClean="0">
                <a:cs typeface="Symbol" charset="2"/>
                <a:sym typeface="Wingdings"/>
              </a:rPr>
              <a:t>Q</a:t>
            </a:r>
            <a:r>
              <a:rPr lang="en-US" i="1" baseline="30000" dirty="0" smtClean="0">
                <a:cs typeface="Symbol" charset="2"/>
                <a:sym typeface="Wingdings"/>
              </a:rPr>
              <a:t>2</a:t>
            </a:r>
            <a:r>
              <a:rPr lang="en-US" dirty="0" smtClean="0">
                <a:cs typeface="Symbol" charset="2"/>
                <a:sym typeface="Wingdings"/>
              </a:rPr>
              <a:t> dependence at fixed </a:t>
            </a:r>
            <a:r>
              <a:rPr lang="en-US" i="1" dirty="0" err="1" smtClean="0">
                <a:cs typeface="Symbol" charset="2"/>
                <a:sym typeface="Wingdings"/>
              </a:rPr>
              <a:t>x</a:t>
            </a:r>
            <a:r>
              <a:rPr lang="en-US" i="1" baseline="-25000" dirty="0" err="1" smtClean="0">
                <a:cs typeface="Symbol" charset="2"/>
                <a:sym typeface="Wingdings"/>
              </a:rPr>
              <a:t>B</a:t>
            </a:r>
            <a:r>
              <a:rPr lang="en-US" dirty="0" smtClean="0">
                <a:cs typeface="Symbol" charset="2"/>
                <a:sym typeface="Wingdings"/>
              </a:rPr>
              <a:t>, </a:t>
            </a:r>
            <a:r>
              <a:rPr lang="en-US" i="1" dirty="0" smtClean="0">
                <a:cs typeface="Symbol" charset="2"/>
                <a:sym typeface="Wingdings"/>
              </a:rPr>
              <a:t>t</a:t>
            </a:r>
            <a:r>
              <a:rPr lang="en-US" dirty="0" smtClean="0">
                <a:cs typeface="Symbol" charset="2"/>
                <a:sym typeface="Wingdings"/>
              </a:rPr>
              <a:t> is essential to separate GPDs from higher twist terms</a:t>
            </a:r>
          </a:p>
          <a:p>
            <a:pPr lvl="1"/>
            <a:r>
              <a:rPr lang="en-US" dirty="0" smtClean="0">
                <a:cs typeface="Symbol" charset="2"/>
                <a:sym typeface="Wingdings"/>
              </a:rPr>
              <a:t>Asymmetries cannot do this</a:t>
            </a:r>
          </a:p>
          <a:p>
            <a:pPr lvl="1"/>
            <a:r>
              <a:rPr lang="en-US" dirty="0" smtClean="0">
                <a:cs typeface="Symbol" charset="2"/>
                <a:sym typeface="Wingdings"/>
              </a:rPr>
              <a:t>Spectrometers have a distinct advantage for precision</a:t>
            </a:r>
            <a:endParaRPr lang="en-US" dirty="0"/>
          </a:p>
        </p:txBody>
      </p:sp>
      <p:pic>
        <p:nvPicPr>
          <p:cNvPr id="4" name="Picture 3" descr="DVCS-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4573875"/>
            <a:ext cx="7205472" cy="163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37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A E00-110 H</a:t>
            </a:r>
            <a:r>
              <a:rPr lang="en-US" i="1" dirty="0" smtClean="0"/>
              <a:t>(</a:t>
            </a:r>
            <a:r>
              <a:rPr lang="en-US" i="1" dirty="0" err="1" smtClean="0"/>
              <a:t>e,e’</a:t>
            </a:r>
            <a:r>
              <a:rPr lang="en-US" i="1" dirty="0" err="1" smtClean="0">
                <a:latin typeface="Symbol" charset="2"/>
                <a:cs typeface="Symbol" charset="2"/>
              </a:rPr>
              <a:t>g</a:t>
            </a:r>
            <a:r>
              <a:rPr lang="en-US" i="1" dirty="0" smtClean="0">
                <a:latin typeface="+mn-lt"/>
                <a:cs typeface="Symbol" charset="2"/>
              </a:rPr>
              <a:t>)p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600200"/>
            <a:ext cx="3276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C. Mu</a:t>
            </a:r>
            <a:r>
              <a:rPr lang="en-US" sz="2800" dirty="0" smtClean="0"/>
              <a:t>ñoz </a:t>
            </a:r>
            <a:r>
              <a:rPr lang="en-US" sz="2800" i="1" dirty="0" smtClean="0"/>
              <a:t>et al.</a:t>
            </a:r>
          </a:p>
          <a:p>
            <a:r>
              <a:rPr lang="en-US" sz="2800" dirty="0" smtClean="0"/>
              <a:t>Azimuthal dependence in one bin in </a:t>
            </a:r>
            <a:r>
              <a:rPr lang="en-US" sz="2800" i="1" dirty="0" smtClean="0"/>
              <a:t>Q</a:t>
            </a:r>
            <a:r>
              <a:rPr lang="en-US" sz="2800" i="1" baseline="30000" dirty="0" smtClean="0"/>
              <a:t>2</a:t>
            </a:r>
            <a:r>
              <a:rPr lang="en-US" sz="2800" i="1" dirty="0" smtClean="0"/>
              <a:t>, 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B</a:t>
            </a:r>
            <a:r>
              <a:rPr lang="en-US" sz="2800" i="1" dirty="0" smtClean="0"/>
              <a:t>, t</a:t>
            </a:r>
          </a:p>
          <a:p>
            <a:r>
              <a:rPr lang="en-US" sz="2800" i="1" dirty="0" smtClean="0">
                <a:latin typeface="Symbol" charset="2"/>
                <a:cs typeface="Symbol" charset="2"/>
              </a:rPr>
              <a:t>Ds </a:t>
            </a:r>
            <a:r>
              <a:rPr lang="en-US" sz="2800" i="1" dirty="0" smtClean="0">
                <a:cs typeface="Symbol" charset="2"/>
              </a:rPr>
              <a:t>~ </a:t>
            </a:r>
            <a:r>
              <a:rPr lang="en-US" sz="2800" i="1" dirty="0" err="1" smtClean="0">
                <a:cs typeface="Symbol" charset="2"/>
              </a:rPr>
              <a:t>Im</a:t>
            </a:r>
            <a:r>
              <a:rPr lang="en-US" sz="2800" i="1" dirty="0" smtClean="0">
                <a:cs typeface="Symbol" charset="2"/>
              </a:rPr>
              <a:t>[DVCS*BH]</a:t>
            </a:r>
            <a:br>
              <a:rPr lang="en-US" sz="2800" i="1" dirty="0" smtClean="0">
                <a:cs typeface="Symbol" charset="2"/>
              </a:rPr>
            </a:br>
            <a:r>
              <a:rPr lang="en-US" sz="2800" i="1" dirty="0" smtClean="0">
                <a:cs typeface="Symbol" charset="2"/>
              </a:rPr>
              <a:t>     ~ GPD(</a:t>
            </a:r>
            <a:r>
              <a:rPr lang="en-US" sz="2800" i="1" dirty="0" err="1" smtClean="0">
                <a:latin typeface="Symbol" charset="2"/>
                <a:cs typeface="Symbol" charset="2"/>
              </a:rPr>
              <a:t>x,x,</a:t>
            </a:r>
            <a:r>
              <a:rPr lang="en-US" sz="2800" i="1" dirty="0" err="1" smtClean="0">
                <a:cs typeface="Symbol" charset="2"/>
              </a:rPr>
              <a:t>t</a:t>
            </a:r>
            <a:r>
              <a:rPr lang="en-US" sz="2800" i="1" dirty="0" smtClean="0">
                <a:cs typeface="Symbol" charset="2"/>
              </a:rPr>
              <a:t>)</a:t>
            </a:r>
          </a:p>
          <a:p>
            <a:r>
              <a:rPr lang="en-US" sz="2800" i="1" dirty="0" smtClean="0">
                <a:cs typeface="Symbol" charset="2"/>
              </a:rPr>
              <a:t>d</a:t>
            </a:r>
            <a:r>
              <a:rPr lang="en-US" sz="2800" i="1" dirty="0" smtClean="0">
                <a:latin typeface="Symbol" charset="2"/>
                <a:cs typeface="Symbol" charset="2"/>
              </a:rPr>
              <a:t>s ~ </a:t>
            </a:r>
            <a:r>
              <a:rPr lang="en-US" sz="2800" i="1" dirty="0" smtClean="0">
                <a:cs typeface="Symbol" charset="2"/>
              </a:rPr>
              <a:t>|BH|</a:t>
            </a:r>
            <a:r>
              <a:rPr lang="en-US" sz="2800" i="1" baseline="30000" dirty="0" smtClean="0">
                <a:cs typeface="Symbol" charset="2"/>
              </a:rPr>
              <a:t>2</a:t>
            </a:r>
            <a:r>
              <a:rPr lang="en-US" sz="2800" i="1" dirty="0" smtClean="0">
                <a:cs typeface="Symbol" charset="2"/>
              </a:rPr>
              <a:t>+ </a:t>
            </a:r>
            <a:br>
              <a:rPr lang="en-US" sz="2800" i="1" dirty="0" smtClean="0">
                <a:cs typeface="Symbol" charset="2"/>
              </a:rPr>
            </a:br>
            <a:r>
              <a:rPr lang="en-US" sz="2800" i="1" dirty="0" smtClean="0">
                <a:cs typeface="Symbol" charset="2"/>
              </a:rPr>
              <a:t>        Re[</a:t>
            </a:r>
            <a:r>
              <a:rPr lang="en-US" sz="2800" i="1" dirty="0" smtClean="0">
                <a:cs typeface="Symbol" charset="2"/>
              </a:rPr>
              <a:t>DVCS*BH]</a:t>
            </a:r>
            <a:br>
              <a:rPr lang="en-US" sz="2800" i="1" dirty="0" smtClean="0">
                <a:cs typeface="Symbol" charset="2"/>
              </a:rPr>
            </a:br>
            <a:r>
              <a:rPr lang="en-US" sz="2800" i="1" dirty="0" smtClean="0">
                <a:cs typeface="Symbol" charset="2"/>
              </a:rPr>
              <a:t>       +|DVCS|</a:t>
            </a:r>
            <a:r>
              <a:rPr lang="en-US" sz="2800" i="1" baseline="30000" dirty="0" smtClean="0">
                <a:cs typeface="Symbol" charset="2"/>
              </a:rPr>
              <a:t>2</a:t>
            </a:r>
            <a:endParaRPr lang="en-US" sz="2800" i="1" dirty="0" smtClean="0">
              <a:cs typeface="Symbol" charset="2"/>
            </a:endParaRPr>
          </a:p>
          <a:p>
            <a:pPr lvl="1"/>
            <a:r>
              <a:rPr lang="en-US" sz="2400" dirty="0" smtClean="0">
                <a:cs typeface="Symbol" charset="2"/>
              </a:rPr>
              <a:t>Separation </a:t>
            </a:r>
            <a:r>
              <a:rPr lang="en-US" sz="2400" dirty="0" err="1" smtClean="0">
                <a:cs typeface="Symbol" charset="2"/>
              </a:rPr>
              <a:t>à</a:t>
            </a:r>
            <a:r>
              <a:rPr lang="en-US" sz="2400" i="1" dirty="0" smtClean="0">
                <a:cs typeface="Symbol" charset="2"/>
              </a:rPr>
              <a:t> la</a:t>
            </a:r>
            <a:r>
              <a:rPr lang="en-US" sz="2400" dirty="0" smtClean="0">
                <a:cs typeface="Symbol" charset="2"/>
              </a:rPr>
              <a:t> “</a:t>
            </a:r>
            <a:r>
              <a:rPr lang="en-US" sz="2400" dirty="0" err="1" smtClean="0">
                <a:cs typeface="Symbol" charset="2"/>
              </a:rPr>
              <a:t>Rosenbluth</a:t>
            </a:r>
            <a:r>
              <a:rPr lang="en-US" sz="2400" dirty="0" smtClean="0">
                <a:cs typeface="Symbol" charset="2"/>
              </a:rPr>
              <a:t>” in E07-007 (2010)</a:t>
            </a:r>
            <a:endParaRPr lang="en-US" sz="2400" dirty="0">
              <a:cs typeface="Symbol" charset="2"/>
            </a:endParaRPr>
          </a:p>
        </p:txBody>
      </p:sp>
      <p:pic>
        <p:nvPicPr>
          <p:cNvPr id="5" name="Picture 4" descr="E00-110-ds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1383983"/>
            <a:ext cx="5043830" cy="49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33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74" y="1600200"/>
            <a:ext cx="2814522" cy="4525963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E00-110</a:t>
            </a:r>
            <a:br>
              <a:rPr lang="en-US" dirty="0" smtClean="0"/>
            </a:br>
            <a:r>
              <a:rPr lang="en-US" sz="1800" dirty="0" smtClean="0"/>
              <a:t>(</a:t>
            </a:r>
            <a:r>
              <a:rPr lang="en-US" altLang="ja-JP" sz="1800" dirty="0" err="1" smtClean="0">
                <a:ea typeface="ＭＳ Ｐゴシック" charset="-128"/>
                <a:cs typeface="ＭＳ Ｐゴシック" charset="-128"/>
              </a:rPr>
              <a:t>C.Muñoz</a:t>
            </a:r>
            <a:r>
              <a:rPr lang="en-US" altLang="ja-JP" sz="1800" dirty="0" smtClean="0">
                <a:ea typeface="ＭＳ Ｐゴシック" charset="-128"/>
                <a:cs typeface="ＭＳ Ｐゴシック" charset="-128"/>
              </a:rPr>
              <a:t> Camacho, </a:t>
            </a:r>
            <a:r>
              <a:rPr lang="fr-FR" sz="1800" i="1" dirty="0" smtClean="0"/>
              <a:t>PRL </a:t>
            </a:r>
            <a:r>
              <a:rPr lang="fr-FR" sz="1800" b="1" dirty="0" smtClean="0"/>
              <a:t>97</a:t>
            </a:r>
            <a:r>
              <a:rPr lang="fr-FR" sz="1800" dirty="0" smtClean="0"/>
              <a:t>:262002</a:t>
            </a:r>
            <a:r>
              <a:rPr lang="en-US" altLang="ja-JP" sz="1800" dirty="0" smtClean="0">
                <a:ea typeface="ＭＳ Ｐゴシック" charset="-128"/>
                <a:cs typeface="ＭＳ Ｐゴシック" charset="-128"/>
              </a:rPr>
              <a:t>)</a:t>
            </a:r>
          </a:p>
          <a:p>
            <a:r>
              <a:rPr lang="en-US" dirty="0" smtClean="0"/>
              <a:t>Compatible </a:t>
            </a:r>
            <a:br>
              <a:rPr lang="en-US" dirty="0" smtClean="0"/>
            </a:br>
            <a:r>
              <a:rPr lang="en-US" dirty="0" smtClean="0"/>
              <a:t>with leading twist dominance for </a:t>
            </a:r>
            <a:r>
              <a:rPr lang="en-US" i="1" dirty="0" smtClean="0"/>
              <a:t>Q</a:t>
            </a:r>
            <a:r>
              <a:rPr lang="en-US" i="1" baseline="30000" dirty="0" smtClean="0"/>
              <a:t>2</a:t>
            </a:r>
            <a:r>
              <a:rPr lang="en-US" i="1" dirty="0" smtClean="0"/>
              <a:t> &gt; 2 GeV</a:t>
            </a:r>
            <a:r>
              <a:rPr lang="en-US" i="1" baseline="30000" dirty="0"/>
              <a:t>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478"/>
            <a:ext cx="8229600" cy="681835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Test of Scaling </a:t>
            </a:r>
            <a:r>
              <a:rPr lang="en-US" i="1" dirty="0" err="1" smtClean="0"/>
              <a:t>Im</a:t>
            </a:r>
            <a:r>
              <a:rPr lang="en-US" i="1" dirty="0" smtClean="0"/>
              <a:t>[DVCS</a:t>
            </a:r>
            <a:r>
              <a:rPr lang="en-US" i="1" baseline="30000" dirty="0" smtClean="0"/>
              <a:t>†</a:t>
            </a:r>
            <a:r>
              <a:rPr lang="en-US" i="1" dirty="0" smtClean="0"/>
              <a:t>BH]</a:t>
            </a:r>
            <a:endParaRPr lang="en-US" i="1" dirty="0"/>
          </a:p>
        </p:txBody>
      </p:sp>
      <p:pic>
        <p:nvPicPr>
          <p:cNvPr id="4" name="Picture 3" descr="imc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04" y="956473"/>
            <a:ext cx="6010962" cy="585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39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938"/>
            <a:ext cx="4928403" cy="766762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DVCS at 12 GeV</a:t>
            </a:r>
            <a:endParaRPr lang="en-US" sz="3600" dirty="0"/>
          </a:p>
        </p:txBody>
      </p:sp>
      <p:pic>
        <p:nvPicPr>
          <p:cNvPr id="5" name="Picture 4" descr="xq2ful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18598"/>
            <a:ext cx="7423384" cy="502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61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VCS-PAC38-slide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188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28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470</Words>
  <Application>Microsoft Macintosh PowerPoint</Application>
  <PresentationFormat>On-screen Show (4:3)</PresentationFormat>
  <Paragraphs>83</Paragraphs>
  <Slides>11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Microsoft Equation</vt:lpstr>
      <vt:lpstr>DVCS at 12 GeV: E12-06-114 “Measurements of the electron-helicity dependent cross-sections of deeply virtual Compton scattering in Hall A at 11 GeV”</vt:lpstr>
      <vt:lpstr>Generalized Parton Distributions (GPDs)</vt:lpstr>
      <vt:lpstr>PowerPoint Presentation</vt:lpstr>
      <vt:lpstr>GPDs and epepg</vt:lpstr>
      <vt:lpstr>Precision Cross Sections</vt:lpstr>
      <vt:lpstr>Hall A E00-110 H(e,e’g)p</vt:lpstr>
      <vt:lpstr>Test of Scaling Im[DVCS†BH]</vt:lpstr>
      <vt:lpstr>DVCS at 12 GeV</vt:lpstr>
      <vt:lpstr>PowerPoint Presentation</vt:lpstr>
      <vt:lpstr>Technical Upgrades</vt:lpstr>
      <vt:lpstr>Conclusions</vt:lpstr>
    </vt:vector>
  </TitlesOfParts>
  <Company>Université Blaise Pascal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DVCS at 12 GeV: E12-06-114 “Measurements of the electron-helicity dependent cross-sections of deeply virtual Compton scattering in Hall A at 11 GeV”</dc:title>
  <dc:creator>Charles Earl Hyde</dc:creator>
  <cp:lastModifiedBy>Charles Earl Hyde</cp:lastModifiedBy>
  <cp:revision>19</cp:revision>
  <dcterms:created xsi:type="dcterms:W3CDTF">2011-12-15T04:37:47Z</dcterms:created>
  <dcterms:modified xsi:type="dcterms:W3CDTF">2011-12-15T19:42:20Z</dcterms:modified>
</cp:coreProperties>
</file>