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5.xml" ContentType="application/vnd.openxmlformats-officedocument.presentationml.notesSlide+xml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  <p:sldId id="266" r:id="rId10"/>
    <p:sldId id="267" r:id="rId11"/>
    <p:sldId id="268" r:id="rId12"/>
    <p:sldId id="269" r:id="rId13"/>
    <p:sldId id="274" r:id="rId14"/>
    <p:sldId id="265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26" autoAdjust="0"/>
  </p:normalViewPr>
  <p:slideViewPr>
    <p:cSldViewPr snapToGrid="0" snapToObjects="1">
      <p:cViewPr>
        <p:scale>
          <a:sx n="100" d="100"/>
          <a:sy n="100" d="100"/>
        </p:scale>
        <p:origin x="-3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FF1A3-3A89-6547-95F3-F6B47B4373CF}" type="datetimeFigureOut">
              <a:rPr lang="en-US" smtClean="0"/>
              <a:t>1/19/12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5B960-6D5A-044B-87BB-CCD233FF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70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26F37-B022-0940-8527-188F4D3EF8C6}" type="datetimeFigureOut">
              <a:rPr lang="en-US" smtClean="0"/>
              <a:t>1/19/12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EAB4F-C603-AB43-9FD0-CFE02F670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1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6EB77-D98A-434F-8C8D-DFF75E2A76E6}" type="slidenum">
              <a:rPr lang="en-US"/>
              <a:pPr/>
              <a:t>6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88E51-F303-6541-8EF9-79514096054B}" type="slidenum">
              <a:rPr lang="en-US"/>
              <a:pPr/>
              <a:t>14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DCF67-DF54-1C4C-9A43-D221FC798885}" type="slidenum">
              <a:rPr lang="en-US"/>
              <a:pPr/>
              <a:t>15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3CB2F-906B-E641-A769-57D03E45F338}" type="slidenum">
              <a:rPr lang="en-US"/>
              <a:pPr/>
              <a:t>16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393BF-446E-3346-BD33-00269EDB1D9D}" type="slidenum">
              <a:rPr lang="en-US"/>
              <a:pPr/>
              <a:t>17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F64E-2FC0-CC49-8DDD-0C8A1DD3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0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F64E-2FC0-CC49-8DDD-0C8A1DD3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1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F64E-2FC0-CC49-8DDD-0C8A1DD3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9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F64E-2FC0-CC49-8DDD-0C8A1DD3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1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F64E-2FC0-CC49-8DDD-0C8A1DD3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5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F64E-2FC0-CC49-8DDD-0C8A1DD3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F64E-2FC0-CC49-8DDD-0C8A1DD3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6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F64E-2FC0-CC49-8DDD-0C8A1DD3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8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F64E-2FC0-CC49-8DDD-0C8A1DD3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5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F64E-2FC0-CC49-8DDD-0C8A1DD3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0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F64E-2FC0-CC49-8DDD-0C8A1DD3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8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0F64E-2FC0-CC49-8DDD-0C8A1DD3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067" y="1317625"/>
            <a:ext cx="7772400" cy="1470025"/>
          </a:xfrm>
        </p:spPr>
        <p:txBody>
          <a:bodyPr/>
          <a:lstStyle/>
          <a:p>
            <a:r>
              <a:rPr lang="en-US" dirty="0" smtClean="0"/>
              <a:t>Three Dimensional Imaging of the Proton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1933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Prof. Charles Hyde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Problem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Data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Solution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Future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8467" y="567267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Graduate Seminar</a:t>
            </a:r>
          </a:p>
          <a:p>
            <a:r>
              <a:rPr lang="en-US" dirty="0" smtClean="0"/>
              <a:t>19 January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1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Protons are made of Quarks and Gluons, described by QCD.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ep</a:t>
            </a:r>
            <a:r>
              <a:rPr lang="en-US" dirty="0" err="1" smtClean="0">
                <a:sym typeface="Wingdings"/>
              </a:rPr>
              <a:t>e’X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(at large </a:t>
            </a:r>
            <a:r>
              <a:rPr lang="en-US" i="1" dirty="0" smtClean="0">
                <a:sym typeface="Wingdings"/>
              </a:rPr>
              <a:t>Q</a:t>
            </a:r>
            <a:r>
              <a:rPr lang="en-US" i="1" baseline="30000" dirty="0" smtClean="0">
                <a:sym typeface="Wingdings"/>
              </a:rPr>
              <a:t>2</a:t>
            </a:r>
            <a:r>
              <a:rPr lang="en-US" i="1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and </a:t>
            </a:r>
            <a:r>
              <a:rPr lang="en-US" i="1" dirty="0" smtClean="0">
                <a:sym typeface="Wingdings"/>
              </a:rPr>
              <a:t>M</a:t>
            </a:r>
            <a:r>
              <a:rPr lang="en-US" i="1" baseline="-25000" dirty="0" smtClean="0">
                <a:sym typeface="Wingdings"/>
              </a:rPr>
              <a:t>X</a:t>
            </a:r>
            <a:r>
              <a:rPr lang="en-US" i="1" dirty="0" smtClean="0">
                <a:sym typeface="Wingdings"/>
              </a:rPr>
              <a:t> &gt;&gt;</a:t>
            </a:r>
            <a:r>
              <a:rPr lang="en-US" i="1" dirty="0" err="1" smtClean="0">
                <a:sym typeface="Wingdings"/>
              </a:rPr>
              <a:t>M</a:t>
            </a:r>
            <a:r>
              <a:rPr lang="en-US" i="1" baseline="-25000" dirty="0" err="1" smtClean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) measures </a:t>
            </a:r>
            <a:r>
              <a:rPr lang="en-US" dirty="0" smtClean="0">
                <a:sym typeface="Wingdings"/>
              </a:rPr>
              <a:t>1-D momentum distributions of quarks in the proton</a:t>
            </a:r>
          </a:p>
          <a:p>
            <a:pPr lvl="1"/>
            <a:r>
              <a:rPr lang="en-US" dirty="0" smtClean="0">
                <a:sym typeface="Wingdings"/>
              </a:rPr>
              <a:t>Deep Inelastic Scattering (DIS), Friedman, Kendal, Taylor, Nobel Prize 1990</a:t>
            </a:r>
          </a:p>
          <a:p>
            <a:pPr lvl="1"/>
            <a:r>
              <a:rPr lang="en-US" dirty="0" smtClean="0">
                <a:sym typeface="Wingdings"/>
              </a:rPr>
              <a:t>Discovery of ‘</a:t>
            </a:r>
            <a:r>
              <a:rPr lang="en-US" dirty="0" err="1" smtClean="0">
                <a:sym typeface="Wingdings"/>
              </a:rPr>
              <a:t>partons</a:t>
            </a:r>
            <a:r>
              <a:rPr lang="en-US" dirty="0" smtClean="0">
                <a:sym typeface="Wingdings"/>
              </a:rPr>
              <a:t>’:  quarks and gluons as elementary fermions and bosons.</a:t>
            </a:r>
          </a:p>
          <a:p>
            <a:r>
              <a:rPr lang="en-US" dirty="0" err="1" smtClean="0">
                <a:sym typeface="Wingdings"/>
              </a:rPr>
              <a:t>epep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can measure the tomographic image of the distribution of quark momenta along one axis and the spatial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density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in the plane transverse to this axis [Generalized Parton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Distributions = GPDs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]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  <a:sym typeface="Wingdings"/>
              </a:rPr>
              <a:t>J. Xi (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UMd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),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A.Radyushkin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1997 ….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  <a:sym typeface="Wingdings"/>
              </a:rPr>
              <a:t>JLab experiments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(ODU…)</a:t>
            </a:r>
            <a:endParaRPr lang="en-US" dirty="0" smtClean="0">
              <a:latin typeface="Times New Roman"/>
              <a:cs typeface="Times New Roman"/>
              <a:sym typeface="Wingding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F64E-2FC0-CC49-8DDD-0C8A1DD335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5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 Factors and Charge </a:t>
            </a:r>
            <a:r>
              <a:rPr lang="en-US" dirty="0" smtClean="0"/>
              <a:t>Distributions, revisited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F64E-2FC0-CC49-8DDD-0C8A1DD33538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8387"/>
          <a:stretch/>
        </p:blipFill>
        <p:spPr>
          <a:xfrm>
            <a:off x="1756848" y="4072465"/>
            <a:ext cx="6324600" cy="2468033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91195"/>
              </p:ext>
            </p:extLst>
          </p:nvPr>
        </p:nvGraphicFramePr>
        <p:xfrm>
          <a:off x="1992295" y="5600700"/>
          <a:ext cx="162579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4" imgW="901700" imgH="419100" progId="Equation.3">
                  <p:embed/>
                </p:oleObj>
              </mc:Choice>
              <mc:Fallback>
                <p:oleObj name="Equation" r:id="rId4" imgW="901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2295" y="5600700"/>
                        <a:ext cx="1625793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Callout 1 (Border and Accent Bar) 7"/>
          <p:cNvSpPr/>
          <p:nvPr/>
        </p:nvSpPr>
        <p:spPr>
          <a:xfrm>
            <a:off x="7975614" y="5317067"/>
            <a:ext cx="1066800" cy="482600"/>
          </a:xfrm>
          <a:prstGeom prst="accentBorderCallout1">
            <a:avLst>
              <a:gd name="adj1" fmla="val 45066"/>
              <a:gd name="adj2" fmla="val -8333"/>
              <a:gd name="adj3" fmla="val -19079"/>
              <a:gd name="adj4" fmla="val -52619"/>
            </a:avLst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p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smtClean="0">
                <a:solidFill>
                  <a:srgbClr val="0000FF"/>
                </a:solidFill>
                <a:cs typeface="Symbol" charset="2"/>
                <a:sym typeface="Wingdings"/>
              </a:rPr>
              <a:t>–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7" y="1226105"/>
            <a:ext cx="5647267" cy="2075810"/>
          </a:xfrm>
        </p:spPr>
        <p:txBody>
          <a:bodyPr/>
          <a:lstStyle/>
          <a:p>
            <a:r>
              <a:rPr lang="en-US" sz="2400" dirty="0" smtClean="0"/>
              <a:t>The Dirac Form Factor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(Q</a:t>
            </a:r>
            <a:r>
              <a:rPr lang="en-US" sz="2400" i="1" baseline="30000" dirty="0" smtClean="0"/>
              <a:t>2</a:t>
            </a:r>
            <a:r>
              <a:rPr lang="en-US" sz="2400" i="1" dirty="0" smtClean="0"/>
              <a:t>) </a:t>
            </a:r>
            <a:r>
              <a:rPr lang="en-US" sz="2400" dirty="0" smtClean="0"/>
              <a:t>is the 2-dim Fourier transform of the charge distribution of the nucleon (proton or neutron), after integrating over the third (momentum) axis. </a:t>
            </a:r>
            <a:r>
              <a:rPr lang="en-US" sz="2000" dirty="0" smtClean="0"/>
              <a:t>(M. </a:t>
            </a:r>
            <a:r>
              <a:rPr lang="en-US" sz="2000" dirty="0" err="1" smtClean="0"/>
              <a:t>Burkardt</a:t>
            </a:r>
            <a:r>
              <a:rPr lang="en-US" sz="2000" dirty="0" smtClean="0"/>
              <a:t> 2000, NMSU)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647277" y="1226104"/>
            <a:ext cx="3386767" cy="2098522"/>
            <a:chOff x="5435602" y="1454713"/>
            <a:chExt cx="3386767" cy="2098522"/>
          </a:xfrm>
        </p:grpSpPr>
        <p:sp>
          <p:nvSpPr>
            <p:cNvPr id="15" name="TextBox 14"/>
            <p:cNvSpPr txBox="1"/>
            <p:nvPr/>
          </p:nvSpPr>
          <p:spPr>
            <a:xfrm>
              <a:off x="8060296" y="2890291"/>
              <a:ext cx="762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0000FF"/>
                  </a:solidFill>
                </a:rPr>
                <a:t>P+</a:t>
              </a:r>
              <a:r>
                <a:rPr lang="en-US" b="1" dirty="0" err="1" smtClean="0">
                  <a:solidFill>
                    <a:srgbClr val="0000FF"/>
                  </a:solidFill>
                </a:rPr>
                <a:t>q</a:t>
              </a:r>
              <a:r>
                <a:rPr lang="en-US" i="1" dirty="0">
                  <a:solidFill>
                    <a:srgbClr val="0000FF"/>
                  </a:solidFill>
                </a:rPr>
                <a:t>/2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435602" y="1454713"/>
              <a:ext cx="3248434" cy="2098522"/>
              <a:chOff x="5376333" y="1454713"/>
              <a:chExt cx="3248434" cy="2098522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6486945" y="3215687"/>
                <a:ext cx="120925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419215" y="3317297"/>
                <a:ext cx="120925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6248400" y="2658456"/>
                <a:ext cx="304800" cy="8720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422900" y="3151070"/>
                <a:ext cx="825500" cy="2870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5376333" y="2890291"/>
                <a:ext cx="762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00FF"/>
                    </a:solidFill>
                  </a:rPr>
                  <a:t>P–</a:t>
                </a:r>
                <a:r>
                  <a:rPr lang="en-US" b="1" dirty="0">
                    <a:solidFill>
                      <a:srgbClr val="0000FF"/>
                    </a:solidFill>
                  </a:rPr>
                  <a:t>q</a:t>
                </a:r>
                <a:r>
                  <a:rPr lang="en-US" i="1" dirty="0">
                    <a:solidFill>
                      <a:srgbClr val="0000FF"/>
                    </a:solidFill>
                  </a:rPr>
                  <a:t>/2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486000" y="2681168"/>
                <a:ext cx="304800" cy="8720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 rot="5400000">
                <a:off x="6380599" y="1944765"/>
                <a:ext cx="1303954" cy="323850"/>
                <a:chOff x="1601787" y="4511725"/>
                <a:chExt cx="1751013" cy="323850"/>
              </a:xfrm>
            </p:grpSpPr>
            <p:grpSp>
              <p:nvGrpSpPr>
                <p:cNvPr id="17" name="Group 33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182812" y="3930700"/>
                  <a:ext cx="323850" cy="1485900"/>
                  <a:chOff x="1324" y="1002"/>
                  <a:chExt cx="146" cy="462"/>
                </a:xfrm>
              </p:grpSpPr>
              <p:sp>
                <p:nvSpPr>
                  <p:cNvPr id="19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1326" y="1002"/>
                    <a:ext cx="143" cy="75"/>
                  </a:xfrm>
                  <a:custGeom>
                    <a:avLst/>
                    <a:gdLst>
                      <a:gd name="T0" fmla="*/ 0 w 143"/>
                      <a:gd name="T1" fmla="*/ 0 h 75"/>
                      <a:gd name="T2" fmla="*/ 0 w 143"/>
                      <a:gd name="T3" fmla="*/ 4 h 75"/>
                      <a:gd name="T4" fmla="*/ 4 w 143"/>
                      <a:gd name="T5" fmla="*/ 7 h 75"/>
                      <a:gd name="T6" fmla="*/ 8 w 143"/>
                      <a:gd name="T7" fmla="*/ 9 h 75"/>
                      <a:gd name="T8" fmla="*/ 12 w 143"/>
                      <a:gd name="T9" fmla="*/ 11 h 75"/>
                      <a:gd name="T10" fmla="*/ 129 w 143"/>
                      <a:gd name="T11" fmla="*/ 58 h 75"/>
                      <a:gd name="T12" fmla="*/ 135 w 143"/>
                      <a:gd name="T13" fmla="*/ 60 h 75"/>
                      <a:gd name="T14" fmla="*/ 139 w 143"/>
                      <a:gd name="T15" fmla="*/ 63 h 75"/>
                      <a:gd name="T16" fmla="*/ 142 w 143"/>
                      <a:gd name="T17" fmla="*/ 65 h 75"/>
                      <a:gd name="T18" fmla="*/ 141 w 143"/>
                      <a:gd name="T19" fmla="*/ 69 h 75"/>
                      <a:gd name="T20" fmla="*/ 141 w 143"/>
                      <a:gd name="T21" fmla="*/ 71 h 75"/>
                      <a:gd name="T22" fmla="*/ 138 w 143"/>
                      <a:gd name="T23" fmla="*/ 74 h 75"/>
                      <a:gd name="T24" fmla="*/ 11 w 143"/>
                      <a:gd name="T25" fmla="*/ 60 h 75"/>
                      <a:gd name="T26" fmla="*/ 10 w 143"/>
                      <a:gd name="T27" fmla="*/ 61 h 75"/>
                      <a:gd name="T28" fmla="*/ 4 w 143"/>
                      <a:gd name="T29" fmla="*/ 59 h 75"/>
                      <a:gd name="T30" fmla="*/ 4 w 143"/>
                      <a:gd name="T31" fmla="*/ 60 h 75"/>
                      <a:gd name="T32" fmla="*/ 2 w 143"/>
                      <a:gd name="T33" fmla="*/ 62 h 75"/>
                      <a:gd name="T34" fmla="*/ 0 w 143"/>
                      <a:gd name="T35" fmla="*/ 65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3" h="75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7"/>
                        </a:lnTo>
                        <a:lnTo>
                          <a:pt x="8" y="9"/>
                        </a:lnTo>
                        <a:lnTo>
                          <a:pt x="12" y="11"/>
                        </a:lnTo>
                        <a:lnTo>
                          <a:pt x="129" y="58"/>
                        </a:lnTo>
                        <a:lnTo>
                          <a:pt x="135" y="60"/>
                        </a:lnTo>
                        <a:lnTo>
                          <a:pt x="139" y="63"/>
                        </a:lnTo>
                        <a:lnTo>
                          <a:pt x="142" y="65"/>
                        </a:lnTo>
                        <a:lnTo>
                          <a:pt x="141" y="69"/>
                        </a:lnTo>
                        <a:lnTo>
                          <a:pt x="141" y="71"/>
                        </a:lnTo>
                        <a:lnTo>
                          <a:pt x="138" y="74"/>
                        </a:lnTo>
                        <a:lnTo>
                          <a:pt x="11" y="60"/>
                        </a:lnTo>
                        <a:lnTo>
                          <a:pt x="10" y="61"/>
                        </a:lnTo>
                        <a:lnTo>
                          <a:pt x="4" y="59"/>
                        </a:lnTo>
                        <a:lnTo>
                          <a:pt x="4" y="60"/>
                        </a:lnTo>
                        <a:lnTo>
                          <a:pt x="2" y="62"/>
                        </a:lnTo>
                        <a:lnTo>
                          <a:pt x="0" y="65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1324" y="1069"/>
                    <a:ext cx="143" cy="72"/>
                  </a:xfrm>
                  <a:custGeom>
                    <a:avLst/>
                    <a:gdLst>
                      <a:gd name="T0" fmla="*/ 0 w 143"/>
                      <a:gd name="T1" fmla="*/ 0 h 72"/>
                      <a:gd name="T2" fmla="*/ 1 w 143"/>
                      <a:gd name="T3" fmla="*/ 2 h 72"/>
                      <a:gd name="T4" fmla="*/ 4 w 143"/>
                      <a:gd name="T5" fmla="*/ 4 h 72"/>
                      <a:gd name="T6" fmla="*/ 6 w 143"/>
                      <a:gd name="T7" fmla="*/ 6 h 72"/>
                      <a:gd name="T8" fmla="*/ 10 w 143"/>
                      <a:gd name="T9" fmla="*/ 7 h 72"/>
                      <a:gd name="T10" fmla="*/ 133 w 143"/>
                      <a:gd name="T11" fmla="*/ 57 h 72"/>
                      <a:gd name="T12" fmla="*/ 137 w 143"/>
                      <a:gd name="T13" fmla="*/ 61 h 72"/>
                      <a:gd name="T14" fmla="*/ 140 w 143"/>
                      <a:gd name="T15" fmla="*/ 61 h 72"/>
                      <a:gd name="T16" fmla="*/ 141 w 143"/>
                      <a:gd name="T17" fmla="*/ 65 h 72"/>
                      <a:gd name="T18" fmla="*/ 141 w 143"/>
                      <a:gd name="T19" fmla="*/ 66 h 72"/>
                      <a:gd name="T20" fmla="*/ 142 w 143"/>
                      <a:gd name="T21" fmla="*/ 71 h 72"/>
                      <a:gd name="T22" fmla="*/ 137 w 143"/>
                      <a:gd name="T23" fmla="*/ 71 h 72"/>
                      <a:gd name="T24" fmla="*/ 12 w 143"/>
                      <a:gd name="T25" fmla="*/ 59 h 72"/>
                      <a:gd name="T26" fmla="*/ 7 w 143"/>
                      <a:gd name="T27" fmla="*/ 59 h 72"/>
                      <a:gd name="T28" fmla="*/ 6 w 143"/>
                      <a:gd name="T29" fmla="*/ 59 h 72"/>
                      <a:gd name="T30" fmla="*/ 4 w 143"/>
                      <a:gd name="T31" fmla="*/ 59 h 72"/>
                      <a:gd name="T32" fmla="*/ 1 w 143"/>
                      <a:gd name="T33" fmla="*/ 59 h 72"/>
                      <a:gd name="T34" fmla="*/ 0 w 143"/>
                      <a:gd name="T35" fmla="*/ 61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3" h="72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4" y="4"/>
                        </a:lnTo>
                        <a:lnTo>
                          <a:pt x="6" y="6"/>
                        </a:lnTo>
                        <a:lnTo>
                          <a:pt x="10" y="7"/>
                        </a:lnTo>
                        <a:lnTo>
                          <a:pt x="133" y="57"/>
                        </a:lnTo>
                        <a:lnTo>
                          <a:pt x="137" y="61"/>
                        </a:lnTo>
                        <a:lnTo>
                          <a:pt x="140" y="61"/>
                        </a:lnTo>
                        <a:lnTo>
                          <a:pt x="141" y="65"/>
                        </a:lnTo>
                        <a:lnTo>
                          <a:pt x="141" y="66"/>
                        </a:lnTo>
                        <a:lnTo>
                          <a:pt x="142" y="71"/>
                        </a:lnTo>
                        <a:lnTo>
                          <a:pt x="137" y="71"/>
                        </a:lnTo>
                        <a:lnTo>
                          <a:pt x="12" y="59"/>
                        </a:lnTo>
                        <a:lnTo>
                          <a:pt x="7" y="59"/>
                        </a:lnTo>
                        <a:lnTo>
                          <a:pt x="6" y="59"/>
                        </a:lnTo>
                        <a:lnTo>
                          <a:pt x="4" y="59"/>
                        </a:lnTo>
                        <a:lnTo>
                          <a:pt x="1" y="59"/>
                        </a:lnTo>
                        <a:lnTo>
                          <a:pt x="0" y="61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1326" y="1131"/>
                    <a:ext cx="144" cy="76"/>
                  </a:xfrm>
                  <a:custGeom>
                    <a:avLst/>
                    <a:gdLst>
                      <a:gd name="T0" fmla="*/ 0 w 144"/>
                      <a:gd name="T1" fmla="*/ 0 h 76"/>
                      <a:gd name="T2" fmla="*/ 0 w 144"/>
                      <a:gd name="T3" fmla="*/ 3 h 76"/>
                      <a:gd name="T4" fmla="*/ 2 w 144"/>
                      <a:gd name="T5" fmla="*/ 7 h 76"/>
                      <a:gd name="T6" fmla="*/ 7 w 144"/>
                      <a:gd name="T7" fmla="*/ 9 h 76"/>
                      <a:gd name="T8" fmla="*/ 10 w 144"/>
                      <a:gd name="T9" fmla="*/ 11 h 76"/>
                      <a:gd name="T10" fmla="*/ 133 w 144"/>
                      <a:gd name="T11" fmla="*/ 59 h 76"/>
                      <a:gd name="T12" fmla="*/ 136 w 144"/>
                      <a:gd name="T13" fmla="*/ 63 h 76"/>
                      <a:gd name="T14" fmla="*/ 139 w 144"/>
                      <a:gd name="T15" fmla="*/ 65 h 76"/>
                      <a:gd name="T16" fmla="*/ 143 w 144"/>
                      <a:gd name="T17" fmla="*/ 67 h 76"/>
                      <a:gd name="T18" fmla="*/ 143 w 144"/>
                      <a:gd name="T19" fmla="*/ 71 h 76"/>
                      <a:gd name="T20" fmla="*/ 141 w 144"/>
                      <a:gd name="T21" fmla="*/ 74 h 76"/>
                      <a:gd name="T22" fmla="*/ 138 w 144"/>
                      <a:gd name="T23" fmla="*/ 75 h 76"/>
                      <a:gd name="T24" fmla="*/ 9 w 144"/>
                      <a:gd name="T25" fmla="*/ 63 h 76"/>
                      <a:gd name="T26" fmla="*/ 6 w 144"/>
                      <a:gd name="T27" fmla="*/ 62 h 76"/>
                      <a:gd name="T28" fmla="*/ 6 w 144"/>
                      <a:gd name="T29" fmla="*/ 63 h 76"/>
                      <a:gd name="T30" fmla="*/ 3 w 144"/>
                      <a:gd name="T31" fmla="*/ 62 h 76"/>
                      <a:gd name="T32" fmla="*/ 0 w 144"/>
                      <a:gd name="T33" fmla="*/ 64 h 76"/>
                      <a:gd name="T34" fmla="*/ 0 w 144"/>
                      <a:gd name="T35" fmla="*/ 6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4" h="76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2" y="7"/>
                        </a:lnTo>
                        <a:lnTo>
                          <a:pt x="7" y="9"/>
                        </a:lnTo>
                        <a:lnTo>
                          <a:pt x="10" y="11"/>
                        </a:lnTo>
                        <a:lnTo>
                          <a:pt x="133" y="59"/>
                        </a:lnTo>
                        <a:lnTo>
                          <a:pt x="136" y="63"/>
                        </a:lnTo>
                        <a:lnTo>
                          <a:pt x="139" y="65"/>
                        </a:lnTo>
                        <a:lnTo>
                          <a:pt x="143" y="67"/>
                        </a:lnTo>
                        <a:lnTo>
                          <a:pt x="143" y="71"/>
                        </a:lnTo>
                        <a:lnTo>
                          <a:pt x="141" y="74"/>
                        </a:lnTo>
                        <a:lnTo>
                          <a:pt x="138" y="75"/>
                        </a:lnTo>
                        <a:lnTo>
                          <a:pt x="9" y="63"/>
                        </a:lnTo>
                        <a:lnTo>
                          <a:pt x="6" y="62"/>
                        </a:lnTo>
                        <a:lnTo>
                          <a:pt x="6" y="63"/>
                        </a:lnTo>
                        <a:lnTo>
                          <a:pt x="3" y="62"/>
                        </a:lnTo>
                        <a:lnTo>
                          <a:pt x="0" y="64"/>
                        </a:lnTo>
                        <a:lnTo>
                          <a:pt x="0" y="66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1325" y="1202"/>
                    <a:ext cx="144" cy="70"/>
                  </a:xfrm>
                  <a:custGeom>
                    <a:avLst/>
                    <a:gdLst>
                      <a:gd name="T0" fmla="*/ 0 w 144"/>
                      <a:gd name="T1" fmla="*/ 0 h 70"/>
                      <a:gd name="T2" fmla="*/ 0 w 144"/>
                      <a:gd name="T3" fmla="*/ 0 h 70"/>
                      <a:gd name="T4" fmla="*/ 4 w 144"/>
                      <a:gd name="T5" fmla="*/ 4 h 70"/>
                      <a:gd name="T6" fmla="*/ 6 w 144"/>
                      <a:gd name="T7" fmla="*/ 6 h 70"/>
                      <a:gd name="T8" fmla="*/ 11 w 144"/>
                      <a:gd name="T9" fmla="*/ 7 h 70"/>
                      <a:gd name="T10" fmla="*/ 131 w 144"/>
                      <a:gd name="T11" fmla="*/ 54 h 70"/>
                      <a:gd name="T12" fmla="*/ 136 w 144"/>
                      <a:gd name="T13" fmla="*/ 58 h 70"/>
                      <a:gd name="T14" fmla="*/ 139 w 144"/>
                      <a:gd name="T15" fmla="*/ 59 h 70"/>
                      <a:gd name="T16" fmla="*/ 143 w 144"/>
                      <a:gd name="T17" fmla="*/ 63 h 70"/>
                      <a:gd name="T18" fmla="*/ 143 w 144"/>
                      <a:gd name="T19" fmla="*/ 66 h 70"/>
                      <a:gd name="T20" fmla="*/ 140 w 144"/>
                      <a:gd name="T21" fmla="*/ 69 h 70"/>
                      <a:gd name="T22" fmla="*/ 138 w 144"/>
                      <a:gd name="T23" fmla="*/ 69 h 70"/>
                      <a:gd name="T24" fmla="*/ 11 w 144"/>
                      <a:gd name="T25" fmla="*/ 57 h 70"/>
                      <a:gd name="T26" fmla="*/ 7 w 144"/>
                      <a:gd name="T27" fmla="*/ 58 h 70"/>
                      <a:gd name="T28" fmla="*/ 4 w 144"/>
                      <a:gd name="T29" fmla="*/ 57 h 70"/>
                      <a:gd name="T30" fmla="*/ 1 w 144"/>
                      <a:gd name="T31" fmla="*/ 57 h 70"/>
                      <a:gd name="T32" fmla="*/ 1 w 144"/>
                      <a:gd name="T33" fmla="*/ 59 h 70"/>
                      <a:gd name="T34" fmla="*/ 0 w 144"/>
                      <a:gd name="T35" fmla="*/ 62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4" h="7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6" y="6"/>
                        </a:lnTo>
                        <a:lnTo>
                          <a:pt x="11" y="7"/>
                        </a:lnTo>
                        <a:lnTo>
                          <a:pt x="131" y="54"/>
                        </a:lnTo>
                        <a:lnTo>
                          <a:pt x="136" y="58"/>
                        </a:lnTo>
                        <a:lnTo>
                          <a:pt x="139" y="59"/>
                        </a:lnTo>
                        <a:lnTo>
                          <a:pt x="143" y="63"/>
                        </a:lnTo>
                        <a:lnTo>
                          <a:pt x="143" y="66"/>
                        </a:lnTo>
                        <a:lnTo>
                          <a:pt x="140" y="69"/>
                        </a:lnTo>
                        <a:lnTo>
                          <a:pt x="138" y="69"/>
                        </a:lnTo>
                        <a:lnTo>
                          <a:pt x="11" y="57"/>
                        </a:lnTo>
                        <a:lnTo>
                          <a:pt x="7" y="58"/>
                        </a:lnTo>
                        <a:lnTo>
                          <a:pt x="4" y="57"/>
                        </a:lnTo>
                        <a:lnTo>
                          <a:pt x="1" y="57"/>
                        </a:lnTo>
                        <a:lnTo>
                          <a:pt x="1" y="59"/>
                        </a:lnTo>
                        <a:lnTo>
                          <a:pt x="0" y="62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1327" y="1260"/>
                    <a:ext cx="142" cy="76"/>
                  </a:xfrm>
                  <a:custGeom>
                    <a:avLst/>
                    <a:gdLst>
                      <a:gd name="T0" fmla="*/ 0 w 142"/>
                      <a:gd name="T1" fmla="*/ 0 h 76"/>
                      <a:gd name="T2" fmla="*/ 0 w 142"/>
                      <a:gd name="T3" fmla="*/ 4 h 76"/>
                      <a:gd name="T4" fmla="*/ 3 w 142"/>
                      <a:gd name="T5" fmla="*/ 7 h 76"/>
                      <a:gd name="T6" fmla="*/ 6 w 142"/>
                      <a:gd name="T7" fmla="*/ 8 h 76"/>
                      <a:gd name="T8" fmla="*/ 11 w 142"/>
                      <a:gd name="T9" fmla="*/ 11 h 76"/>
                      <a:gd name="T10" fmla="*/ 132 w 142"/>
                      <a:gd name="T11" fmla="*/ 61 h 76"/>
                      <a:gd name="T12" fmla="*/ 137 w 142"/>
                      <a:gd name="T13" fmla="*/ 64 h 76"/>
                      <a:gd name="T14" fmla="*/ 137 w 142"/>
                      <a:gd name="T15" fmla="*/ 65 h 76"/>
                      <a:gd name="T16" fmla="*/ 140 w 142"/>
                      <a:gd name="T17" fmla="*/ 68 h 76"/>
                      <a:gd name="T18" fmla="*/ 141 w 142"/>
                      <a:gd name="T19" fmla="*/ 71 h 76"/>
                      <a:gd name="T20" fmla="*/ 139 w 142"/>
                      <a:gd name="T21" fmla="*/ 74 h 76"/>
                      <a:gd name="T22" fmla="*/ 136 w 142"/>
                      <a:gd name="T23" fmla="*/ 75 h 76"/>
                      <a:gd name="T24" fmla="*/ 11 w 142"/>
                      <a:gd name="T25" fmla="*/ 62 h 76"/>
                      <a:gd name="T26" fmla="*/ 8 w 142"/>
                      <a:gd name="T27" fmla="*/ 62 h 76"/>
                      <a:gd name="T28" fmla="*/ 6 w 142"/>
                      <a:gd name="T29" fmla="*/ 62 h 76"/>
                      <a:gd name="T30" fmla="*/ 4 w 142"/>
                      <a:gd name="T31" fmla="*/ 62 h 76"/>
                      <a:gd name="T32" fmla="*/ 2 w 142"/>
                      <a:gd name="T33" fmla="*/ 63 h 76"/>
                      <a:gd name="T34" fmla="*/ 2 w 142"/>
                      <a:gd name="T35" fmla="*/ 6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76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6" y="8"/>
                        </a:lnTo>
                        <a:lnTo>
                          <a:pt x="11" y="11"/>
                        </a:lnTo>
                        <a:lnTo>
                          <a:pt x="132" y="61"/>
                        </a:lnTo>
                        <a:lnTo>
                          <a:pt x="137" y="64"/>
                        </a:lnTo>
                        <a:lnTo>
                          <a:pt x="137" y="65"/>
                        </a:lnTo>
                        <a:lnTo>
                          <a:pt x="140" y="68"/>
                        </a:lnTo>
                        <a:lnTo>
                          <a:pt x="141" y="71"/>
                        </a:lnTo>
                        <a:lnTo>
                          <a:pt x="139" y="74"/>
                        </a:lnTo>
                        <a:lnTo>
                          <a:pt x="136" y="75"/>
                        </a:lnTo>
                        <a:lnTo>
                          <a:pt x="11" y="62"/>
                        </a:lnTo>
                        <a:lnTo>
                          <a:pt x="8" y="62"/>
                        </a:lnTo>
                        <a:lnTo>
                          <a:pt x="6" y="62"/>
                        </a:lnTo>
                        <a:lnTo>
                          <a:pt x="4" y="62"/>
                        </a:lnTo>
                        <a:lnTo>
                          <a:pt x="2" y="63"/>
                        </a:lnTo>
                        <a:lnTo>
                          <a:pt x="2" y="66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1326" y="1328"/>
                    <a:ext cx="142" cy="74"/>
                  </a:xfrm>
                  <a:custGeom>
                    <a:avLst/>
                    <a:gdLst>
                      <a:gd name="T0" fmla="*/ 0 w 142"/>
                      <a:gd name="T1" fmla="*/ 0 h 74"/>
                      <a:gd name="T2" fmla="*/ 2 w 142"/>
                      <a:gd name="T3" fmla="*/ 2 h 74"/>
                      <a:gd name="T4" fmla="*/ 4 w 142"/>
                      <a:gd name="T5" fmla="*/ 4 h 74"/>
                      <a:gd name="T6" fmla="*/ 4 w 142"/>
                      <a:gd name="T7" fmla="*/ 5 h 74"/>
                      <a:gd name="T8" fmla="*/ 10 w 142"/>
                      <a:gd name="T9" fmla="*/ 8 h 74"/>
                      <a:gd name="T10" fmla="*/ 129 w 142"/>
                      <a:gd name="T11" fmla="*/ 57 h 74"/>
                      <a:gd name="T12" fmla="*/ 136 w 142"/>
                      <a:gd name="T13" fmla="*/ 59 h 74"/>
                      <a:gd name="T14" fmla="*/ 138 w 142"/>
                      <a:gd name="T15" fmla="*/ 62 h 74"/>
                      <a:gd name="T16" fmla="*/ 139 w 142"/>
                      <a:gd name="T17" fmla="*/ 66 h 74"/>
                      <a:gd name="T18" fmla="*/ 141 w 142"/>
                      <a:gd name="T19" fmla="*/ 68 h 74"/>
                      <a:gd name="T20" fmla="*/ 140 w 142"/>
                      <a:gd name="T21" fmla="*/ 70 h 74"/>
                      <a:gd name="T22" fmla="*/ 136 w 142"/>
                      <a:gd name="T23" fmla="*/ 73 h 74"/>
                      <a:gd name="T24" fmla="*/ 12 w 142"/>
                      <a:gd name="T25" fmla="*/ 59 h 74"/>
                      <a:gd name="T26" fmla="*/ 8 w 142"/>
                      <a:gd name="T27" fmla="*/ 59 h 74"/>
                      <a:gd name="T28" fmla="*/ 4 w 142"/>
                      <a:gd name="T29" fmla="*/ 59 h 74"/>
                      <a:gd name="T30" fmla="*/ 3 w 142"/>
                      <a:gd name="T31" fmla="*/ 59 h 74"/>
                      <a:gd name="T32" fmla="*/ 3 w 142"/>
                      <a:gd name="T33" fmla="*/ 61 h 74"/>
                      <a:gd name="T34" fmla="*/ 2 w 142"/>
                      <a:gd name="T35" fmla="*/ 64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74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4" y="4"/>
                        </a:lnTo>
                        <a:lnTo>
                          <a:pt x="4" y="5"/>
                        </a:lnTo>
                        <a:lnTo>
                          <a:pt x="10" y="8"/>
                        </a:lnTo>
                        <a:lnTo>
                          <a:pt x="129" y="57"/>
                        </a:lnTo>
                        <a:lnTo>
                          <a:pt x="136" y="59"/>
                        </a:lnTo>
                        <a:lnTo>
                          <a:pt x="138" y="62"/>
                        </a:lnTo>
                        <a:lnTo>
                          <a:pt x="139" y="66"/>
                        </a:lnTo>
                        <a:lnTo>
                          <a:pt x="141" y="68"/>
                        </a:lnTo>
                        <a:lnTo>
                          <a:pt x="140" y="70"/>
                        </a:lnTo>
                        <a:lnTo>
                          <a:pt x="136" y="73"/>
                        </a:lnTo>
                        <a:lnTo>
                          <a:pt x="12" y="59"/>
                        </a:lnTo>
                        <a:lnTo>
                          <a:pt x="8" y="59"/>
                        </a:lnTo>
                        <a:lnTo>
                          <a:pt x="4" y="59"/>
                        </a:lnTo>
                        <a:lnTo>
                          <a:pt x="3" y="59"/>
                        </a:lnTo>
                        <a:lnTo>
                          <a:pt x="3" y="61"/>
                        </a:lnTo>
                        <a:lnTo>
                          <a:pt x="2" y="6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1326" y="1391"/>
                    <a:ext cx="142" cy="73"/>
                  </a:xfrm>
                  <a:custGeom>
                    <a:avLst/>
                    <a:gdLst>
                      <a:gd name="T0" fmla="*/ 0 w 142"/>
                      <a:gd name="T1" fmla="*/ 0 h 73"/>
                      <a:gd name="T2" fmla="*/ 0 w 142"/>
                      <a:gd name="T3" fmla="*/ 3 h 73"/>
                      <a:gd name="T4" fmla="*/ 1 w 142"/>
                      <a:gd name="T5" fmla="*/ 7 h 73"/>
                      <a:gd name="T6" fmla="*/ 5 w 142"/>
                      <a:gd name="T7" fmla="*/ 9 h 73"/>
                      <a:gd name="T8" fmla="*/ 11 w 142"/>
                      <a:gd name="T9" fmla="*/ 10 h 73"/>
                      <a:gd name="T10" fmla="*/ 129 w 142"/>
                      <a:gd name="T11" fmla="*/ 59 h 73"/>
                      <a:gd name="T12" fmla="*/ 137 w 142"/>
                      <a:gd name="T13" fmla="*/ 61 h 73"/>
                      <a:gd name="T14" fmla="*/ 138 w 142"/>
                      <a:gd name="T15" fmla="*/ 63 h 73"/>
                      <a:gd name="T16" fmla="*/ 141 w 142"/>
                      <a:gd name="T17" fmla="*/ 67 h 73"/>
                      <a:gd name="T18" fmla="*/ 141 w 142"/>
                      <a:gd name="T19" fmla="*/ 69 h 73"/>
                      <a:gd name="T20" fmla="*/ 140 w 142"/>
                      <a:gd name="T21" fmla="*/ 72 h 73"/>
                      <a:gd name="T22" fmla="*/ 135 w 142"/>
                      <a:gd name="T23" fmla="*/ 72 h 73"/>
                      <a:gd name="T24" fmla="*/ 73 w 142"/>
                      <a:gd name="T25" fmla="*/ 65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2" h="73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1" y="7"/>
                        </a:lnTo>
                        <a:lnTo>
                          <a:pt x="5" y="9"/>
                        </a:lnTo>
                        <a:lnTo>
                          <a:pt x="11" y="10"/>
                        </a:lnTo>
                        <a:lnTo>
                          <a:pt x="129" y="59"/>
                        </a:lnTo>
                        <a:lnTo>
                          <a:pt x="137" y="61"/>
                        </a:lnTo>
                        <a:lnTo>
                          <a:pt x="138" y="63"/>
                        </a:lnTo>
                        <a:lnTo>
                          <a:pt x="141" y="67"/>
                        </a:lnTo>
                        <a:lnTo>
                          <a:pt x="141" y="69"/>
                        </a:lnTo>
                        <a:lnTo>
                          <a:pt x="140" y="72"/>
                        </a:lnTo>
                        <a:lnTo>
                          <a:pt x="135" y="72"/>
                        </a:lnTo>
                        <a:lnTo>
                          <a:pt x="73" y="65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18" name="Straight Arrow Connector 17"/>
                <p:cNvCxnSpPr>
                  <a:stCxn id="25" idx="12"/>
                </p:cNvCxnSpPr>
                <p:nvPr/>
              </p:nvCxnSpPr>
              <p:spPr>
                <a:xfrm>
                  <a:off x="3061957" y="4669213"/>
                  <a:ext cx="290843" cy="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/>
              <p:cNvSpPr txBox="1"/>
              <p:nvPr/>
            </p:nvSpPr>
            <p:spPr>
              <a:xfrm>
                <a:off x="7207598" y="1761039"/>
                <a:ext cx="3085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q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574816" y="1454713"/>
                <a:ext cx="3112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Symbol" charset="2"/>
                    <a:cs typeface="Symbol" charset="2"/>
                  </a:rPr>
                  <a:t>g</a:t>
                </a:r>
                <a:endParaRPr lang="en-US" sz="2400" dirty="0">
                  <a:latin typeface="Symbol" charset="2"/>
                  <a:cs typeface="Symbol" charset="2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>
                <a:off x="7799267" y="3143273"/>
                <a:ext cx="825500" cy="2870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6553200" y="2758668"/>
                <a:ext cx="483813" cy="14084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 flipV="1">
                <a:off x="7005519" y="2758668"/>
                <a:ext cx="483813" cy="14084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9" idx="6"/>
                <a:endCxn id="13" idx="2"/>
              </p:cNvCxnSpPr>
              <p:nvPr/>
            </p:nvCxnSpPr>
            <p:spPr>
              <a:xfrm>
                <a:off x="6553200" y="3094490"/>
                <a:ext cx="932800" cy="2271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Content Placeholder 2"/>
          <p:cNvSpPr txBox="1">
            <a:spLocks/>
          </p:cNvSpPr>
          <p:nvPr/>
        </p:nvSpPr>
        <p:spPr>
          <a:xfrm>
            <a:off x="46577" y="3568435"/>
            <a:ext cx="8849134" cy="1740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Charge Distribution in the Neutron </a:t>
            </a:r>
            <a:r>
              <a:rPr lang="en-US" sz="2000" dirty="0" smtClean="0"/>
              <a:t>(</a:t>
            </a:r>
            <a:r>
              <a:rPr lang="en-US" sz="2000" dirty="0" err="1" smtClean="0"/>
              <a:t>G.Miller</a:t>
            </a:r>
            <a:r>
              <a:rPr lang="en-US" sz="2000" dirty="0" smtClean="0"/>
              <a:t> 2007, </a:t>
            </a:r>
            <a:r>
              <a:rPr lang="en-US" sz="2000" dirty="0" err="1" smtClean="0"/>
              <a:t>UWa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more than 2x as many fast d-quarks at center of neutron than fast u-quarks</a:t>
            </a:r>
            <a:endParaRPr lang="en-US" sz="20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410200" y="4330700"/>
            <a:ext cx="1143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65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0" y="236538"/>
            <a:ext cx="6451600" cy="766762"/>
          </a:xfrm>
          <a:ln>
            <a:solidFill>
              <a:srgbClr val="E46C0A"/>
            </a:solidFill>
          </a:ln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400"/>
            <a:ext cx="8229600" cy="531495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Relativity and Quantum Field Theory are not closed subjects, we still have a lot to learn</a:t>
            </a:r>
          </a:p>
          <a:p>
            <a:r>
              <a:rPr lang="en-US" sz="3600" dirty="0" smtClean="0"/>
              <a:t>New experimental and theoretical tools are helping us to understand how QCD generates </a:t>
            </a:r>
          </a:p>
          <a:p>
            <a:pPr lvl="1"/>
            <a:r>
              <a:rPr lang="en-US" sz="3100" dirty="0" smtClean="0"/>
              <a:t>The mass of ordinary matter</a:t>
            </a:r>
          </a:p>
          <a:p>
            <a:pPr lvl="1"/>
            <a:r>
              <a:rPr lang="en-US" sz="3100" dirty="0" smtClean="0"/>
              <a:t>The spin of the hadrons</a:t>
            </a:r>
          </a:p>
          <a:p>
            <a:pPr lvl="2"/>
            <a:r>
              <a:rPr lang="en-US" sz="2900" dirty="0" smtClean="0"/>
              <a:t>proton, neutron, vector mesons, etc.</a:t>
            </a:r>
          </a:p>
          <a:p>
            <a:pPr lvl="1"/>
            <a:r>
              <a:rPr lang="en-US" sz="3400" dirty="0" smtClean="0"/>
              <a:t>Spatial distribution of charge and matter in hadrons.</a:t>
            </a:r>
          </a:p>
          <a:p>
            <a:pPr lvl="1"/>
            <a:r>
              <a:rPr lang="en-US" sz="3400" dirty="0" smtClean="0"/>
              <a:t>Nuclear Binding </a:t>
            </a:r>
          </a:p>
          <a:p>
            <a:pPr lvl="2"/>
            <a:r>
              <a:rPr lang="en-US" sz="2900" dirty="0" smtClean="0"/>
              <a:t>Why is the deuteron (</a:t>
            </a:r>
            <a:r>
              <a:rPr lang="en-US" sz="2900" i="1" dirty="0" err="1" smtClean="0"/>
              <a:t>np</a:t>
            </a:r>
            <a:r>
              <a:rPr lang="en-US" sz="2900" dirty="0" smtClean="0"/>
              <a:t>) bound but </a:t>
            </a:r>
            <a:r>
              <a:rPr lang="en-US" sz="2900" i="1" dirty="0" err="1" smtClean="0"/>
              <a:t>nn</a:t>
            </a:r>
            <a:r>
              <a:rPr lang="en-US" sz="2900" dirty="0" smtClean="0"/>
              <a:t> not?</a:t>
            </a:r>
          </a:p>
          <a:p>
            <a:pPr lvl="2"/>
            <a:r>
              <a:rPr lang="en-US" sz="2900" dirty="0" smtClean="0"/>
              <a:t>Why are </a:t>
            </a:r>
            <a:r>
              <a:rPr lang="en-US" sz="2900" baseline="30000" dirty="0" smtClean="0"/>
              <a:t>4</a:t>
            </a:r>
            <a:r>
              <a:rPr lang="en-US" sz="2900" dirty="0" smtClean="0"/>
              <a:t>He, </a:t>
            </a:r>
            <a:r>
              <a:rPr lang="en-US" sz="2900" baseline="30000" dirty="0" smtClean="0"/>
              <a:t>6</a:t>
            </a:r>
            <a:r>
              <a:rPr lang="en-US" sz="2900" dirty="0" smtClean="0"/>
              <a:t>He(</a:t>
            </a:r>
            <a:r>
              <a:rPr lang="en-US" sz="2900" dirty="0" smtClean="0">
                <a:latin typeface="Symbol" charset="2"/>
                <a:cs typeface="Symbol" charset="2"/>
              </a:rPr>
              <a:t>b</a:t>
            </a:r>
            <a:r>
              <a:rPr lang="en-US" sz="2900" baseline="30000" dirty="0" smtClean="0">
                <a:latin typeface="Symbol" charset="2"/>
                <a:cs typeface="Symbol" charset="2"/>
              </a:rPr>
              <a:t>–</a:t>
            </a:r>
            <a:r>
              <a:rPr lang="en-US" sz="2900" dirty="0" smtClean="0">
                <a:latin typeface="Symbol" charset="2"/>
                <a:cs typeface="Symbol" charset="2"/>
              </a:rPr>
              <a:t> </a:t>
            </a:r>
            <a:r>
              <a:rPr lang="en-US" sz="2900" dirty="0" smtClean="0"/>
              <a:t>1sec), </a:t>
            </a:r>
            <a:r>
              <a:rPr lang="en-US" sz="2900" baseline="30000" dirty="0" smtClean="0"/>
              <a:t>8</a:t>
            </a:r>
            <a:r>
              <a:rPr lang="en-US" sz="2900" dirty="0" smtClean="0"/>
              <a:t>He</a:t>
            </a:r>
            <a:r>
              <a:rPr lang="en-US" sz="2900" dirty="0"/>
              <a:t>(</a:t>
            </a:r>
            <a:r>
              <a:rPr lang="en-US" sz="2900" dirty="0">
                <a:latin typeface="Symbol" charset="2"/>
                <a:cs typeface="Symbol" charset="2"/>
              </a:rPr>
              <a:t>b</a:t>
            </a:r>
            <a:r>
              <a:rPr lang="en-US" sz="2900" baseline="30000" dirty="0">
                <a:latin typeface="Symbol" charset="2"/>
                <a:cs typeface="Symbol" charset="2"/>
              </a:rPr>
              <a:t>–</a:t>
            </a:r>
            <a:r>
              <a:rPr lang="en-US" sz="2900" dirty="0">
                <a:latin typeface="Symbol" charset="2"/>
                <a:cs typeface="Symbol" charset="2"/>
              </a:rPr>
              <a:t> </a:t>
            </a:r>
            <a:r>
              <a:rPr lang="en-US" sz="2900" dirty="0" smtClean="0">
                <a:latin typeface="Symbol" charset="2"/>
                <a:cs typeface="Symbol" charset="2"/>
              </a:rPr>
              <a:t>0.</a:t>
            </a:r>
            <a:r>
              <a:rPr lang="en-US" sz="2900" dirty="0" smtClean="0"/>
              <a:t>1sec</a:t>
            </a:r>
            <a:r>
              <a:rPr lang="en-US" sz="2900" dirty="0"/>
              <a:t>)</a:t>
            </a:r>
            <a:r>
              <a:rPr lang="en-US" sz="2900" dirty="0" smtClean="0"/>
              <a:t> bound, but </a:t>
            </a:r>
            <a:r>
              <a:rPr lang="en-US" sz="2900" baseline="30000" dirty="0" smtClean="0"/>
              <a:t>5</a:t>
            </a:r>
            <a:r>
              <a:rPr lang="en-US" sz="2900" dirty="0" smtClean="0"/>
              <a:t>He is not bound?</a:t>
            </a:r>
          </a:p>
          <a:p>
            <a:pPr lvl="1"/>
            <a:r>
              <a:rPr lang="en-US" sz="3400" dirty="0" smtClean="0"/>
              <a:t>Spatial correlations in the vacuum fluctuations of quarks and gluons.</a:t>
            </a:r>
            <a:r>
              <a:rPr lang="en-US" dirty="0" smtClean="0"/>
              <a:t> </a:t>
            </a:r>
          </a:p>
          <a:p>
            <a:r>
              <a:rPr lang="en-US" dirty="0" smtClean="0"/>
              <a:t>ODU Faculty and Graduate Students are working on all of these questions.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F64E-2FC0-CC49-8DDD-0C8A1DD335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4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Higher order corrections and DIS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59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25-26 juin 2007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C.E. Hyde, Assemblé Générale à Saclay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C46B-17C0-5A4C-9FDE-81C6A9E77A68}" type="slidenum">
              <a:rPr lang="en-US"/>
              <a:pPr/>
              <a:t>14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Radiative Corrections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3733800" cy="762000"/>
          </a:xfrm>
        </p:spPr>
        <p:txBody>
          <a:bodyPr/>
          <a:lstStyle/>
          <a:p>
            <a:r>
              <a:rPr lang="en-US"/>
              <a:t>Born*(1+20%±1%)</a:t>
            </a:r>
          </a:p>
        </p:txBody>
      </p:sp>
      <p:pic>
        <p:nvPicPr>
          <p:cNvPr id="18436" name="Picture 4" descr="RadCo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6862763" cy="41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Freeform 6"/>
          <p:cNvSpPr>
            <a:spLocks/>
          </p:cNvSpPr>
          <p:nvPr/>
        </p:nvSpPr>
        <p:spPr bwMode="auto">
          <a:xfrm>
            <a:off x="152400" y="1447800"/>
            <a:ext cx="7632700" cy="3733800"/>
          </a:xfrm>
          <a:custGeom>
            <a:avLst/>
            <a:gdLst>
              <a:gd name="T0" fmla="*/ 688 w 4808"/>
              <a:gd name="T1" fmla="*/ 152 h 2352"/>
              <a:gd name="T2" fmla="*/ 304 w 4808"/>
              <a:gd name="T3" fmla="*/ 440 h 2352"/>
              <a:gd name="T4" fmla="*/ 112 w 4808"/>
              <a:gd name="T5" fmla="*/ 1064 h 2352"/>
              <a:gd name="T6" fmla="*/ 112 w 4808"/>
              <a:gd name="T7" fmla="*/ 1640 h 2352"/>
              <a:gd name="T8" fmla="*/ 784 w 4808"/>
              <a:gd name="T9" fmla="*/ 2216 h 2352"/>
              <a:gd name="T10" fmla="*/ 1888 w 4808"/>
              <a:gd name="T11" fmla="*/ 2312 h 2352"/>
              <a:gd name="T12" fmla="*/ 2512 w 4808"/>
              <a:gd name="T13" fmla="*/ 1976 h 2352"/>
              <a:gd name="T14" fmla="*/ 2944 w 4808"/>
              <a:gd name="T15" fmla="*/ 1688 h 2352"/>
              <a:gd name="T16" fmla="*/ 3712 w 4808"/>
              <a:gd name="T17" fmla="*/ 1688 h 2352"/>
              <a:gd name="T18" fmla="*/ 4432 w 4808"/>
              <a:gd name="T19" fmla="*/ 1688 h 2352"/>
              <a:gd name="T20" fmla="*/ 4720 w 4808"/>
              <a:gd name="T21" fmla="*/ 1256 h 2352"/>
              <a:gd name="T22" fmla="*/ 4720 w 4808"/>
              <a:gd name="T23" fmla="*/ 632 h 2352"/>
              <a:gd name="T24" fmla="*/ 4192 w 4808"/>
              <a:gd name="T25" fmla="*/ 104 h 2352"/>
              <a:gd name="T26" fmla="*/ 3472 w 4808"/>
              <a:gd name="T27" fmla="*/ 8 h 2352"/>
              <a:gd name="T28" fmla="*/ 2368 w 4808"/>
              <a:gd name="T29" fmla="*/ 56 h 2352"/>
              <a:gd name="T30" fmla="*/ 1120 w 4808"/>
              <a:gd name="T31" fmla="*/ 56 h 2352"/>
              <a:gd name="T32" fmla="*/ 688 w 4808"/>
              <a:gd name="T33" fmla="*/ 152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08" h="2352">
                <a:moveTo>
                  <a:pt x="688" y="152"/>
                </a:moveTo>
                <a:cubicBezTo>
                  <a:pt x="552" y="216"/>
                  <a:pt x="400" y="288"/>
                  <a:pt x="304" y="440"/>
                </a:cubicBezTo>
                <a:cubicBezTo>
                  <a:pt x="208" y="592"/>
                  <a:pt x="144" y="864"/>
                  <a:pt x="112" y="1064"/>
                </a:cubicBezTo>
                <a:cubicBezTo>
                  <a:pt x="80" y="1264"/>
                  <a:pt x="0" y="1448"/>
                  <a:pt x="112" y="1640"/>
                </a:cubicBezTo>
                <a:cubicBezTo>
                  <a:pt x="224" y="1832"/>
                  <a:pt x="488" y="2104"/>
                  <a:pt x="784" y="2216"/>
                </a:cubicBezTo>
                <a:cubicBezTo>
                  <a:pt x="1080" y="2328"/>
                  <a:pt x="1600" y="2352"/>
                  <a:pt x="1888" y="2312"/>
                </a:cubicBezTo>
                <a:cubicBezTo>
                  <a:pt x="2176" y="2272"/>
                  <a:pt x="2336" y="2080"/>
                  <a:pt x="2512" y="1976"/>
                </a:cubicBezTo>
                <a:cubicBezTo>
                  <a:pt x="2688" y="1872"/>
                  <a:pt x="2744" y="1736"/>
                  <a:pt x="2944" y="1688"/>
                </a:cubicBezTo>
                <a:cubicBezTo>
                  <a:pt x="3144" y="1640"/>
                  <a:pt x="3464" y="1688"/>
                  <a:pt x="3712" y="1688"/>
                </a:cubicBezTo>
                <a:cubicBezTo>
                  <a:pt x="3960" y="1688"/>
                  <a:pt x="4264" y="1760"/>
                  <a:pt x="4432" y="1688"/>
                </a:cubicBezTo>
                <a:cubicBezTo>
                  <a:pt x="4600" y="1616"/>
                  <a:pt x="4672" y="1432"/>
                  <a:pt x="4720" y="1256"/>
                </a:cubicBezTo>
                <a:cubicBezTo>
                  <a:pt x="4768" y="1080"/>
                  <a:pt x="4808" y="824"/>
                  <a:pt x="4720" y="632"/>
                </a:cubicBezTo>
                <a:cubicBezTo>
                  <a:pt x="4632" y="440"/>
                  <a:pt x="4400" y="208"/>
                  <a:pt x="4192" y="104"/>
                </a:cubicBezTo>
                <a:cubicBezTo>
                  <a:pt x="3984" y="0"/>
                  <a:pt x="3776" y="16"/>
                  <a:pt x="3472" y="8"/>
                </a:cubicBezTo>
                <a:cubicBezTo>
                  <a:pt x="3168" y="0"/>
                  <a:pt x="2760" y="48"/>
                  <a:pt x="2368" y="56"/>
                </a:cubicBezTo>
                <a:cubicBezTo>
                  <a:pt x="1976" y="64"/>
                  <a:pt x="1400" y="40"/>
                  <a:pt x="1120" y="56"/>
                </a:cubicBezTo>
                <a:cubicBezTo>
                  <a:pt x="840" y="72"/>
                  <a:pt x="824" y="88"/>
                  <a:pt x="688" y="152"/>
                </a:cubicBezTo>
                <a:close/>
              </a:path>
            </a:pathLst>
          </a:custGeom>
          <a:solidFill>
            <a:srgbClr val="FAFC17">
              <a:alpha val="100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52600" y="1752600"/>
            <a:ext cx="1116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Electron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410200" y="1508125"/>
            <a:ext cx="931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Proton</a:t>
            </a:r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4699000" y="4178300"/>
            <a:ext cx="4381500" cy="1117600"/>
          </a:xfrm>
          <a:custGeom>
            <a:avLst/>
            <a:gdLst>
              <a:gd name="T0" fmla="*/ 2560 w 2760"/>
              <a:gd name="T1" fmla="*/ 104 h 704"/>
              <a:gd name="T2" fmla="*/ 1888 w 2760"/>
              <a:gd name="T3" fmla="*/ 8 h 704"/>
              <a:gd name="T4" fmla="*/ 1216 w 2760"/>
              <a:gd name="T5" fmla="*/ 56 h 704"/>
              <a:gd name="T6" fmla="*/ 544 w 2760"/>
              <a:gd name="T7" fmla="*/ 8 h 704"/>
              <a:gd name="T8" fmla="*/ 208 w 2760"/>
              <a:gd name="T9" fmla="*/ 56 h 704"/>
              <a:gd name="T10" fmla="*/ 64 w 2760"/>
              <a:gd name="T11" fmla="*/ 200 h 704"/>
              <a:gd name="T12" fmla="*/ 112 w 2760"/>
              <a:gd name="T13" fmla="*/ 488 h 704"/>
              <a:gd name="T14" fmla="*/ 736 w 2760"/>
              <a:gd name="T15" fmla="*/ 680 h 704"/>
              <a:gd name="T16" fmla="*/ 1504 w 2760"/>
              <a:gd name="T17" fmla="*/ 632 h 704"/>
              <a:gd name="T18" fmla="*/ 2368 w 2760"/>
              <a:gd name="T19" fmla="*/ 536 h 704"/>
              <a:gd name="T20" fmla="*/ 2704 w 2760"/>
              <a:gd name="T21" fmla="*/ 344 h 704"/>
              <a:gd name="T22" fmla="*/ 2704 w 2760"/>
              <a:gd name="T23" fmla="*/ 152 h 704"/>
              <a:gd name="T24" fmla="*/ 2512 w 2760"/>
              <a:gd name="T25" fmla="*/ 104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60" h="704">
                <a:moveTo>
                  <a:pt x="2560" y="104"/>
                </a:moveTo>
                <a:cubicBezTo>
                  <a:pt x="2336" y="60"/>
                  <a:pt x="2112" y="16"/>
                  <a:pt x="1888" y="8"/>
                </a:cubicBezTo>
                <a:cubicBezTo>
                  <a:pt x="1664" y="0"/>
                  <a:pt x="1440" y="56"/>
                  <a:pt x="1216" y="56"/>
                </a:cubicBezTo>
                <a:cubicBezTo>
                  <a:pt x="992" y="56"/>
                  <a:pt x="712" y="8"/>
                  <a:pt x="544" y="8"/>
                </a:cubicBezTo>
                <a:cubicBezTo>
                  <a:pt x="376" y="8"/>
                  <a:pt x="288" y="24"/>
                  <a:pt x="208" y="56"/>
                </a:cubicBezTo>
                <a:cubicBezTo>
                  <a:pt x="128" y="88"/>
                  <a:pt x="80" y="128"/>
                  <a:pt x="64" y="200"/>
                </a:cubicBezTo>
                <a:cubicBezTo>
                  <a:pt x="48" y="272"/>
                  <a:pt x="0" y="408"/>
                  <a:pt x="112" y="488"/>
                </a:cubicBezTo>
                <a:cubicBezTo>
                  <a:pt x="224" y="568"/>
                  <a:pt x="504" y="656"/>
                  <a:pt x="736" y="680"/>
                </a:cubicBezTo>
                <a:cubicBezTo>
                  <a:pt x="968" y="704"/>
                  <a:pt x="1232" y="656"/>
                  <a:pt x="1504" y="632"/>
                </a:cubicBezTo>
                <a:cubicBezTo>
                  <a:pt x="1776" y="608"/>
                  <a:pt x="2168" y="584"/>
                  <a:pt x="2368" y="536"/>
                </a:cubicBezTo>
                <a:cubicBezTo>
                  <a:pt x="2568" y="488"/>
                  <a:pt x="2648" y="408"/>
                  <a:pt x="2704" y="344"/>
                </a:cubicBezTo>
                <a:cubicBezTo>
                  <a:pt x="2760" y="280"/>
                  <a:pt x="2736" y="192"/>
                  <a:pt x="2704" y="152"/>
                </a:cubicBezTo>
                <a:cubicBezTo>
                  <a:pt x="2672" y="112"/>
                  <a:pt x="2592" y="108"/>
                  <a:pt x="2512" y="104"/>
                </a:cubicBezTo>
              </a:path>
            </a:pathLst>
          </a:custGeom>
          <a:solidFill>
            <a:srgbClr val="3366FF">
              <a:alpha val="100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375525" y="4210050"/>
            <a:ext cx="1384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Dispersion</a:t>
            </a:r>
          </a:p>
          <a:p>
            <a:r>
              <a:rPr lang="en-US"/>
              <a:t>3%±2%</a:t>
            </a:r>
          </a:p>
        </p:txBody>
      </p:sp>
    </p:spTree>
    <p:extLst>
      <p:ext uri="{BB962C8B-B14F-4D97-AF65-F5344CB8AC3E}">
        <p14:creationId xmlns:p14="http://schemas.microsoft.com/office/powerpoint/2010/main" val="1801714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25-26 juin 2007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C.E. Hyde, Assemblé Générale à Saclay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0DA4-BEB1-7245-BFD4-B1C05F2EADC8}" type="slidenum">
              <a:rPr lang="en-US"/>
              <a:pPr/>
              <a:t>15</a:t>
            </a:fld>
            <a:endParaRPr 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52400" y="2997200"/>
            <a:ext cx="8826500" cy="3111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91139" name="AutoShape 3"/>
          <p:cNvSpPr>
            <a:spLocks noChangeArrowheads="1"/>
          </p:cNvSpPr>
          <p:nvPr/>
        </p:nvSpPr>
        <p:spPr bwMode="auto">
          <a:xfrm>
            <a:off x="3429000" y="4356100"/>
            <a:ext cx="838200" cy="482600"/>
          </a:xfrm>
          <a:prstGeom prst="notchedRightArrow">
            <a:avLst>
              <a:gd name="adj1" fmla="val 50000"/>
              <a:gd name="adj2" fmla="val 434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" y="38100"/>
            <a:ext cx="7772400" cy="762000"/>
          </a:xfrm>
        </p:spPr>
        <p:txBody>
          <a:bodyPr/>
          <a:lstStyle/>
          <a:p>
            <a:r>
              <a:rPr lang="en-US"/>
              <a:t>Lepton Scattering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3700" y="1092200"/>
            <a:ext cx="7734300" cy="1676400"/>
          </a:xfrm>
          <a:noFill/>
          <a:ln/>
        </p:spPr>
        <p:txBody>
          <a:bodyPr/>
          <a:lstStyle/>
          <a:p>
            <a:pPr marL="812800" indent="-812800">
              <a:buClr>
                <a:schemeClr val="tx1"/>
              </a:buClr>
              <a:buFont typeface="Arial" charset="0"/>
              <a:buAutoNum type="romanUcPeriod" startAt="2"/>
            </a:pPr>
            <a:r>
              <a:rPr lang="en-US"/>
              <a:t>Deep Inelastic Scattering </a:t>
            </a:r>
          </a:p>
          <a:p>
            <a:pPr marL="1168400" lvl="1" indent="-711200">
              <a:buClr>
                <a:schemeClr val="tx1"/>
              </a:buClr>
              <a:buFont typeface="Wingdings 3" charset="0"/>
              <a:buNone/>
            </a:pPr>
            <a:r>
              <a:rPr lang="en-US" sz="2000" i="1"/>
              <a:t>Q</a:t>
            </a:r>
            <a:r>
              <a:rPr lang="en-US" sz="2000" i="1" baseline="30000"/>
              <a:t>2</a:t>
            </a:r>
            <a:r>
              <a:rPr lang="en-US" sz="2000" i="1"/>
              <a:t>=-q</a:t>
            </a:r>
            <a:r>
              <a:rPr lang="en-US" sz="2000" i="1" baseline="30000"/>
              <a:t>2</a:t>
            </a:r>
            <a:r>
              <a:rPr lang="en-US" sz="2000" i="1"/>
              <a:t>=(k-k</a:t>
            </a:r>
            <a:r>
              <a:rPr lang="ja-JP" altLang="en-US" sz="2000" i="1"/>
              <a:t>’</a:t>
            </a:r>
            <a:r>
              <a:rPr lang="en-US" sz="2000" i="1"/>
              <a:t>)</a:t>
            </a:r>
            <a:r>
              <a:rPr lang="en-US" sz="2000" i="1" baseline="30000"/>
              <a:t>2</a:t>
            </a:r>
            <a:r>
              <a:rPr lang="en-US"/>
              <a:t> </a:t>
            </a:r>
          </a:p>
          <a:p>
            <a:pPr marL="1168400" lvl="1" indent="-711200">
              <a:buClr>
                <a:schemeClr val="tx1"/>
              </a:buClr>
              <a:buFont typeface="Wingdings 3" charset="0"/>
              <a:buNone/>
            </a:pPr>
            <a:r>
              <a:rPr lang="en-US"/>
              <a:t>x</a:t>
            </a:r>
            <a:r>
              <a:rPr lang="en-US" baseline="-15000"/>
              <a:t>Bj</a:t>
            </a:r>
            <a:r>
              <a:rPr lang="en-US"/>
              <a:t> = </a:t>
            </a:r>
            <a:r>
              <a:rPr lang="en-US" i="1"/>
              <a:t>Q</a:t>
            </a:r>
            <a:r>
              <a:rPr lang="en-US" i="1" baseline="30000"/>
              <a:t>2</a:t>
            </a:r>
            <a:r>
              <a:rPr lang="en-US"/>
              <a:t>/(2</a:t>
            </a:r>
            <a:r>
              <a:rPr lang="en-US" i="1"/>
              <a:t>p</a:t>
            </a:r>
            <a:r>
              <a:rPr lang="en-US" i="1">
                <a:sym typeface="Symbol" charset="0"/>
              </a:rPr>
              <a:t></a:t>
            </a:r>
            <a:r>
              <a:rPr lang="en-US" i="1"/>
              <a:t>q</a:t>
            </a:r>
            <a:r>
              <a:rPr lang="en-US"/>
              <a:t>)</a:t>
            </a:r>
          </a:p>
        </p:txBody>
      </p:sp>
      <p:grpSp>
        <p:nvGrpSpPr>
          <p:cNvPr id="91142" name="Group 6"/>
          <p:cNvGrpSpPr>
            <a:grpSpLocks/>
          </p:cNvGrpSpPr>
          <p:nvPr/>
        </p:nvGrpSpPr>
        <p:grpSpPr bwMode="auto">
          <a:xfrm>
            <a:off x="1249363" y="3098800"/>
            <a:ext cx="2382837" cy="2536825"/>
            <a:chOff x="1035" y="1952"/>
            <a:chExt cx="1501" cy="1598"/>
          </a:xfrm>
        </p:grpSpPr>
        <p:sp>
          <p:nvSpPr>
            <p:cNvPr id="91143" name="Line 7"/>
            <p:cNvSpPr>
              <a:spLocks noChangeShapeType="1"/>
            </p:cNvSpPr>
            <p:nvPr/>
          </p:nvSpPr>
          <p:spPr bwMode="auto">
            <a:xfrm>
              <a:off x="1120" y="2240"/>
              <a:ext cx="384" cy="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4" name="Line 8"/>
            <p:cNvSpPr>
              <a:spLocks noChangeShapeType="1"/>
            </p:cNvSpPr>
            <p:nvPr/>
          </p:nvSpPr>
          <p:spPr bwMode="auto">
            <a:xfrm flipV="1">
              <a:off x="1504" y="2152"/>
              <a:ext cx="60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145" name="Group 9"/>
            <p:cNvGrpSpPr>
              <a:grpSpLocks noChangeAspect="1"/>
            </p:cNvGrpSpPr>
            <p:nvPr/>
          </p:nvGrpSpPr>
          <p:grpSpPr bwMode="auto">
            <a:xfrm rot="-2865258">
              <a:off x="1656" y="2352"/>
              <a:ext cx="102" cy="468"/>
              <a:chOff x="1324" y="1002"/>
              <a:chExt cx="146" cy="462"/>
            </a:xfrm>
          </p:grpSpPr>
          <p:sp>
            <p:nvSpPr>
              <p:cNvPr id="91146" name="Freeform 10"/>
              <p:cNvSpPr>
                <a:spLocks noChangeAspect="1"/>
              </p:cNvSpPr>
              <p:nvPr/>
            </p:nvSpPr>
            <p:spPr bwMode="auto">
              <a:xfrm>
                <a:off x="1326" y="1002"/>
                <a:ext cx="143" cy="75"/>
              </a:xfrm>
              <a:custGeom>
                <a:avLst/>
                <a:gdLst>
                  <a:gd name="T0" fmla="*/ 0 w 143"/>
                  <a:gd name="T1" fmla="*/ 0 h 75"/>
                  <a:gd name="T2" fmla="*/ 0 w 143"/>
                  <a:gd name="T3" fmla="*/ 4 h 75"/>
                  <a:gd name="T4" fmla="*/ 4 w 143"/>
                  <a:gd name="T5" fmla="*/ 7 h 75"/>
                  <a:gd name="T6" fmla="*/ 8 w 143"/>
                  <a:gd name="T7" fmla="*/ 9 h 75"/>
                  <a:gd name="T8" fmla="*/ 12 w 143"/>
                  <a:gd name="T9" fmla="*/ 11 h 75"/>
                  <a:gd name="T10" fmla="*/ 129 w 143"/>
                  <a:gd name="T11" fmla="*/ 58 h 75"/>
                  <a:gd name="T12" fmla="*/ 135 w 143"/>
                  <a:gd name="T13" fmla="*/ 60 h 75"/>
                  <a:gd name="T14" fmla="*/ 139 w 143"/>
                  <a:gd name="T15" fmla="*/ 63 h 75"/>
                  <a:gd name="T16" fmla="*/ 142 w 143"/>
                  <a:gd name="T17" fmla="*/ 65 h 75"/>
                  <a:gd name="T18" fmla="*/ 141 w 143"/>
                  <a:gd name="T19" fmla="*/ 69 h 75"/>
                  <a:gd name="T20" fmla="*/ 141 w 143"/>
                  <a:gd name="T21" fmla="*/ 71 h 75"/>
                  <a:gd name="T22" fmla="*/ 138 w 143"/>
                  <a:gd name="T23" fmla="*/ 74 h 75"/>
                  <a:gd name="T24" fmla="*/ 11 w 143"/>
                  <a:gd name="T25" fmla="*/ 60 h 75"/>
                  <a:gd name="T26" fmla="*/ 10 w 143"/>
                  <a:gd name="T27" fmla="*/ 61 h 75"/>
                  <a:gd name="T28" fmla="*/ 4 w 143"/>
                  <a:gd name="T29" fmla="*/ 59 h 75"/>
                  <a:gd name="T30" fmla="*/ 4 w 143"/>
                  <a:gd name="T31" fmla="*/ 60 h 75"/>
                  <a:gd name="T32" fmla="*/ 2 w 143"/>
                  <a:gd name="T33" fmla="*/ 62 h 75"/>
                  <a:gd name="T34" fmla="*/ 0 w 143"/>
                  <a:gd name="T35" fmla="*/ 6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75">
                    <a:moveTo>
                      <a:pt x="0" y="0"/>
                    </a:moveTo>
                    <a:lnTo>
                      <a:pt x="0" y="4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29" y="58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38" y="74"/>
                    </a:lnTo>
                    <a:lnTo>
                      <a:pt x="11" y="60"/>
                    </a:lnTo>
                    <a:lnTo>
                      <a:pt x="10" y="61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2" y="62"/>
                    </a:lnTo>
                    <a:lnTo>
                      <a:pt x="0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7" name="Freeform 11"/>
              <p:cNvSpPr>
                <a:spLocks noChangeAspect="1"/>
              </p:cNvSpPr>
              <p:nvPr/>
            </p:nvSpPr>
            <p:spPr bwMode="auto">
              <a:xfrm>
                <a:off x="1324" y="1069"/>
                <a:ext cx="143" cy="72"/>
              </a:xfrm>
              <a:custGeom>
                <a:avLst/>
                <a:gdLst>
                  <a:gd name="T0" fmla="*/ 0 w 143"/>
                  <a:gd name="T1" fmla="*/ 0 h 72"/>
                  <a:gd name="T2" fmla="*/ 1 w 143"/>
                  <a:gd name="T3" fmla="*/ 2 h 72"/>
                  <a:gd name="T4" fmla="*/ 4 w 143"/>
                  <a:gd name="T5" fmla="*/ 4 h 72"/>
                  <a:gd name="T6" fmla="*/ 6 w 143"/>
                  <a:gd name="T7" fmla="*/ 6 h 72"/>
                  <a:gd name="T8" fmla="*/ 10 w 143"/>
                  <a:gd name="T9" fmla="*/ 7 h 72"/>
                  <a:gd name="T10" fmla="*/ 133 w 143"/>
                  <a:gd name="T11" fmla="*/ 57 h 72"/>
                  <a:gd name="T12" fmla="*/ 137 w 143"/>
                  <a:gd name="T13" fmla="*/ 61 h 72"/>
                  <a:gd name="T14" fmla="*/ 140 w 143"/>
                  <a:gd name="T15" fmla="*/ 61 h 72"/>
                  <a:gd name="T16" fmla="*/ 141 w 143"/>
                  <a:gd name="T17" fmla="*/ 65 h 72"/>
                  <a:gd name="T18" fmla="*/ 141 w 143"/>
                  <a:gd name="T19" fmla="*/ 66 h 72"/>
                  <a:gd name="T20" fmla="*/ 142 w 143"/>
                  <a:gd name="T21" fmla="*/ 71 h 72"/>
                  <a:gd name="T22" fmla="*/ 137 w 143"/>
                  <a:gd name="T23" fmla="*/ 71 h 72"/>
                  <a:gd name="T24" fmla="*/ 12 w 143"/>
                  <a:gd name="T25" fmla="*/ 59 h 72"/>
                  <a:gd name="T26" fmla="*/ 7 w 143"/>
                  <a:gd name="T27" fmla="*/ 59 h 72"/>
                  <a:gd name="T28" fmla="*/ 6 w 143"/>
                  <a:gd name="T29" fmla="*/ 59 h 72"/>
                  <a:gd name="T30" fmla="*/ 4 w 143"/>
                  <a:gd name="T31" fmla="*/ 59 h 72"/>
                  <a:gd name="T32" fmla="*/ 1 w 143"/>
                  <a:gd name="T33" fmla="*/ 59 h 72"/>
                  <a:gd name="T34" fmla="*/ 0 w 143"/>
                  <a:gd name="T35" fmla="*/ 6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72">
                    <a:moveTo>
                      <a:pt x="0" y="0"/>
                    </a:moveTo>
                    <a:lnTo>
                      <a:pt x="1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0" y="7"/>
                    </a:lnTo>
                    <a:lnTo>
                      <a:pt x="133" y="57"/>
                    </a:lnTo>
                    <a:lnTo>
                      <a:pt x="137" y="61"/>
                    </a:lnTo>
                    <a:lnTo>
                      <a:pt x="140" y="61"/>
                    </a:lnTo>
                    <a:lnTo>
                      <a:pt x="141" y="65"/>
                    </a:lnTo>
                    <a:lnTo>
                      <a:pt x="141" y="66"/>
                    </a:lnTo>
                    <a:lnTo>
                      <a:pt x="142" y="71"/>
                    </a:lnTo>
                    <a:lnTo>
                      <a:pt x="137" y="71"/>
                    </a:lnTo>
                    <a:lnTo>
                      <a:pt x="12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4" y="59"/>
                    </a:lnTo>
                    <a:lnTo>
                      <a:pt x="1" y="59"/>
                    </a:lnTo>
                    <a:lnTo>
                      <a:pt x="0" y="61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8" name="Freeform 12"/>
              <p:cNvSpPr>
                <a:spLocks noChangeAspect="1"/>
              </p:cNvSpPr>
              <p:nvPr/>
            </p:nvSpPr>
            <p:spPr bwMode="auto">
              <a:xfrm>
                <a:off x="1326" y="1131"/>
                <a:ext cx="144" cy="76"/>
              </a:xfrm>
              <a:custGeom>
                <a:avLst/>
                <a:gdLst>
                  <a:gd name="T0" fmla="*/ 0 w 144"/>
                  <a:gd name="T1" fmla="*/ 0 h 76"/>
                  <a:gd name="T2" fmla="*/ 0 w 144"/>
                  <a:gd name="T3" fmla="*/ 3 h 76"/>
                  <a:gd name="T4" fmla="*/ 2 w 144"/>
                  <a:gd name="T5" fmla="*/ 7 h 76"/>
                  <a:gd name="T6" fmla="*/ 7 w 144"/>
                  <a:gd name="T7" fmla="*/ 9 h 76"/>
                  <a:gd name="T8" fmla="*/ 10 w 144"/>
                  <a:gd name="T9" fmla="*/ 11 h 76"/>
                  <a:gd name="T10" fmla="*/ 133 w 144"/>
                  <a:gd name="T11" fmla="*/ 59 h 76"/>
                  <a:gd name="T12" fmla="*/ 136 w 144"/>
                  <a:gd name="T13" fmla="*/ 63 h 76"/>
                  <a:gd name="T14" fmla="*/ 139 w 144"/>
                  <a:gd name="T15" fmla="*/ 65 h 76"/>
                  <a:gd name="T16" fmla="*/ 143 w 144"/>
                  <a:gd name="T17" fmla="*/ 67 h 76"/>
                  <a:gd name="T18" fmla="*/ 143 w 144"/>
                  <a:gd name="T19" fmla="*/ 71 h 76"/>
                  <a:gd name="T20" fmla="*/ 141 w 144"/>
                  <a:gd name="T21" fmla="*/ 74 h 76"/>
                  <a:gd name="T22" fmla="*/ 138 w 144"/>
                  <a:gd name="T23" fmla="*/ 75 h 76"/>
                  <a:gd name="T24" fmla="*/ 9 w 144"/>
                  <a:gd name="T25" fmla="*/ 63 h 76"/>
                  <a:gd name="T26" fmla="*/ 6 w 144"/>
                  <a:gd name="T27" fmla="*/ 62 h 76"/>
                  <a:gd name="T28" fmla="*/ 6 w 144"/>
                  <a:gd name="T29" fmla="*/ 63 h 76"/>
                  <a:gd name="T30" fmla="*/ 3 w 144"/>
                  <a:gd name="T31" fmla="*/ 62 h 76"/>
                  <a:gd name="T32" fmla="*/ 0 w 144"/>
                  <a:gd name="T33" fmla="*/ 64 h 76"/>
                  <a:gd name="T34" fmla="*/ 0 w 144"/>
                  <a:gd name="T3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76">
                    <a:moveTo>
                      <a:pt x="0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7" y="9"/>
                    </a:lnTo>
                    <a:lnTo>
                      <a:pt x="10" y="11"/>
                    </a:lnTo>
                    <a:lnTo>
                      <a:pt x="133" y="59"/>
                    </a:lnTo>
                    <a:lnTo>
                      <a:pt x="136" y="63"/>
                    </a:lnTo>
                    <a:lnTo>
                      <a:pt x="139" y="65"/>
                    </a:lnTo>
                    <a:lnTo>
                      <a:pt x="143" y="67"/>
                    </a:lnTo>
                    <a:lnTo>
                      <a:pt x="143" y="71"/>
                    </a:lnTo>
                    <a:lnTo>
                      <a:pt x="141" y="74"/>
                    </a:lnTo>
                    <a:lnTo>
                      <a:pt x="138" y="75"/>
                    </a:lnTo>
                    <a:lnTo>
                      <a:pt x="9" y="63"/>
                    </a:lnTo>
                    <a:lnTo>
                      <a:pt x="6" y="62"/>
                    </a:lnTo>
                    <a:lnTo>
                      <a:pt x="6" y="63"/>
                    </a:lnTo>
                    <a:lnTo>
                      <a:pt x="3" y="62"/>
                    </a:lnTo>
                    <a:lnTo>
                      <a:pt x="0" y="64"/>
                    </a:lnTo>
                    <a:lnTo>
                      <a:pt x="0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49" name="Freeform 13"/>
              <p:cNvSpPr>
                <a:spLocks noChangeAspect="1"/>
              </p:cNvSpPr>
              <p:nvPr/>
            </p:nvSpPr>
            <p:spPr bwMode="auto">
              <a:xfrm>
                <a:off x="1325" y="1202"/>
                <a:ext cx="144" cy="70"/>
              </a:xfrm>
              <a:custGeom>
                <a:avLst/>
                <a:gdLst>
                  <a:gd name="T0" fmla="*/ 0 w 144"/>
                  <a:gd name="T1" fmla="*/ 0 h 70"/>
                  <a:gd name="T2" fmla="*/ 0 w 144"/>
                  <a:gd name="T3" fmla="*/ 0 h 70"/>
                  <a:gd name="T4" fmla="*/ 4 w 144"/>
                  <a:gd name="T5" fmla="*/ 4 h 70"/>
                  <a:gd name="T6" fmla="*/ 6 w 144"/>
                  <a:gd name="T7" fmla="*/ 6 h 70"/>
                  <a:gd name="T8" fmla="*/ 11 w 144"/>
                  <a:gd name="T9" fmla="*/ 7 h 70"/>
                  <a:gd name="T10" fmla="*/ 131 w 144"/>
                  <a:gd name="T11" fmla="*/ 54 h 70"/>
                  <a:gd name="T12" fmla="*/ 136 w 144"/>
                  <a:gd name="T13" fmla="*/ 58 h 70"/>
                  <a:gd name="T14" fmla="*/ 139 w 144"/>
                  <a:gd name="T15" fmla="*/ 59 h 70"/>
                  <a:gd name="T16" fmla="*/ 143 w 144"/>
                  <a:gd name="T17" fmla="*/ 63 h 70"/>
                  <a:gd name="T18" fmla="*/ 143 w 144"/>
                  <a:gd name="T19" fmla="*/ 66 h 70"/>
                  <a:gd name="T20" fmla="*/ 140 w 144"/>
                  <a:gd name="T21" fmla="*/ 69 h 70"/>
                  <a:gd name="T22" fmla="*/ 138 w 144"/>
                  <a:gd name="T23" fmla="*/ 69 h 70"/>
                  <a:gd name="T24" fmla="*/ 11 w 144"/>
                  <a:gd name="T25" fmla="*/ 57 h 70"/>
                  <a:gd name="T26" fmla="*/ 7 w 144"/>
                  <a:gd name="T27" fmla="*/ 58 h 70"/>
                  <a:gd name="T28" fmla="*/ 4 w 144"/>
                  <a:gd name="T29" fmla="*/ 57 h 70"/>
                  <a:gd name="T30" fmla="*/ 1 w 144"/>
                  <a:gd name="T31" fmla="*/ 57 h 70"/>
                  <a:gd name="T32" fmla="*/ 1 w 144"/>
                  <a:gd name="T33" fmla="*/ 59 h 70"/>
                  <a:gd name="T34" fmla="*/ 0 w 144"/>
                  <a:gd name="T35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70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31" y="54"/>
                    </a:lnTo>
                    <a:lnTo>
                      <a:pt x="136" y="58"/>
                    </a:lnTo>
                    <a:lnTo>
                      <a:pt x="139" y="59"/>
                    </a:lnTo>
                    <a:lnTo>
                      <a:pt x="143" y="63"/>
                    </a:lnTo>
                    <a:lnTo>
                      <a:pt x="143" y="66"/>
                    </a:lnTo>
                    <a:lnTo>
                      <a:pt x="140" y="69"/>
                    </a:lnTo>
                    <a:lnTo>
                      <a:pt x="138" y="69"/>
                    </a:lnTo>
                    <a:lnTo>
                      <a:pt x="11" y="57"/>
                    </a:lnTo>
                    <a:lnTo>
                      <a:pt x="7" y="58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0" y="62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0" name="Freeform 14"/>
              <p:cNvSpPr>
                <a:spLocks noChangeAspect="1"/>
              </p:cNvSpPr>
              <p:nvPr/>
            </p:nvSpPr>
            <p:spPr bwMode="auto">
              <a:xfrm>
                <a:off x="1327" y="1260"/>
                <a:ext cx="142" cy="76"/>
              </a:xfrm>
              <a:custGeom>
                <a:avLst/>
                <a:gdLst>
                  <a:gd name="T0" fmla="*/ 0 w 142"/>
                  <a:gd name="T1" fmla="*/ 0 h 76"/>
                  <a:gd name="T2" fmla="*/ 0 w 142"/>
                  <a:gd name="T3" fmla="*/ 4 h 76"/>
                  <a:gd name="T4" fmla="*/ 3 w 142"/>
                  <a:gd name="T5" fmla="*/ 7 h 76"/>
                  <a:gd name="T6" fmla="*/ 6 w 142"/>
                  <a:gd name="T7" fmla="*/ 8 h 76"/>
                  <a:gd name="T8" fmla="*/ 11 w 142"/>
                  <a:gd name="T9" fmla="*/ 11 h 76"/>
                  <a:gd name="T10" fmla="*/ 132 w 142"/>
                  <a:gd name="T11" fmla="*/ 61 h 76"/>
                  <a:gd name="T12" fmla="*/ 137 w 142"/>
                  <a:gd name="T13" fmla="*/ 64 h 76"/>
                  <a:gd name="T14" fmla="*/ 137 w 142"/>
                  <a:gd name="T15" fmla="*/ 65 h 76"/>
                  <a:gd name="T16" fmla="*/ 140 w 142"/>
                  <a:gd name="T17" fmla="*/ 68 h 76"/>
                  <a:gd name="T18" fmla="*/ 141 w 142"/>
                  <a:gd name="T19" fmla="*/ 71 h 76"/>
                  <a:gd name="T20" fmla="*/ 139 w 142"/>
                  <a:gd name="T21" fmla="*/ 74 h 76"/>
                  <a:gd name="T22" fmla="*/ 136 w 142"/>
                  <a:gd name="T23" fmla="*/ 75 h 76"/>
                  <a:gd name="T24" fmla="*/ 11 w 142"/>
                  <a:gd name="T25" fmla="*/ 62 h 76"/>
                  <a:gd name="T26" fmla="*/ 8 w 142"/>
                  <a:gd name="T27" fmla="*/ 62 h 76"/>
                  <a:gd name="T28" fmla="*/ 6 w 142"/>
                  <a:gd name="T29" fmla="*/ 62 h 76"/>
                  <a:gd name="T30" fmla="*/ 4 w 142"/>
                  <a:gd name="T31" fmla="*/ 62 h 76"/>
                  <a:gd name="T32" fmla="*/ 2 w 142"/>
                  <a:gd name="T33" fmla="*/ 63 h 76"/>
                  <a:gd name="T34" fmla="*/ 2 w 142"/>
                  <a:gd name="T3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" h="76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32" y="61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40" y="68"/>
                    </a:lnTo>
                    <a:lnTo>
                      <a:pt x="141" y="71"/>
                    </a:lnTo>
                    <a:lnTo>
                      <a:pt x="139" y="74"/>
                    </a:lnTo>
                    <a:lnTo>
                      <a:pt x="136" y="75"/>
                    </a:lnTo>
                    <a:lnTo>
                      <a:pt x="11" y="6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3"/>
                    </a:lnTo>
                    <a:lnTo>
                      <a:pt x="2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1" name="Freeform 15"/>
              <p:cNvSpPr>
                <a:spLocks noChangeAspect="1"/>
              </p:cNvSpPr>
              <p:nvPr/>
            </p:nvSpPr>
            <p:spPr bwMode="auto">
              <a:xfrm>
                <a:off x="1326" y="1328"/>
                <a:ext cx="142" cy="74"/>
              </a:xfrm>
              <a:custGeom>
                <a:avLst/>
                <a:gdLst>
                  <a:gd name="T0" fmla="*/ 0 w 142"/>
                  <a:gd name="T1" fmla="*/ 0 h 74"/>
                  <a:gd name="T2" fmla="*/ 2 w 142"/>
                  <a:gd name="T3" fmla="*/ 2 h 74"/>
                  <a:gd name="T4" fmla="*/ 4 w 142"/>
                  <a:gd name="T5" fmla="*/ 4 h 74"/>
                  <a:gd name="T6" fmla="*/ 4 w 142"/>
                  <a:gd name="T7" fmla="*/ 5 h 74"/>
                  <a:gd name="T8" fmla="*/ 10 w 142"/>
                  <a:gd name="T9" fmla="*/ 8 h 74"/>
                  <a:gd name="T10" fmla="*/ 129 w 142"/>
                  <a:gd name="T11" fmla="*/ 57 h 74"/>
                  <a:gd name="T12" fmla="*/ 136 w 142"/>
                  <a:gd name="T13" fmla="*/ 59 h 74"/>
                  <a:gd name="T14" fmla="*/ 138 w 142"/>
                  <a:gd name="T15" fmla="*/ 62 h 74"/>
                  <a:gd name="T16" fmla="*/ 139 w 142"/>
                  <a:gd name="T17" fmla="*/ 66 h 74"/>
                  <a:gd name="T18" fmla="*/ 141 w 142"/>
                  <a:gd name="T19" fmla="*/ 68 h 74"/>
                  <a:gd name="T20" fmla="*/ 140 w 142"/>
                  <a:gd name="T21" fmla="*/ 70 h 74"/>
                  <a:gd name="T22" fmla="*/ 136 w 142"/>
                  <a:gd name="T23" fmla="*/ 73 h 74"/>
                  <a:gd name="T24" fmla="*/ 12 w 142"/>
                  <a:gd name="T25" fmla="*/ 59 h 74"/>
                  <a:gd name="T26" fmla="*/ 8 w 142"/>
                  <a:gd name="T27" fmla="*/ 59 h 74"/>
                  <a:gd name="T28" fmla="*/ 4 w 142"/>
                  <a:gd name="T29" fmla="*/ 59 h 74"/>
                  <a:gd name="T30" fmla="*/ 3 w 142"/>
                  <a:gd name="T31" fmla="*/ 59 h 74"/>
                  <a:gd name="T32" fmla="*/ 3 w 142"/>
                  <a:gd name="T33" fmla="*/ 61 h 74"/>
                  <a:gd name="T34" fmla="*/ 2 w 142"/>
                  <a:gd name="T35" fmla="*/ 6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" h="7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10" y="8"/>
                    </a:lnTo>
                    <a:lnTo>
                      <a:pt x="129" y="57"/>
                    </a:lnTo>
                    <a:lnTo>
                      <a:pt x="136" y="59"/>
                    </a:lnTo>
                    <a:lnTo>
                      <a:pt x="138" y="62"/>
                    </a:lnTo>
                    <a:lnTo>
                      <a:pt x="139" y="66"/>
                    </a:lnTo>
                    <a:lnTo>
                      <a:pt x="141" y="68"/>
                    </a:lnTo>
                    <a:lnTo>
                      <a:pt x="140" y="70"/>
                    </a:lnTo>
                    <a:lnTo>
                      <a:pt x="136" y="73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4" y="59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2" y="64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2" name="Freeform 16"/>
              <p:cNvSpPr>
                <a:spLocks noChangeAspect="1"/>
              </p:cNvSpPr>
              <p:nvPr/>
            </p:nvSpPr>
            <p:spPr bwMode="auto">
              <a:xfrm>
                <a:off x="1326" y="1391"/>
                <a:ext cx="142" cy="73"/>
              </a:xfrm>
              <a:custGeom>
                <a:avLst/>
                <a:gdLst>
                  <a:gd name="T0" fmla="*/ 0 w 142"/>
                  <a:gd name="T1" fmla="*/ 0 h 73"/>
                  <a:gd name="T2" fmla="*/ 0 w 142"/>
                  <a:gd name="T3" fmla="*/ 3 h 73"/>
                  <a:gd name="T4" fmla="*/ 1 w 142"/>
                  <a:gd name="T5" fmla="*/ 7 h 73"/>
                  <a:gd name="T6" fmla="*/ 5 w 142"/>
                  <a:gd name="T7" fmla="*/ 9 h 73"/>
                  <a:gd name="T8" fmla="*/ 11 w 142"/>
                  <a:gd name="T9" fmla="*/ 10 h 73"/>
                  <a:gd name="T10" fmla="*/ 129 w 142"/>
                  <a:gd name="T11" fmla="*/ 59 h 73"/>
                  <a:gd name="T12" fmla="*/ 137 w 142"/>
                  <a:gd name="T13" fmla="*/ 61 h 73"/>
                  <a:gd name="T14" fmla="*/ 138 w 142"/>
                  <a:gd name="T15" fmla="*/ 63 h 73"/>
                  <a:gd name="T16" fmla="*/ 141 w 142"/>
                  <a:gd name="T17" fmla="*/ 67 h 73"/>
                  <a:gd name="T18" fmla="*/ 141 w 142"/>
                  <a:gd name="T19" fmla="*/ 69 h 73"/>
                  <a:gd name="T20" fmla="*/ 140 w 142"/>
                  <a:gd name="T21" fmla="*/ 72 h 73"/>
                  <a:gd name="T22" fmla="*/ 135 w 142"/>
                  <a:gd name="T23" fmla="*/ 72 h 73"/>
                  <a:gd name="T24" fmla="*/ 73 w 142"/>
                  <a:gd name="T25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2" h="73">
                    <a:moveTo>
                      <a:pt x="0" y="0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5" y="9"/>
                    </a:lnTo>
                    <a:lnTo>
                      <a:pt x="11" y="10"/>
                    </a:lnTo>
                    <a:lnTo>
                      <a:pt x="129" y="59"/>
                    </a:lnTo>
                    <a:lnTo>
                      <a:pt x="137" y="61"/>
                    </a:lnTo>
                    <a:lnTo>
                      <a:pt x="138" y="63"/>
                    </a:lnTo>
                    <a:lnTo>
                      <a:pt x="141" y="67"/>
                    </a:lnTo>
                    <a:lnTo>
                      <a:pt x="141" y="69"/>
                    </a:lnTo>
                    <a:lnTo>
                      <a:pt x="140" y="72"/>
                    </a:lnTo>
                    <a:lnTo>
                      <a:pt x="135" y="72"/>
                    </a:lnTo>
                    <a:lnTo>
                      <a:pt x="73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153" name="Text Box 17"/>
            <p:cNvSpPr txBox="1">
              <a:spLocks noChangeArrowheads="1"/>
            </p:cNvSpPr>
            <p:nvPr/>
          </p:nvSpPr>
          <p:spPr bwMode="auto">
            <a:xfrm>
              <a:off x="1035" y="1952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/>
                <a:t>k</a:t>
              </a:r>
            </a:p>
          </p:txBody>
        </p:sp>
        <p:sp>
          <p:nvSpPr>
            <p:cNvPr id="91154" name="Oval 18"/>
            <p:cNvSpPr>
              <a:spLocks noChangeArrowheads="1"/>
            </p:cNvSpPr>
            <p:nvPr/>
          </p:nvSpPr>
          <p:spPr bwMode="auto">
            <a:xfrm>
              <a:off x="1768" y="2688"/>
              <a:ext cx="768" cy="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1787" y="1960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/>
                <a:t>k</a:t>
              </a:r>
              <a:endParaRPr lang="en-US" sz="2400" i="1">
                <a:latin typeface="Symbol" charset="0"/>
                <a:sym typeface="Symbol" charset="0"/>
              </a:endParaRPr>
            </a:p>
          </p:txBody>
        </p:sp>
        <p:sp>
          <p:nvSpPr>
            <p:cNvPr id="91156" name="Line 20"/>
            <p:cNvSpPr>
              <a:spLocks noChangeShapeType="1"/>
            </p:cNvSpPr>
            <p:nvPr/>
          </p:nvSpPr>
          <p:spPr bwMode="auto">
            <a:xfrm flipH="1">
              <a:off x="1264" y="3000"/>
              <a:ext cx="568" cy="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7" name="Text Box 21"/>
            <p:cNvSpPr txBox="1">
              <a:spLocks noChangeArrowheads="1"/>
            </p:cNvSpPr>
            <p:nvPr/>
          </p:nvSpPr>
          <p:spPr bwMode="auto">
            <a:xfrm>
              <a:off x="1318" y="326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/>
                <a:t>p</a:t>
              </a:r>
            </a:p>
          </p:txBody>
        </p:sp>
      </p:grp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3806825" y="48863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/>
              <a:t>X</a:t>
            </a: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212725" y="4098925"/>
            <a:ext cx="78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</a:t>
            </a:r>
            <a:r>
              <a:rPr lang="en-US" sz="2400">
                <a:latin typeface="Symbol" charset="0"/>
                <a:sym typeface="Symbol" charset="0"/>
              </a:rPr>
              <a:t></a:t>
            </a:r>
            <a:endParaRPr lang="en-US" sz="1800"/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>
            <a:off x="1155700" y="3251200"/>
            <a:ext cx="0" cy="248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5"/>
          <p:cNvSpPr>
            <a:spLocks noChangeShapeType="1"/>
          </p:cNvSpPr>
          <p:nvPr/>
        </p:nvSpPr>
        <p:spPr bwMode="auto">
          <a:xfrm>
            <a:off x="4457700" y="3289300"/>
            <a:ext cx="0" cy="248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4467225" y="30956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2</a:t>
            </a:r>
            <a:endParaRPr lang="en-US" sz="1800"/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4835525" y="4222750"/>
            <a:ext cx="331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=</a:t>
            </a:r>
            <a:endParaRPr lang="en-US" sz="1800"/>
          </a:p>
        </p:txBody>
      </p:sp>
      <p:sp>
        <p:nvSpPr>
          <p:cNvPr id="91165" name="Oval 29"/>
          <p:cNvSpPr>
            <a:spLocks noChangeArrowheads="1"/>
          </p:cNvSpPr>
          <p:nvPr/>
        </p:nvSpPr>
        <p:spPr bwMode="auto">
          <a:xfrm>
            <a:off x="6565901" y="4343400"/>
            <a:ext cx="1219200" cy="63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5537201" y="3632200"/>
            <a:ext cx="609600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2"/>
          <p:cNvSpPr>
            <a:spLocks noChangeShapeType="1"/>
          </p:cNvSpPr>
          <p:nvPr/>
        </p:nvSpPr>
        <p:spPr bwMode="auto">
          <a:xfrm flipV="1">
            <a:off x="6146801" y="3492500"/>
            <a:ext cx="9525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169" name="Group 33"/>
          <p:cNvGrpSpPr>
            <a:grpSpLocks noChangeAspect="1"/>
          </p:cNvGrpSpPr>
          <p:nvPr/>
        </p:nvGrpSpPr>
        <p:grpSpPr bwMode="auto">
          <a:xfrm rot="18734742">
            <a:off x="6388101" y="3810000"/>
            <a:ext cx="161925" cy="742950"/>
            <a:chOff x="1324" y="1002"/>
            <a:chExt cx="146" cy="462"/>
          </a:xfrm>
        </p:grpSpPr>
        <p:sp>
          <p:nvSpPr>
            <p:cNvPr id="91170" name="Freeform 34"/>
            <p:cNvSpPr>
              <a:spLocks noChangeAspect="1"/>
            </p:cNvSpPr>
            <p:nvPr/>
          </p:nvSpPr>
          <p:spPr bwMode="auto">
            <a:xfrm>
              <a:off x="1326" y="1002"/>
              <a:ext cx="143" cy="75"/>
            </a:xfrm>
            <a:custGeom>
              <a:avLst/>
              <a:gdLst>
                <a:gd name="T0" fmla="*/ 0 w 143"/>
                <a:gd name="T1" fmla="*/ 0 h 75"/>
                <a:gd name="T2" fmla="*/ 0 w 143"/>
                <a:gd name="T3" fmla="*/ 4 h 75"/>
                <a:gd name="T4" fmla="*/ 4 w 143"/>
                <a:gd name="T5" fmla="*/ 7 h 75"/>
                <a:gd name="T6" fmla="*/ 8 w 143"/>
                <a:gd name="T7" fmla="*/ 9 h 75"/>
                <a:gd name="T8" fmla="*/ 12 w 143"/>
                <a:gd name="T9" fmla="*/ 11 h 75"/>
                <a:gd name="T10" fmla="*/ 129 w 143"/>
                <a:gd name="T11" fmla="*/ 58 h 75"/>
                <a:gd name="T12" fmla="*/ 135 w 143"/>
                <a:gd name="T13" fmla="*/ 60 h 75"/>
                <a:gd name="T14" fmla="*/ 139 w 143"/>
                <a:gd name="T15" fmla="*/ 63 h 75"/>
                <a:gd name="T16" fmla="*/ 142 w 143"/>
                <a:gd name="T17" fmla="*/ 65 h 75"/>
                <a:gd name="T18" fmla="*/ 141 w 143"/>
                <a:gd name="T19" fmla="*/ 69 h 75"/>
                <a:gd name="T20" fmla="*/ 141 w 143"/>
                <a:gd name="T21" fmla="*/ 71 h 75"/>
                <a:gd name="T22" fmla="*/ 138 w 143"/>
                <a:gd name="T23" fmla="*/ 74 h 75"/>
                <a:gd name="T24" fmla="*/ 11 w 143"/>
                <a:gd name="T25" fmla="*/ 60 h 75"/>
                <a:gd name="T26" fmla="*/ 10 w 143"/>
                <a:gd name="T27" fmla="*/ 61 h 75"/>
                <a:gd name="T28" fmla="*/ 4 w 143"/>
                <a:gd name="T29" fmla="*/ 59 h 75"/>
                <a:gd name="T30" fmla="*/ 4 w 143"/>
                <a:gd name="T31" fmla="*/ 60 h 75"/>
                <a:gd name="T32" fmla="*/ 2 w 143"/>
                <a:gd name="T33" fmla="*/ 62 h 75"/>
                <a:gd name="T34" fmla="*/ 0 w 143"/>
                <a:gd name="T3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75">
                  <a:moveTo>
                    <a:pt x="0" y="0"/>
                  </a:moveTo>
                  <a:lnTo>
                    <a:pt x="0" y="4"/>
                  </a:lnTo>
                  <a:lnTo>
                    <a:pt x="4" y="7"/>
                  </a:lnTo>
                  <a:lnTo>
                    <a:pt x="8" y="9"/>
                  </a:lnTo>
                  <a:lnTo>
                    <a:pt x="12" y="11"/>
                  </a:lnTo>
                  <a:lnTo>
                    <a:pt x="129" y="58"/>
                  </a:lnTo>
                  <a:lnTo>
                    <a:pt x="135" y="60"/>
                  </a:lnTo>
                  <a:lnTo>
                    <a:pt x="139" y="63"/>
                  </a:lnTo>
                  <a:lnTo>
                    <a:pt x="142" y="65"/>
                  </a:lnTo>
                  <a:lnTo>
                    <a:pt x="141" y="69"/>
                  </a:lnTo>
                  <a:lnTo>
                    <a:pt x="141" y="71"/>
                  </a:lnTo>
                  <a:lnTo>
                    <a:pt x="138" y="74"/>
                  </a:lnTo>
                  <a:lnTo>
                    <a:pt x="11" y="60"/>
                  </a:lnTo>
                  <a:lnTo>
                    <a:pt x="10" y="61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2"/>
                  </a:lnTo>
                  <a:lnTo>
                    <a:pt x="0" y="65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1" name="Freeform 35"/>
            <p:cNvSpPr>
              <a:spLocks noChangeAspect="1"/>
            </p:cNvSpPr>
            <p:nvPr/>
          </p:nvSpPr>
          <p:spPr bwMode="auto">
            <a:xfrm>
              <a:off x="1324" y="1069"/>
              <a:ext cx="143" cy="72"/>
            </a:xfrm>
            <a:custGeom>
              <a:avLst/>
              <a:gdLst>
                <a:gd name="T0" fmla="*/ 0 w 143"/>
                <a:gd name="T1" fmla="*/ 0 h 72"/>
                <a:gd name="T2" fmla="*/ 1 w 143"/>
                <a:gd name="T3" fmla="*/ 2 h 72"/>
                <a:gd name="T4" fmla="*/ 4 w 143"/>
                <a:gd name="T5" fmla="*/ 4 h 72"/>
                <a:gd name="T6" fmla="*/ 6 w 143"/>
                <a:gd name="T7" fmla="*/ 6 h 72"/>
                <a:gd name="T8" fmla="*/ 10 w 143"/>
                <a:gd name="T9" fmla="*/ 7 h 72"/>
                <a:gd name="T10" fmla="*/ 133 w 143"/>
                <a:gd name="T11" fmla="*/ 57 h 72"/>
                <a:gd name="T12" fmla="*/ 137 w 143"/>
                <a:gd name="T13" fmla="*/ 61 h 72"/>
                <a:gd name="T14" fmla="*/ 140 w 143"/>
                <a:gd name="T15" fmla="*/ 61 h 72"/>
                <a:gd name="T16" fmla="*/ 141 w 143"/>
                <a:gd name="T17" fmla="*/ 65 h 72"/>
                <a:gd name="T18" fmla="*/ 141 w 143"/>
                <a:gd name="T19" fmla="*/ 66 h 72"/>
                <a:gd name="T20" fmla="*/ 142 w 143"/>
                <a:gd name="T21" fmla="*/ 71 h 72"/>
                <a:gd name="T22" fmla="*/ 137 w 143"/>
                <a:gd name="T23" fmla="*/ 71 h 72"/>
                <a:gd name="T24" fmla="*/ 12 w 143"/>
                <a:gd name="T25" fmla="*/ 59 h 72"/>
                <a:gd name="T26" fmla="*/ 7 w 143"/>
                <a:gd name="T27" fmla="*/ 59 h 72"/>
                <a:gd name="T28" fmla="*/ 6 w 143"/>
                <a:gd name="T29" fmla="*/ 59 h 72"/>
                <a:gd name="T30" fmla="*/ 4 w 143"/>
                <a:gd name="T31" fmla="*/ 59 h 72"/>
                <a:gd name="T32" fmla="*/ 1 w 143"/>
                <a:gd name="T33" fmla="*/ 59 h 72"/>
                <a:gd name="T34" fmla="*/ 0 w 143"/>
                <a:gd name="T35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72">
                  <a:moveTo>
                    <a:pt x="0" y="0"/>
                  </a:moveTo>
                  <a:lnTo>
                    <a:pt x="1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10" y="7"/>
                  </a:lnTo>
                  <a:lnTo>
                    <a:pt x="133" y="57"/>
                  </a:lnTo>
                  <a:lnTo>
                    <a:pt x="137" y="61"/>
                  </a:lnTo>
                  <a:lnTo>
                    <a:pt x="140" y="61"/>
                  </a:lnTo>
                  <a:lnTo>
                    <a:pt x="141" y="65"/>
                  </a:lnTo>
                  <a:lnTo>
                    <a:pt x="141" y="66"/>
                  </a:lnTo>
                  <a:lnTo>
                    <a:pt x="142" y="71"/>
                  </a:lnTo>
                  <a:lnTo>
                    <a:pt x="137" y="71"/>
                  </a:lnTo>
                  <a:lnTo>
                    <a:pt x="12" y="59"/>
                  </a:lnTo>
                  <a:lnTo>
                    <a:pt x="7" y="59"/>
                  </a:lnTo>
                  <a:lnTo>
                    <a:pt x="6" y="59"/>
                  </a:lnTo>
                  <a:lnTo>
                    <a:pt x="4" y="59"/>
                  </a:lnTo>
                  <a:lnTo>
                    <a:pt x="1" y="59"/>
                  </a:lnTo>
                  <a:lnTo>
                    <a:pt x="0" y="61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2" name="Freeform 36"/>
            <p:cNvSpPr>
              <a:spLocks noChangeAspect="1"/>
            </p:cNvSpPr>
            <p:nvPr/>
          </p:nvSpPr>
          <p:spPr bwMode="auto">
            <a:xfrm>
              <a:off x="1326" y="1131"/>
              <a:ext cx="144" cy="76"/>
            </a:xfrm>
            <a:custGeom>
              <a:avLst/>
              <a:gdLst>
                <a:gd name="T0" fmla="*/ 0 w 144"/>
                <a:gd name="T1" fmla="*/ 0 h 76"/>
                <a:gd name="T2" fmla="*/ 0 w 144"/>
                <a:gd name="T3" fmla="*/ 3 h 76"/>
                <a:gd name="T4" fmla="*/ 2 w 144"/>
                <a:gd name="T5" fmla="*/ 7 h 76"/>
                <a:gd name="T6" fmla="*/ 7 w 144"/>
                <a:gd name="T7" fmla="*/ 9 h 76"/>
                <a:gd name="T8" fmla="*/ 10 w 144"/>
                <a:gd name="T9" fmla="*/ 11 h 76"/>
                <a:gd name="T10" fmla="*/ 133 w 144"/>
                <a:gd name="T11" fmla="*/ 59 h 76"/>
                <a:gd name="T12" fmla="*/ 136 w 144"/>
                <a:gd name="T13" fmla="*/ 63 h 76"/>
                <a:gd name="T14" fmla="*/ 139 w 144"/>
                <a:gd name="T15" fmla="*/ 65 h 76"/>
                <a:gd name="T16" fmla="*/ 143 w 144"/>
                <a:gd name="T17" fmla="*/ 67 h 76"/>
                <a:gd name="T18" fmla="*/ 143 w 144"/>
                <a:gd name="T19" fmla="*/ 71 h 76"/>
                <a:gd name="T20" fmla="*/ 141 w 144"/>
                <a:gd name="T21" fmla="*/ 74 h 76"/>
                <a:gd name="T22" fmla="*/ 138 w 144"/>
                <a:gd name="T23" fmla="*/ 75 h 76"/>
                <a:gd name="T24" fmla="*/ 9 w 144"/>
                <a:gd name="T25" fmla="*/ 63 h 76"/>
                <a:gd name="T26" fmla="*/ 6 w 144"/>
                <a:gd name="T27" fmla="*/ 62 h 76"/>
                <a:gd name="T28" fmla="*/ 6 w 144"/>
                <a:gd name="T29" fmla="*/ 63 h 76"/>
                <a:gd name="T30" fmla="*/ 3 w 144"/>
                <a:gd name="T31" fmla="*/ 62 h 76"/>
                <a:gd name="T32" fmla="*/ 0 w 144"/>
                <a:gd name="T33" fmla="*/ 64 h 76"/>
                <a:gd name="T34" fmla="*/ 0 w 144"/>
                <a:gd name="T3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76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7" y="9"/>
                  </a:lnTo>
                  <a:lnTo>
                    <a:pt x="10" y="11"/>
                  </a:lnTo>
                  <a:lnTo>
                    <a:pt x="133" y="59"/>
                  </a:lnTo>
                  <a:lnTo>
                    <a:pt x="136" y="63"/>
                  </a:lnTo>
                  <a:lnTo>
                    <a:pt x="139" y="65"/>
                  </a:lnTo>
                  <a:lnTo>
                    <a:pt x="143" y="67"/>
                  </a:lnTo>
                  <a:lnTo>
                    <a:pt x="143" y="71"/>
                  </a:lnTo>
                  <a:lnTo>
                    <a:pt x="141" y="74"/>
                  </a:lnTo>
                  <a:lnTo>
                    <a:pt x="138" y="75"/>
                  </a:lnTo>
                  <a:lnTo>
                    <a:pt x="9" y="63"/>
                  </a:lnTo>
                  <a:lnTo>
                    <a:pt x="6" y="62"/>
                  </a:lnTo>
                  <a:lnTo>
                    <a:pt x="6" y="63"/>
                  </a:lnTo>
                  <a:lnTo>
                    <a:pt x="3" y="62"/>
                  </a:lnTo>
                  <a:lnTo>
                    <a:pt x="0" y="64"/>
                  </a:lnTo>
                  <a:lnTo>
                    <a:pt x="0" y="66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3" name="Freeform 37"/>
            <p:cNvSpPr>
              <a:spLocks noChangeAspect="1"/>
            </p:cNvSpPr>
            <p:nvPr/>
          </p:nvSpPr>
          <p:spPr bwMode="auto">
            <a:xfrm>
              <a:off x="1325" y="1202"/>
              <a:ext cx="144" cy="70"/>
            </a:xfrm>
            <a:custGeom>
              <a:avLst/>
              <a:gdLst>
                <a:gd name="T0" fmla="*/ 0 w 144"/>
                <a:gd name="T1" fmla="*/ 0 h 70"/>
                <a:gd name="T2" fmla="*/ 0 w 144"/>
                <a:gd name="T3" fmla="*/ 0 h 70"/>
                <a:gd name="T4" fmla="*/ 4 w 144"/>
                <a:gd name="T5" fmla="*/ 4 h 70"/>
                <a:gd name="T6" fmla="*/ 6 w 144"/>
                <a:gd name="T7" fmla="*/ 6 h 70"/>
                <a:gd name="T8" fmla="*/ 11 w 144"/>
                <a:gd name="T9" fmla="*/ 7 h 70"/>
                <a:gd name="T10" fmla="*/ 131 w 144"/>
                <a:gd name="T11" fmla="*/ 54 h 70"/>
                <a:gd name="T12" fmla="*/ 136 w 144"/>
                <a:gd name="T13" fmla="*/ 58 h 70"/>
                <a:gd name="T14" fmla="*/ 139 w 144"/>
                <a:gd name="T15" fmla="*/ 59 h 70"/>
                <a:gd name="T16" fmla="*/ 143 w 144"/>
                <a:gd name="T17" fmla="*/ 63 h 70"/>
                <a:gd name="T18" fmla="*/ 143 w 144"/>
                <a:gd name="T19" fmla="*/ 66 h 70"/>
                <a:gd name="T20" fmla="*/ 140 w 144"/>
                <a:gd name="T21" fmla="*/ 69 h 70"/>
                <a:gd name="T22" fmla="*/ 138 w 144"/>
                <a:gd name="T23" fmla="*/ 69 h 70"/>
                <a:gd name="T24" fmla="*/ 11 w 144"/>
                <a:gd name="T25" fmla="*/ 57 h 70"/>
                <a:gd name="T26" fmla="*/ 7 w 144"/>
                <a:gd name="T27" fmla="*/ 58 h 70"/>
                <a:gd name="T28" fmla="*/ 4 w 144"/>
                <a:gd name="T29" fmla="*/ 57 h 70"/>
                <a:gd name="T30" fmla="*/ 1 w 144"/>
                <a:gd name="T31" fmla="*/ 57 h 70"/>
                <a:gd name="T32" fmla="*/ 1 w 144"/>
                <a:gd name="T33" fmla="*/ 59 h 70"/>
                <a:gd name="T34" fmla="*/ 0 w 144"/>
                <a:gd name="T35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7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6"/>
                  </a:lnTo>
                  <a:lnTo>
                    <a:pt x="11" y="7"/>
                  </a:lnTo>
                  <a:lnTo>
                    <a:pt x="131" y="54"/>
                  </a:lnTo>
                  <a:lnTo>
                    <a:pt x="136" y="58"/>
                  </a:lnTo>
                  <a:lnTo>
                    <a:pt x="139" y="59"/>
                  </a:lnTo>
                  <a:lnTo>
                    <a:pt x="143" y="63"/>
                  </a:lnTo>
                  <a:lnTo>
                    <a:pt x="143" y="66"/>
                  </a:lnTo>
                  <a:lnTo>
                    <a:pt x="140" y="69"/>
                  </a:lnTo>
                  <a:lnTo>
                    <a:pt x="138" y="69"/>
                  </a:lnTo>
                  <a:lnTo>
                    <a:pt x="11" y="57"/>
                  </a:lnTo>
                  <a:lnTo>
                    <a:pt x="7" y="58"/>
                  </a:lnTo>
                  <a:lnTo>
                    <a:pt x="4" y="57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0" y="62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4" name="Freeform 38"/>
            <p:cNvSpPr>
              <a:spLocks noChangeAspect="1"/>
            </p:cNvSpPr>
            <p:nvPr/>
          </p:nvSpPr>
          <p:spPr bwMode="auto">
            <a:xfrm>
              <a:off x="1327" y="1260"/>
              <a:ext cx="142" cy="76"/>
            </a:xfrm>
            <a:custGeom>
              <a:avLst/>
              <a:gdLst>
                <a:gd name="T0" fmla="*/ 0 w 142"/>
                <a:gd name="T1" fmla="*/ 0 h 76"/>
                <a:gd name="T2" fmla="*/ 0 w 142"/>
                <a:gd name="T3" fmla="*/ 4 h 76"/>
                <a:gd name="T4" fmla="*/ 3 w 142"/>
                <a:gd name="T5" fmla="*/ 7 h 76"/>
                <a:gd name="T6" fmla="*/ 6 w 142"/>
                <a:gd name="T7" fmla="*/ 8 h 76"/>
                <a:gd name="T8" fmla="*/ 11 w 142"/>
                <a:gd name="T9" fmla="*/ 11 h 76"/>
                <a:gd name="T10" fmla="*/ 132 w 142"/>
                <a:gd name="T11" fmla="*/ 61 h 76"/>
                <a:gd name="T12" fmla="*/ 137 w 142"/>
                <a:gd name="T13" fmla="*/ 64 h 76"/>
                <a:gd name="T14" fmla="*/ 137 w 142"/>
                <a:gd name="T15" fmla="*/ 65 h 76"/>
                <a:gd name="T16" fmla="*/ 140 w 142"/>
                <a:gd name="T17" fmla="*/ 68 h 76"/>
                <a:gd name="T18" fmla="*/ 141 w 142"/>
                <a:gd name="T19" fmla="*/ 71 h 76"/>
                <a:gd name="T20" fmla="*/ 139 w 142"/>
                <a:gd name="T21" fmla="*/ 74 h 76"/>
                <a:gd name="T22" fmla="*/ 136 w 142"/>
                <a:gd name="T23" fmla="*/ 75 h 76"/>
                <a:gd name="T24" fmla="*/ 11 w 142"/>
                <a:gd name="T25" fmla="*/ 62 h 76"/>
                <a:gd name="T26" fmla="*/ 8 w 142"/>
                <a:gd name="T27" fmla="*/ 62 h 76"/>
                <a:gd name="T28" fmla="*/ 6 w 142"/>
                <a:gd name="T29" fmla="*/ 62 h 76"/>
                <a:gd name="T30" fmla="*/ 4 w 142"/>
                <a:gd name="T31" fmla="*/ 62 h 76"/>
                <a:gd name="T32" fmla="*/ 2 w 142"/>
                <a:gd name="T33" fmla="*/ 63 h 76"/>
                <a:gd name="T34" fmla="*/ 2 w 142"/>
                <a:gd name="T3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76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11"/>
                  </a:lnTo>
                  <a:lnTo>
                    <a:pt x="132" y="61"/>
                  </a:lnTo>
                  <a:lnTo>
                    <a:pt x="137" y="64"/>
                  </a:lnTo>
                  <a:lnTo>
                    <a:pt x="137" y="65"/>
                  </a:lnTo>
                  <a:lnTo>
                    <a:pt x="140" y="68"/>
                  </a:lnTo>
                  <a:lnTo>
                    <a:pt x="141" y="71"/>
                  </a:lnTo>
                  <a:lnTo>
                    <a:pt x="139" y="74"/>
                  </a:lnTo>
                  <a:lnTo>
                    <a:pt x="136" y="75"/>
                  </a:lnTo>
                  <a:lnTo>
                    <a:pt x="11" y="62"/>
                  </a:lnTo>
                  <a:lnTo>
                    <a:pt x="8" y="62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2" y="63"/>
                  </a:lnTo>
                  <a:lnTo>
                    <a:pt x="2" y="66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5" name="Freeform 39"/>
            <p:cNvSpPr>
              <a:spLocks noChangeAspect="1"/>
            </p:cNvSpPr>
            <p:nvPr/>
          </p:nvSpPr>
          <p:spPr bwMode="auto">
            <a:xfrm>
              <a:off x="1326" y="1328"/>
              <a:ext cx="142" cy="74"/>
            </a:xfrm>
            <a:custGeom>
              <a:avLst/>
              <a:gdLst>
                <a:gd name="T0" fmla="*/ 0 w 142"/>
                <a:gd name="T1" fmla="*/ 0 h 74"/>
                <a:gd name="T2" fmla="*/ 2 w 142"/>
                <a:gd name="T3" fmla="*/ 2 h 74"/>
                <a:gd name="T4" fmla="*/ 4 w 142"/>
                <a:gd name="T5" fmla="*/ 4 h 74"/>
                <a:gd name="T6" fmla="*/ 4 w 142"/>
                <a:gd name="T7" fmla="*/ 5 h 74"/>
                <a:gd name="T8" fmla="*/ 10 w 142"/>
                <a:gd name="T9" fmla="*/ 8 h 74"/>
                <a:gd name="T10" fmla="*/ 129 w 142"/>
                <a:gd name="T11" fmla="*/ 57 h 74"/>
                <a:gd name="T12" fmla="*/ 136 w 142"/>
                <a:gd name="T13" fmla="*/ 59 h 74"/>
                <a:gd name="T14" fmla="*/ 138 w 142"/>
                <a:gd name="T15" fmla="*/ 62 h 74"/>
                <a:gd name="T16" fmla="*/ 139 w 142"/>
                <a:gd name="T17" fmla="*/ 66 h 74"/>
                <a:gd name="T18" fmla="*/ 141 w 142"/>
                <a:gd name="T19" fmla="*/ 68 h 74"/>
                <a:gd name="T20" fmla="*/ 140 w 142"/>
                <a:gd name="T21" fmla="*/ 70 h 74"/>
                <a:gd name="T22" fmla="*/ 136 w 142"/>
                <a:gd name="T23" fmla="*/ 73 h 74"/>
                <a:gd name="T24" fmla="*/ 12 w 142"/>
                <a:gd name="T25" fmla="*/ 59 h 74"/>
                <a:gd name="T26" fmla="*/ 8 w 142"/>
                <a:gd name="T27" fmla="*/ 59 h 74"/>
                <a:gd name="T28" fmla="*/ 4 w 142"/>
                <a:gd name="T29" fmla="*/ 59 h 74"/>
                <a:gd name="T30" fmla="*/ 3 w 142"/>
                <a:gd name="T31" fmla="*/ 59 h 74"/>
                <a:gd name="T32" fmla="*/ 3 w 142"/>
                <a:gd name="T33" fmla="*/ 61 h 74"/>
                <a:gd name="T34" fmla="*/ 2 w 142"/>
                <a:gd name="T35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7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4" y="5"/>
                  </a:lnTo>
                  <a:lnTo>
                    <a:pt x="10" y="8"/>
                  </a:lnTo>
                  <a:lnTo>
                    <a:pt x="129" y="57"/>
                  </a:lnTo>
                  <a:lnTo>
                    <a:pt x="136" y="59"/>
                  </a:lnTo>
                  <a:lnTo>
                    <a:pt x="138" y="62"/>
                  </a:lnTo>
                  <a:lnTo>
                    <a:pt x="139" y="66"/>
                  </a:lnTo>
                  <a:lnTo>
                    <a:pt x="141" y="68"/>
                  </a:lnTo>
                  <a:lnTo>
                    <a:pt x="140" y="70"/>
                  </a:lnTo>
                  <a:lnTo>
                    <a:pt x="136" y="73"/>
                  </a:lnTo>
                  <a:lnTo>
                    <a:pt x="12" y="59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6" name="Freeform 40"/>
            <p:cNvSpPr>
              <a:spLocks noChangeAspect="1"/>
            </p:cNvSpPr>
            <p:nvPr/>
          </p:nvSpPr>
          <p:spPr bwMode="auto">
            <a:xfrm>
              <a:off x="1326" y="1391"/>
              <a:ext cx="142" cy="73"/>
            </a:xfrm>
            <a:custGeom>
              <a:avLst/>
              <a:gdLst>
                <a:gd name="T0" fmla="*/ 0 w 142"/>
                <a:gd name="T1" fmla="*/ 0 h 73"/>
                <a:gd name="T2" fmla="*/ 0 w 142"/>
                <a:gd name="T3" fmla="*/ 3 h 73"/>
                <a:gd name="T4" fmla="*/ 1 w 142"/>
                <a:gd name="T5" fmla="*/ 7 h 73"/>
                <a:gd name="T6" fmla="*/ 5 w 142"/>
                <a:gd name="T7" fmla="*/ 9 h 73"/>
                <a:gd name="T8" fmla="*/ 11 w 142"/>
                <a:gd name="T9" fmla="*/ 10 h 73"/>
                <a:gd name="T10" fmla="*/ 129 w 142"/>
                <a:gd name="T11" fmla="*/ 59 h 73"/>
                <a:gd name="T12" fmla="*/ 137 w 142"/>
                <a:gd name="T13" fmla="*/ 61 h 73"/>
                <a:gd name="T14" fmla="*/ 138 w 142"/>
                <a:gd name="T15" fmla="*/ 63 h 73"/>
                <a:gd name="T16" fmla="*/ 141 w 142"/>
                <a:gd name="T17" fmla="*/ 67 h 73"/>
                <a:gd name="T18" fmla="*/ 141 w 142"/>
                <a:gd name="T19" fmla="*/ 69 h 73"/>
                <a:gd name="T20" fmla="*/ 140 w 142"/>
                <a:gd name="T21" fmla="*/ 72 h 73"/>
                <a:gd name="T22" fmla="*/ 135 w 142"/>
                <a:gd name="T23" fmla="*/ 72 h 73"/>
                <a:gd name="T24" fmla="*/ 73 w 142"/>
                <a:gd name="T2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73">
                  <a:moveTo>
                    <a:pt x="0" y="0"/>
                  </a:moveTo>
                  <a:lnTo>
                    <a:pt x="0" y="3"/>
                  </a:lnTo>
                  <a:lnTo>
                    <a:pt x="1" y="7"/>
                  </a:lnTo>
                  <a:lnTo>
                    <a:pt x="5" y="9"/>
                  </a:lnTo>
                  <a:lnTo>
                    <a:pt x="11" y="10"/>
                  </a:lnTo>
                  <a:lnTo>
                    <a:pt x="129" y="59"/>
                  </a:lnTo>
                  <a:lnTo>
                    <a:pt x="137" y="61"/>
                  </a:lnTo>
                  <a:lnTo>
                    <a:pt x="138" y="63"/>
                  </a:lnTo>
                  <a:lnTo>
                    <a:pt x="141" y="67"/>
                  </a:lnTo>
                  <a:lnTo>
                    <a:pt x="141" y="69"/>
                  </a:lnTo>
                  <a:lnTo>
                    <a:pt x="140" y="72"/>
                  </a:lnTo>
                  <a:lnTo>
                    <a:pt x="135" y="72"/>
                  </a:lnTo>
                  <a:lnTo>
                    <a:pt x="73" y="65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77" name="Text Box 41"/>
          <p:cNvSpPr txBox="1">
            <a:spLocks noChangeArrowheads="1"/>
          </p:cNvSpPr>
          <p:nvPr/>
        </p:nvSpPr>
        <p:spPr bwMode="auto">
          <a:xfrm>
            <a:off x="5402263" y="3175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k</a:t>
            </a:r>
          </a:p>
        </p:txBody>
      </p:sp>
      <p:sp>
        <p:nvSpPr>
          <p:cNvPr id="91178" name="Line 42"/>
          <p:cNvSpPr>
            <a:spLocks noChangeShapeType="1"/>
          </p:cNvSpPr>
          <p:nvPr/>
        </p:nvSpPr>
        <p:spPr bwMode="auto">
          <a:xfrm flipH="1">
            <a:off x="5765801" y="4838700"/>
            <a:ext cx="901700" cy="55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9" name="Text Box 43"/>
          <p:cNvSpPr txBox="1">
            <a:spLocks noChangeArrowheads="1"/>
          </p:cNvSpPr>
          <p:nvPr/>
        </p:nvSpPr>
        <p:spPr bwMode="auto">
          <a:xfrm>
            <a:off x="5851526" y="52546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/>
              <a:t>p</a:t>
            </a:r>
          </a:p>
        </p:txBody>
      </p:sp>
      <p:sp>
        <p:nvSpPr>
          <p:cNvPr id="91180" name="Line 44"/>
          <p:cNvSpPr>
            <a:spLocks noChangeShapeType="1"/>
          </p:cNvSpPr>
          <p:nvPr/>
        </p:nvSpPr>
        <p:spPr bwMode="auto">
          <a:xfrm flipH="1">
            <a:off x="8145463" y="3657600"/>
            <a:ext cx="609600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81" name="Line 45"/>
          <p:cNvSpPr>
            <a:spLocks noChangeShapeType="1"/>
          </p:cNvSpPr>
          <p:nvPr/>
        </p:nvSpPr>
        <p:spPr bwMode="auto">
          <a:xfrm flipH="1" flipV="1">
            <a:off x="7192963" y="3517900"/>
            <a:ext cx="9525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182" name="Group 46"/>
          <p:cNvGrpSpPr>
            <a:grpSpLocks noChangeAspect="1"/>
          </p:cNvGrpSpPr>
          <p:nvPr/>
        </p:nvGrpSpPr>
        <p:grpSpPr bwMode="auto">
          <a:xfrm rot="2865258" flipH="1">
            <a:off x="7742238" y="3835400"/>
            <a:ext cx="161925" cy="742950"/>
            <a:chOff x="1324" y="1002"/>
            <a:chExt cx="146" cy="462"/>
          </a:xfrm>
        </p:grpSpPr>
        <p:sp>
          <p:nvSpPr>
            <p:cNvPr id="91183" name="Freeform 47"/>
            <p:cNvSpPr>
              <a:spLocks noChangeAspect="1"/>
            </p:cNvSpPr>
            <p:nvPr/>
          </p:nvSpPr>
          <p:spPr bwMode="auto">
            <a:xfrm>
              <a:off x="1326" y="1002"/>
              <a:ext cx="143" cy="75"/>
            </a:xfrm>
            <a:custGeom>
              <a:avLst/>
              <a:gdLst>
                <a:gd name="T0" fmla="*/ 0 w 143"/>
                <a:gd name="T1" fmla="*/ 0 h 75"/>
                <a:gd name="T2" fmla="*/ 0 w 143"/>
                <a:gd name="T3" fmla="*/ 4 h 75"/>
                <a:gd name="T4" fmla="*/ 4 w 143"/>
                <a:gd name="T5" fmla="*/ 7 h 75"/>
                <a:gd name="T6" fmla="*/ 8 w 143"/>
                <a:gd name="T7" fmla="*/ 9 h 75"/>
                <a:gd name="T8" fmla="*/ 12 w 143"/>
                <a:gd name="T9" fmla="*/ 11 h 75"/>
                <a:gd name="T10" fmla="*/ 129 w 143"/>
                <a:gd name="T11" fmla="*/ 58 h 75"/>
                <a:gd name="T12" fmla="*/ 135 w 143"/>
                <a:gd name="T13" fmla="*/ 60 h 75"/>
                <a:gd name="T14" fmla="*/ 139 w 143"/>
                <a:gd name="T15" fmla="*/ 63 h 75"/>
                <a:gd name="T16" fmla="*/ 142 w 143"/>
                <a:gd name="T17" fmla="*/ 65 h 75"/>
                <a:gd name="T18" fmla="*/ 141 w 143"/>
                <a:gd name="T19" fmla="*/ 69 h 75"/>
                <a:gd name="T20" fmla="*/ 141 w 143"/>
                <a:gd name="T21" fmla="*/ 71 h 75"/>
                <a:gd name="T22" fmla="*/ 138 w 143"/>
                <a:gd name="T23" fmla="*/ 74 h 75"/>
                <a:gd name="T24" fmla="*/ 11 w 143"/>
                <a:gd name="T25" fmla="*/ 60 h 75"/>
                <a:gd name="T26" fmla="*/ 10 w 143"/>
                <a:gd name="T27" fmla="*/ 61 h 75"/>
                <a:gd name="T28" fmla="*/ 4 w 143"/>
                <a:gd name="T29" fmla="*/ 59 h 75"/>
                <a:gd name="T30" fmla="*/ 4 w 143"/>
                <a:gd name="T31" fmla="*/ 60 h 75"/>
                <a:gd name="T32" fmla="*/ 2 w 143"/>
                <a:gd name="T33" fmla="*/ 62 h 75"/>
                <a:gd name="T34" fmla="*/ 0 w 143"/>
                <a:gd name="T3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75">
                  <a:moveTo>
                    <a:pt x="0" y="0"/>
                  </a:moveTo>
                  <a:lnTo>
                    <a:pt x="0" y="4"/>
                  </a:lnTo>
                  <a:lnTo>
                    <a:pt x="4" y="7"/>
                  </a:lnTo>
                  <a:lnTo>
                    <a:pt x="8" y="9"/>
                  </a:lnTo>
                  <a:lnTo>
                    <a:pt x="12" y="11"/>
                  </a:lnTo>
                  <a:lnTo>
                    <a:pt x="129" y="58"/>
                  </a:lnTo>
                  <a:lnTo>
                    <a:pt x="135" y="60"/>
                  </a:lnTo>
                  <a:lnTo>
                    <a:pt x="139" y="63"/>
                  </a:lnTo>
                  <a:lnTo>
                    <a:pt x="142" y="65"/>
                  </a:lnTo>
                  <a:lnTo>
                    <a:pt x="141" y="69"/>
                  </a:lnTo>
                  <a:lnTo>
                    <a:pt x="141" y="71"/>
                  </a:lnTo>
                  <a:lnTo>
                    <a:pt x="138" y="74"/>
                  </a:lnTo>
                  <a:lnTo>
                    <a:pt x="11" y="60"/>
                  </a:lnTo>
                  <a:lnTo>
                    <a:pt x="10" y="61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2"/>
                  </a:lnTo>
                  <a:lnTo>
                    <a:pt x="0" y="65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4" name="Freeform 48"/>
            <p:cNvSpPr>
              <a:spLocks noChangeAspect="1"/>
            </p:cNvSpPr>
            <p:nvPr/>
          </p:nvSpPr>
          <p:spPr bwMode="auto">
            <a:xfrm>
              <a:off x="1324" y="1069"/>
              <a:ext cx="143" cy="72"/>
            </a:xfrm>
            <a:custGeom>
              <a:avLst/>
              <a:gdLst>
                <a:gd name="T0" fmla="*/ 0 w 143"/>
                <a:gd name="T1" fmla="*/ 0 h 72"/>
                <a:gd name="T2" fmla="*/ 1 w 143"/>
                <a:gd name="T3" fmla="*/ 2 h 72"/>
                <a:gd name="T4" fmla="*/ 4 w 143"/>
                <a:gd name="T5" fmla="*/ 4 h 72"/>
                <a:gd name="T6" fmla="*/ 6 w 143"/>
                <a:gd name="T7" fmla="*/ 6 h 72"/>
                <a:gd name="T8" fmla="*/ 10 w 143"/>
                <a:gd name="T9" fmla="*/ 7 h 72"/>
                <a:gd name="T10" fmla="*/ 133 w 143"/>
                <a:gd name="T11" fmla="*/ 57 h 72"/>
                <a:gd name="T12" fmla="*/ 137 w 143"/>
                <a:gd name="T13" fmla="*/ 61 h 72"/>
                <a:gd name="T14" fmla="*/ 140 w 143"/>
                <a:gd name="T15" fmla="*/ 61 h 72"/>
                <a:gd name="T16" fmla="*/ 141 w 143"/>
                <a:gd name="T17" fmla="*/ 65 h 72"/>
                <a:gd name="T18" fmla="*/ 141 w 143"/>
                <a:gd name="T19" fmla="*/ 66 h 72"/>
                <a:gd name="T20" fmla="*/ 142 w 143"/>
                <a:gd name="T21" fmla="*/ 71 h 72"/>
                <a:gd name="T22" fmla="*/ 137 w 143"/>
                <a:gd name="T23" fmla="*/ 71 h 72"/>
                <a:gd name="T24" fmla="*/ 12 w 143"/>
                <a:gd name="T25" fmla="*/ 59 h 72"/>
                <a:gd name="T26" fmla="*/ 7 w 143"/>
                <a:gd name="T27" fmla="*/ 59 h 72"/>
                <a:gd name="T28" fmla="*/ 6 w 143"/>
                <a:gd name="T29" fmla="*/ 59 h 72"/>
                <a:gd name="T30" fmla="*/ 4 w 143"/>
                <a:gd name="T31" fmla="*/ 59 h 72"/>
                <a:gd name="T32" fmla="*/ 1 w 143"/>
                <a:gd name="T33" fmla="*/ 59 h 72"/>
                <a:gd name="T34" fmla="*/ 0 w 143"/>
                <a:gd name="T35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72">
                  <a:moveTo>
                    <a:pt x="0" y="0"/>
                  </a:moveTo>
                  <a:lnTo>
                    <a:pt x="1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10" y="7"/>
                  </a:lnTo>
                  <a:lnTo>
                    <a:pt x="133" y="57"/>
                  </a:lnTo>
                  <a:lnTo>
                    <a:pt x="137" y="61"/>
                  </a:lnTo>
                  <a:lnTo>
                    <a:pt x="140" y="61"/>
                  </a:lnTo>
                  <a:lnTo>
                    <a:pt x="141" y="65"/>
                  </a:lnTo>
                  <a:lnTo>
                    <a:pt x="141" y="66"/>
                  </a:lnTo>
                  <a:lnTo>
                    <a:pt x="142" y="71"/>
                  </a:lnTo>
                  <a:lnTo>
                    <a:pt x="137" y="71"/>
                  </a:lnTo>
                  <a:lnTo>
                    <a:pt x="12" y="59"/>
                  </a:lnTo>
                  <a:lnTo>
                    <a:pt x="7" y="59"/>
                  </a:lnTo>
                  <a:lnTo>
                    <a:pt x="6" y="59"/>
                  </a:lnTo>
                  <a:lnTo>
                    <a:pt x="4" y="59"/>
                  </a:lnTo>
                  <a:lnTo>
                    <a:pt x="1" y="59"/>
                  </a:lnTo>
                  <a:lnTo>
                    <a:pt x="0" y="61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5" name="Freeform 49"/>
            <p:cNvSpPr>
              <a:spLocks noChangeAspect="1"/>
            </p:cNvSpPr>
            <p:nvPr/>
          </p:nvSpPr>
          <p:spPr bwMode="auto">
            <a:xfrm>
              <a:off x="1326" y="1131"/>
              <a:ext cx="144" cy="76"/>
            </a:xfrm>
            <a:custGeom>
              <a:avLst/>
              <a:gdLst>
                <a:gd name="T0" fmla="*/ 0 w 144"/>
                <a:gd name="T1" fmla="*/ 0 h 76"/>
                <a:gd name="T2" fmla="*/ 0 w 144"/>
                <a:gd name="T3" fmla="*/ 3 h 76"/>
                <a:gd name="T4" fmla="*/ 2 w 144"/>
                <a:gd name="T5" fmla="*/ 7 h 76"/>
                <a:gd name="T6" fmla="*/ 7 w 144"/>
                <a:gd name="T7" fmla="*/ 9 h 76"/>
                <a:gd name="T8" fmla="*/ 10 w 144"/>
                <a:gd name="T9" fmla="*/ 11 h 76"/>
                <a:gd name="T10" fmla="*/ 133 w 144"/>
                <a:gd name="T11" fmla="*/ 59 h 76"/>
                <a:gd name="T12" fmla="*/ 136 w 144"/>
                <a:gd name="T13" fmla="*/ 63 h 76"/>
                <a:gd name="T14" fmla="*/ 139 w 144"/>
                <a:gd name="T15" fmla="*/ 65 h 76"/>
                <a:gd name="T16" fmla="*/ 143 w 144"/>
                <a:gd name="T17" fmla="*/ 67 h 76"/>
                <a:gd name="T18" fmla="*/ 143 w 144"/>
                <a:gd name="T19" fmla="*/ 71 h 76"/>
                <a:gd name="T20" fmla="*/ 141 w 144"/>
                <a:gd name="T21" fmla="*/ 74 h 76"/>
                <a:gd name="T22" fmla="*/ 138 w 144"/>
                <a:gd name="T23" fmla="*/ 75 h 76"/>
                <a:gd name="T24" fmla="*/ 9 w 144"/>
                <a:gd name="T25" fmla="*/ 63 h 76"/>
                <a:gd name="T26" fmla="*/ 6 w 144"/>
                <a:gd name="T27" fmla="*/ 62 h 76"/>
                <a:gd name="T28" fmla="*/ 6 w 144"/>
                <a:gd name="T29" fmla="*/ 63 h 76"/>
                <a:gd name="T30" fmla="*/ 3 w 144"/>
                <a:gd name="T31" fmla="*/ 62 h 76"/>
                <a:gd name="T32" fmla="*/ 0 w 144"/>
                <a:gd name="T33" fmla="*/ 64 h 76"/>
                <a:gd name="T34" fmla="*/ 0 w 144"/>
                <a:gd name="T3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76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7" y="9"/>
                  </a:lnTo>
                  <a:lnTo>
                    <a:pt x="10" y="11"/>
                  </a:lnTo>
                  <a:lnTo>
                    <a:pt x="133" y="59"/>
                  </a:lnTo>
                  <a:lnTo>
                    <a:pt x="136" y="63"/>
                  </a:lnTo>
                  <a:lnTo>
                    <a:pt x="139" y="65"/>
                  </a:lnTo>
                  <a:lnTo>
                    <a:pt x="143" y="67"/>
                  </a:lnTo>
                  <a:lnTo>
                    <a:pt x="143" y="71"/>
                  </a:lnTo>
                  <a:lnTo>
                    <a:pt x="141" y="74"/>
                  </a:lnTo>
                  <a:lnTo>
                    <a:pt x="138" y="75"/>
                  </a:lnTo>
                  <a:lnTo>
                    <a:pt x="9" y="63"/>
                  </a:lnTo>
                  <a:lnTo>
                    <a:pt x="6" y="62"/>
                  </a:lnTo>
                  <a:lnTo>
                    <a:pt x="6" y="63"/>
                  </a:lnTo>
                  <a:lnTo>
                    <a:pt x="3" y="62"/>
                  </a:lnTo>
                  <a:lnTo>
                    <a:pt x="0" y="64"/>
                  </a:lnTo>
                  <a:lnTo>
                    <a:pt x="0" y="66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6" name="Freeform 50"/>
            <p:cNvSpPr>
              <a:spLocks noChangeAspect="1"/>
            </p:cNvSpPr>
            <p:nvPr/>
          </p:nvSpPr>
          <p:spPr bwMode="auto">
            <a:xfrm>
              <a:off x="1325" y="1202"/>
              <a:ext cx="144" cy="70"/>
            </a:xfrm>
            <a:custGeom>
              <a:avLst/>
              <a:gdLst>
                <a:gd name="T0" fmla="*/ 0 w 144"/>
                <a:gd name="T1" fmla="*/ 0 h 70"/>
                <a:gd name="T2" fmla="*/ 0 w 144"/>
                <a:gd name="T3" fmla="*/ 0 h 70"/>
                <a:gd name="T4" fmla="*/ 4 w 144"/>
                <a:gd name="T5" fmla="*/ 4 h 70"/>
                <a:gd name="T6" fmla="*/ 6 w 144"/>
                <a:gd name="T7" fmla="*/ 6 h 70"/>
                <a:gd name="T8" fmla="*/ 11 w 144"/>
                <a:gd name="T9" fmla="*/ 7 h 70"/>
                <a:gd name="T10" fmla="*/ 131 w 144"/>
                <a:gd name="T11" fmla="*/ 54 h 70"/>
                <a:gd name="T12" fmla="*/ 136 w 144"/>
                <a:gd name="T13" fmla="*/ 58 h 70"/>
                <a:gd name="T14" fmla="*/ 139 w 144"/>
                <a:gd name="T15" fmla="*/ 59 h 70"/>
                <a:gd name="T16" fmla="*/ 143 w 144"/>
                <a:gd name="T17" fmla="*/ 63 h 70"/>
                <a:gd name="T18" fmla="*/ 143 w 144"/>
                <a:gd name="T19" fmla="*/ 66 h 70"/>
                <a:gd name="T20" fmla="*/ 140 w 144"/>
                <a:gd name="T21" fmla="*/ 69 h 70"/>
                <a:gd name="T22" fmla="*/ 138 w 144"/>
                <a:gd name="T23" fmla="*/ 69 h 70"/>
                <a:gd name="T24" fmla="*/ 11 w 144"/>
                <a:gd name="T25" fmla="*/ 57 h 70"/>
                <a:gd name="T26" fmla="*/ 7 w 144"/>
                <a:gd name="T27" fmla="*/ 58 h 70"/>
                <a:gd name="T28" fmla="*/ 4 w 144"/>
                <a:gd name="T29" fmla="*/ 57 h 70"/>
                <a:gd name="T30" fmla="*/ 1 w 144"/>
                <a:gd name="T31" fmla="*/ 57 h 70"/>
                <a:gd name="T32" fmla="*/ 1 w 144"/>
                <a:gd name="T33" fmla="*/ 59 h 70"/>
                <a:gd name="T34" fmla="*/ 0 w 144"/>
                <a:gd name="T35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7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6"/>
                  </a:lnTo>
                  <a:lnTo>
                    <a:pt x="11" y="7"/>
                  </a:lnTo>
                  <a:lnTo>
                    <a:pt x="131" y="54"/>
                  </a:lnTo>
                  <a:lnTo>
                    <a:pt x="136" y="58"/>
                  </a:lnTo>
                  <a:lnTo>
                    <a:pt x="139" y="59"/>
                  </a:lnTo>
                  <a:lnTo>
                    <a:pt x="143" y="63"/>
                  </a:lnTo>
                  <a:lnTo>
                    <a:pt x="143" y="66"/>
                  </a:lnTo>
                  <a:lnTo>
                    <a:pt x="140" y="69"/>
                  </a:lnTo>
                  <a:lnTo>
                    <a:pt x="138" y="69"/>
                  </a:lnTo>
                  <a:lnTo>
                    <a:pt x="11" y="57"/>
                  </a:lnTo>
                  <a:lnTo>
                    <a:pt x="7" y="58"/>
                  </a:lnTo>
                  <a:lnTo>
                    <a:pt x="4" y="57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0" y="62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7" name="Freeform 51"/>
            <p:cNvSpPr>
              <a:spLocks noChangeAspect="1"/>
            </p:cNvSpPr>
            <p:nvPr/>
          </p:nvSpPr>
          <p:spPr bwMode="auto">
            <a:xfrm>
              <a:off x="1327" y="1260"/>
              <a:ext cx="142" cy="76"/>
            </a:xfrm>
            <a:custGeom>
              <a:avLst/>
              <a:gdLst>
                <a:gd name="T0" fmla="*/ 0 w 142"/>
                <a:gd name="T1" fmla="*/ 0 h 76"/>
                <a:gd name="T2" fmla="*/ 0 w 142"/>
                <a:gd name="T3" fmla="*/ 4 h 76"/>
                <a:gd name="T4" fmla="*/ 3 w 142"/>
                <a:gd name="T5" fmla="*/ 7 h 76"/>
                <a:gd name="T6" fmla="*/ 6 w 142"/>
                <a:gd name="T7" fmla="*/ 8 h 76"/>
                <a:gd name="T8" fmla="*/ 11 w 142"/>
                <a:gd name="T9" fmla="*/ 11 h 76"/>
                <a:gd name="T10" fmla="*/ 132 w 142"/>
                <a:gd name="T11" fmla="*/ 61 h 76"/>
                <a:gd name="T12" fmla="*/ 137 w 142"/>
                <a:gd name="T13" fmla="*/ 64 h 76"/>
                <a:gd name="T14" fmla="*/ 137 w 142"/>
                <a:gd name="T15" fmla="*/ 65 h 76"/>
                <a:gd name="T16" fmla="*/ 140 w 142"/>
                <a:gd name="T17" fmla="*/ 68 h 76"/>
                <a:gd name="T18" fmla="*/ 141 w 142"/>
                <a:gd name="T19" fmla="*/ 71 h 76"/>
                <a:gd name="T20" fmla="*/ 139 w 142"/>
                <a:gd name="T21" fmla="*/ 74 h 76"/>
                <a:gd name="T22" fmla="*/ 136 w 142"/>
                <a:gd name="T23" fmla="*/ 75 h 76"/>
                <a:gd name="T24" fmla="*/ 11 w 142"/>
                <a:gd name="T25" fmla="*/ 62 h 76"/>
                <a:gd name="T26" fmla="*/ 8 w 142"/>
                <a:gd name="T27" fmla="*/ 62 h 76"/>
                <a:gd name="T28" fmla="*/ 6 w 142"/>
                <a:gd name="T29" fmla="*/ 62 h 76"/>
                <a:gd name="T30" fmla="*/ 4 w 142"/>
                <a:gd name="T31" fmla="*/ 62 h 76"/>
                <a:gd name="T32" fmla="*/ 2 w 142"/>
                <a:gd name="T33" fmla="*/ 63 h 76"/>
                <a:gd name="T34" fmla="*/ 2 w 142"/>
                <a:gd name="T3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76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11"/>
                  </a:lnTo>
                  <a:lnTo>
                    <a:pt x="132" y="61"/>
                  </a:lnTo>
                  <a:lnTo>
                    <a:pt x="137" y="64"/>
                  </a:lnTo>
                  <a:lnTo>
                    <a:pt x="137" y="65"/>
                  </a:lnTo>
                  <a:lnTo>
                    <a:pt x="140" y="68"/>
                  </a:lnTo>
                  <a:lnTo>
                    <a:pt x="141" y="71"/>
                  </a:lnTo>
                  <a:lnTo>
                    <a:pt x="139" y="74"/>
                  </a:lnTo>
                  <a:lnTo>
                    <a:pt x="136" y="75"/>
                  </a:lnTo>
                  <a:lnTo>
                    <a:pt x="11" y="62"/>
                  </a:lnTo>
                  <a:lnTo>
                    <a:pt x="8" y="62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2" y="63"/>
                  </a:lnTo>
                  <a:lnTo>
                    <a:pt x="2" y="66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8" name="Freeform 52"/>
            <p:cNvSpPr>
              <a:spLocks noChangeAspect="1"/>
            </p:cNvSpPr>
            <p:nvPr/>
          </p:nvSpPr>
          <p:spPr bwMode="auto">
            <a:xfrm>
              <a:off x="1326" y="1328"/>
              <a:ext cx="142" cy="74"/>
            </a:xfrm>
            <a:custGeom>
              <a:avLst/>
              <a:gdLst>
                <a:gd name="T0" fmla="*/ 0 w 142"/>
                <a:gd name="T1" fmla="*/ 0 h 74"/>
                <a:gd name="T2" fmla="*/ 2 w 142"/>
                <a:gd name="T3" fmla="*/ 2 h 74"/>
                <a:gd name="T4" fmla="*/ 4 w 142"/>
                <a:gd name="T5" fmla="*/ 4 h 74"/>
                <a:gd name="T6" fmla="*/ 4 w 142"/>
                <a:gd name="T7" fmla="*/ 5 h 74"/>
                <a:gd name="T8" fmla="*/ 10 w 142"/>
                <a:gd name="T9" fmla="*/ 8 h 74"/>
                <a:gd name="T10" fmla="*/ 129 w 142"/>
                <a:gd name="T11" fmla="*/ 57 h 74"/>
                <a:gd name="T12" fmla="*/ 136 w 142"/>
                <a:gd name="T13" fmla="*/ 59 h 74"/>
                <a:gd name="T14" fmla="*/ 138 w 142"/>
                <a:gd name="T15" fmla="*/ 62 h 74"/>
                <a:gd name="T16" fmla="*/ 139 w 142"/>
                <a:gd name="T17" fmla="*/ 66 h 74"/>
                <a:gd name="T18" fmla="*/ 141 w 142"/>
                <a:gd name="T19" fmla="*/ 68 h 74"/>
                <a:gd name="T20" fmla="*/ 140 w 142"/>
                <a:gd name="T21" fmla="*/ 70 h 74"/>
                <a:gd name="T22" fmla="*/ 136 w 142"/>
                <a:gd name="T23" fmla="*/ 73 h 74"/>
                <a:gd name="T24" fmla="*/ 12 w 142"/>
                <a:gd name="T25" fmla="*/ 59 h 74"/>
                <a:gd name="T26" fmla="*/ 8 w 142"/>
                <a:gd name="T27" fmla="*/ 59 h 74"/>
                <a:gd name="T28" fmla="*/ 4 w 142"/>
                <a:gd name="T29" fmla="*/ 59 h 74"/>
                <a:gd name="T30" fmla="*/ 3 w 142"/>
                <a:gd name="T31" fmla="*/ 59 h 74"/>
                <a:gd name="T32" fmla="*/ 3 w 142"/>
                <a:gd name="T33" fmla="*/ 61 h 74"/>
                <a:gd name="T34" fmla="*/ 2 w 142"/>
                <a:gd name="T35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7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4" y="5"/>
                  </a:lnTo>
                  <a:lnTo>
                    <a:pt x="10" y="8"/>
                  </a:lnTo>
                  <a:lnTo>
                    <a:pt x="129" y="57"/>
                  </a:lnTo>
                  <a:lnTo>
                    <a:pt x="136" y="59"/>
                  </a:lnTo>
                  <a:lnTo>
                    <a:pt x="138" y="62"/>
                  </a:lnTo>
                  <a:lnTo>
                    <a:pt x="139" y="66"/>
                  </a:lnTo>
                  <a:lnTo>
                    <a:pt x="141" y="68"/>
                  </a:lnTo>
                  <a:lnTo>
                    <a:pt x="140" y="70"/>
                  </a:lnTo>
                  <a:lnTo>
                    <a:pt x="136" y="73"/>
                  </a:lnTo>
                  <a:lnTo>
                    <a:pt x="12" y="59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9" name="Freeform 53"/>
            <p:cNvSpPr>
              <a:spLocks noChangeAspect="1"/>
            </p:cNvSpPr>
            <p:nvPr/>
          </p:nvSpPr>
          <p:spPr bwMode="auto">
            <a:xfrm>
              <a:off x="1326" y="1391"/>
              <a:ext cx="142" cy="73"/>
            </a:xfrm>
            <a:custGeom>
              <a:avLst/>
              <a:gdLst>
                <a:gd name="T0" fmla="*/ 0 w 142"/>
                <a:gd name="T1" fmla="*/ 0 h 73"/>
                <a:gd name="T2" fmla="*/ 0 w 142"/>
                <a:gd name="T3" fmla="*/ 3 h 73"/>
                <a:gd name="T4" fmla="*/ 1 w 142"/>
                <a:gd name="T5" fmla="*/ 7 h 73"/>
                <a:gd name="T6" fmla="*/ 5 w 142"/>
                <a:gd name="T7" fmla="*/ 9 h 73"/>
                <a:gd name="T8" fmla="*/ 11 w 142"/>
                <a:gd name="T9" fmla="*/ 10 h 73"/>
                <a:gd name="T10" fmla="*/ 129 w 142"/>
                <a:gd name="T11" fmla="*/ 59 h 73"/>
                <a:gd name="T12" fmla="*/ 137 w 142"/>
                <a:gd name="T13" fmla="*/ 61 h 73"/>
                <a:gd name="T14" fmla="*/ 138 w 142"/>
                <a:gd name="T15" fmla="*/ 63 h 73"/>
                <a:gd name="T16" fmla="*/ 141 w 142"/>
                <a:gd name="T17" fmla="*/ 67 h 73"/>
                <a:gd name="T18" fmla="*/ 141 w 142"/>
                <a:gd name="T19" fmla="*/ 69 h 73"/>
                <a:gd name="T20" fmla="*/ 140 w 142"/>
                <a:gd name="T21" fmla="*/ 72 h 73"/>
                <a:gd name="T22" fmla="*/ 135 w 142"/>
                <a:gd name="T23" fmla="*/ 72 h 73"/>
                <a:gd name="T24" fmla="*/ 73 w 142"/>
                <a:gd name="T2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73">
                  <a:moveTo>
                    <a:pt x="0" y="0"/>
                  </a:moveTo>
                  <a:lnTo>
                    <a:pt x="0" y="3"/>
                  </a:lnTo>
                  <a:lnTo>
                    <a:pt x="1" y="7"/>
                  </a:lnTo>
                  <a:lnTo>
                    <a:pt x="5" y="9"/>
                  </a:lnTo>
                  <a:lnTo>
                    <a:pt x="11" y="10"/>
                  </a:lnTo>
                  <a:lnTo>
                    <a:pt x="129" y="59"/>
                  </a:lnTo>
                  <a:lnTo>
                    <a:pt x="137" y="61"/>
                  </a:lnTo>
                  <a:lnTo>
                    <a:pt x="138" y="63"/>
                  </a:lnTo>
                  <a:lnTo>
                    <a:pt x="141" y="67"/>
                  </a:lnTo>
                  <a:lnTo>
                    <a:pt x="141" y="69"/>
                  </a:lnTo>
                  <a:lnTo>
                    <a:pt x="140" y="72"/>
                  </a:lnTo>
                  <a:lnTo>
                    <a:pt x="135" y="72"/>
                  </a:lnTo>
                  <a:lnTo>
                    <a:pt x="73" y="65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90" name="Text Box 54"/>
          <p:cNvSpPr txBox="1">
            <a:spLocks noChangeArrowheads="1"/>
          </p:cNvSpPr>
          <p:nvPr/>
        </p:nvSpPr>
        <p:spPr bwMode="auto">
          <a:xfrm flipH="1">
            <a:off x="8362951" y="3200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k</a:t>
            </a:r>
          </a:p>
        </p:txBody>
      </p:sp>
      <p:sp>
        <p:nvSpPr>
          <p:cNvPr id="91191" name="Line 55"/>
          <p:cNvSpPr>
            <a:spLocks noChangeShapeType="1"/>
          </p:cNvSpPr>
          <p:nvPr/>
        </p:nvSpPr>
        <p:spPr bwMode="auto">
          <a:xfrm>
            <a:off x="7624763" y="4864100"/>
            <a:ext cx="901700" cy="55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92" name="Text Box 56"/>
          <p:cNvSpPr txBox="1">
            <a:spLocks noChangeArrowheads="1"/>
          </p:cNvSpPr>
          <p:nvPr/>
        </p:nvSpPr>
        <p:spPr bwMode="auto">
          <a:xfrm>
            <a:off x="7781926" y="52419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/>
              <a:t>p</a:t>
            </a:r>
          </a:p>
        </p:txBody>
      </p:sp>
      <p:sp>
        <p:nvSpPr>
          <p:cNvPr id="91193" name="Line 57"/>
          <p:cNvSpPr>
            <a:spLocks noChangeShapeType="1"/>
          </p:cNvSpPr>
          <p:nvPr/>
        </p:nvSpPr>
        <p:spPr bwMode="auto">
          <a:xfrm>
            <a:off x="7137401" y="3136900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9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25-26 juin 2007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C.E. Hyde, Assemblé Générale à Saclay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AB6F-6CFF-8F4F-8E7F-ECE9394FC716}" type="slidenum">
              <a:rPr lang="en-US"/>
              <a:pPr/>
              <a:t>16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Deep Inelastic Scattering: Scaling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4051300"/>
            <a:ext cx="6654800" cy="2171700"/>
          </a:xfrm>
          <a:noFill/>
          <a:ln/>
        </p:spPr>
        <p:txBody>
          <a:bodyPr/>
          <a:lstStyle/>
          <a:p>
            <a:r>
              <a:rPr lang="en-US" sz="2000"/>
              <a:t>Non-local, forward matrix elements</a:t>
            </a:r>
            <a:endParaRPr lang="en-US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868363" y="1409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k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139825" y="36036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/>
              <a:t>p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 flipH="1">
            <a:off x="6381750" y="13335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k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6219825" y="33623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/>
              <a:t>p</a:t>
            </a:r>
          </a:p>
        </p:txBody>
      </p:sp>
      <p:grpSp>
        <p:nvGrpSpPr>
          <p:cNvPr id="93192" name="Group 8"/>
          <p:cNvGrpSpPr>
            <a:grpSpLocks noChangeAspect="1"/>
          </p:cNvGrpSpPr>
          <p:nvPr/>
        </p:nvGrpSpPr>
        <p:grpSpPr bwMode="auto">
          <a:xfrm>
            <a:off x="927100" y="1435100"/>
            <a:ext cx="2568575" cy="2068513"/>
            <a:chOff x="1488" y="1040"/>
            <a:chExt cx="2027" cy="1632"/>
          </a:xfrm>
        </p:grpSpPr>
        <p:sp>
          <p:nvSpPr>
            <p:cNvPr id="93193" name="Oval 9"/>
            <p:cNvSpPr>
              <a:spLocks noChangeAspect="1" noChangeArrowheads="1"/>
            </p:cNvSpPr>
            <p:nvPr/>
          </p:nvSpPr>
          <p:spPr bwMode="auto">
            <a:xfrm>
              <a:off x="2136" y="1800"/>
              <a:ext cx="768" cy="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4" name="Line 10"/>
            <p:cNvSpPr>
              <a:spLocks noChangeAspect="1" noChangeShapeType="1"/>
            </p:cNvSpPr>
            <p:nvPr/>
          </p:nvSpPr>
          <p:spPr bwMode="auto">
            <a:xfrm>
              <a:off x="1488" y="1352"/>
              <a:ext cx="384" cy="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5" name="Line 11"/>
            <p:cNvSpPr>
              <a:spLocks noChangeAspect="1" noChangeShapeType="1"/>
            </p:cNvSpPr>
            <p:nvPr/>
          </p:nvSpPr>
          <p:spPr bwMode="auto">
            <a:xfrm flipV="1">
              <a:off x="1872" y="1264"/>
              <a:ext cx="60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196" name="Group 12"/>
            <p:cNvGrpSpPr>
              <a:grpSpLocks noChangeAspect="1"/>
            </p:cNvGrpSpPr>
            <p:nvPr/>
          </p:nvGrpSpPr>
          <p:grpSpPr bwMode="auto">
            <a:xfrm rot="-2865258">
              <a:off x="2024" y="1464"/>
              <a:ext cx="102" cy="468"/>
              <a:chOff x="1324" y="1002"/>
              <a:chExt cx="146" cy="462"/>
            </a:xfrm>
          </p:grpSpPr>
          <p:sp>
            <p:nvSpPr>
              <p:cNvPr id="93197" name="Freeform 13"/>
              <p:cNvSpPr>
                <a:spLocks noChangeAspect="1"/>
              </p:cNvSpPr>
              <p:nvPr/>
            </p:nvSpPr>
            <p:spPr bwMode="auto">
              <a:xfrm>
                <a:off x="1326" y="1002"/>
                <a:ext cx="143" cy="75"/>
              </a:xfrm>
              <a:custGeom>
                <a:avLst/>
                <a:gdLst>
                  <a:gd name="T0" fmla="*/ 0 w 143"/>
                  <a:gd name="T1" fmla="*/ 0 h 75"/>
                  <a:gd name="T2" fmla="*/ 0 w 143"/>
                  <a:gd name="T3" fmla="*/ 4 h 75"/>
                  <a:gd name="T4" fmla="*/ 4 w 143"/>
                  <a:gd name="T5" fmla="*/ 7 h 75"/>
                  <a:gd name="T6" fmla="*/ 8 w 143"/>
                  <a:gd name="T7" fmla="*/ 9 h 75"/>
                  <a:gd name="T8" fmla="*/ 12 w 143"/>
                  <a:gd name="T9" fmla="*/ 11 h 75"/>
                  <a:gd name="T10" fmla="*/ 129 w 143"/>
                  <a:gd name="T11" fmla="*/ 58 h 75"/>
                  <a:gd name="T12" fmla="*/ 135 w 143"/>
                  <a:gd name="T13" fmla="*/ 60 h 75"/>
                  <a:gd name="T14" fmla="*/ 139 w 143"/>
                  <a:gd name="T15" fmla="*/ 63 h 75"/>
                  <a:gd name="T16" fmla="*/ 142 w 143"/>
                  <a:gd name="T17" fmla="*/ 65 h 75"/>
                  <a:gd name="T18" fmla="*/ 141 w 143"/>
                  <a:gd name="T19" fmla="*/ 69 h 75"/>
                  <a:gd name="T20" fmla="*/ 141 w 143"/>
                  <a:gd name="T21" fmla="*/ 71 h 75"/>
                  <a:gd name="T22" fmla="*/ 138 w 143"/>
                  <a:gd name="T23" fmla="*/ 74 h 75"/>
                  <a:gd name="T24" fmla="*/ 11 w 143"/>
                  <a:gd name="T25" fmla="*/ 60 h 75"/>
                  <a:gd name="T26" fmla="*/ 10 w 143"/>
                  <a:gd name="T27" fmla="*/ 61 h 75"/>
                  <a:gd name="T28" fmla="*/ 4 w 143"/>
                  <a:gd name="T29" fmla="*/ 59 h 75"/>
                  <a:gd name="T30" fmla="*/ 4 w 143"/>
                  <a:gd name="T31" fmla="*/ 60 h 75"/>
                  <a:gd name="T32" fmla="*/ 2 w 143"/>
                  <a:gd name="T33" fmla="*/ 62 h 75"/>
                  <a:gd name="T34" fmla="*/ 0 w 143"/>
                  <a:gd name="T35" fmla="*/ 6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75">
                    <a:moveTo>
                      <a:pt x="0" y="0"/>
                    </a:moveTo>
                    <a:lnTo>
                      <a:pt x="0" y="4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29" y="58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38" y="74"/>
                    </a:lnTo>
                    <a:lnTo>
                      <a:pt x="11" y="60"/>
                    </a:lnTo>
                    <a:lnTo>
                      <a:pt x="10" y="61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2" y="62"/>
                    </a:lnTo>
                    <a:lnTo>
                      <a:pt x="0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8" name="Freeform 14"/>
              <p:cNvSpPr>
                <a:spLocks noChangeAspect="1"/>
              </p:cNvSpPr>
              <p:nvPr/>
            </p:nvSpPr>
            <p:spPr bwMode="auto">
              <a:xfrm>
                <a:off x="1324" y="1069"/>
                <a:ext cx="143" cy="72"/>
              </a:xfrm>
              <a:custGeom>
                <a:avLst/>
                <a:gdLst>
                  <a:gd name="T0" fmla="*/ 0 w 143"/>
                  <a:gd name="T1" fmla="*/ 0 h 72"/>
                  <a:gd name="T2" fmla="*/ 1 w 143"/>
                  <a:gd name="T3" fmla="*/ 2 h 72"/>
                  <a:gd name="T4" fmla="*/ 4 w 143"/>
                  <a:gd name="T5" fmla="*/ 4 h 72"/>
                  <a:gd name="T6" fmla="*/ 6 w 143"/>
                  <a:gd name="T7" fmla="*/ 6 h 72"/>
                  <a:gd name="T8" fmla="*/ 10 w 143"/>
                  <a:gd name="T9" fmla="*/ 7 h 72"/>
                  <a:gd name="T10" fmla="*/ 133 w 143"/>
                  <a:gd name="T11" fmla="*/ 57 h 72"/>
                  <a:gd name="T12" fmla="*/ 137 w 143"/>
                  <a:gd name="T13" fmla="*/ 61 h 72"/>
                  <a:gd name="T14" fmla="*/ 140 w 143"/>
                  <a:gd name="T15" fmla="*/ 61 h 72"/>
                  <a:gd name="T16" fmla="*/ 141 w 143"/>
                  <a:gd name="T17" fmla="*/ 65 h 72"/>
                  <a:gd name="T18" fmla="*/ 141 w 143"/>
                  <a:gd name="T19" fmla="*/ 66 h 72"/>
                  <a:gd name="T20" fmla="*/ 142 w 143"/>
                  <a:gd name="T21" fmla="*/ 71 h 72"/>
                  <a:gd name="T22" fmla="*/ 137 w 143"/>
                  <a:gd name="T23" fmla="*/ 71 h 72"/>
                  <a:gd name="T24" fmla="*/ 12 w 143"/>
                  <a:gd name="T25" fmla="*/ 59 h 72"/>
                  <a:gd name="T26" fmla="*/ 7 w 143"/>
                  <a:gd name="T27" fmla="*/ 59 h 72"/>
                  <a:gd name="T28" fmla="*/ 6 w 143"/>
                  <a:gd name="T29" fmla="*/ 59 h 72"/>
                  <a:gd name="T30" fmla="*/ 4 w 143"/>
                  <a:gd name="T31" fmla="*/ 59 h 72"/>
                  <a:gd name="T32" fmla="*/ 1 w 143"/>
                  <a:gd name="T33" fmla="*/ 59 h 72"/>
                  <a:gd name="T34" fmla="*/ 0 w 143"/>
                  <a:gd name="T35" fmla="*/ 6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72">
                    <a:moveTo>
                      <a:pt x="0" y="0"/>
                    </a:moveTo>
                    <a:lnTo>
                      <a:pt x="1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0" y="7"/>
                    </a:lnTo>
                    <a:lnTo>
                      <a:pt x="133" y="57"/>
                    </a:lnTo>
                    <a:lnTo>
                      <a:pt x="137" y="61"/>
                    </a:lnTo>
                    <a:lnTo>
                      <a:pt x="140" y="61"/>
                    </a:lnTo>
                    <a:lnTo>
                      <a:pt x="141" y="65"/>
                    </a:lnTo>
                    <a:lnTo>
                      <a:pt x="141" y="66"/>
                    </a:lnTo>
                    <a:lnTo>
                      <a:pt x="142" y="71"/>
                    </a:lnTo>
                    <a:lnTo>
                      <a:pt x="137" y="71"/>
                    </a:lnTo>
                    <a:lnTo>
                      <a:pt x="12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4" y="59"/>
                    </a:lnTo>
                    <a:lnTo>
                      <a:pt x="1" y="59"/>
                    </a:lnTo>
                    <a:lnTo>
                      <a:pt x="0" y="61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9" name="Freeform 15"/>
              <p:cNvSpPr>
                <a:spLocks noChangeAspect="1"/>
              </p:cNvSpPr>
              <p:nvPr/>
            </p:nvSpPr>
            <p:spPr bwMode="auto">
              <a:xfrm>
                <a:off x="1326" y="1131"/>
                <a:ext cx="144" cy="76"/>
              </a:xfrm>
              <a:custGeom>
                <a:avLst/>
                <a:gdLst>
                  <a:gd name="T0" fmla="*/ 0 w 144"/>
                  <a:gd name="T1" fmla="*/ 0 h 76"/>
                  <a:gd name="T2" fmla="*/ 0 w 144"/>
                  <a:gd name="T3" fmla="*/ 3 h 76"/>
                  <a:gd name="T4" fmla="*/ 2 w 144"/>
                  <a:gd name="T5" fmla="*/ 7 h 76"/>
                  <a:gd name="T6" fmla="*/ 7 w 144"/>
                  <a:gd name="T7" fmla="*/ 9 h 76"/>
                  <a:gd name="T8" fmla="*/ 10 w 144"/>
                  <a:gd name="T9" fmla="*/ 11 h 76"/>
                  <a:gd name="T10" fmla="*/ 133 w 144"/>
                  <a:gd name="T11" fmla="*/ 59 h 76"/>
                  <a:gd name="T12" fmla="*/ 136 w 144"/>
                  <a:gd name="T13" fmla="*/ 63 h 76"/>
                  <a:gd name="T14" fmla="*/ 139 w 144"/>
                  <a:gd name="T15" fmla="*/ 65 h 76"/>
                  <a:gd name="T16" fmla="*/ 143 w 144"/>
                  <a:gd name="T17" fmla="*/ 67 h 76"/>
                  <a:gd name="T18" fmla="*/ 143 w 144"/>
                  <a:gd name="T19" fmla="*/ 71 h 76"/>
                  <a:gd name="T20" fmla="*/ 141 w 144"/>
                  <a:gd name="T21" fmla="*/ 74 h 76"/>
                  <a:gd name="T22" fmla="*/ 138 w 144"/>
                  <a:gd name="T23" fmla="*/ 75 h 76"/>
                  <a:gd name="T24" fmla="*/ 9 w 144"/>
                  <a:gd name="T25" fmla="*/ 63 h 76"/>
                  <a:gd name="T26" fmla="*/ 6 w 144"/>
                  <a:gd name="T27" fmla="*/ 62 h 76"/>
                  <a:gd name="T28" fmla="*/ 6 w 144"/>
                  <a:gd name="T29" fmla="*/ 63 h 76"/>
                  <a:gd name="T30" fmla="*/ 3 w 144"/>
                  <a:gd name="T31" fmla="*/ 62 h 76"/>
                  <a:gd name="T32" fmla="*/ 0 w 144"/>
                  <a:gd name="T33" fmla="*/ 64 h 76"/>
                  <a:gd name="T34" fmla="*/ 0 w 144"/>
                  <a:gd name="T3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76">
                    <a:moveTo>
                      <a:pt x="0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7" y="9"/>
                    </a:lnTo>
                    <a:lnTo>
                      <a:pt x="10" y="11"/>
                    </a:lnTo>
                    <a:lnTo>
                      <a:pt x="133" y="59"/>
                    </a:lnTo>
                    <a:lnTo>
                      <a:pt x="136" y="63"/>
                    </a:lnTo>
                    <a:lnTo>
                      <a:pt x="139" y="65"/>
                    </a:lnTo>
                    <a:lnTo>
                      <a:pt x="143" y="67"/>
                    </a:lnTo>
                    <a:lnTo>
                      <a:pt x="143" y="71"/>
                    </a:lnTo>
                    <a:lnTo>
                      <a:pt x="141" y="74"/>
                    </a:lnTo>
                    <a:lnTo>
                      <a:pt x="138" y="75"/>
                    </a:lnTo>
                    <a:lnTo>
                      <a:pt x="9" y="63"/>
                    </a:lnTo>
                    <a:lnTo>
                      <a:pt x="6" y="62"/>
                    </a:lnTo>
                    <a:lnTo>
                      <a:pt x="6" y="63"/>
                    </a:lnTo>
                    <a:lnTo>
                      <a:pt x="3" y="62"/>
                    </a:lnTo>
                    <a:lnTo>
                      <a:pt x="0" y="64"/>
                    </a:lnTo>
                    <a:lnTo>
                      <a:pt x="0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0" name="Freeform 16"/>
              <p:cNvSpPr>
                <a:spLocks noChangeAspect="1"/>
              </p:cNvSpPr>
              <p:nvPr/>
            </p:nvSpPr>
            <p:spPr bwMode="auto">
              <a:xfrm>
                <a:off x="1325" y="1202"/>
                <a:ext cx="144" cy="70"/>
              </a:xfrm>
              <a:custGeom>
                <a:avLst/>
                <a:gdLst>
                  <a:gd name="T0" fmla="*/ 0 w 144"/>
                  <a:gd name="T1" fmla="*/ 0 h 70"/>
                  <a:gd name="T2" fmla="*/ 0 w 144"/>
                  <a:gd name="T3" fmla="*/ 0 h 70"/>
                  <a:gd name="T4" fmla="*/ 4 w 144"/>
                  <a:gd name="T5" fmla="*/ 4 h 70"/>
                  <a:gd name="T6" fmla="*/ 6 w 144"/>
                  <a:gd name="T7" fmla="*/ 6 h 70"/>
                  <a:gd name="T8" fmla="*/ 11 w 144"/>
                  <a:gd name="T9" fmla="*/ 7 h 70"/>
                  <a:gd name="T10" fmla="*/ 131 w 144"/>
                  <a:gd name="T11" fmla="*/ 54 h 70"/>
                  <a:gd name="T12" fmla="*/ 136 w 144"/>
                  <a:gd name="T13" fmla="*/ 58 h 70"/>
                  <a:gd name="T14" fmla="*/ 139 w 144"/>
                  <a:gd name="T15" fmla="*/ 59 h 70"/>
                  <a:gd name="T16" fmla="*/ 143 w 144"/>
                  <a:gd name="T17" fmla="*/ 63 h 70"/>
                  <a:gd name="T18" fmla="*/ 143 w 144"/>
                  <a:gd name="T19" fmla="*/ 66 h 70"/>
                  <a:gd name="T20" fmla="*/ 140 w 144"/>
                  <a:gd name="T21" fmla="*/ 69 h 70"/>
                  <a:gd name="T22" fmla="*/ 138 w 144"/>
                  <a:gd name="T23" fmla="*/ 69 h 70"/>
                  <a:gd name="T24" fmla="*/ 11 w 144"/>
                  <a:gd name="T25" fmla="*/ 57 h 70"/>
                  <a:gd name="T26" fmla="*/ 7 w 144"/>
                  <a:gd name="T27" fmla="*/ 58 h 70"/>
                  <a:gd name="T28" fmla="*/ 4 w 144"/>
                  <a:gd name="T29" fmla="*/ 57 h 70"/>
                  <a:gd name="T30" fmla="*/ 1 w 144"/>
                  <a:gd name="T31" fmla="*/ 57 h 70"/>
                  <a:gd name="T32" fmla="*/ 1 w 144"/>
                  <a:gd name="T33" fmla="*/ 59 h 70"/>
                  <a:gd name="T34" fmla="*/ 0 w 144"/>
                  <a:gd name="T35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70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31" y="54"/>
                    </a:lnTo>
                    <a:lnTo>
                      <a:pt x="136" y="58"/>
                    </a:lnTo>
                    <a:lnTo>
                      <a:pt x="139" y="59"/>
                    </a:lnTo>
                    <a:lnTo>
                      <a:pt x="143" y="63"/>
                    </a:lnTo>
                    <a:lnTo>
                      <a:pt x="143" y="66"/>
                    </a:lnTo>
                    <a:lnTo>
                      <a:pt x="140" y="69"/>
                    </a:lnTo>
                    <a:lnTo>
                      <a:pt x="138" y="69"/>
                    </a:lnTo>
                    <a:lnTo>
                      <a:pt x="11" y="57"/>
                    </a:lnTo>
                    <a:lnTo>
                      <a:pt x="7" y="58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0" y="62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1" name="Freeform 17"/>
              <p:cNvSpPr>
                <a:spLocks noChangeAspect="1"/>
              </p:cNvSpPr>
              <p:nvPr/>
            </p:nvSpPr>
            <p:spPr bwMode="auto">
              <a:xfrm>
                <a:off x="1327" y="1260"/>
                <a:ext cx="142" cy="76"/>
              </a:xfrm>
              <a:custGeom>
                <a:avLst/>
                <a:gdLst>
                  <a:gd name="T0" fmla="*/ 0 w 142"/>
                  <a:gd name="T1" fmla="*/ 0 h 76"/>
                  <a:gd name="T2" fmla="*/ 0 w 142"/>
                  <a:gd name="T3" fmla="*/ 4 h 76"/>
                  <a:gd name="T4" fmla="*/ 3 w 142"/>
                  <a:gd name="T5" fmla="*/ 7 h 76"/>
                  <a:gd name="T6" fmla="*/ 6 w 142"/>
                  <a:gd name="T7" fmla="*/ 8 h 76"/>
                  <a:gd name="T8" fmla="*/ 11 w 142"/>
                  <a:gd name="T9" fmla="*/ 11 h 76"/>
                  <a:gd name="T10" fmla="*/ 132 w 142"/>
                  <a:gd name="T11" fmla="*/ 61 h 76"/>
                  <a:gd name="T12" fmla="*/ 137 w 142"/>
                  <a:gd name="T13" fmla="*/ 64 h 76"/>
                  <a:gd name="T14" fmla="*/ 137 w 142"/>
                  <a:gd name="T15" fmla="*/ 65 h 76"/>
                  <a:gd name="T16" fmla="*/ 140 w 142"/>
                  <a:gd name="T17" fmla="*/ 68 h 76"/>
                  <a:gd name="T18" fmla="*/ 141 w 142"/>
                  <a:gd name="T19" fmla="*/ 71 h 76"/>
                  <a:gd name="T20" fmla="*/ 139 w 142"/>
                  <a:gd name="T21" fmla="*/ 74 h 76"/>
                  <a:gd name="T22" fmla="*/ 136 w 142"/>
                  <a:gd name="T23" fmla="*/ 75 h 76"/>
                  <a:gd name="T24" fmla="*/ 11 w 142"/>
                  <a:gd name="T25" fmla="*/ 62 h 76"/>
                  <a:gd name="T26" fmla="*/ 8 w 142"/>
                  <a:gd name="T27" fmla="*/ 62 h 76"/>
                  <a:gd name="T28" fmla="*/ 6 w 142"/>
                  <a:gd name="T29" fmla="*/ 62 h 76"/>
                  <a:gd name="T30" fmla="*/ 4 w 142"/>
                  <a:gd name="T31" fmla="*/ 62 h 76"/>
                  <a:gd name="T32" fmla="*/ 2 w 142"/>
                  <a:gd name="T33" fmla="*/ 63 h 76"/>
                  <a:gd name="T34" fmla="*/ 2 w 142"/>
                  <a:gd name="T3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" h="76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32" y="61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40" y="68"/>
                    </a:lnTo>
                    <a:lnTo>
                      <a:pt x="141" y="71"/>
                    </a:lnTo>
                    <a:lnTo>
                      <a:pt x="139" y="74"/>
                    </a:lnTo>
                    <a:lnTo>
                      <a:pt x="136" y="75"/>
                    </a:lnTo>
                    <a:lnTo>
                      <a:pt x="11" y="6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3"/>
                    </a:lnTo>
                    <a:lnTo>
                      <a:pt x="2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2" name="Freeform 18"/>
              <p:cNvSpPr>
                <a:spLocks noChangeAspect="1"/>
              </p:cNvSpPr>
              <p:nvPr/>
            </p:nvSpPr>
            <p:spPr bwMode="auto">
              <a:xfrm>
                <a:off x="1326" y="1328"/>
                <a:ext cx="142" cy="74"/>
              </a:xfrm>
              <a:custGeom>
                <a:avLst/>
                <a:gdLst>
                  <a:gd name="T0" fmla="*/ 0 w 142"/>
                  <a:gd name="T1" fmla="*/ 0 h 74"/>
                  <a:gd name="T2" fmla="*/ 2 w 142"/>
                  <a:gd name="T3" fmla="*/ 2 h 74"/>
                  <a:gd name="T4" fmla="*/ 4 w 142"/>
                  <a:gd name="T5" fmla="*/ 4 h 74"/>
                  <a:gd name="T6" fmla="*/ 4 w 142"/>
                  <a:gd name="T7" fmla="*/ 5 h 74"/>
                  <a:gd name="T8" fmla="*/ 10 w 142"/>
                  <a:gd name="T9" fmla="*/ 8 h 74"/>
                  <a:gd name="T10" fmla="*/ 129 w 142"/>
                  <a:gd name="T11" fmla="*/ 57 h 74"/>
                  <a:gd name="T12" fmla="*/ 136 w 142"/>
                  <a:gd name="T13" fmla="*/ 59 h 74"/>
                  <a:gd name="T14" fmla="*/ 138 w 142"/>
                  <a:gd name="T15" fmla="*/ 62 h 74"/>
                  <a:gd name="T16" fmla="*/ 139 w 142"/>
                  <a:gd name="T17" fmla="*/ 66 h 74"/>
                  <a:gd name="T18" fmla="*/ 141 w 142"/>
                  <a:gd name="T19" fmla="*/ 68 h 74"/>
                  <a:gd name="T20" fmla="*/ 140 w 142"/>
                  <a:gd name="T21" fmla="*/ 70 h 74"/>
                  <a:gd name="T22" fmla="*/ 136 w 142"/>
                  <a:gd name="T23" fmla="*/ 73 h 74"/>
                  <a:gd name="T24" fmla="*/ 12 w 142"/>
                  <a:gd name="T25" fmla="*/ 59 h 74"/>
                  <a:gd name="T26" fmla="*/ 8 w 142"/>
                  <a:gd name="T27" fmla="*/ 59 h 74"/>
                  <a:gd name="T28" fmla="*/ 4 w 142"/>
                  <a:gd name="T29" fmla="*/ 59 h 74"/>
                  <a:gd name="T30" fmla="*/ 3 w 142"/>
                  <a:gd name="T31" fmla="*/ 59 h 74"/>
                  <a:gd name="T32" fmla="*/ 3 w 142"/>
                  <a:gd name="T33" fmla="*/ 61 h 74"/>
                  <a:gd name="T34" fmla="*/ 2 w 142"/>
                  <a:gd name="T35" fmla="*/ 6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" h="7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10" y="8"/>
                    </a:lnTo>
                    <a:lnTo>
                      <a:pt x="129" y="57"/>
                    </a:lnTo>
                    <a:lnTo>
                      <a:pt x="136" y="59"/>
                    </a:lnTo>
                    <a:lnTo>
                      <a:pt x="138" y="62"/>
                    </a:lnTo>
                    <a:lnTo>
                      <a:pt x="139" y="66"/>
                    </a:lnTo>
                    <a:lnTo>
                      <a:pt x="141" y="68"/>
                    </a:lnTo>
                    <a:lnTo>
                      <a:pt x="140" y="70"/>
                    </a:lnTo>
                    <a:lnTo>
                      <a:pt x="136" y="73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4" y="59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2" y="64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3" name="Freeform 19"/>
              <p:cNvSpPr>
                <a:spLocks noChangeAspect="1"/>
              </p:cNvSpPr>
              <p:nvPr/>
            </p:nvSpPr>
            <p:spPr bwMode="auto">
              <a:xfrm>
                <a:off x="1326" y="1391"/>
                <a:ext cx="142" cy="73"/>
              </a:xfrm>
              <a:custGeom>
                <a:avLst/>
                <a:gdLst>
                  <a:gd name="T0" fmla="*/ 0 w 142"/>
                  <a:gd name="T1" fmla="*/ 0 h 73"/>
                  <a:gd name="T2" fmla="*/ 0 w 142"/>
                  <a:gd name="T3" fmla="*/ 3 h 73"/>
                  <a:gd name="T4" fmla="*/ 1 w 142"/>
                  <a:gd name="T5" fmla="*/ 7 h 73"/>
                  <a:gd name="T6" fmla="*/ 5 w 142"/>
                  <a:gd name="T7" fmla="*/ 9 h 73"/>
                  <a:gd name="T8" fmla="*/ 11 w 142"/>
                  <a:gd name="T9" fmla="*/ 10 h 73"/>
                  <a:gd name="T10" fmla="*/ 129 w 142"/>
                  <a:gd name="T11" fmla="*/ 59 h 73"/>
                  <a:gd name="T12" fmla="*/ 137 w 142"/>
                  <a:gd name="T13" fmla="*/ 61 h 73"/>
                  <a:gd name="T14" fmla="*/ 138 w 142"/>
                  <a:gd name="T15" fmla="*/ 63 h 73"/>
                  <a:gd name="T16" fmla="*/ 141 w 142"/>
                  <a:gd name="T17" fmla="*/ 67 h 73"/>
                  <a:gd name="T18" fmla="*/ 141 w 142"/>
                  <a:gd name="T19" fmla="*/ 69 h 73"/>
                  <a:gd name="T20" fmla="*/ 140 w 142"/>
                  <a:gd name="T21" fmla="*/ 72 h 73"/>
                  <a:gd name="T22" fmla="*/ 135 w 142"/>
                  <a:gd name="T23" fmla="*/ 72 h 73"/>
                  <a:gd name="T24" fmla="*/ 73 w 142"/>
                  <a:gd name="T25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2" h="73">
                    <a:moveTo>
                      <a:pt x="0" y="0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5" y="9"/>
                    </a:lnTo>
                    <a:lnTo>
                      <a:pt x="11" y="10"/>
                    </a:lnTo>
                    <a:lnTo>
                      <a:pt x="129" y="59"/>
                    </a:lnTo>
                    <a:lnTo>
                      <a:pt x="137" y="61"/>
                    </a:lnTo>
                    <a:lnTo>
                      <a:pt x="138" y="63"/>
                    </a:lnTo>
                    <a:lnTo>
                      <a:pt x="141" y="67"/>
                    </a:lnTo>
                    <a:lnTo>
                      <a:pt x="141" y="69"/>
                    </a:lnTo>
                    <a:lnTo>
                      <a:pt x="140" y="72"/>
                    </a:lnTo>
                    <a:lnTo>
                      <a:pt x="135" y="72"/>
                    </a:lnTo>
                    <a:lnTo>
                      <a:pt x="73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204" name="Line 20"/>
            <p:cNvSpPr>
              <a:spLocks noChangeAspect="1" noChangeShapeType="1"/>
            </p:cNvSpPr>
            <p:nvPr/>
          </p:nvSpPr>
          <p:spPr bwMode="auto">
            <a:xfrm flipH="1">
              <a:off x="1632" y="2112"/>
              <a:ext cx="568" cy="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5" name="Line 21"/>
            <p:cNvSpPr>
              <a:spLocks noChangeAspect="1" noChangeShapeType="1"/>
            </p:cNvSpPr>
            <p:nvPr/>
          </p:nvSpPr>
          <p:spPr bwMode="auto">
            <a:xfrm flipH="1">
              <a:off x="3131" y="1368"/>
              <a:ext cx="384" cy="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6" name="Line 22"/>
            <p:cNvSpPr>
              <a:spLocks noChangeAspect="1" noChangeShapeType="1"/>
            </p:cNvSpPr>
            <p:nvPr/>
          </p:nvSpPr>
          <p:spPr bwMode="auto">
            <a:xfrm flipH="1" flipV="1">
              <a:off x="2531" y="1280"/>
              <a:ext cx="60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207" name="Group 23"/>
            <p:cNvGrpSpPr>
              <a:grpSpLocks noChangeAspect="1"/>
            </p:cNvGrpSpPr>
            <p:nvPr/>
          </p:nvGrpSpPr>
          <p:grpSpPr bwMode="auto">
            <a:xfrm rot="2865258" flipH="1">
              <a:off x="2877" y="1480"/>
              <a:ext cx="102" cy="468"/>
              <a:chOff x="1324" y="1002"/>
              <a:chExt cx="146" cy="462"/>
            </a:xfrm>
          </p:grpSpPr>
          <p:sp>
            <p:nvSpPr>
              <p:cNvPr id="93208" name="Freeform 24"/>
              <p:cNvSpPr>
                <a:spLocks noChangeAspect="1"/>
              </p:cNvSpPr>
              <p:nvPr/>
            </p:nvSpPr>
            <p:spPr bwMode="auto">
              <a:xfrm>
                <a:off x="1326" y="1002"/>
                <a:ext cx="143" cy="75"/>
              </a:xfrm>
              <a:custGeom>
                <a:avLst/>
                <a:gdLst>
                  <a:gd name="T0" fmla="*/ 0 w 143"/>
                  <a:gd name="T1" fmla="*/ 0 h 75"/>
                  <a:gd name="T2" fmla="*/ 0 w 143"/>
                  <a:gd name="T3" fmla="*/ 4 h 75"/>
                  <a:gd name="T4" fmla="*/ 4 w 143"/>
                  <a:gd name="T5" fmla="*/ 7 h 75"/>
                  <a:gd name="T6" fmla="*/ 8 w 143"/>
                  <a:gd name="T7" fmla="*/ 9 h 75"/>
                  <a:gd name="T8" fmla="*/ 12 w 143"/>
                  <a:gd name="T9" fmla="*/ 11 h 75"/>
                  <a:gd name="T10" fmla="*/ 129 w 143"/>
                  <a:gd name="T11" fmla="*/ 58 h 75"/>
                  <a:gd name="T12" fmla="*/ 135 w 143"/>
                  <a:gd name="T13" fmla="*/ 60 h 75"/>
                  <a:gd name="T14" fmla="*/ 139 w 143"/>
                  <a:gd name="T15" fmla="*/ 63 h 75"/>
                  <a:gd name="T16" fmla="*/ 142 w 143"/>
                  <a:gd name="T17" fmla="*/ 65 h 75"/>
                  <a:gd name="T18" fmla="*/ 141 w 143"/>
                  <a:gd name="T19" fmla="*/ 69 h 75"/>
                  <a:gd name="T20" fmla="*/ 141 w 143"/>
                  <a:gd name="T21" fmla="*/ 71 h 75"/>
                  <a:gd name="T22" fmla="*/ 138 w 143"/>
                  <a:gd name="T23" fmla="*/ 74 h 75"/>
                  <a:gd name="T24" fmla="*/ 11 w 143"/>
                  <a:gd name="T25" fmla="*/ 60 h 75"/>
                  <a:gd name="T26" fmla="*/ 10 w 143"/>
                  <a:gd name="T27" fmla="*/ 61 h 75"/>
                  <a:gd name="T28" fmla="*/ 4 w 143"/>
                  <a:gd name="T29" fmla="*/ 59 h 75"/>
                  <a:gd name="T30" fmla="*/ 4 w 143"/>
                  <a:gd name="T31" fmla="*/ 60 h 75"/>
                  <a:gd name="T32" fmla="*/ 2 w 143"/>
                  <a:gd name="T33" fmla="*/ 62 h 75"/>
                  <a:gd name="T34" fmla="*/ 0 w 143"/>
                  <a:gd name="T35" fmla="*/ 6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75">
                    <a:moveTo>
                      <a:pt x="0" y="0"/>
                    </a:moveTo>
                    <a:lnTo>
                      <a:pt x="0" y="4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29" y="58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38" y="74"/>
                    </a:lnTo>
                    <a:lnTo>
                      <a:pt x="11" y="60"/>
                    </a:lnTo>
                    <a:lnTo>
                      <a:pt x="10" y="61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2" y="62"/>
                    </a:lnTo>
                    <a:lnTo>
                      <a:pt x="0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9" name="Freeform 25"/>
              <p:cNvSpPr>
                <a:spLocks noChangeAspect="1"/>
              </p:cNvSpPr>
              <p:nvPr/>
            </p:nvSpPr>
            <p:spPr bwMode="auto">
              <a:xfrm>
                <a:off x="1324" y="1069"/>
                <a:ext cx="143" cy="72"/>
              </a:xfrm>
              <a:custGeom>
                <a:avLst/>
                <a:gdLst>
                  <a:gd name="T0" fmla="*/ 0 w 143"/>
                  <a:gd name="T1" fmla="*/ 0 h 72"/>
                  <a:gd name="T2" fmla="*/ 1 w 143"/>
                  <a:gd name="T3" fmla="*/ 2 h 72"/>
                  <a:gd name="T4" fmla="*/ 4 w 143"/>
                  <a:gd name="T5" fmla="*/ 4 h 72"/>
                  <a:gd name="T6" fmla="*/ 6 w 143"/>
                  <a:gd name="T7" fmla="*/ 6 h 72"/>
                  <a:gd name="T8" fmla="*/ 10 w 143"/>
                  <a:gd name="T9" fmla="*/ 7 h 72"/>
                  <a:gd name="T10" fmla="*/ 133 w 143"/>
                  <a:gd name="T11" fmla="*/ 57 h 72"/>
                  <a:gd name="T12" fmla="*/ 137 w 143"/>
                  <a:gd name="T13" fmla="*/ 61 h 72"/>
                  <a:gd name="T14" fmla="*/ 140 w 143"/>
                  <a:gd name="T15" fmla="*/ 61 h 72"/>
                  <a:gd name="T16" fmla="*/ 141 w 143"/>
                  <a:gd name="T17" fmla="*/ 65 h 72"/>
                  <a:gd name="T18" fmla="*/ 141 w 143"/>
                  <a:gd name="T19" fmla="*/ 66 h 72"/>
                  <a:gd name="T20" fmla="*/ 142 w 143"/>
                  <a:gd name="T21" fmla="*/ 71 h 72"/>
                  <a:gd name="T22" fmla="*/ 137 w 143"/>
                  <a:gd name="T23" fmla="*/ 71 h 72"/>
                  <a:gd name="T24" fmla="*/ 12 w 143"/>
                  <a:gd name="T25" fmla="*/ 59 h 72"/>
                  <a:gd name="T26" fmla="*/ 7 w 143"/>
                  <a:gd name="T27" fmla="*/ 59 h 72"/>
                  <a:gd name="T28" fmla="*/ 6 w 143"/>
                  <a:gd name="T29" fmla="*/ 59 h 72"/>
                  <a:gd name="T30" fmla="*/ 4 w 143"/>
                  <a:gd name="T31" fmla="*/ 59 h 72"/>
                  <a:gd name="T32" fmla="*/ 1 w 143"/>
                  <a:gd name="T33" fmla="*/ 59 h 72"/>
                  <a:gd name="T34" fmla="*/ 0 w 143"/>
                  <a:gd name="T35" fmla="*/ 6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72">
                    <a:moveTo>
                      <a:pt x="0" y="0"/>
                    </a:moveTo>
                    <a:lnTo>
                      <a:pt x="1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0" y="7"/>
                    </a:lnTo>
                    <a:lnTo>
                      <a:pt x="133" y="57"/>
                    </a:lnTo>
                    <a:lnTo>
                      <a:pt x="137" y="61"/>
                    </a:lnTo>
                    <a:lnTo>
                      <a:pt x="140" y="61"/>
                    </a:lnTo>
                    <a:lnTo>
                      <a:pt x="141" y="65"/>
                    </a:lnTo>
                    <a:lnTo>
                      <a:pt x="141" y="66"/>
                    </a:lnTo>
                    <a:lnTo>
                      <a:pt x="142" y="71"/>
                    </a:lnTo>
                    <a:lnTo>
                      <a:pt x="137" y="71"/>
                    </a:lnTo>
                    <a:lnTo>
                      <a:pt x="12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4" y="59"/>
                    </a:lnTo>
                    <a:lnTo>
                      <a:pt x="1" y="59"/>
                    </a:lnTo>
                    <a:lnTo>
                      <a:pt x="0" y="61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0" name="Freeform 26"/>
              <p:cNvSpPr>
                <a:spLocks noChangeAspect="1"/>
              </p:cNvSpPr>
              <p:nvPr/>
            </p:nvSpPr>
            <p:spPr bwMode="auto">
              <a:xfrm>
                <a:off x="1326" y="1131"/>
                <a:ext cx="144" cy="76"/>
              </a:xfrm>
              <a:custGeom>
                <a:avLst/>
                <a:gdLst>
                  <a:gd name="T0" fmla="*/ 0 w 144"/>
                  <a:gd name="T1" fmla="*/ 0 h 76"/>
                  <a:gd name="T2" fmla="*/ 0 w 144"/>
                  <a:gd name="T3" fmla="*/ 3 h 76"/>
                  <a:gd name="T4" fmla="*/ 2 w 144"/>
                  <a:gd name="T5" fmla="*/ 7 h 76"/>
                  <a:gd name="T6" fmla="*/ 7 w 144"/>
                  <a:gd name="T7" fmla="*/ 9 h 76"/>
                  <a:gd name="T8" fmla="*/ 10 w 144"/>
                  <a:gd name="T9" fmla="*/ 11 h 76"/>
                  <a:gd name="T10" fmla="*/ 133 w 144"/>
                  <a:gd name="T11" fmla="*/ 59 h 76"/>
                  <a:gd name="T12" fmla="*/ 136 w 144"/>
                  <a:gd name="T13" fmla="*/ 63 h 76"/>
                  <a:gd name="T14" fmla="*/ 139 w 144"/>
                  <a:gd name="T15" fmla="*/ 65 h 76"/>
                  <a:gd name="T16" fmla="*/ 143 w 144"/>
                  <a:gd name="T17" fmla="*/ 67 h 76"/>
                  <a:gd name="T18" fmla="*/ 143 w 144"/>
                  <a:gd name="T19" fmla="*/ 71 h 76"/>
                  <a:gd name="T20" fmla="*/ 141 w 144"/>
                  <a:gd name="T21" fmla="*/ 74 h 76"/>
                  <a:gd name="T22" fmla="*/ 138 w 144"/>
                  <a:gd name="T23" fmla="*/ 75 h 76"/>
                  <a:gd name="T24" fmla="*/ 9 w 144"/>
                  <a:gd name="T25" fmla="*/ 63 h 76"/>
                  <a:gd name="T26" fmla="*/ 6 w 144"/>
                  <a:gd name="T27" fmla="*/ 62 h 76"/>
                  <a:gd name="T28" fmla="*/ 6 w 144"/>
                  <a:gd name="T29" fmla="*/ 63 h 76"/>
                  <a:gd name="T30" fmla="*/ 3 w 144"/>
                  <a:gd name="T31" fmla="*/ 62 h 76"/>
                  <a:gd name="T32" fmla="*/ 0 w 144"/>
                  <a:gd name="T33" fmla="*/ 64 h 76"/>
                  <a:gd name="T34" fmla="*/ 0 w 144"/>
                  <a:gd name="T3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76">
                    <a:moveTo>
                      <a:pt x="0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7" y="9"/>
                    </a:lnTo>
                    <a:lnTo>
                      <a:pt x="10" y="11"/>
                    </a:lnTo>
                    <a:lnTo>
                      <a:pt x="133" y="59"/>
                    </a:lnTo>
                    <a:lnTo>
                      <a:pt x="136" y="63"/>
                    </a:lnTo>
                    <a:lnTo>
                      <a:pt x="139" y="65"/>
                    </a:lnTo>
                    <a:lnTo>
                      <a:pt x="143" y="67"/>
                    </a:lnTo>
                    <a:lnTo>
                      <a:pt x="143" y="71"/>
                    </a:lnTo>
                    <a:lnTo>
                      <a:pt x="141" y="74"/>
                    </a:lnTo>
                    <a:lnTo>
                      <a:pt x="138" y="75"/>
                    </a:lnTo>
                    <a:lnTo>
                      <a:pt x="9" y="63"/>
                    </a:lnTo>
                    <a:lnTo>
                      <a:pt x="6" y="62"/>
                    </a:lnTo>
                    <a:lnTo>
                      <a:pt x="6" y="63"/>
                    </a:lnTo>
                    <a:lnTo>
                      <a:pt x="3" y="62"/>
                    </a:lnTo>
                    <a:lnTo>
                      <a:pt x="0" y="64"/>
                    </a:lnTo>
                    <a:lnTo>
                      <a:pt x="0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1" name="Freeform 27"/>
              <p:cNvSpPr>
                <a:spLocks noChangeAspect="1"/>
              </p:cNvSpPr>
              <p:nvPr/>
            </p:nvSpPr>
            <p:spPr bwMode="auto">
              <a:xfrm>
                <a:off x="1325" y="1202"/>
                <a:ext cx="144" cy="70"/>
              </a:xfrm>
              <a:custGeom>
                <a:avLst/>
                <a:gdLst>
                  <a:gd name="T0" fmla="*/ 0 w 144"/>
                  <a:gd name="T1" fmla="*/ 0 h 70"/>
                  <a:gd name="T2" fmla="*/ 0 w 144"/>
                  <a:gd name="T3" fmla="*/ 0 h 70"/>
                  <a:gd name="T4" fmla="*/ 4 w 144"/>
                  <a:gd name="T5" fmla="*/ 4 h 70"/>
                  <a:gd name="T6" fmla="*/ 6 w 144"/>
                  <a:gd name="T7" fmla="*/ 6 h 70"/>
                  <a:gd name="T8" fmla="*/ 11 w 144"/>
                  <a:gd name="T9" fmla="*/ 7 h 70"/>
                  <a:gd name="T10" fmla="*/ 131 w 144"/>
                  <a:gd name="T11" fmla="*/ 54 h 70"/>
                  <a:gd name="T12" fmla="*/ 136 w 144"/>
                  <a:gd name="T13" fmla="*/ 58 h 70"/>
                  <a:gd name="T14" fmla="*/ 139 w 144"/>
                  <a:gd name="T15" fmla="*/ 59 h 70"/>
                  <a:gd name="T16" fmla="*/ 143 w 144"/>
                  <a:gd name="T17" fmla="*/ 63 h 70"/>
                  <a:gd name="T18" fmla="*/ 143 w 144"/>
                  <a:gd name="T19" fmla="*/ 66 h 70"/>
                  <a:gd name="T20" fmla="*/ 140 w 144"/>
                  <a:gd name="T21" fmla="*/ 69 h 70"/>
                  <a:gd name="T22" fmla="*/ 138 w 144"/>
                  <a:gd name="T23" fmla="*/ 69 h 70"/>
                  <a:gd name="T24" fmla="*/ 11 w 144"/>
                  <a:gd name="T25" fmla="*/ 57 h 70"/>
                  <a:gd name="T26" fmla="*/ 7 w 144"/>
                  <a:gd name="T27" fmla="*/ 58 h 70"/>
                  <a:gd name="T28" fmla="*/ 4 w 144"/>
                  <a:gd name="T29" fmla="*/ 57 h 70"/>
                  <a:gd name="T30" fmla="*/ 1 w 144"/>
                  <a:gd name="T31" fmla="*/ 57 h 70"/>
                  <a:gd name="T32" fmla="*/ 1 w 144"/>
                  <a:gd name="T33" fmla="*/ 59 h 70"/>
                  <a:gd name="T34" fmla="*/ 0 w 144"/>
                  <a:gd name="T35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70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31" y="54"/>
                    </a:lnTo>
                    <a:lnTo>
                      <a:pt x="136" y="58"/>
                    </a:lnTo>
                    <a:lnTo>
                      <a:pt x="139" y="59"/>
                    </a:lnTo>
                    <a:lnTo>
                      <a:pt x="143" y="63"/>
                    </a:lnTo>
                    <a:lnTo>
                      <a:pt x="143" y="66"/>
                    </a:lnTo>
                    <a:lnTo>
                      <a:pt x="140" y="69"/>
                    </a:lnTo>
                    <a:lnTo>
                      <a:pt x="138" y="69"/>
                    </a:lnTo>
                    <a:lnTo>
                      <a:pt x="11" y="57"/>
                    </a:lnTo>
                    <a:lnTo>
                      <a:pt x="7" y="58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0" y="62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2" name="Freeform 28"/>
              <p:cNvSpPr>
                <a:spLocks noChangeAspect="1"/>
              </p:cNvSpPr>
              <p:nvPr/>
            </p:nvSpPr>
            <p:spPr bwMode="auto">
              <a:xfrm>
                <a:off x="1327" y="1260"/>
                <a:ext cx="142" cy="76"/>
              </a:xfrm>
              <a:custGeom>
                <a:avLst/>
                <a:gdLst>
                  <a:gd name="T0" fmla="*/ 0 w 142"/>
                  <a:gd name="T1" fmla="*/ 0 h 76"/>
                  <a:gd name="T2" fmla="*/ 0 w 142"/>
                  <a:gd name="T3" fmla="*/ 4 h 76"/>
                  <a:gd name="T4" fmla="*/ 3 w 142"/>
                  <a:gd name="T5" fmla="*/ 7 h 76"/>
                  <a:gd name="T6" fmla="*/ 6 w 142"/>
                  <a:gd name="T7" fmla="*/ 8 h 76"/>
                  <a:gd name="T8" fmla="*/ 11 w 142"/>
                  <a:gd name="T9" fmla="*/ 11 h 76"/>
                  <a:gd name="T10" fmla="*/ 132 w 142"/>
                  <a:gd name="T11" fmla="*/ 61 h 76"/>
                  <a:gd name="T12" fmla="*/ 137 w 142"/>
                  <a:gd name="T13" fmla="*/ 64 h 76"/>
                  <a:gd name="T14" fmla="*/ 137 w 142"/>
                  <a:gd name="T15" fmla="*/ 65 h 76"/>
                  <a:gd name="T16" fmla="*/ 140 w 142"/>
                  <a:gd name="T17" fmla="*/ 68 h 76"/>
                  <a:gd name="T18" fmla="*/ 141 w 142"/>
                  <a:gd name="T19" fmla="*/ 71 h 76"/>
                  <a:gd name="T20" fmla="*/ 139 w 142"/>
                  <a:gd name="T21" fmla="*/ 74 h 76"/>
                  <a:gd name="T22" fmla="*/ 136 w 142"/>
                  <a:gd name="T23" fmla="*/ 75 h 76"/>
                  <a:gd name="T24" fmla="*/ 11 w 142"/>
                  <a:gd name="T25" fmla="*/ 62 h 76"/>
                  <a:gd name="T26" fmla="*/ 8 w 142"/>
                  <a:gd name="T27" fmla="*/ 62 h 76"/>
                  <a:gd name="T28" fmla="*/ 6 w 142"/>
                  <a:gd name="T29" fmla="*/ 62 h 76"/>
                  <a:gd name="T30" fmla="*/ 4 w 142"/>
                  <a:gd name="T31" fmla="*/ 62 h 76"/>
                  <a:gd name="T32" fmla="*/ 2 w 142"/>
                  <a:gd name="T33" fmla="*/ 63 h 76"/>
                  <a:gd name="T34" fmla="*/ 2 w 142"/>
                  <a:gd name="T3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" h="76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32" y="61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40" y="68"/>
                    </a:lnTo>
                    <a:lnTo>
                      <a:pt x="141" y="71"/>
                    </a:lnTo>
                    <a:lnTo>
                      <a:pt x="139" y="74"/>
                    </a:lnTo>
                    <a:lnTo>
                      <a:pt x="136" y="75"/>
                    </a:lnTo>
                    <a:lnTo>
                      <a:pt x="11" y="6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3"/>
                    </a:lnTo>
                    <a:lnTo>
                      <a:pt x="2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3" name="Freeform 29"/>
              <p:cNvSpPr>
                <a:spLocks noChangeAspect="1"/>
              </p:cNvSpPr>
              <p:nvPr/>
            </p:nvSpPr>
            <p:spPr bwMode="auto">
              <a:xfrm>
                <a:off x="1326" y="1328"/>
                <a:ext cx="142" cy="74"/>
              </a:xfrm>
              <a:custGeom>
                <a:avLst/>
                <a:gdLst>
                  <a:gd name="T0" fmla="*/ 0 w 142"/>
                  <a:gd name="T1" fmla="*/ 0 h 74"/>
                  <a:gd name="T2" fmla="*/ 2 w 142"/>
                  <a:gd name="T3" fmla="*/ 2 h 74"/>
                  <a:gd name="T4" fmla="*/ 4 w 142"/>
                  <a:gd name="T5" fmla="*/ 4 h 74"/>
                  <a:gd name="T6" fmla="*/ 4 w 142"/>
                  <a:gd name="T7" fmla="*/ 5 h 74"/>
                  <a:gd name="T8" fmla="*/ 10 w 142"/>
                  <a:gd name="T9" fmla="*/ 8 h 74"/>
                  <a:gd name="T10" fmla="*/ 129 w 142"/>
                  <a:gd name="T11" fmla="*/ 57 h 74"/>
                  <a:gd name="T12" fmla="*/ 136 w 142"/>
                  <a:gd name="T13" fmla="*/ 59 h 74"/>
                  <a:gd name="T14" fmla="*/ 138 w 142"/>
                  <a:gd name="T15" fmla="*/ 62 h 74"/>
                  <a:gd name="T16" fmla="*/ 139 w 142"/>
                  <a:gd name="T17" fmla="*/ 66 h 74"/>
                  <a:gd name="T18" fmla="*/ 141 w 142"/>
                  <a:gd name="T19" fmla="*/ 68 h 74"/>
                  <a:gd name="T20" fmla="*/ 140 w 142"/>
                  <a:gd name="T21" fmla="*/ 70 h 74"/>
                  <a:gd name="T22" fmla="*/ 136 w 142"/>
                  <a:gd name="T23" fmla="*/ 73 h 74"/>
                  <a:gd name="T24" fmla="*/ 12 w 142"/>
                  <a:gd name="T25" fmla="*/ 59 h 74"/>
                  <a:gd name="T26" fmla="*/ 8 w 142"/>
                  <a:gd name="T27" fmla="*/ 59 h 74"/>
                  <a:gd name="T28" fmla="*/ 4 w 142"/>
                  <a:gd name="T29" fmla="*/ 59 h 74"/>
                  <a:gd name="T30" fmla="*/ 3 w 142"/>
                  <a:gd name="T31" fmla="*/ 59 h 74"/>
                  <a:gd name="T32" fmla="*/ 3 w 142"/>
                  <a:gd name="T33" fmla="*/ 61 h 74"/>
                  <a:gd name="T34" fmla="*/ 2 w 142"/>
                  <a:gd name="T35" fmla="*/ 6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" h="7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10" y="8"/>
                    </a:lnTo>
                    <a:lnTo>
                      <a:pt x="129" y="57"/>
                    </a:lnTo>
                    <a:lnTo>
                      <a:pt x="136" y="59"/>
                    </a:lnTo>
                    <a:lnTo>
                      <a:pt x="138" y="62"/>
                    </a:lnTo>
                    <a:lnTo>
                      <a:pt x="139" y="66"/>
                    </a:lnTo>
                    <a:lnTo>
                      <a:pt x="141" y="68"/>
                    </a:lnTo>
                    <a:lnTo>
                      <a:pt x="140" y="70"/>
                    </a:lnTo>
                    <a:lnTo>
                      <a:pt x="136" y="73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4" y="59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2" y="64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4" name="Freeform 30"/>
              <p:cNvSpPr>
                <a:spLocks noChangeAspect="1"/>
              </p:cNvSpPr>
              <p:nvPr/>
            </p:nvSpPr>
            <p:spPr bwMode="auto">
              <a:xfrm>
                <a:off x="1326" y="1391"/>
                <a:ext cx="142" cy="73"/>
              </a:xfrm>
              <a:custGeom>
                <a:avLst/>
                <a:gdLst>
                  <a:gd name="T0" fmla="*/ 0 w 142"/>
                  <a:gd name="T1" fmla="*/ 0 h 73"/>
                  <a:gd name="T2" fmla="*/ 0 w 142"/>
                  <a:gd name="T3" fmla="*/ 3 h 73"/>
                  <a:gd name="T4" fmla="*/ 1 w 142"/>
                  <a:gd name="T5" fmla="*/ 7 h 73"/>
                  <a:gd name="T6" fmla="*/ 5 w 142"/>
                  <a:gd name="T7" fmla="*/ 9 h 73"/>
                  <a:gd name="T8" fmla="*/ 11 w 142"/>
                  <a:gd name="T9" fmla="*/ 10 h 73"/>
                  <a:gd name="T10" fmla="*/ 129 w 142"/>
                  <a:gd name="T11" fmla="*/ 59 h 73"/>
                  <a:gd name="T12" fmla="*/ 137 w 142"/>
                  <a:gd name="T13" fmla="*/ 61 h 73"/>
                  <a:gd name="T14" fmla="*/ 138 w 142"/>
                  <a:gd name="T15" fmla="*/ 63 h 73"/>
                  <a:gd name="T16" fmla="*/ 141 w 142"/>
                  <a:gd name="T17" fmla="*/ 67 h 73"/>
                  <a:gd name="T18" fmla="*/ 141 w 142"/>
                  <a:gd name="T19" fmla="*/ 69 h 73"/>
                  <a:gd name="T20" fmla="*/ 140 w 142"/>
                  <a:gd name="T21" fmla="*/ 72 h 73"/>
                  <a:gd name="T22" fmla="*/ 135 w 142"/>
                  <a:gd name="T23" fmla="*/ 72 h 73"/>
                  <a:gd name="T24" fmla="*/ 73 w 142"/>
                  <a:gd name="T25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2" h="73">
                    <a:moveTo>
                      <a:pt x="0" y="0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5" y="9"/>
                    </a:lnTo>
                    <a:lnTo>
                      <a:pt x="11" y="10"/>
                    </a:lnTo>
                    <a:lnTo>
                      <a:pt x="129" y="59"/>
                    </a:lnTo>
                    <a:lnTo>
                      <a:pt x="137" y="61"/>
                    </a:lnTo>
                    <a:lnTo>
                      <a:pt x="138" y="63"/>
                    </a:lnTo>
                    <a:lnTo>
                      <a:pt x="141" y="67"/>
                    </a:lnTo>
                    <a:lnTo>
                      <a:pt x="141" y="69"/>
                    </a:lnTo>
                    <a:lnTo>
                      <a:pt x="140" y="72"/>
                    </a:lnTo>
                    <a:lnTo>
                      <a:pt x="135" y="72"/>
                    </a:lnTo>
                    <a:lnTo>
                      <a:pt x="73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215" name="Line 31"/>
            <p:cNvSpPr>
              <a:spLocks noChangeAspect="1" noChangeShapeType="1"/>
            </p:cNvSpPr>
            <p:nvPr/>
          </p:nvSpPr>
          <p:spPr bwMode="auto">
            <a:xfrm>
              <a:off x="2803" y="2128"/>
              <a:ext cx="568" cy="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6" name="Line 32"/>
            <p:cNvSpPr>
              <a:spLocks noChangeAspect="1" noChangeShapeType="1"/>
            </p:cNvSpPr>
            <p:nvPr/>
          </p:nvSpPr>
          <p:spPr bwMode="auto">
            <a:xfrm>
              <a:off x="2496" y="1040"/>
              <a:ext cx="0" cy="163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217" name="Text Box 33"/>
          <p:cNvSpPr txBox="1">
            <a:spLocks noChangeArrowheads="1"/>
          </p:cNvSpPr>
          <p:nvPr/>
        </p:nvSpPr>
        <p:spPr bwMode="auto">
          <a:xfrm>
            <a:off x="631825" y="1008063"/>
            <a:ext cx="4570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Q</a:t>
            </a:r>
            <a:r>
              <a:rPr lang="en-US" sz="1800" baseline="30000"/>
              <a:t>2</a:t>
            </a:r>
            <a:r>
              <a:rPr lang="en-US" sz="1800"/>
              <a:t>, (or p</a:t>
            </a:r>
            <a:r>
              <a:rPr lang="en-US" sz="1800" baseline="-15000">
                <a:sym typeface="Symbol" charset="0"/>
              </a:rPr>
              <a:t></a:t>
            </a:r>
            <a:r>
              <a:rPr lang="en-US" sz="1800" baseline="30000"/>
              <a:t>2</a:t>
            </a:r>
            <a:r>
              <a:rPr lang="en-US" sz="1800"/>
              <a:t> , M</a:t>
            </a:r>
            <a:r>
              <a:rPr lang="en-US" sz="1800" baseline="30000"/>
              <a:t>2</a:t>
            </a:r>
            <a:r>
              <a:rPr lang="en-US" sz="1800"/>
              <a:t>(pair) for hadron reactions)</a:t>
            </a:r>
          </a:p>
        </p:txBody>
      </p:sp>
      <p:sp>
        <p:nvSpPr>
          <p:cNvPr id="93218" name="AutoShape 34"/>
          <p:cNvSpPr>
            <a:spLocks noChangeArrowheads="1"/>
          </p:cNvSpPr>
          <p:nvPr/>
        </p:nvSpPr>
        <p:spPr bwMode="auto">
          <a:xfrm>
            <a:off x="3733800" y="2501900"/>
            <a:ext cx="469900" cy="330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19" name="Oval 35"/>
          <p:cNvSpPr>
            <a:spLocks noChangeAspect="1" noChangeArrowheads="1"/>
          </p:cNvSpPr>
          <p:nvPr/>
        </p:nvSpPr>
        <p:spPr bwMode="auto">
          <a:xfrm>
            <a:off x="5227638" y="2728913"/>
            <a:ext cx="973137" cy="506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20" name="Line 36"/>
          <p:cNvSpPr>
            <a:spLocks noChangeAspect="1" noChangeShapeType="1"/>
          </p:cNvSpPr>
          <p:nvPr/>
        </p:nvSpPr>
        <p:spPr bwMode="auto">
          <a:xfrm>
            <a:off x="4406900" y="1754188"/>
            <a:ext cx="487363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1" name="Line 37"/>
          <p:cNvSpPr>
            <a:spLocks noChangeAspect="1" noChangeShapeType="1"/>
          </p:cNvSpPr>
          <p:nvPr/>
        </p:nvSpPr>
        <p:spPr bwMode="auto">
          <a:xfrm flipV="1">
            <a:off x="4894263" y="1643063"/>
            <a:ext cx="758825" cy="365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222" name="Group 38"/>
          <p:cNvGrpSpPr>
            <a:grpSpLocks noChangeAspect="1"/>
          </p:cNvGrpSpPr>
          <p:nvPr/>
        </p:nvGrpSpPr>
        <p:grpSpPr bwMode="auto">
          <a:xfrm rot="-2865258">
            <a:off x="5086350" y="1897063"/>
            <a:ext cx="128587" cy="592138"/>
            <a:chOff x="1324" y="1002"/>
            <a:chExt cx="146" cy="462"/>
          </a:xfrm>
        </p:grpSpPr>
        <p:sp>
          <p:nvSpPr>
            <p:cNvPr id="93223" name="Freeform 39"/>
            <p:cNvSpPr>
              <a:spLocks noChangeAspect="1"/>
            </p:cNvSpPr>
            <p:nvPr/>
          </p:nvSpPr>
          <p:spPr bwMode="auto">
            <a:xfrm>
              <a:off x="1326" y="1002"/>
              <a:ext cx="143" cy="75"/>
            </a:xfrm>
            <a:custGeom>
              <a:avLst/>
              <a:gdLst>
                <a:gd name="T0" fmla="*/ 0 w 143"/>
                <a:gd name="T1" fmla="*/ 0 h 75"/>
                <a:gd name="T2" fmla="*/ 0 w 143"/>
                <a:gd name="T3" fmla="*/ 4 h 75"/>
                <a:gd name="T4" fmla="*/ 4 w 143"/>
                <a:gd name="T5" fmla="*/ 7 h 75"/>
                <a:gd name="T6" fmla="*/ 8 w 143"/>
                <a:gd name="T7" fmla="*/ 9 h 75"/>
                <a:gd name="T8" fmla="*/ 12 w 143"/>
                <a:gd name="T9" fmla="*/ 11 h 75"/>
                <a:gd name="T10" fmla="*/ 129 w 143"/>
                <a:gd name="T11" fmla="*/ 58 h 75"/>
                <a:gd name="T12" fmla="*/ 135 w 143"/>
                <a:gd name="T13" fmla="*/ 60 h 75"/>
                <a:gd name="T14" fmla="*/ 139 w 143"/>
                <a:gd name="T15" fmla="*/ 63 h 75"/>
                <a:gd name="T16" fmla="*/ 142 w 143"/>
                <a:gd name="T17" fmla="*/ 65 h 75"/>
                <a:gd name="T18" fmla="*/ 141 w 143"/>
                <a:gd name="T19" fmla="*/ 69 h 75"/>
                <a:gd name="T20" fmla="*/ 141 w 143"/>
                <a:gd name="T21" fmla="*/ 71 h 75"/>
                <a:gd name="T22" fmla="*/ 138 w 143"/>
                <a:gd name="T23" fmla="*/ 74 h 75"/>
                <a:gd name="T24" fmla="*/ 11 w 143"/>
                <a:gd name="T25" fmla="*/ 60 h 75"/>
                <a:gd name="T26" fmla="*/ 10 w 143"/>
                <a:gd name="T27" fmla="*/ 61 h 75"/>
                <a:gd name="T28" fmla="*/ 4 w 143"/>
                <a:gd name="T29" fmla="*/ 59 h 75"/>
                <a:gd name="T30" fmla="*/ 4 w 143"/>
                <a:gd name="T31" fmla="*/ 60 h 75"/>
                <a:gd name="T32" fmla="*/ 2 w 143"/>
                <a:gd name="T33" fmla="*/ 62 h 75"/>
                <a:gd name="T34" fmla="*/ 0 w 143"/>
                <a:gd name="T3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75">
                  <a:moveTo>
                    <a:pt x="0" y="0"/>
                  </a:moveTo>
                  <a:lnTo>
                    <a:pt x="0" y="4"/>
                  </a:lnTo>
                  <a:lnTo>
                    <a:pt x="4" y="7"/>
                  </a:lnTo>
                  <a:lnTo>
                    <a:pt x="8" y="9"/>
                  </a:lnTo>
                  <a:lnTo>
                    <a:pt x="12" y="11"/>
                  </a:lnTo>
                  <a:lnTo>
                    <a:pt x="129" y="58"/>
                  </a:lnTo>
                  <a:lnTo>
                    <a:pt x="135" y="60"/>
                  </a:lnTo>
                  <a:lnTo>
                    <a:pt x="139" y="63"/>
                  </a:lnTo>
                  <a:lnTo>
                    <a:pt x="142" y="65"/>
                  </a:lnTo>
                  <a:lnTo>
                    <a:pt x="141" y="69"/>
                  </a:lnTo>
                  <a:lnTo>
                    <a:pt x="141" y="71"/>
                  </a:lnTo>
                  <a:lnTo>
                    <a:pt x="138" y="74"/>
                  </a:lnTo>
                  <a:lnTo>
                    <a:pt x="11" y="60"/>
                  </a:lnTo>
                  <a:lnTo>
                    <a:pt x="10" y="61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2"/>
                  </a:lnTo>
                  <a:lnTo>
                    <a:pt x="0" y="65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4" name="Freeform 40"/>
            <p:cNvSpPr>
              <a:spLocks noChangeAspect="1"/>
            </p:cNvSpPr>
            <p:nvPr/>
          </p:nvSpPr>
          <p:spPr bwMode="auto">
            <a:xfrm>
              <a:off x="1324" y="1069"/>
              <a:ext cx="143" cy="72"/>
            </a:xfrm>
            <a:custGeom>
              <a:avLst/>
              <a:gdLst>
                <a:gd name="T0" fmla="*/ 0 w 143"/>
                <a:gd name="T1" fmla="*/ 0 h 72"/>
                <a:gd name="T2" fmla="*/ 1 w 143"/>
                <a:gd name="T3" fmla="*/ 2 h 72"/>
                <a:gd name="T4" fmla="*/ 4 w 143"/>
                <a:gd name="T5" fmla="*/ 4 h 72"/>
                <a:gd name="T6" fmla="*/ 6 w 143"/>
                <a:gd name="T7" fmla="*/ 6 h 72"/>
                <a:gd name="T8" fmla="*/ 10 w 143"/>
                <a:gd name="T9" fmla="*/ 7 h 72"/>
                <a:gd name="T10" fmla="*/ 133 w 143"/>
                <a:gd name="T11" fmla="*/ 57 h 72"/>
                <a:gd name="T12" fmla="*/ 137 w 143"/>
                <a:gd name="T13" fmla="*/ 61 h 72"/>
                <a:gd name="T14" fmla="*/ 140 w 143"/>
                <a:gd name="T15" fmla="*/ 61 h 72"/>
                <a:gd name="T16" fmla="*/ 141 w 143"/>
                <a:gd name="T17" fmla="*/ 65 h 72"/>
                <a:gd name="T18" fmla="*/ 141 w 143"/>
                <a:gd name="T19" fmla="*/ 66 h 72"/>
                <a:gd name="T20" fmla="*/ 142 w 143"/>
                <a:gd name="T21" fmla="*/ 71 h 72"/>
                <a:gd name="T22" fmla="*/ 137 w 143"/>
                <a:gd name="T23" fmla="*/ 71 h 72"/>
                <a:gd name="T24" fmla="*/ 12 w 143"/>
                <a:gd name="T25" fmla="*/ 59 h 72"/>
                <a:gd name="T26" fmla="*/ 7 w 143"/>
                <a:gd name="T27" fmla="*/ 59 h 72"/>
                <a:gd name="T28" fmla="*/ 6 w 143"/>
                <a:gd name="T29" fmla="*/ 59 h 72"/>
                <a:gd name="T30" fmla="*/ 4 w 143"/>
                <a:gd name="T31" fmla="*/ 59 h 72"/>
                <a:gd name="T32" fmla="*/ 1 w 143"/>
                <a:gd name="T33" fmla="*/ 59 h 72"/>
                <a:gd name="T34" fmla="*/ 0 w 143"/>
                <a:gd name="T35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72">
                  <a:moveTo>
                    <a:pt x="0" y="0"/>
                  </a:moveTo>
                  <a:lnTo>
                    <a:pt x="1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10" y="7"/>
                  </a:lnTo>
                  <a:lnTo>
                    <a:pt x="133" y="57"/>
                  </a:lnTo>
                  <a:lnTo>
                    <a:pt x="137" y="61"/>
                  </a:lnTo>
                  <a:lnTo>
                    <a:pt x="140" y="61"/>
                  </a:lnTo>
                  <a:lnTo>
                    <a:pt x="141" y="65"/>
                  </a:lnTo>
                  <a:lnTo>
                    <a:pt x="141" y="66"/>
                  </a:lnTo>
                  <a:lnTo>
                    <a:pt x="142" y="71"/>
                  </a:lnTo>
                  <a:lnTo>
                    <a:pt x="137" y="71"/>
                  </a:lnTo>
                  <a:lnTo>
                    <a:pt x="12" y="59"/>
                  </a:lnTo>
                  <a:lnTo>
                    <a:pt x="7" y="59"/>
                  </a:lnTo>
                  <a:lnTo>
                    <a:pt x="6" y="59"/>
                  </a:lnTo>
                  <a:lnTo>
                    <a:pt x="4" y="59"/>
                  </a:lnTo>
                  <a:lnTo>
                    <a:pt x="1" y="59"/>
                  </a:lnTo>
                  <a:lnTo>
                    <a:pt x="0" y="61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5" name="Freeform 41"/>
            <p:cNvSpPr>
              <a:spLocks noChangeAspect="1"/>
            </p:cNvSpPr>
            <p:nvPr/>
          </p:nvSpPr>
          <p:spPr bwMode="auto">
            <a:xfrm>
              <a:off x="1326" y="1131"/>
              <a:ext cx="144" cy="76"/>
            </a:xfrm>
            <a:custGeom>
              <a:avLst/>
              <a:gdLst>
                <a:gd name="T0" fmla="*/ 0 w 144"/>
                <a:gd name="T1" fmla="*/ 0 h 76"/>
                <a:gd name="T2" fmla="*/ 0 w 144"/>
                <a:gd name="T3" fmla="*/ 3 h 76"/>
                <a:gd name="T4" fmla="*/ 2 w 144"/>
                <a:gd name="T5" fmla="*/ 7 h 76"/>
                <a:gd name="T6" fmla="*/ 7 w 144"/>
                <a:gd name="T7" fmla="*/ 9 h 76"/>
                <a:gd name="T8" fmla="*/ 10 w 144"/>
                <a:gd name="T9" fmla="*/ 11 h 76"/>
                <a:gd name="T10" fmla="*/ 133 w 144"/>
                <a:gd name="T11" fmla="*/ 59 h 76"/>
                <a:gd name="T12" fmla="*/ 136 w 144"/>
                <a:gd name="T13" fmla="*/ 63 h 76"/>
                <a:gd name="T14" fmla="*/ 139 w 144"/>
                <a:gd name="T15" fmla="*/ 65 h 76"/>
                <a:gd name="T16" fmla="*/ 143 w 144"/>
                <a:gd name="T17" fmla="*/ 67 h 76"/>
                <a:gd name="T18" fmla="*/ 143 w 144"/>
                <a:gd name="T19" fmla="*/ 71 h 76"/>
                <a:gd name="T20" fmla="*/ 141 w 144"/>
                <a:gd name="T21" fmla="*/ 74 h 76"/>
                <a:gd name="T22" fmla="*/ 138 w 144"/>
                <a:gd name="T23" fmla="*/ 75 h 76"/>
                <a:gd name="T24" fmla="*/ 9 w 144"/>
                <a:gd name="T25" fmla="*/ 63 h 76"/>
                <a:gd name="T26" fmla="*/ 6 w 144"/>
                <a:gd name="T27" fmla="*/ 62 h 76"/>
                <a:gd name="T28" fmla="*/ 6 w 144"/>
                <a:gd name="T29" fmla="*/ 63 h 76"/>
                <a:gd name="T30" fmla="*/ 3 w 144"/>
                <a:gd name="T31" fmla="*/ 62 h 76"/>
                <a:gd name="T32" fmla="*/ 0 w 144"/>
                <a:gd name="T33" fmla="*/ 64 h 76"/>
                <a:gd name="T34" fmla="*/ 0 w 144"/>
                <a:gd name="T3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76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7" y="9"/>
                  </a:lnTo>
                  <a:lnTo>
                    <a:pt x="10" y="11"/>
                  </a:lnTo>
                  <a:lnTo>
                    <a:pt x="133" y="59"/>
                  </a:lnTo>
                  <a:lnTo>
                    <a:pt x="136" y="63"/>
                  </a:lnTo>
                  <a:lnTo>
                    <a:pt x="139" y="65"/>
                  </a:lnTo>
                  <a:lnTo>
                    <a:pt x="143" y="67"/>
                  </a:lnTo>
                  <a:lnTo>
                    <a:pt x="143" y="71"/>
                  </a:lnTo>
                  <a:lnTo>
                    <a:pt x="141" y="74"/>
                  </a:lnTo>
                  <a:lnTo>
                    <a:pt x="138" y="75"/>
                  </a:lnTo>
                  <a:lnTo>
                    <a:pt x="9" y="63"/>
                  </a:lnTo>
                  <a:lnTo>
                    <a:pt x="6" y="62"/>
                  </a:lnTo>
                  <a:lnTo>
                    <a:pt x="6" y="63"/>
                  </a:lnTo>
                  <a:lnTo>
                    <a:pt x="3" y="62"/>
                  </a:lnTo>
                  <a:lnTo>
                    <a:pt x="0" y="64"/>
                  </a:lnTo>
                  <a:lnTo>
                    <a:pt x="0" y="66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6" name="Freeform 42"/>
            <p:cNvSpPr>
              <a:spLocks noChangeAspect="1"/>
            </p:cNvSpPr>
            <p:nvPr/>
          </p:nvSpPr>
          <p:spPr bwMode="auto">
            <a:xfrm>
              <a:off x="1325" y="1202"/>
              <a:ext cx="144" cy="70"/>
            </a:xfrm>
            <a:custGeom>
              <a:avLst/>
              <a:gdLst>
                <a:gd name="T0" fmla="*/ 0 w 144"/>
                <a:gd name="T1" fmla="*/ 0 h 70"/>
                <a:gd name="T2" fmla="*/ 0 w 144"/>
                <a:gd name="T3" fmla="*/ 0 h 70"/>
                <a:gd name="T4" fmla="*/ 4 w 144"/>
                <a:gd name="T5" fmla="*/ 4 h 70"/>
                <a:gd name="T6" fmla="*/ 6 w 144"/>
                <a:gd name="T7" fmla="*/ 6 h 70"/>
                <a:gd name="T8" fmla="*/ 11 w 144"/>
                <a:gd name="T9" fmla="*/ 7 h 70"/>
                <a:gd name="T10" fmla="*/ 131 w 144"/>
                <a:gd name="T11" fmla="*/ 54 h 70"/>
                <a:gd name="T12" fmla="*/ 136 w 144"/>
                <a:gd name="T13" fmla="*/ 58 h 70"/>
                <a:gd name="T14" fmla="*/ 139 w 144"/>
                <a:gd name="T15" fmla="*/ 59 h 70"/>
                <a:gd name="T16" fmla="*/ 143 w 144"/>
                <a:gd name="T17" fmla="*/ 63 h 70"/>
                <a:gd name="T18" fmla="*/ 143 w 144"/>
                <a:gd name="T19" fmla="*/ 66 h 70"/>
                <a:gd name="T20" fmla="*/ 140 w 144"/>
                <a:gd name="T21" fmla="*/ 69 h 70"/>
                <a:gd name="T22" fmla="*/ 138 w 144"/>
                <a:gd name="T23" fmla="*/ 69 h 70"/>
                <a:gd name="T24" fmla="*/ 11 w 144"/>
                <a:gd name="T25" fmla="*/ 57 h 70"/>
                <a:gd name="T26" fmla="*/ 7 w 144"/>
                <a:gd name="T27" fmla="*/ 58 h 70"/>
                <a:gd name="T28" fmla="*/ 4 w 144"/>
                <a:gd name="T29" fmla="*/ 57 h 70"/>
                <a:gd name="T30" fmla="*/ 1 w 144"/>
                <a:gd name="T31" fmla="*/ 57 h 70"/>
                <a:gd name="T32" fmla="*/ 1 w 144"/>
                <a:gd name="T33" fmla="*/ 59 h 70"/>
                <a:gd name="T34" fmla="*/ 0 w 144"/>
                <a:gd name="T35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7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6"/>
                  </a:lnTo>
                  <a:lnTo>
                    <a:pt x="11" y="7"/>
                  </a:lnTo>
                  <a:lnTo>
                    <a:pt x="131" y="54"/>
                  </a:lnTo>
                  <a:lnTo>
                    <a:pt x="136" y="58"/>
                  </a:lnTo>
                  <a:lnTo>
                    <a:pt x="139" y="59"/>
                  </a:lnTo>
                  <a:lnTo>
                    <a:pt x="143" y="63"/>
                  </a:lnTo>
                  <a:lnTo>
                    <a:pt x="143" y="66"/>
                  </a:lnTo>
                  <a:lnTo>
                    <a:pt x="140" y="69"/>
                  </a:lnTo>
                  <a:lnTo>
                    <a:pt x="138" y="69"/>
                  </a:lnTo>
                  <a:lnTo>
                    <a:pt x="11" y="57"/>
                  </a:lnTo>
                  <a:lnTo>
                    <a:pt x="7" y="58"/>
                  </a:lnTo>
                  <a:lnTo>
                    <a:pt x="4" y="57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0" y="62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7" name="Freeform 43"/>
            <p:cNvSpPr>
              <a:spLocks noChangeAspect="1"/>
            </p:cNvSpPr>
            <p:nvPr/>
          </p:nvSpPr>
          <p:spPr bwMode="auto">
            <a:xfrm>
              <a:off x="1327" y="1260"/>
              <a:ext cx="142" cy="76"/>
            </a:xfrm>
            <a:custGeom>
              <a:avLst/>
              <a:gdLst>
                <a:gd name="T0" fmla="*/ 0 w 142"/>
                <a:gd name="T1" fmla="*/ 0 h 76"/>
                <a:gd name="T2" fmla="*/ 0 w 142"/>
                <a:gd name="T3" fmla="*/ 4 h 76"/>
                <a:gd name="T4" fmla="*/ 3 w 142"/>
                <a:gd name="T5" fmla="*/ 7 h 76"/>
                <a:gd name="T6" fmla="*/ 6 w 142"/>
                <a:gd name="T7" fmla="*/ 8 h 76"/>
                <a:gd name="T8" fmla="*/ 11 w 142"/>
                <a:gd name="T9" fmla="*/ 11 h 76"/>
                <a:gd name="T10" fmla="*/ 132 w 142"/>
                <a:gd name="T11" fmla="*/ 61 h 76"/>
                <a:gd name="T12" fmla="*/ 137 w 142"/>
                <a:gd name="T13" fmla="*/ 64 h 76"/>
                <a:gd name="T14" fmla="*/ 137 w 142"/>
                <a:gd name="T15" fmla="*/ 65 h 76"/>
                <a:gd name="T16" fmla="*/ 140 w 142"/>
                <a:gd name="T17" fmla="*/ 68 h 76"/>
                <a:gd name="T18" fmla="*/ 141 w 142"/>
                <a:gd name="T19" fmla="*/ 71 h 76"/>
                <a:gd name="T20" fmla="*/ 139 w 142"/>
                <a:gd name="T21" fmla="*/ 74 h 76"/>
                <a:gd name="T22" fmla="*/ 136 w 142"/>
                <a:gd name="T23" fmla="*/ 75 h 76"/>
                <a:gd name="T24" fmla="*/ 11 w 142"/>
                <a:gd name="T25" fmla="*/ 62 h 76"/>
                <a:gd name="T26" fmla="*/ 8 w 142"/>
                <a:gd name="T27" fmla="*/ 62 h 76"/>
                <a:gd name="T28" fmla="*/ 6 w 142"/>
                <a:gd name="T29" fmla="*/ 62 h 76"/>
                <a:gd name="T30" fmla="*/ 4 w 142"/>
                <a:gd name="T31" fmla="*/ 62 h 76"/>
                <a:gd name="T32" fmla="*/ 2 w 142"/>
                <a:gd name="T33" fmla="*/ 63 h 76"/>
                <a:gd name="T34" fmla="*/ 2 w 142"/>
                <a:gd name="T3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76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11"/>
                  </a:lnTo>
                  <a:lnTo>
                    <a:pt x="132" y="61"/>
                  </a:lnTo>
                  <a:lnTo>
                    <a:pt x="137" y="64"/>
                  </a:lnTo>
                  <a:lnTo>
                    <a:pt x="137" y="65"/>
                  </a:lnTo>
                  <a:lnTo>
                    <a:pt x="140" y="68"/>
                  </a:lnTo>
                  <a:lnTo>
                    <a:pt x="141" y="71"/>
                  </a:lnTo>
                  <a:lnTo>
                    <a:pt x="139" y="74"/>
                  </a:lnTo>
                  <a:lnTo>
                    <a:pt x="136" y="75"/>
                  </a:lnTo>
                  <a:lnTo>
                    <a:pt x="11" y="62"/>
                  </a:lnTo>
                  <a:lnTo>
                    <a:pt x="8" y="62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2" y="63"/>
                  </a:lnTo>
                  <a:lnTo>
                    <a:pt x="2" y="66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8" name="Freeform 44"/>
            <p:cNvSpPr>
              <a:spLocks noChangeAspect="1"/>
            </p:cNvSpPr>
            <p:nvPr/>
          </p:nvSpPr>
          <p:spPr bwMode="auto">
            <a:xfrm>
              <a:off x="1326" y="1328"/>
              <a:ext cx="142" cy="74"/>
            </a:xfrm>
            <a:custGeom>
              <a:avLst/>
              <a:gdLst>
                <a:gd name="T0" fmla="*/ 0 w 142"/>
                <a:gd name="T1" fmla="*/ 0 h 74"/>
                <a:gd name="T2" fmla="*/ 2 w 142"/>
                <a:gd name="T3" fmla="*/ 2 h 74"/>
                <a:gd name="T4" fmla="*/ 4 w 142"/>
                <a:gd name="T5" fmla="*/ 4 h 74"/>
                <a:gd name="T6" fmla="*/ 4 w 142"/>
                <a:gd name="T7" fmla="*/ 5 h 74"/>
                <a:gd name="T8" fmla="*/ 10 w 142"/>
                <a:gd name="T9" fmla="*/ 8 h 74"/>
                <a:gd name="T10" fmla="*/ 129 w 142"/>
                <a:gd name="T11" fmla="*/ 57 h 74"/>
                <a:gd name="T12" fmla="*/ 136 w 142"/>
                <a:gd name="T13" fmla="*/ 59 h 74"/>
                <a:gd name="T14" fmla="*/ 138 w 142"/>
                <a:gd name="T15" fmla="*/ 62 h 74"/>
                <a:gd name="T16" fmla="*/ 139 w 142"/>
                <a:gd name="T17" fmla="*/ 66 h 74"/>
                <a:gd name="T18" fmla="*/ 141 w 142"/>
                <a:gd name="T19" fmla="*/ 68 h 74"/>
                <a:gd name="T20" fmla="*/ 140 w 142"/>
                <a:gd name="T21" fmla="*/ 70 h 74"/>
                <a:gd name="T22" fmla="*/ 136 w 142"/>
                <a:gd name="T23" fmla="*/ 73 h 74"/>
                <a:gd name="T24" fmla="*/ 12 w 142"/>
                <a:gd name="T25" fmla="*/ 59 h 74"/>
                <a:gd name="T26" fmla="*/ 8 w 142"/>
                <a:gd name="T27" fmla="*/ 59 h 74"/>
                <a:gd name="T28" fmla="*/ 4 w 142"/>
                <a:gd name="T29" fmla="*/ 59 h 74"/>
                <a:gd name="T30" fmla="*/ 3 w 142"/>
                <a:gd name="T31" fmla="*/ 59 h 74"/>
                <a:gd name="T32" fmla="*/ 3 w 142"/>
                <a:gd name="T33" fmla="*/ 61 h 74"/>
                <a:gd name="T34" fmla="*/ 2 w 142"/>
                <a:gd name="T35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7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4" y="5"/>
                  </a:lnTo>
                  <a:lnTo>
                    <a:pt x="10" y="8"/>
                  </a:lnTo>
                  <a:lnTo>
                    <a:pt x="129" y="57"/>
                  </a:lnTo>
                  <a:lnTo>
                    <a:pt x="136" y="59"/>
                  </a:lnTo>
                  <a:lnTo>
                    <a:pt x="138" y="62"/>
                  </a:lnTo>
                  <a:lnTo>
                    <a:pt x="139" y="66"/>
                  </a:lnTo>
                  <a:lnTo>
                    <a:pt x="141" y="68"/>
                  </a:lnTo>
                  <a:lnTo>
                    <a:pt x="140" y="70"/>
                  </a:lnTo>
                  <a:lnTo>
                    <a:pt x="136" y="73"/>
                  </a:lnTo>
                  <a:lnTo>
                    <a:pt x="12" y="59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9" name="Freeform 45"/>
            <p:cNvSpPr>
              <a:spLocks noChangeAspect="1"/>
            </p:cNvSpPr>
            <p:nvPr/>
          </p:nvSpPr>
          <p:spPr bwMode="auto">
            <a:xfrm>
              <a:off x="1326" y="1391"/>
              <a:ext cx="142" cy="73"/>
            </a:xfrm>
            <a:custGeom>
              <a:avLst/>
              <a:gdLst>
                <a:gd name="T0" fmla="*/ 0 w 142"/>
                <a:gd name="T1" fmla="*/ 0 h 73"/>
                <a:gd name="T2" fmla="*/ 0 w 142"/>
                <a:gd name="T3" fmla="*/ 3 h 73"/>
                <a:gd name="T4" fmla="*/ 1 w 142"/>
                <a:gd name="T5" fmla="*/ 7 h 73"/>
                <a:gd name="T6" fmla="*/ 5 w 142"/>
                <a:gd name="T7" fmla="*/ 9 h 73"/>
                <a:gd name="T8" fmla="*/ 11 w 142"/>
                <a:gd name="T9" fmla="*/ 10 h 73"/>
                <a:gd name="T10" fmla="*/ 129 w 142"/>
                <a:gd name="T11" fmla="*/ 59 h 73"/>
                <a:gd name="T12" fmla="*/ 137 w 142"/>
                <a:gd name="T13" fmla="*/ 61 h 73"/>
                <a:gd name="T14" fmla="*/ 138 w 142"/>
                <a:gd name="T15" fmla="*/ 63 h 73"/>
                <a:gd name="T16" fmla="*/ 141 w 142"/>
                <a:gd name="T17" fmla="*/ 67 h 73"/>
                <a:gd name="T18" fmla="*/ 141 w 142"/>
                <a:gd name="T19" fmla="*/ 69 h 73"/>
                <a:gd name="T20" fmla="*/ 140 w 142"/>
                <a:gd name="T21" fmla="*/ 72 h 73"/>
                <a:gd name="T22" fmla="*/ 135 w 142"/>
                <a:gd name="T23" fmla="*/ 72 h 73"/>
                <a:gd name="T24" fmla="*/ 73 w 142"/>
                <a:gd name="T2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73">
                  <a:moveTo>
                    <a:pt x="0" y="0"/>
                  </a:moveTo>
                  <a:lnTo>
                    <a:pt x="0" y="3"/>
                  </a:lnTo>
                  <a:lnTo>
                    <a:pt x="1" y="7"/>
                  </a:lnTo>
                  <a:lnTo>
                    <a:pt x="5" y="9"/>
                  </a:lnTo>
                  <a:lnTo>
                    <a:pt x="11" y="10"/>
                  </a:lnTo>
                  <a:lnTo>
                    <a:pt x="129" y="59"/>
                  </a:lnTo>
                  <a:lnTo>
                    <a:pt x="137" y="61"/>
                  </a:lnTo>
                  <a:lnTo>
                    <a:pt x="138" y="63"/>
                  </a:lnTo>
                  <a:lnTo>
                    <a:pt x="141" y="67"/>
                  </a:lnTo>
                  <a:lnTo>
                    <a:pt x="141" y="69"/>
                  </a:lnTo>
                  <a:lnTo>
                    <a:pt x="140" y="72"/>
                  </a:lnTo>
                  <a:lnTo>
                    <a:pt x="135" y="72"/>
                  </a:lnTo>
                  <a:lnTo>
                    <a:pt x="73" y="65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30" name="Line 46"/>
          <p:cNvSpPr>
            <a:spLocks noChangeAspect="1" noChangeShapeType="1"/>
          </p:cNvSpPr>
          <p:nvPr/>
        </p:nvSpPr>
        <p:spPr bwMode="auto">
          <a:xfrm flipH="1">
            <a:off x="4589463" y="3124200"/>
            <a:ext cx="719137" cy="446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31" name="Line 47"/>
          <p:cNvSpPr>
            <a:spLocks noChangeAspect="1" noChangeShapeType="1"/>
          </p:cNvSpPr>
          <p:nvPr/>
        </p:nvSpPr>
        <p:spPr bwMode="auto">
          <a:xfrm flipH="1">
            <a:off x="6488113" y="1774825"/>
            <a:ext cx="487362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32" name="Line 48"/>
          <p:cNvSpPr>
            <a:spLocks noChangeAspect="1" noChangeShapeType="1"/>
          </p:cNvSpPr>
          <p:nvPr/>
        </p:nvSpPr>
        <p:spPr bwMode="auto">
          <a:xfrm flipH="1" flipV="1">
            <a:off x="5729288" y="1663700"/>
            <a:ext cx="758825" cy="365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233" name="Group 49"/>
          <p:cNvGrpSpPr>
            <a:grpSpLocks noChangeAspect="1"/>
          </p:cNvGrpSpPr>
          <p:nvPr/>
        </p:nvGrpSpPr>
        <p:grpSpPr bwMode="auto">
          <a:xfrm rot="2865258" flipH="1">
            <a:off x="6166644" y="1916907"/>
            <a:ext cx="130175" cy="592137"/>
            <a:chOff x="1324" y="1002"/>
            <a:chExt cx="146" cy="462"/>
          </a:xfrm>
        </p:grpSpPr>
        <p:sp>
          <p:nvSpPr>
            <p:cNvPr id="93234" name="Freeform 50"/>
            <p:cNvSpPr>
              <a:spLocks noChangeAspect="1"/>
            </p:cNvSpPr>
            <p:nvPr/>
          </p:nvSpPr>
          <p:spPr bwMode="auto">
            <a:xfrm>
              <a:off x="1326" y="1002"/>
              <a:ext cx="143" cy="75"/>
            </a:xfrm>
            <a:custGeom>
              <a:avLst/>
              <a:gdLst>
                <a:gd name="T0" fmla="*/ 0 w 143"/>
                <a:gd name="T1" fmla="*/ 0 h 75"/>
                <a:gd name="T2" fmla="*/ 0 w 143"/>
                <a:gd name="T3" fmla="*/ 4 h 75"/>
                <a:gd name="T4" fmla="*/ 4 w 143"/>
                <a:gd name="T5" fmla="*/ 7 h 75"/>
                <a:gd name="T6" fmla="*/ 8 w 143"/>
                <a:gd name="T7" fmla="*/ 9 h 75"/>
                <a:gd name="T8" fmla="*/ 12 w 143"/>
                <a:gd name="T9" fmla="*/ 11 h 75"/>
                <a:gd name="T10" fmla="*/ 129 w 143"/>
                <a:gd name="T11" fmla="*/ 58 h 75"/>
                <a:gd name="T12" fmla="*/ 135 w 143"/>
                <a:gd name="T13" fmla="*/ 60 h 75"/>
                <a:gd name="T14" fmla="*/ 139 w 143"/>
                <a:gd name="T15" fmla="*/ 63 h 75"/>
                <a:gd name="T16" fmla="*/ 142 w 143"/>
                <a:gd name="T17" fmla="*/ 65 h 75"/>
                <a:gd name="T18" fmla="*/ 141 w 143"/>
                <a:gd name="T19" fmla="*/ 69 h 75"/>
                <a:gd name="T20" fmla="*/ 141 w 143"/>
                <a:gd name="T21" fmla="*/ 71 h 75"/>
                <a:gd name="T22" fmla="*/ 138 w 143"/>
                <a:gd name="T23" fmla="*/ 74 h 75"/>
                <a:gd name="T24" fmla="*/ 11 w 143"/>
                <a:gd name="T25" fmla="*/ 60 h 75"/>
                <a:gd name="T26" fmla="*/ 10 w 143"/>
                <a:gd name="T27" fmla="*/ 61 h 75"/>
                <a:gd name="T28" fmla="*/ 4 w 143"/>
                <a:gd name="T29" fmla="*/ 59 h 75"/>
                <a:gd name="T30" fmla="*/ 4 w 143"/>
                <a:gd name="T31" fmla="*/ 60 h 75"/>
                <a:gd name="T32" fmla="*/ 2 w 143"/>
                <a:gd name="T33" fmla="*/ 62 h 75"/>
                <a:gd name="T34" fmla="*/ 0 w 143"/>
                <a:gd name="T35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75">
                  <a:moveTo>
                    <a:pt x="0" y="0"/>
                  </a:moveTo>
                  <a:lnTo>
                    <a:pt x="0" y="4"/>
                  </a:lnTo>
                  <a:lnTo>
                    <a:pt x="4" y="7"/>
                  </a:lnTo>
                  <a:lnTo>
                    <a:pt x="8" y="9"/>
                  </a:lnTo>
                  <a:lnTo>
                    <a:pt x="12" y="11"/>
                  </a:lnTo>
                  <a:lnTo>
                    <a:pt x="129" y="58"/>
                  </a:lnTo>
                  <a:lnTo>
                    <a:pt x="135" y="60"/>
                  </a:lnTo>
                  <a:lnTo>
                    <a:pt x="139" y="63"/>
                  </a:lnTo>
                  <a:lnTo>
                    <a:pt x="142" y="65"/>
                  </a:lnTo>
                  <a:lnTo>
                    <a:pt x="141" y="69"/>
                  </a:lnTo>
                  <a:lnTo>
                    <a:pt x="141" y="71"/>
                  </a:lnTo>
                  <a:lnTo>
                    <a:pt x="138" y="74"/>
                  </a:lnTo>
                  <a:lnTo>
                    <a:pt x="11" y="60"/>
                  </a:lnTo>
                  <a:lnTo>
                    <a:pt x="10" y="61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2"/>
                  </a:lnTo>
                  <a:lnTo>
                    <a:pt x="0" y="65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5" name="Freeform 51"/>
            <p:cNvSpPr>
              <a:spLocks noChangeAspect="1"/>
            </p:cNvSpPr>
            <p:nvPr/>
          </p:nvSpPr>
          <p:spPr bwMode="auto">
            <a:xfrm>
              <a:off x="1324" y="1069"/>
              <a:ext cx="143" cy="72"/>
            </a:xfrm>
            <a:custGeom>
              <a:avLst/>
              <a:gdLst>
                <a:gd name="T0" fmla="*/ 0 w 143"/>
                <a:gd name="T1" fmla="*/ 0 h 72"/>
                <a:gd name="T2" fmla="*/ 1 w 143"/>
                <a:gd name="T3" fmla="*/ 2 h 72"/>
                <a:gd name="T4" fmla="*/ 4 w 143"/>
                <a:gd name="T5" fmla="*/ 4 h 72"/>
                <a:gd name="T6" fmla="*/ 6 w 143"/>
                <a:gd name="T7" fmla="*/ 6 h 72"/>
                <a:gd name="T8" fmla="*/ 10 w 143"/>
                <a:gd name="T9" fmla="*/ 7 h 72"/>
                <a:gd name="T10" fmla="*/ 133 w 143"/>
                <a:gd name="T11" fmla="*/ 57 h 72"/>
                <a:gd name="T12" fmla="*/ 137 w 143"/>
                <a:gd name="T13" fmla="*/ 61 h 72"/>
                <a:gd name="T14" fmla="*/ 140 w 143"/>
                <a:gd name="T15" fmla="*/ 61 h 72"/>
                <a:gd name="T16" fmla="*/ 141 w 143"/>
                <a:gd name="T17" fmla="*/ 65 h 72"/>
                <a:gd name="T18" fmla="*/ 141 w 143"/>
                <a:gd name="T19" fmla="*/ 66 h 72"/>
                <a:gd name="T20" fmla="*/ 142 w 143"/>
                <a:gd name="T21" fmla="*/ 71 h 72"/>
                <a:gd name="T22" fmla="*/ 137 w 143"/>
                <a:gd name="T23" fmla="*/ 71 h 72"/>
                <a:gd name="T24" fmla="*/ 12 w 143"/>
                <a:gd name="T25" fmla="*/ 59 h 72"/>
                <a:gd name="T26" fmla="*/ 7 w 143"/>
                <a:gd name="T27" fmla="*/ 59 h 72"/>
                <a:gd name="T28" fmla="*/ 6 w 143"/>
                <a:gd name="T29" fmla="*/ 59 h 72"/>
                <a:gd name="T30" fmla="*/ 4 w 143"/>
                <a:gd name="T31" fmla="*/ 59 h 72"/>
                <a:gd name="T32" fmla="*/ 1 w 143"/>
                <a:gd name="T33" fmla="*/ 59 h 72"/>
                <a:gd name="T34" fmla="*/ 0 w 143"/>
                <a:gd name="T35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" h="72">
                  <a:moveTo>
                    <a:pt x="0" y="0"/>
                  </a:moveTo>
                  <a:lnTo>
                    <a:pt x="1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10" y="7"/>
                  </a:lnTo>
                  <a:lnTo>
                    <a:pt x="133" y="57"/>
                  </a:lnTo>
                  <a:lnTo>
                    <a:pt x="137" y="61"/>
                  </a:lnTo>
                  <a:lnTo>
                    <a:pt x="140" y="61"/>
                  </a:lnTo>
                  <a:lnTo>
                    <a:pt x="141" y="65"/>
                  </a:lnTo>
                  <a:lnTo>
                    <a:pt x="141" y="66"/>
                  </a:lnTo>
                  <a:lnTo>
                    <a:pt x="142" y="71"/>
                  </a:lnTo>
                  <a:lnTo>
                    <a:pt x="137" y="71"/>
                  </a:lnTo>
                  <a:lnTo>
                    <a:pt x="12" y="59"/>
                  </a:lnTo>
                  <a:lnTo>
                    <a:pt x="7" y="59"/>
                  </a:lnTo>
                  <a:lnTo>
                    <a:pt x="6" y="59"/>
                  </a:lnTo>
                  <a:lnTo>
                    <a:pt x="4" y="59"/>
                  </a:lnTo>
                  <a:lnTo>
                    <a:pt x="1" y="59"/>
                  </a:lnTo>
                  <a:lnTo>
                    <a:pt x="0" y="61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6" name="Freeform 52"/>
            <p:cNvSpPr>
              <a:spLocks noChangeAspect="1"/>
            </p:cNvSpPr>
            <p:nvPr/>
          </p:nvSpPr>
          <p:spPr bwMode="auto">
            <a:xfrm>
              <a:off x="1326" y="1131"/>
              <a:ext cx="144" cy="76"/>
            </a:xfrm>
            <a:custGeom>
              <a:avLst/>
              <a:gdLst>
                <a:gd name="T0" fmla="*/ 0 w 144"/>
                <a:gd name="T1" fmla="*/ 0 h 76"/>
                <a:gd name="T2" fmla="*/ 0 w 144"/>
                <a:gd name="T3" fmla="*/ 3 h 76"/>
                <a:gd name="T4" fmla="*/ 2 w 144"/>
                <a:gd name="T5" fmla="*/ 7 h 76"/>
                <a:gd name="T6" fmla="*/ 7 w 144"/>
                <a:gd name="T7" fmla="*/ 9 h 76"/>
                <a:gd name="T8" fmla="*/ 10 w 144"/>
                <a:gd name="T9" fmla="*/ 11 h 76"/>
                <a:gd name="T10" fmla="*/ 133 w 144"/>
                <a:gd name="T11" fmla="*/ 59 h 76"/>
                <a:gd name="T12" fmla="*/ 136 w 144"/>
                <a:gd name="T13" fmla="*/ 63 h 76"/>
                <a:gd name="T14" fmla="*/ 139 w 144"/>
                <a:gd name="T15" fmla="*/ 65 h 76"/>
                <a:gd name="T16" fmla="*/ 143 w 144"/>
                <a:gd name="T17" fmla="*/ 67 h 76"/>
                <a:gd name="T18" fmla="*/ 143 w 144"/>
                <a:gd name="T19" fmla="*/ 71 h 76"/>
                <a:gd name="T20" fmla="*/ 141 w 144"/>
                <a:gd name="T21" fmla="*/ 74 h 76"/>
                <a:gd name="T22" fmla="*/ 138 w 144"/>
                <a:gd name="T23" fmla="*/ 75 h 76"/>
                <a:gd name="T24" fmla="*/ 9 w 144"/>
                <a:gd name="T25" fmla="*/ 63 h 76"/>
                <a:gd name="T26" fmla="*/ 6 w 144"/>
                <a:gd name="T27" fmla="*/ 62 h 76"/>
                <a:gd name="T28" fmla="*/ 6 w 144"/>
                <a:gd name="T29" fmla="*/ 63 h 76"/>
                <a:gd name="T30" fmla="*/ 3 w 144"/>
                <a:gd name="T31" fmla="*/ 62 h 76"/>
                <a:gd name="T32" fmla="*/ 0 w 144"/>
                <a:gd name="T33" fmla="*/ 64 h 76"/>
                <a:gd name="T34" fmla="*/ 0 w 144"/>
                <a:gd name="T3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76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7" y="9"/>
                  </a:lnTo>
                  <a:lnTo>
                    <a:pt x="10" y="11"/>
                  </a:lnTo>
                  <a:lnTo>
                    <a:pt x="133" y="59"/>
                  </a:lnTo>
                  <a:lnTo>
                    <a:pt x="136" y="63"/>
                  </a:lnTo>
                  <a:lnTo>
                    <a:pt x="139" y="65"/>
                  </a:lnTo>
                  <a:lnTo>
                    <a:pt x="143" y="67"/>
                  </a:lnTo>
                  <a:lnTo>
                    <a:pt x="143" y="71"/>
                  </a:lnTo>
                  <a:lnTo>
                    <a:pt x="141" y="74"/>
                  </a:lnTo>
                  <a:lnTo>
                    <a:pt x="138" y="75"/>
                  </a:lnTo>
                  <a:lnTo>
                    <a:pt x="9" y="63"/>
                  </a:lnTo>
                  <a:lnTo>
                    <a:pt x="6" y="62"/>
                  </a:lnTo>
                  <a:lnTo>
                    <a:pt x="6" y="63"/>
                  </a:lnTo>
                  <a:lnTo>
                    <a:pt x="3" y="62"/>
                  </a:lnTo>
                  <a:lnTo>
                    <a:pt x="0" y="64"/>
                  </a:lnTo>
                  <a:lnTo>
                    <a:pt x="0" y="66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7" name="Freeform 53"/>
            <p:cNvSpPr>
              <a:spLocks noChangeAspect="1"/>
            </p:cNvSpPr>
            <p:nvPr/>
          </p:nvSpPr>
          <p:spPr bwMode="auto">
            <a:xfrm>
              <a:off x="1325" y="1202"/>
              <a:ext cx="144" cy="70"/>
            </a:xfrm>
            <a:custGeom>
              <a:avLst/>
              <a:gdLst>
                <a:gd name="T0" fmla="*/ 0 w 144"/>
                <a:gd name="T1" fmla="*/ 0 h 70"/>
                <a:gd name="T2" fmla="*/ 0 w 144"/>
                <a:gd name="T3" fmla="*/ 0 h 70"/>
                <a:gd name="T4" fmla="*/ 4 w 144"/>
                <a:gd name="T5" fmla="*/ 4 h 70"/>
                <a:gd name="T6" fmla="*/ 6 w 144"/>
                <a:gd name="T7" fmla="*/ 6 h 70"/>
                <a:gd name="T8" fmla="*/ 11 w 144"/>
                <a:gd name="T9" fmla="*/ 7 h 70"/>
                <a:gd name="T10" fmla="*/ 131 w 144"/>
                <a:gd name="T11" fmla="*/ 54 h 70"/>
                <a:gd name="T12" fmla="*/ 136 w 144"/>
                <a:gd name="T13" fmla="*/ 58 h 70"/>
                <a:gd name="T14" fmla="*/ 139 w 144"/>
                <a:gd name="T15" fmla="*/ 59 h 70"/>
                <a:gd name="T16" fmla="*/ 143 w 144"/>
                <a:gd name="T17" fmla="*/ 63 h 70"/>
                <a:gd name="T18" fmla="*/ 143 w 144"/>
                <a:gd name="T19" fmla="*/ 66 h 70"/>
                <a:gd name="T20" fmla="*/ 140 w 144"/>
                <a:gd name="T21" fmla="*/ 69 h 70"/>
                <a:gd name="T22" fmla="*/ 138 w 144"/>
                <a:gd name="T23" fmla="*/ 69 h 70"/>
                <a:gd name="T24" fmla="*/ 11 w 144"/>
                <a:gd name="T25" fmla="*/ 57 h 70"/>
                <a:gd name="T26" fmla="*/ 7 w 144"/>
                <a:gd name="T27" fmla="*/ 58 h 70"/>
                <a:gd name="T28" fmla="*/ 4 w 144"/>
                <a:gd name="T29" fmla="*/ 57 h 70"/>
                <a:gd name="T30" fmla="*/ 1 w 144"/>
                <a:gd name="T31" fmla="*/ 57 h 70"/>
                <a:gd name="T32" fmla="*/ 1 w 144"/>
                <a:gd name="T33" fmla="*/ 59 h 70"/>
                <a:gd name="T34" fmla="*/ 0 w 144"/>
                <a:gd name="T35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7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6"/>
                  </a:lnTo>
                  <a:lnTo>
                    <a:pt x="11" y="7"/>
                  </a:lnTo>
                  <a:lnTo>
                    <a:pt x="131" y="54"/>
                  </a:lnTo>
                  <a:lnTo>
                    <a:pt x="136" y="58"/>
                  </a:lnTo>
                  <a:lnTo>
                    <a:pt x="139" y="59"/>
                  </a:lnTo>
                  <a:lnTo>
                    <a:pt x="143" y="63"/>
                  </a:lnTo>
                  <a:lnTo>
                    <a:pt x="143" y="66"/>
                  </a:lnTo>
                  <a:lnTo>
                    <a:pt x="140" y="69"/>
                  </a:lnTo>
                  <a:lnTo>
                    <a:pt x="138" y="69"/>
                  </a:lnTo>
                  <a:lnTo>
                    <a:pt x="11" y="57"/>
                  </a:lnTo>
                  <a:lnTo>
                    <a:pt x="7" y="58"/>
                  </a:lnTo>
                  <a:lnTo>
                    <a:pt x="4" y="57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0" y="62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8" name="Freeform 54"/>
            <p:cNvSpPr>
              <a:spLocks noChangeAspect="1"/>
            </p:cNvSpPr>
            <p:nvPr/>
          </p:nvSpPr>
          <p:spPr bwMode="auto">
            <a:xfrm>
              <a:off x="1327" y="1260"/>
              <a:ext cx="142" cy="76"/>
            </a:xfrm>
            <a:custGeom>
              <a:avLst/>
              <a:gdLst>
                <a:gd name="T0" fmla="*/ 0 w 142"/>
                <a:gd name="T1" fmla="*/ 0 h 76"/>
                <a:gd name="T2" fmla="*/ 0 w 142"/>
                <a:gd name="T3" fmla="*/ 4 h 76"/>
                <a:gd name="T4" fmla="*/ 3 w 142"/>
                <a:gd name="T5" fmla="*/ 7 h 76"/>
                <a:gd name="T6" fmla="*/ 6 w 142"/>
                <a:gd name="T7" fmla="*/ 8 h 76"/>
                <a:gd name="T8" fmla="*/ 11 w 142"/>
                <a:gd name="T9" fmla="*/ 11 h 76"/>
                <a:gd name="T10" fmla="*/ 132 w 142"/>
                <a:gd name="T11" fmla="*/ 61 h 76"/>
                <a:gd name="T12" fmla="*/ 137 w 142"/>
                <a:gd name="T13" fmla="*/ 64 h 76"/>
                <a:gd name="T14" fmla="*/ 137 w 142"/>
                <a:gd name="T15" fmla="*/ 65 h 76"/>
                <a:gd name="T16" fmla="*/ 140 w 142"/>
                <a:gd name="T17" fmla="*/ 68 h 76"/>
                <a:gd name="T18" fmla="*/ 141 w 142"/>
                <a:gd name="T19" fmla="*/ 71 h 76"/>
                <a:gd name="T20" fmla="*/ 139 w 142"/>
                <a:gd name="T21" fmla="*/ 74 h 76"/>
                <a:gd name="T22" fmla="*/ 136 w 142"/>
                <a:gd name="T23" fmla="*/ 75 h 76"/>
                <a:gd name="T24" fmla="*/ 11 w 142"/>
                <a:gd name="T25" fmla="*/ 62 h 76"/>
                <a:gd name="T26" fmla="*/ 8 w 142"/>
                <a:gd name="T27" fmla="*/ 62 h 76"/>
                <a:gd name="T28" fmla="*/ 6 w 142"/>
                <a:gd name="T29" fmla="*/ 62 h 76"/>
                <a:gd name="T30" fmla="*/ 4 w 142"/>
                <a:gd name="T31" fmla="*/ 62 h 76"/>
                <a:gd name="T32" fmla="*/ 2 w 142"/>
                <a:gd name="T33" fmla="*/ 63 h 76"/>
                <a:gd name="T34" fmla="*/ 2 w 142"/>
                <a:gd name="T3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76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11"/>
                  </a:lnTo>
                  <a:lnTo>
                    <a:pt x="132" y="61"/>
                  </a:lnTo>
                  <a:lnTo>
                    <a:pt x="137" y="64"/>
                  </a:lnTo>
                  <a:lnTo>
                    <a:pt x="137" y="65"/>
                  </a:lnTo>
                  <a:lnTo>
                    <a:pt x="140" y="68"/>
                  </a:lnTo>
                  <a:lnTo>
                    <a:pt x="141" y="71"/>
                  </a:lnTo>
                  <a:lnTo>
                    <a:pt x="139" y="74"/>
                  </a:lnTo>
                  <a:lnTo>
                    <a:pt x="136" y="75"/>
                  </a:lnTo>
                  <a:lnTo>
                    <a:pt x="11" y="62"/>
                  </a:lnTo>
                  <a:lnTo>
                    <a:pt x="8" y="62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2" y="63"/>
                  </a:lnTo>
                  <a:lnTo>
                    <a:pt x="2" y="66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9" name="Freeform 55"/>
            <p:cNvSpPr>
              <a:spLocks noChangeAspect="1"/>
            </p:cNvSpPr>
            <p:nvPr/>
          </p:nvSpPr>
          <p:spPr bwMode="auto">
            <a:xfrm>
              <a:off x="1326" y="1328"/>
              <a:ext cx="142" cy="74"/>
            </a:xfrm>
            <a:custGeom>
              <a:avLst/>
              <a:gdLst>
                <a:gd name="T0" fmla="*/ 0 w 142"/>
                <a:gd name="T1" fmla="*/ 0 h 74"/>
                <a:gd name="T2" fmla="*/ 2 w 142"/>
                <a:gd name="T3" fmla="*/ 2 h 74"/>
                <a:gd name="T4" fmla="*/ 4 w 142"/>
                <a:gd name="T5" fmla="*/ 4 h 74"/>
                <a:gd name="T6" fmla="*/ 4 w 142"/>
                <a:gd name="T7" fmla="*/ 5 h 74"/>
                <a:gd name="T8" fmla="*/ 10 w 142"/>
                <a:gd name="T9" fmla="*/ 8 h 74"/>
                <a:gd name="T10" fmla="*/ 129 w 142"/>
                <a:gd name="T11" fmla="*/ 57 h 74"/>
                <a:gd name="T12" fmla="*/ 136 w 142"/>
                <a:gd name="T13" fmla="*/ 59 h 74"/>
                <a:gd name="T14" fmla="*/ 138 w 142"/>
                <a:gd name="T15" fmla="*/ 62 h 74"/>
                <a:gd name="T16" fmla="*/ 139 w 142"/>
                <a:gd name="T17" fmla="*/ 66 h 74"/>
                <a:gd name="T18" fmla="*/ 141 w 142"/>
                <a:gd name="T19" fmla="*/ 68 h 74"/>
                <a:gd name="T20" fmla="*/ 140 w 142"/>
                <a:gd name="T21" fmla="*/ 70 h 74"/>
                <a:gd name="T22" fmla="*/ 136 w 142"/>
                <a:gd name="T23" fmla="*/ 73 h 74"/>
                <a:gd name="T24" fmla="*/ 12 w 142"/>
                <a:gd name="T25" fmla="*/ 59 h 74"/>
                <a:gd name="T26" fmla="*/ 8 w 142"/>
                <a:gd name="T27" fmla="*/ 59 h 74"/>
                <a:gd name="T28" fmla="*/ 4 w 142"/>
                <a:gd name="T29" fmla="*/ 59 h 74"/>
                <a:gd name="T30" fmla="*/ 3 w 142"/>
                <a:gd name="T31" fmla="*/ 59 h 74"/>
                <a:gd name="T32" fmla="*/ 3 w 142"/>
                <a:gd name="T33" fmla="*/ 61 h 74"/>
                <a:gd name="T34" fmla="*/ 2 w 142"/>
                <a:gd name="T35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7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4" y="5"/>
                  </a:lnTo>
                  <a:lnTo>
                    <a:pt x="10" y="8"/>
                  </a:lnTo>
                  <a:lnTo>
                    <a:pt x="129" y="57"/>
                  </a:lnTo>
                  <a:lnTo>
                    <a:pt x="136" y="59"/>
                  </a:lnTo>
                  <a:lnTo>
                    <a:pt x="138" y="62"/>
                  </a:lnTo>
                  <a:lnTo>
                    <a:pt x="139" y="66"/>
                  </a:lnTo>
                  <a:lnTo>
                    <a:pt x="141" y="68"/>
                  </a:lnTo>
                  <a:lnTo>
                    <a:pt x="140" y="70"/>
                  </a:lnTo>
                  <a:lnTo>
                    <a:pt x="136" y="73"/>
                  </a:lnTo>
                  <a:lnTo>
                    <a:pt x="12" y="59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4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0" name="Freeform 56"/>
            <p:cNvSpPr>
              <a:spLocks noChangeAspect="1"/>
            </p:cNvSpPr>
            <p:nvPr/>
          </p:nvSpPr>
          <p:spPr bwMode="auto">
            <a:xfrm>
              <a:off x="1326" y="1391"/>
              <a:ext cx="142" cy="73"/>
            </a:xfrm>
            <a:custGeom>
              <a:avLst/>
              <a:gdLst>
                <a:gd name="T0" fmla="*/ 0 w 142"/>
                <a:gd name="T1" fmla="*/ 0 h 73"/>
                <a:gd name="T2" fmla="*/ 0 w 142"/>
                <a:gd name="T3" fmla="*/ 3 h 73"/>
                <a:gd name="T4" fmla="*/ 1 w 142"/>
                <a:gd name="T5" fmla="*/ 7 h 73"/>
                <a:gd name="T6" fmla="*/ 5 w 142"/>
                <a:gd name="T7" fmla="*/ 9 h 73"/>
                <a:gd name="T8" fmla="*/ 11 w 142"/>
                <a:gd name="T9" fmla="*/ 10 h 73"/>
                <a:gd name="T10" fmla="*/ 129 w 142"/>
                <a:gd name="T11" fmla="*/ 59 h 73"/>
                <a:gd name="T12" fmla="*/ 137 w 142"/>
                <a:gd name="T13" fmla="*/ 61 h 73"/>
                <a:gd name="T14" fmla="*/ 138 w 142"/>
                <a:gd name="T15" fmla="*/ 63 h 73"/>
                <a:gd name="T16" fmla="*/ 141 w 142"/>
                <a:gd name="T17" fmla="*/ 67 h 73"/>
                <a:gd name="T18" fmla="*/ 141 w 142"/>
                <a:gd name="T19" fmla="*/ 69 h 73"/>
                <a:gd name="T20" fmla="*/ 140 w 142"/>
                <a:gd name="T21" fmla="*/ 72 h 73"/>
                <a:gd name="T22" fmla="*/ 135 w 142"/>
                <a:gd name="T23" fmla="*/ 72 h 73"/>
                <a:gd name="T24" fmla="*/ 73 w 142"/>
                <a:gd name="T2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73">
                  <a:moveTo>
                    <a:pt x="0" y="0"/>
                  </a:moveTo>
                  <a:lnTo>
                    <a:pt x="0" y="3"/>
                  </a:lnTo>
                  <a:lnTo>
                    <a:pt x="1" y="7"/>
                  </a:lnTo>
                  <a:lnTo>
                    <a:pt x="5" y="9"/>
                  </a:lnTo>
                  <a:lnTo>
                    <a:pt x="11" y="10"/>
                  </a:lnTo>
                  <a:lnTo>
                    <a:pt x="129" y="59"/>
                  </a:lnTo>
                  <a:lnTo>
                    <a:pt x="137" y="61"/>
                  </a:lnTo>
                  <a:lnTo>
                    <a:pt x="138" y="63"/>
                  </a:lnTo>
                  <a:lnTo>
                    <a:pt x="141" y="67"/>
                  </a:lnTo>
                  <a:lnTo>
                    <a:pt x="141" y="69"/>
                  </a:lnTo>
                  <a:lnTo>
                    <a:pt x="140" y="72"/>
                  </a:lnTo>
                  <a:lnTo>
                    <a:pt x="135" y="72"/>
                  </a:lnTo>
                  <a:lnTo>
                    <a:pt x="73" y="65"/>
                  </a:lnTo>
                </a:path>
              </a:pathLst>
            </a:custGeom>
            <a:noFill/>
            <a:ln w="25400" cap="rnd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41" name="Line 57"/>
          <p:cNvSpPr>
            <a:spLocks noChangeAspect="1" noChangeShapeType="1"/>
          </p:cNvSpPr>
          <p:nvPr/>
        </p:nvSpPr>
        <p:spPr bwMode="auto">
          <a:xfrm>
            <a:off x="6073775" y="3144838"/>
            <a:ext cx="719138" cy="4460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42" name="Line 58"/>
          <p:cNvSpPr>
            <a:spLocks noChangeAspect="1" noChangeShapeType="1"/>
          </p:cNvSpPr>
          <p:nvPr/>
        </p:nvSpPr>
        <p:spPr bwMode="auto">
          <a:xfrm>
            <a:off x="5684838" y="1587500"/>
            <a:ext cx="0" cy="2068513"/>
          </a:xfrm>
          <a:prstGeom prst="line">
            <a:avLst/>
          </a:prstGeom>
          <a:noFill/>
          <a:ln w="444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43" name="Line 59"/>
          <p:cNvSpPr>
            <a:spLocks noChangeShapeType="1"/>
          </p:cNvSpPr>
          <p:nvPr/>
        </p:nvSpPr>
        <p:spPr bwMode="auto">
          <a:xfrm>
            <a:off x="5372100" y="2387600"/>
            <a:ext cx="66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44" name="Line 60"/>
          <p:cNvSpPr>
            <a:spLocks noChangeShapeType="1"/>
          </p:cNvSpPr>
          <p:nvPr/>
        </p:nvSpPr>
        <p:spPr bwMode="auto">
          <a:xfrm flipH="1">
            <a:off x="5257800" y="2374900"/>
            <a:ext cx="127000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45" name="Line 61"/>
          <p:cNvSpPr>
            <a:spLocks noChangeShapeType="1"/>
          </p:cNvSpPr>
          <p:nvPr/>
        </p:nvSpPr>
        <p:spPr bwMode="auto">
          <a:xfrm>
            <a:off x="5981700" y="2374900"/>
            <a:ext cx="177800" cy="495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3246" name="Object 62"/>
          <p:cNvGraphicFramePr>
            <a:graphicFrameLocks noChangeAspect="1"/>
          </p:cNvGraphicFramePr>
          <p:nvPr/>
        </p:nvGraphicFramePr>
        <p:xfrm>
          <a:off x="1746250" y="4495800"/>
          <a:ext cx="510698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4" imgW="5105400" imgH="965200" progId="Equation.3">
                  <p:embed/>
                </p:oleObj>
              </mc:Choice>
              <mc:Fallback>
                <p:oleObj name="Equation" r:id="rId4" imgW="51054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4495800"/>
                        <a:ext cx="5106988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47" name="Object 63"/>
          <p:cNvGraphicFramePr>
            <a:graphicFrameLocks noChangeAspect="1"/>
          </p:cNvGraphicFramePr>
          <p:nvPr/>
        </p:nvGraphicFramePr>
        <p:xfrm>
          <a:off x="3511550" y="5543550"/>
          <a:ext cx="3975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6" imgW="3975100" imgH="850900" progId="Equation.3">
                  <p:embed/>
                </p:oleObj>
              </mc:Choice>
              <mc:Fallback>
                <p:oleObj name="Equation" r:id="rId6" imgW="39751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0" y="5543550"/>
                        <a:ext cx="39751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3978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25-26 juin 2007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C.E. Hyde, Assemblé Générale à Saclay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1A5-A77D-9743-B8A6-F52163B961B6}" type="slidenum">
              <a:rPr lang="en-US"/>
              <a:pPr/>
              <a:t>17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190500"/>
            <a:ext cx="7023100" cy="419100"/>
          </a:xfrm>
        </p:spPr>
        <p:txBody>
          <a:bodyPr>
            <a:normAutofit fontScale="90000"/>
          </a:bodyPr>
          <a:lstStyle/>
          <a:p>
            <a:r>
              <a:rPr lang="en-US"/>
              <a:t>Structure Functions</a:t>
            </a:r>
          </a:p>
        </p:txBody>
      </p:sp>
      <p:pic>
        <p:nvPicPr>
          <p:cNvPr id="95235" name="Picture 3" descr="F2xPD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r="2727"/>
          <a:stretch>
            <a:fillRect/>
          </a:stretch>
        </p:blipFill>
        <p:spPr bwMode="auto">
          <a:xfrm>
            <a:off x="114300" y="709613"/>
            <a:ext cx="4479925" cy="57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4" descr="g1x-p-D-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/>
          <a:stretch>
            <a:fillRect/>
          </a:stretch>
        </p:blipFill>
        <p:spPr bwMode="auto">
          <a:xfrm>
            <a:off x="4873625" y="1600200"/>
            <a:ext cx="42068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6410325" y="1185863"/>
            <a:ext cx="111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polarized</a:t>
            </a:r>
          </a:p>
        </p:txBody>
      </p:sp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5168900" y="5791200"/>
          <a:ext cx="36179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6" imgW="1637986" imgH="178120" progId="Equation.3">
                  <p:embed/>
                </p:oleObj>
              </mc:Choice>
              <mc:Fallback>
                <p:oleObj name="Equation" r:id="rId6" imgW="1637986" imgH="178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5791200"/>
                        <a:ext cx="3617913" cy="393700"/>
                      </a:xfrm>
                      <a:prstGeom prst="rect">
                        <a:avLst/>
                      </a:prstGeom>
                      <a:solidFill>
                        <a:srgbClr val="00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3330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25-26 juin 2007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C.E. Hyde, Assemblé Générale à Saclay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DC43-15AD-1248-A23B-49D1776D7439}" type="slidenum">
              <a:rPr lang="en-US"/>
              <a:pPr/>
              <a:t>18</a:t>
            </a:fld>
            <a:endParaRPr lang="en-US"/>
          </a:p>
        </p:txBody>
      </p:sp>
      <p:sp>
        <p:nvSpPr>
          <p:cNvPr id="1249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Unpolarized Parton Distributions</a:t>
            </a:r>
          </a:p>
        </p:txBody>
      </p:sp>
      <p:pic>
        <p:nvPicPr>
          <p:cNvPr id="124932" name="Picture 1028" descr="ZEUS-pdf-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449388"/>
            <a:ext cx="4341813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3" name="Text Box 1029"/>
          <p:cNvSpPr txBox="1">
            <a:spLocks noChangeArrowheads="1"/>
          </p:cNvSpPr>
          <p:nvPr/>
        </p:nvSpPr>
        <p:spPr bwMode="auto">
          <a:xfrm>
            <a:off x="6169025" y="2139950"/>
            <a:ext cx="224313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40 years of effort</a:t>
            </a:r>
          </a:p>
          <a:p>
            <a:r>
              <a:rPr lang="en-US"/>
              <a:t>Large relative uncertainties for x&gt;0.5</a:t>
            </a:r>
          </a:p>
          <a:p>
            <a:endParaRPr lang="en-US"/>
          </a:p>
          <a:p>
            <a:r>
              <a:rPr lang="en-US"/>
              <a:t>Glue ≈ down for x &gt; 0.2 </a:t>
            </a:r>
          </a:p>
          <a:p>
            <a:r>
              <a:rPr lang="en-US"/>
              <a:t>(note factor 0.05)</a:t>
            </a:r>
          </a:p>
        </p:txBody>
      </p:sp>
    </p:spTree>
    <p:extLst>
      <p:ext uri="{BB962C8B-B14F-4D97-AF65-F5344CB8AC3E}">
        <p14:creationId xmlns:p14="http://schemas.microsoft.com/office/powerpoint/2010/main" val="222106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construction of an image implies that the object being observed is unaffected by the measurement</a:t>
            </a:r>
          </a:p>
          <a:p>
            <a:r>
              <a:rPr lang="en-US" dirty="0" smtClean="0"/>
              <a:t>The proton </a:t>
            </a:r>
            <a:r>
              <a:rPr lang="en-US" dirty="0" err="1" smtClean="0"/>
              <a:t>rms</a:t>
            </a:r>
            <a:r>
              <a:rPr lang="en-US" dirty="0" smtClean="0"/>
              <a:t> charge radius ~ 10</a:t>
            </a:r>
            <a:r>
              <a:rPr lang="en-US" baseline="30000" dirty="0" smtClean="0"/>
              <a:t>–15</a:t>
            </a:r>
            <a:r>
              <a:rPr lang="en-US" dirty="0" smtClean="0"/>
              <a:t> m (1 </a:t>
            </a:r>
            <a:r>
              <a:rPr lang="en-US" dirty="0" err="1" smtClean="0"/>
              <a:t>fm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 image something this small requires that it absorb momenta of the order </a:t>
            </a:r>
            <a:br>
              <a:rPr lang="en-US" dirty="0" smtClean="0"/>
            </a:br>
            <a:r>
              <a:rPr lang="en-US" i="1" dirty="0" smtClean="0"/>
              <a:t>pc = </a:t>
            </a:r>
            <a:r>
              <a:rPr lang="en-US" i="1" dirty="0" err="1" smtClean="0"/>
              <a:t>ħc</a:t>
            </a:r>
            <a:r>
              <a:rPr lang="en-US" i="1" dirty="0" smtClean="0"/>
              <a:t>/(1</a:t>
            </a:r>
            <a:r>
              <a:rPr lang="en-US" dirty="0" smtClean="0"/>
              <a:t> </a:t>
            </a:r>
            <a:r>
              <a:rPr lang="en-US" dirty="0" err="1" smtClean="0"/>
              <a:t>fm</a:t>
            </a:r>
            <a:r>
              <a:rPr lang="en-US" i="1" dirty="0" smtClean="0"/>
              <a:t>) = 200 MeV</a:t>
            </a:r>
          </a:p>
          <a:p>
            <a:pPr lvl="1"/>
            <a:r>
              <a:rPr lang="en-US" dirty="0" smtClean="0"/>
              <a:t>But the proton mass </a:t>
            </a:r>
            <a:r>
              <a:rPr lang="en-US" i="1" dirty="0" smtClean="0"/>
              <a:t>Mc</a:t>
            </a:r>
            <a:r>
              <a:rPr lang="en-US" i="1" baseline="30000" dirty="0" smtClean="0"/>
              <a:t>2</a:t>
            </a:r>
            <a:r>
              <a:rPr lang="en-US" i="1" dirty="0" smtClean="0"/>
              <a:t> = 938 </a:t>
            </a:r>
            <a:r>
              <a:rPr lang="en-US" dirty="0" smtClean="0"/>
              <a:t>MeV</a:t>
            </a:r>
          </a:p>
          <a:p>
            <a:pPr lvl="1"/>
            <a:r>
              <a:rPr lang="en-US" dirty="0" smtClean="0"/>
              <a:t>Imaging the proton requires disturbing the proton</a:t>
            </a:r>
          </a:p>
          <a:p>
            <a:pPr lvl="2"/>
            <a:r>
              <a:rPr lang="en-US" dirty="0" smtClean="0"/>
              <a:t>Is it even physically sensible to talk about imaging the proton?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F64E-2FC0-CC49-8DDD-0C8A1DD335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9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Elastic Electron Scattering on the proton, 1950s – 2010s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5422001" cy="48736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Wave equation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dirty="0" smtClean="0">
                <a:ea typeface="ＭＳ ゴシック"/>
                <a:cs typeface="ＭＳ ゴシック"/>
              </a:rPr>
              <a:t>A</a:t>
            </a:r>
            <a:r>
              <a:rPr lang="en-US" baseline="30000" dirty="0" smtClean="0">
                <a:latin typeface="Symbol" charset="2"/>
                <a:ea typeface="ＭＳ ゴシック"/>
                <a:cs typeface="Symbol" charset="2"/>
              </a:rPr>
              <a:t>m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 = </a:t>
            </a:r>
            <a:r>
              <a:rPr lang="en-US" dirty="0" err="1" smtClean="0">
                <a:ea typeface="ＭＳ ゴシック"/>
                <a:cs typeface="ＭＳ ゴシック"/>
              </a:rPr>
              <a:t>J</a:t>
            </a:r>
            <a:r>
              <a:rPr lang="en-US" baseline="30000" dirty="0" err="1" smtClean="0">
                <a:latin typeface="Symbol" charset="2"/>
                <a:ea typeface="ＭＳ ゴシック"/>
                <a:cs typeface="Symbol" charset="2"/>
              </a:rPr>
              <a:t>m</a:t>
            </a:r>
            <a:endParaRPr lang="en-US" dirty="0" smtClean="0">
              <a:latin typeface="Symbol" charset="2"/>
              <a:ea typeface="ＭＳ ゴシック"/>
              <a:cs typeface="Symbol" charset="2"/>
            </a:endParaRPr>
          </a:p>
          <a:p>
            <a:pPr lvl="1"/>
            <a:r>
              <a:rPr lang="en-US" dirty="0" smtClean="0">
                <a:latin typeface="Times New Roman"/>
                <a:ea typeface="ＭＳ ゴシック"/>
                <a:cs typeface="Times New Roman"/>
              </a:rPr>
              <a:t>Interaction </a:t>
            </a:r>
          </a:p>
          <a:p>
            <a:pPr lvl="1"/>
            <a:endParaRPr lang="en-US" dirty="0">
              <a:latin typeface="Times New Roman"/>
              <a:ea typeface="ＭＳ ゴシック"/>
              <a:cs typeface="Times New Roman"/>
            </a:endParaRPr>
          </a:p>
          <a:p>
            <a:r>
              <a:rPr lang="en-US" dirty="0" smtClean="0">
                <a:latin typeface="Times New Roman"/>
                <a:ea typeface="ＭＳ ゴシック"/>
                <a:cs typeface="Times New Roman"/>
              </a:rPr>
              <a:t>An electron makes a transition from momentum state </a:t>
            </a:r>
            <a:r>
              <a:rPr lang="en-US" b="1" i="1" dirty="0" smtClean="0">
                <a:latin typeface="Times New Roman"/>
                <a:ea typeface="ＭＳ ゴシック"/>
                <a:cs typeface="Times New Roman"/>
              </a:rPr>
              <a:t>k</a:t>
            </a:r>
            <a:r>
              <a:rPr lang="en-US" i="1" dirty="0" smtClean="0">
                <a:latin typeface="Times New Roman"/>
                <a:ea typeface="ＭＳ ゴシック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ＭＳ ゴシック"/>
                <a:cs typeface="Times New Roman"/>
              </a:rPr>
              <a:t>to</a:t>
            </a:r>
            <a:r>
              <a:rPr lang="en-US" b="1" i="1" dirty="0">
                <a:latin typeface="Times New Roman"/>
                <a:ea typeface="ＭＳ ゴシック"/>
                <a:cs typeface="Times New Roman"/>
              </a:rPr>
              <a:t> </a:t>
            </a:r>
            <a:r>
              <a:rPr lang="en-US" b="1" i="1" dirty="0" smtClean="0">
                <a:latin typeface="Times New Roman"/>
                <a:ea typeface="ＭＳ ゴシック"/>
                <a:cs typeface="Times New Roman"/>
              </a:rPr>
              <a:t>k’</a:t>
            </a:r>
            <a:r>
              <a:rPr lang="en-US" dirty="0" smtClean="0">
                <a:latin typeface="Times New Roman"/>
                <a:ea typeface="ＭＳ ゴシック"/>
                <a:cs typeface="Times New Roman"/>
              </a:rPr>
              <a:t>:</a:t>
            </a:r>
          </a:p>
          <a:p>
            <a:pPr lvl="1"/>
            <a:r>
              <a:rPr lang="en-US" dirty="0">
                <a:latin typeface="Times New Roman"/>
                <a:ea typeface="ＭＳ ゴシック"/>
                <a:cs typeface="Times New Roman"/>
              </a:rPr>
              <a:t>C</a:t>
            </a:r>
            <a:r>
              <a:rPr lang="en-US" dirty="0" smtClean="0">
                <a:latin typeface="Times New Roman"/>
                <a:ea typeface="ＭＳ ゴシック"/>
                <a:cs typeface="Times New Roman"/>
              </a:rPr>
              <a:t>urrent </a:t>
            </a:r>
            <a:r>
              <a:rPr lang="en-US" i="1" dirty="0" err="1" smtClean="0">
                <a:latin typeface="Times New Roman"/>
                <a:ea typeface="ＭＳ ゴシック"/>
                <a:cs typeface="Times New Roman"/>
              </a:rPr>
              <a:t>j</a:t>
            </a:r>
            <a:r>
              <a:rPr lang="en-US" i="1" baseline="30000" dirty="0" err="1" smtClean="0">
                <a:latin typeface="Symbol" charset="2"/>
                <a:ea typeface="ＭＳ ゴシック"/>
                <a:cs typeface="Symbol" charset="2"/>
              </a:rPr>
              <a:t>m</a:t>
            </a:r>
            <a:r>
              <a:rPr lang="en-US" i="1" dirty="0" smtClean="0">
                <a:latin typeface="Times New Roman"/>
                <a:ea typeface="ＭＳ ゴシック"/>
                <a:cs typeface="Times New Roman"/>
              </a:rPr>
              <a:t>(q) </a:t>
            </a:r>
            <a:r>
              <a:rPr lang="en-US" dirty="0" smtClean="0">
                <a:latin typeface="Times New Roman"/>
                <a:ea typeface="ＭＳ ゴシック"/>
                <a:cs typeface="Times New Roman"/>
              </a:rPr>
              <a:t>generates a vector potential </a:t>
            </a:r>
            <a:r>
              <a:rPr lang="en-US" i="1" dirty="0" smtClean="0">
                <a:latin typeface="Times New Roman"/>
                <a:ea typeface="ＭＳ ゴシック"/>
                <a:cs typeface="Times New Roman"/>
              </a:rPr>
              <a:t>A</a:t>
            </a:r>
            <a:r>
              <a:rPr lang="en-US" i="1" baseline="30000" dirty="0" smtClean="0">
                <a:latin typeface="Symbol" charset="2"/>
                <a:ea typeface="ＭＳ ゴシック"/>
                <a:cs typeface="Symbol" charset="2"/>
              </a:rPr>
              <a:t>m</a:t>
            </a:r>
            <a:r>
              <a:rPr lang="en-US" i="1" dirty="0" smtClean="0">
                <a:latin typeface="Times New Roman"/>
                <a:ea typeface="ＭＳ ゴシック"/>
                <a:cs typeface="Times New Roman"/>
              </a:rPr>
              <a:t>(x) </a:t>
            </a:r>
            <a:r>
              <a:rPr lang="en-US" dirty="0" smtClean="0">
                <a:latin typeface="Times New Roman"/>
                <a:ea typeface="ＭＳ ゴシック"/>
                <a:cs typeface="Times New Roman"/>
              </a:rPr>
              <a:t>~ e</a:t>
            </a:r>
            <a:r>
              <a:rPr lang="en-US" i="1" baseline="30000" dirty="0" smtClean="0">
                <a:latin typeface="Times New Roman"/>
                <a:ea typeface="ＭＳ ゴシック"/>
                <a:cs typeface="Times New Roman"/>
              </a:rPr>
              <a:t>–</a:t>
            </a:r>
            <a:r>
              <a:rPr lang="en-US" i="1" baseline="30000" dirty="0" err="1" smtClean="0">
                <a:latin typeface="Times New Roman"/>
                <a:ea typeface="ＭＳ ゴシック"/>
                <a:cs typeface="Times New Roman"/>
              </a:rPr>
              <a:t>iq•x</a:t>
            </a:r>
            <a:r>
              <a:rPr lang="en-US" i="1" dirty="0" err="1">
                <a:latin typeface="Times New Roman"/>
                <a:ea typeface="ＭＳ ゴシック"/>
                <a:cs typeface="Times New Roman"/>
              </a:rPr>
              <a:t>j</a:t>
            </a:r>
            <a:r>
              <a:rPr lang="en-US" i="1" baseline="30000" dirty="0" err="1">
                <a:latin typeface="Symbol" charset="2"/>
                <a:ea typeface="ＭＳ ゴシック"/>
                <a:cs typeface="Symbol" charset="2"/>
              </a:rPr>
              <a:t>m</a:t>
            </a:r>
            <a:r>
              <a:rPr lang="en-US" i="1" dirty="0">
                <a:latin typeface="Times New Roman"/>
                <a:ea typeface="ＭＳ ゴシック"/>
                <a:cs typeface="Times New Roman"/>
              </a:rPr>
              <a:t>(</a:t>
            </a:r>
            <a:r>
              <a:rPr lang="en-US" i="1" dirty="0" smtClean="0">
                <a:latin typeface="Times New Roman"/>
                <a:ea typeface="ＭＳ ゴシック"/>
                <a:cs typeface="Times New Roman"/>
              </a:rPr>
              <a:t>q)/q</a:t>
            </a:r>
            <a:r>
              <a:rPr lang="en-US" i="1" baseline="30000" dirty="0" smtClean="0">
                <a:latin typeface="Times New Roman"/>
                <a:ea typeface="ＭＳ ゴシック"/>
                <a:cs typeface="Times New Roman"/>
              </a:rPr>
              <a:t>2</a:t>
            </a:r>
            <a:endParaRPr lang="en-US" dirty="0" smtClean="0">
              <a:latin typeface="Times New Roman"/>
              <a:ea typeface="ＭＳ ゴシック"/>
              <a:cs typeface="Times New Roman"/>
            </a:endParaRPr>
          </a:p>
          <a:p>
            <a:pPr lvl="1"/>
            <a:r>
              <a:rPr lang="en-US" dirty="0" smtClean="0">
                <a:latin typeface="Times New Roman"/>
                <a:ea typeface="ＭＳ ゴシック"/>
                <a:cs typeface="Times New Roman"/>
              </a:rPr>
              <a:t>This vector potential then interacts with the current density </a:t>
            </a:r>
            <a:r>
              <a:rPr lang="en-US" i="1" dirty="0" err="1" smtClean="0">
                <a:latin typeface="Times New Roman"/>
                <a:ea typeface="ＭＳ ゴシック"/>
                <a:cs typeface="Times New Roman"/>
              </a:rPr>
              <a:t>J</a:t>
            </a:r>
            <a:r>
              <a:rPr lang="en-US" i="1" baseline="30000" dirty="0" err="1" smtClean="0">
                <a:latin typeface="Symbol" charset="2"/>
                <a:ea typeface="ＭＳ ゴシック"/>
                <a:cs typeface="Symbol" charset="2"/>
              </a:rPr>
              <a:t>m</a:t>
            </a:r>
            <a:r>
              <a:rPr lang="en-US" i="1" dirty="0" smtClean="0">
                <a:latin typeface="Times New Roman"/>
                <a:ea typeface="ＭＳ ゴシック"/>
                <a:cs typeface="Times New Roman"/>
              </a:rPr>
              <a:t>(x) </a:t>
            </a:r>
            <a:r>
              <a:rPr lang="en-US" dirty="0" smtClean="0">
                <a:latin typeface="Times New Roman"/>
                <a:ea typeface="ＭＳ ゴシック"/>
                <a:cs typeface="Times New Roman"/>
              </a:rPr>
              <a:t> of the proton.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186488" y="3844925"/>
            <a:ext cx="2708275" cy="2344738"/>
            <a:chOff x="3777" y="2630"/>
            <a:chExt cx="1706" cy="1477"/>
          </a:xfrm>
        </p:grpSpPr>
        <p:sp>
          <p:nvSpPr>
            <p:cNvPr id="5" name="Rectangle 8"/>
            <p:cNvSpPr>
              <a:spLocks noChangeAspect="1" noChangeArrowheads="1"/>
            </p:cNvSpPr>
            <p:nvPr/>
          </p:nvSpPr>
          <p:spPr bwMode="auto">
            <a:xfrm>
              <a:off x="3784" y="2648"/>
              <a:ext cx="1699" cy="14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9"/>
            <p:cNvSpPr>
              <a:spLocks noChangeAspect="1" noChangeShapeType="1"/>
            </p:cNvSpPr>
            <p:nvPr/>
          </p:nvSpPr>
          <p:spPr bwMode="auto">
            <a:xfrm>
              <a:off x="3856" y="2864"/>
              <a:ext cx="288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Aspect="1" noChangeShapeType="1"/>
            </p:cNvSpPr>
            <p:nvPr/>
          </p:nvSpPr>
          <p:spPr bwMode="auto">
            <a:xfrm flipV="1">
              <a:off x="4144" y="2798"/>
              <a:ext cx="45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1"/>
            <p:cNvGrpSpPr>
              <a:grpSpLocks noChangeAspect="1"/>
            </p:cNvGrpSpPr>
            <p:nvPr/>
          </p:nvGrpSpPr>
          <p:grpSpPr bwMode="auto">
            <a:xfrm rot="-2865258">
              <a:off x="4259" y="2948"/>
              <a:ext cx="76" cy="351"/>
              <a:chOff x="1324" y="1002"/>
              <a:chExt cx="146" cy="462"/>
            </a:xfrm>
          </p:grpSpPr>
          <p:sp>
            <p:nvSpPr>
              <p:cNvPr id="16" name="Freeform 12"/>
              <p:cNvSpPr>
                <a:spLocks noChangeAspect="1"/>
              </p:cNvSpPr>
              <p:nvPr/>
            </p:nvSpPr>
            <p:spPr bwMode="auto">
              <a:xfrm>
                <a:off x="1326" y="1002"/>
                <a:ext cx="143" cy="75"/>
              </a:xfrm>
              <a:custGeom>
                <a:avLst/>
                <a:gdLst>
                  <a:gd name="T0" fmla="*/ 0 w 143"/>
                  <a:gd name="T1" fmla="*/ 0 h 75"/>
                  <a:gd name="T2" fmla="*/ 0 w 143"/>
                  <a:gd name="T3" fmla="*/ 4 h 75"/>
                  <a:gd name="T4" fmla="*/ 4 w 143"/>
                  <a:gd name="T5" fmla="*/ 7 h 75"/>
                  <a:gd name="T6" fmla="*/ 8 w 143"/>
                  <a:gd name="T7" fmla="*/ 9 h 75"/>
                  <a:gd name="T8" fmla="*/ 12 w 143"/>
                  <a:gd name="T9" fmla="*/ 11 h 75"/>
                  <a:gd name="T10" fmla="*/ 129 w 143"/>
                  <a:gd name="T11" fmla="*/ 58 h 75"/>
                  <a:gd name="T12" fmla="*/ 135 w 143"/>
                  <a:gd name="T13" fmla="*/ 60 h 75"/>
                  <a:gd name="T14" fmla="*/ 139 w 143"/>
                  <a:gd name="T15" fmla="*/ 63 h 75"/>
                  <a:gd name="T16" fmla="*/ 142 w 143"/>
                  <a:gd name="T17" fmla="*/ 65 h 75"/>
                  <a:gd name="T18" fmla="*/ 141 w 143"/>
                  <a:gd name="T19" fmla="*/ 69 h 75"/>
                  <a:gd name="T20" fmla="*/ 141 w 143"/>
                  <a:gd name="T21" fmla="*/ 71 h 75"/>
                  <a:gd name="T22" fmla="*/ 138 w 143"/>
                  <a:gd name="T23" fmla="*/ 74 h 75"/>
                  <a:gd name="T24" fmla="*/ 11 w 143"/>
                  <a:gd name="T25" fmla="*/ 60 h 75"/>
                  <a:gd name="T26" fmla="*/ 10 w 143"/>
                  <a:gd name="T27" fmla="*/ 61 h 75"/>
                  <a:gd name="T28" fmla="*/ 4 w 143"/>
                  <a:gd name="T29" fmla="*/ 59 h 75"/>
                  <a:gd name="T30" fmla="*/ 4 w 143"/>
                  <a:gd name="T31" fmla="*/ 60 h 75"/>
                  <a:gd name="T32" fmla="*/ 2 w 143"/>
                  <a:gd name="T33" fmla="*/ 62 h 75"/>
                  <a:gd name="T34" fmla="*/ 0 w 143"/>
                  <a:gd name="T35" fmla="*/ 6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75">
                    <a:moveTo>
                      <a:pt x="0" y="0"/>
                    </a:moveTo>
                    <a:lnTo>
                      <a:pt x="0" y="4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29" y="58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38" y="74"/>
                    </a:lnTo>
                    <a:lnTo>
                      <a:pt x="11" y="60"/>
                    </a:lnTo>
                    <a:lnTo>
                      <a:pt x="10" y="61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2" y="62"/>
                    </a:lnTo>
                    <a:lnTo>
                      <a:pt x="0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 noChangeAspect="1"/>
              </p:cNvSpPr>
              <p:nvPr/>
            </p:nvSpPr>
            <p:spPr bwMode="auto">
              <a:xfrm>
                <a:off x="1324" y="1069"/>
                <a:ext cx="143" cy="72"/>
              </a:xfrm>
              <a:custGeom>
                <a:avLst/>
                <a:gdLst>
                  <a:gd name="T0" fmla="*/ 0 w 143"/>
                  <a:gd name="T1" fmla="*/ 0 h 72"/>
                  <a:gd name="T2" fmla="*/ 1 w 143"/>
                  <a:gd name="T3" fmla="*/ 2 h 72"/>
                  <a:gd name="T4" fmla="*/ 4 w 143"/>
                  <a:gd name="T5" fmla="*/ 4 h 72"/>
                  <a:gd name="T6" fmla="*/ 6 w 143"/>
                  <a:gd name="T7" fmla="*/ 6 h 72"/>
                  <a:gd name="T8" fmla="*/ 10 w 143"/>
                  <a:gd name="T9" fmla="*/ 7 h 72"/>
                  <a:gd name="T10" fmla="*/ 133 w 143"/>
                  <a:gd name="T11" fmla="*/ 57 h 72"/>
                  <a:gd name="T12" fmla="*/ 137 w 143"/>
                  <a:gd name="T13" fmla="*/ 61 h 72"/>
                  <a:gd name="T14" fmla="*/ 140 w 143"/>
                  <a:gd name="T15" fmla="*/ 61 h 72"/>
                  <a:gd name="T16" fmla="*/ 141 w 143"/>
                  <a:gd name="T17" fmla="*/ 65 h 72"/>
                  <a:gd name="T18" fmla="*/ 141 w 143"/>
                  <a:gd name="T19" fmla="*/ 66 h 72"/>
                  <a:gd name="T20" fmla="*/ 142 w 143"/>
                  <a:gd name="T21" fmla="*/ 71 h 72"/>
                  <a:gd name="T22" fmla="*/ 137 w 143"/>
                  <a:gd name="T23" fmla="*/ 71 h 72"/>
                  <a:gd name="T24" fmla="*/ 12 w 143"/>
                  <a:gd name="T25" fmla="*/ 59 h 72"/>
                  <a:gd name="T26" fmla="*/ 7 w 143"/>
                  <a:gd name="T27" fmla="*/ 59 h 72"/>
                  <a:gd name="T28" fmla="*/ 6 w 143"/>
                  <a:gd name="T29" fmla="*/ 59 h 72"/>
                  <a:gd name="T30" fmla="*/ 4 w 143"/>
                  <a:gd name="T31" fmla="*/ 59 h 72"/>
                  <a:gd name="T32" fmla="*/ 1 w 143"/>
                  <a:gd name="T33" fmla="*/ 59 h 72"/>
                  <a:gd name="T34" fmla="*/ 0 w 143"/>
                  <a:gd name="T35" fmla="*/ 6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72">
                    <a:moveTo>
                      <a:pt x="0" y="0"/>
                    </a:moveTo>
                    <a:lnTo>
                      <a:pt x="1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0" y="7"/>
                    </a:lnTo>
                    <a:lnTo>
                      <a:pt x="133" y="57"/>
                    </a:lnTo>
                    <a:lnTo>
                      <a:pt x="137" y="61"/>
                    </a:lnTo>
                    <a:lnTo>
                      <a:pt x="140" y="61"/>
                    </a:lnTo>
                    <a:lnTo>
                      <a:pt x="141" y="65"/>
                    </a:lnTo>
                    <a:lnTo>
                      <a:pt x="141" y="66"/>
                    </a:lnTo>
                    <a:lnTo>
                      <a:pt x="142" y="71"/>
                    </a:lnTo>
                    <a:lnTo>
                      <a:pt x="137" y="71"/>
                    </a:lnTo>
                    <a:lnTo>
                      <a:pt x="12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4" y="59"/>
                    </a:lnTo>
                    <a:lnTo>
                      <a:pt x="1" y="59"/>
                    </a:lnTo>
                    <a:lnTo>
                      <a:pt x="0" y="61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 noChangeAspect="1"/>
              </p:cNvSpPr>
              <p:nvPr/>
            </p:nvSpPr>
            <p:spPr bwMode="auto">
              <a:xfrm>
                <a:off x="1326" y="1131"/>
                <a:ext cx="144" cy="76"/>
              </a:xfrm>
              <a:custGeom>
                <a:avLst/>
                <a:gdLst>
                  <a:gd name="T0" fmla="*/ 0 w 144"/>
                  <a:gd name="T1" fmla="*/ 0 h 76"/>
                  <a:gd name="T2" fmla="*/ 0 w 144"/>
                  <a:gd name="T3" fmla="*/ 3 h 76"/>
                  <a:gd name="T4" fmla="*/ 2 w 144"/>
                  <a:gd name="T5" fmla="*/ 7 h 76"/>
                  <a:gd name="T6" fmla="*/ 7 w 144"/>
                  <a:gd name="T7" fmla="*/ 9 h 76"/>
                  <a:gd name="T8" fmla="*/ 10 w 144"/>
                  <a:gd name="T9" fmla="*/ 11 h 76"/>
                  <a:gd name="T10" fmla="*/ 133 w 144"/>
                  <a:gd name="T11" fmla="*/ 59 h 76"/>
                  <a:gd name="T12" fmla="*/ 136 w 144"/>
                  <a:gd name="T13" fmla="*/ 63 h 76"/>
                  <a:gd name="T14" fmla="*/ 139 w 144"/>
                  <a:gd name="T15" fmla="*/ 65 h 76"/>
                  <a:gd name="T16" fmla="*/ 143 w 144"/>
                  <a:gd name="T17" fmla="*/ 67 h 76"/>
                  <a:gd name="T18" fmla="*/ 143 w 144"/>
                  <a:gd name="T19" fmla="*/ 71 h 76"/>
                  <a:gd name="T20" fmla="*/ 141 w 144"/>
                  <a:gd name="T21" fmla="*/ 74 h 76"/>
                  <a:gd name="T22" fmla="*/ 138 w 144"/>
                  <a:gd name="T23" fmla="*/ 75 h 76"/>
                  <a:gd name="T24" fmla="*/ 9 w 144"/>
                  <a:gd name="T25" fmla="*/ 63 h 76"/>
                  <a:gd name="T26" fmla="*/ 6 w 144"/>
                  <a:gd name="T27" fmla="*/ 62 h 76"/>
                  <a:gd name="T28" fmla="*/ 6 w 144"/>
                  <a:gd name="T29" fmla="*/ 63 h 76"/>
                  <a:gd name="T30" fmla="*/ 3 w 144"/>
                  <a:gd name="T31" fmla="*/ 62 h 76"/>
                  <a:gd name="T32" fmla="*/ 0 w 144"/>
                  <a:gd name="T33" fmla="*/ 64 h 76"/>
                  <a:gd name="T34" fmla="*/ 0 w 144"/>
                  <a:gd name="T3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76">
                    <a:moveTo>
                      <a:pt x="0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7" y="9"/>
                    </a:lnTo>
                    <a:lnTo>
                      <a:pt x="10" y="11"/>
                    </a:lnTo>
                    <a:lnTo>
                      <a:pt x="133" y="59"/>
                    </a:lnTo>
                    <a:lnTo>
                      <a:pt x="136" y="63"/>
                    </a:lnTo>
                    <a:lnTo>
                      <a:pt x="139" y="65"/>
                    </a:lnTo>
                    <a:lnTo>
                      <a:pt x="143" y="67"/>
                    </a:lnTo>
                    <a:lnTo>
                      <a:pt x="143" y="71"/>
                    </a:lnTo>
                    <a:lnTo>
                      <a:pt x="141" y="74"/>
                    </a:lnTo>
                    <a:lnTo>
                      <a:pt x="138" y="75"/>
                    </a:lnTo>
                    <a:lnTo>
                      <a:pt x="9" y="63"/>
                    </a:lnTo>
                    <a:lnTo>
                      <a:pt x="6" y="62"/>
                    </a:lnTo>
                    <a:lnTo>
                      <a:pt x="6" y="63"/>
                    </a:lnTo>
                    <a:lnTo>
                      <a:pt x="3" y="62"/>
                    </a:lnTo>
                    <a:lnTo>
                      <a:pt x="0" y="64"/>
                    </a:lnTo>
                    <a:lnTo>
                      <a:pt x="0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 noChangeAspect="1"/>
              </p:cNvSpPr>
              <p:nvPr/>
            </p:nvSpPr>
            <p:spPr bwMode="auto">
              <a:xfrm>
                <a:off x="1325" y="1202"/>
                <a:ext cx="144" cy="70"/>
              </a:xfrm>
              <a:custGeom>
                <a:avLst/>
                <a:gdLst>
                  <a:gd name="T0" fmla="*/ 0 w 144"/>
                  <a:gd name="T1" fmla="*/ 0 h 70"/>
                  <a:gd name="T2" fmla="*/ 0 w 144"/>
                  <a:gd name="T3" fmla="*/ 0 h 70"/>
                  <a:gd name="T4" fmla="*/ 4 w 144"/>
                  <a:gd name="T5" fmla="*/ 4 h 70"/>
                  <a:gd name="T6" fmla="*/ 6 w 144"/>
                  <a:gd name="T7" fmla="*/ 6 h 70"/>
                  <a:gd name="T8" fmla="*/ 11 w 144"/>
                  <a:gd name="T9" fmla="*/ 7 h 70"/>
                  <a:gd name="T10" fmla="*/ 131 w 144"/>
                  <a:gd name="T11" fmla="*/ 54 h 70"/>
                  <a:gd name="T12" fmla="*/ 136 w 144"/>
                  <a:gd name="T13" fmla="*/ 58 h 70"/>
                  <a:gd name="T14" fmla="*/ 139 w 144"/>
                  <a:gd name="T15" fmla="*/ 59 h 70"/>
                  <a:gd name="T16" fmla="*/ 143 w 144"/>
                  <a:gd name="T17" fmla="*/ 63 h 70"/>
                  <a:gd name="T18" fmla="*/ 143 w 144"/>
                  <a:gd name="T19" fmla="*/ 66 h 70"/>
                  <a:gd name="T20" fmla="*/ 140 w 144"/>
                  <a:gd name="T21" fmla="*/ 69 h 70"/>
                  <a:gd name="T22" fmla="*/ 138 w 144"/>
                  <a:gd name="T23" fmla="*/ 69 h 70"/>
                  <a:gd name="T24" fmla="*/ 11 w 144"/>
                  <a:gd name="T25" fmla="*/ 57 h 70"/>
                  <a:gd name="T26" fmla="*/ 7 w 144"/>
                  <a:gd name="T27" fmla="*/ 58 h 70"/>
                  <a:gd name="T28" fmla="*/ 4 w 144"/>
                  <a:gd name="T29" fmla="*/ 57 h 70"/>
                  <a:gd name="T30" fmla="*/ 1 w 144"/>
                  <a:gd name="T31" fmla="*/ 57 h 70"/>
                  <a:gd name="T32" fmla="*/ 1 w 144"/>
                  <a:gd name="T33" fmla="*/ 59 h 70"/>
                  <a:gd name="T34" fmla="*/ 0 w 144"/>
                  <a:gd name="T35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70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31" y="54"/>
                    </a:lnTo>
                    <a:lnTo>
                      <a:pt x="136" y="58"/>
                    </a:lnTo>
                    <a:lnTo>
                      <a:pt x="139" y="59"/>
                    </a:lnTo>
                    <a:lnTo>
                      <a:pt x="143" y="63"/>
                    </a:lnTo>
                    <a:lnTo>
                      <a:pt x="143" y="66"/>
                    </a:lnTo>
                    <a:lnTo>
                      <a:pt x="140" y="69"/>
                    </a:lnTo>
                    <a:lnTo>
                      <a:pt x="138" y="69"/>
                    </a:lnTo>
                    <a:lnTo>
                      <a:pt x="11" y="57"/>
                    </a:lnTo>
                    <a:lnTo>
                      <a:pt x="7" y="58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0" y="62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 noChangeAspect="1"/>
              </p:cNvSpPr>
              <p:nvPr/>
            </p:nvSpPr>
            <p:spPr bwMode="auto">
              <a:xfrm>
                <a:off x="1327" y="1260"/>
                <a:ext cx="142" cy="76"/>
              </a:xfrm>
              <a:custGeom>
                <a:avLst/>
                <a:gdLst>
                  <a:gd name="T0" fmla="*/ 0 w 142"/>
                  <a:gd name="T1" fmla="*/ 0 h 76"/>
                  <a:gd name="T2" fmla="*/ 0 w 142"/>
                  <a:gd name="T3" fmla="*/ 4 h 76"/>
                  <a:gd name="T4" fmla="*/ 3 w 142"/>
                  <a:gd name="T5" fmla="*/ 7 h 76"/>
                  <a:gd name="T6" fmla="*/ 6 w 142"/>
                  <a:gd name="T7" fmla="*/ 8 h 76"/>
                  <a:gd name="T8" fmla="*/ 11 w 142"/>
                  <a:gd name="T9" fmla="*/ 11 h 76"/>
                  <a:gd name="T10" fmla="*/ 132 w 142"/>
                  <a:gd name="T11" fmla="*/ 61 h 76"/>
                  <a:gd name="T12" fmla="*/ 137 w 142"/>
                  <a:gd name="T13" fmla="*/ 64 h 76"/>
                  <a:gd name="T14" fmla="*/ 137 w 142"/>
                  <a:gd name="T15" fmla="*/ 65 h 76"/>
                  <a:gd name="T16" fmla="*/ 140 w 142"/>
                  <a:gd name="T17" fmla="*/ 68 h 76"/>
                  <a:gd name="T18" fmla="*/ 141 w 142"/>
                  <a:gd name="T19" fmla="*/ 71 h 76"/>
                  <a:gd name="T20" fmla="*/ 139 w 142"/>
                  <a:gd name="T21" fmla="*/ 74 h 76"/>
                  <a:gd name="T22" fmla="*/ 136 w 142"/>
                  <a:gd name="T23" fmla="*/ 75 h 76"/>
                  <a:gd name="T24" fmla="*/ 11 w 142"/>
                  <a:gd name="T25" fmla="*/ 62 h 76"/>
                  <a:gd name="T26" fmla="*/ 8 w 142"/>
                  <a:gd name="T27" fmla="*/ 62 h 76"/>
                  <a:gd name="T28" fmla="*/ 6 w 142"/>
                  <a:gd name="T29" fmla="*/ 62 h 76"/>
                  <a:gd name="T30" fmla="*/ 4 w 142"/>
                  <a:gd name="T31" fmla="*/ 62 h 76"/>
                  <a:gd name="T32" fmla="*/ 2 w 142"/>
                  <a:gd name="T33" fmla="*/ 63 h 76"/>
                  <a:gd name="T34" fmla="*/ 2 w 142"/>
                  <a:gd name="T3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" h="76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32" y="61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40" y="68"/>
                    </a:lnTo>
                    <a:lnTo>
                      <a:pt x="141" y="71"/>
                    </a:lnTo>
                    <a:lnTo>
                      <a:pt x="139" y="74"/>
                    </a:lnTo>
                    <a:lnTo>
                      <a:pt x="136" y="75"/>
                    </a:lnTo>
                    <a:lnTo>
                      <a:pt x="11" y="6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3"/>
                    </a:lnTo>
                    <a:lnTo>
                      <a:pt x="2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 noChangeAspect="1"/>
              </p:cNvSpPr>
              <p:nvPr/>
            </p:nvSpPr>
            <p:spPr bwMode="auto">
              <a:xfrm>
                <a:off x="1326" y="1328"/>
                <a:ext cx="142" cy="74"/>
              </a:xfrm>
              <a:custGeom>
                <a:avLst/>
                <a:gdLst>
                  <a:gd name="T0" fmla="*/ 0 w 142"/>
                  <a:gd name="T1" fmla="*/ 0 h 74"/>
                  <a:gd name="T2" fmla="*/ 2 w 142"/>
                  <a:gd name="T3" fmla="*/ 2 h 74"/>
                  <a:gd name="T4" fmla="*/ 4 w 142"/>
                  <a:gd name="T5" fmla="*/ 4 h 74"/>
                  <a:gd name="T6" fmla="*/ 4 w 142"/>
                  <a:gd name="T7" fmla="*/ 5 h 74"/>
                  <a:gd name="T8" fmla="*/ 10 w 142"/>
                  <a:gd name="T9" fmla="*/ 8 h 74"/>
                  <a:gd name="T10" fmla="*/ 129 w 142"/>
                  <a:gd name="T11" fmla="*/ 57 h 74"/>
                  <a:gd name="T12" fmla="*/ 136 w 142"/>
                  <a:gd name="T13" fmla="*/ 59 h 74"/>
                  <a:gd name="T14" fmla="*/ 138 w 142"/>
                  <a:gd name="T15" fmla="*/ 62 h 74"/>
                  <a:gd name="T16" fmla="*/ 139 w 142"/>
                  <a:gd name="T17" fmla="*/ 66 h 74"/>
                  <a:gd name="T18" fmla="*/ 141 w 142"/>
                  <a:gd name="T19" fmla="*/ 68 h 74"/>
                  <a:gd name="T20" fmla="*/ 140 w 142"/>
                  <a:gd name="T21" fmla="*/ 70 h 74"/>
                  <a:gd name="T22" fmla="*/ 136 w 142"/>
                  <a:gd name="T23" fmla="*/ 73 h 74"/>
                  <a:gd name="T24" fmla="*/ 12 w 142"/>
                  <a:gd name="T25" fmla="*/ 59 h 74"/>
                  <a:gd name="T26" fmla="*/ 8 w 142"/>
                  <a:gd name="T27" fmla="*/ 59 h 74"/>
                  <a:gd name="T28" fmla="*/ 4 w 142"/>
                  <a:gd name="T29" fmla="*/ 59 h 74"/>
                  <a:gd name="T30" fmla="*/ 3 w 142"/>
                  <a:gd name="T31" fmla="*/ 59 h 74"/>
                  <a:gd name="T32" fmla="*/ 3 w 142"/>
                  <a:gd name="T33" fmla="*/ 61 h 74"/>
                  <a:gd name="T34" fmla="*/ 2 w 142"/>
                  <a:gd name="T35" fmla="*/ 6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" h="7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10" y="8"/>
                    </a:lnTo>
                    <a:lnTo>
                      <a:pt x="129" y="57"/>
                    </a:lnTo>
                    <a:lnTo>
                      <a:pt x="136" y="59"/>
                    </a:lnTo>
                    <a:lnTo>
                      <a:pt x="138" y="62"/>
                    </a:lnTo>
                    <a:lnTo>
                      <a:pt x="139" y="66"/>
                    </a:lnTo>
                    <a:lnTo>
                      <a:pt x="141" y="68"/>
                    </a:lnTo>
                    <a:lnTo>
                      <a:pt x="140" y="70"/>
                    </a:lnTo>
                    <a:lnTo>
                      <a:pt x="136" y="73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4" y="59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2" y="64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 noChangeAspect="1"/>
              </p:cNvSpPr>
              <p:nvPr/>
            </p:nvSpPr>
            <p:spPr bwMode="auto">
              <a:xfrm>
                <a:off x="1326" y="1391"/>
                <a:ext cx="142" cy="73"/>
              </a:xfrm>
              <a:custGeom>
                <a:avLst/>
                <a:gdLst>
                  <a:gd name="T0" fmla="*/ 0 w 142"/>
                  <a:gd name="T1" fmla="*/ 0 h 73"/>
                  <a:gd name="T2" fmla="*/ 0 w 142"/>
                  <a:gd name="T3" fmla="*/ 3 h 73"/>
                  <a:gd name="T4" fmla="*/ 1 w 142"/>
                  <a:gd name="T5" fmla="*/ 7 h 73"/>
                  <a:gd name="T6" fmla="*/ 5 w 142"/>
                  <a:gd name="T7" fmla="*/ 9 h 73"/>
                  <a:gd name="T8" fmla="*/ 11 w 142"/>
                  <a:gd name="T9" fmla="*/ 10 h 73"/>
                  <a:gd name="T10" fmla="*/ 129 w 142"/>
                  <a:gd name="T11" fmla="*/ 59 h 73"/>
                  <a:gd name="T12" fmla="*/ 137 w 142"/>
                  <a:gd name="T13" fmla="*/ 61 h 73"/>
                  <a:gd name="T14" fmla="*/ 138 w 142"/>
                  <a:gd name="T15" fmla="*/ 63 h 73"/>
                  <a:gd name="T16" fmla="*/ 141 w 142"/>
                  <a:gd name="T17" fmla="*/ 67 h 73"/>
                  <a:gd name="T18" fmla="*/ 141 w 142"/>
                  <a:gd name="T19" fmla="*/ 69 h 73"/>
                  <a:gd name="T20" fmla="*/ 140 w 142"/>
                  <a:gd name="T21" fmla="*/ 72 h 73"/>
                  <a:gd name="T22" fmla="*/ 135 w 142"/>
                  <a:gd name="T23" fmla="*/ 72 h 73"/>
                  <a:gd name="T24" fmla="*/ 73 w 142"/>
                  <a:gd name="T25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2" h="73">
                    <a:moveTo>
                      <a:pt x="0" y="0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5" y="9"/>
                    </a:lnTo>
                    <a:lnTo>
                      <a:pt x="11" y="10"/>
                    </a:lnTo>
                    <a:lnTo>
                      <a:pt x="129" y="59"/>
                    </a:lnTo>
                    <a:lnTo>
                      <a:pt x="137" y="61"/>
                    </a:lnTo>
                    <a:lnTo>
                      <a:pt x="138" y="63"/>
                    </a:lnTo>
                    <a:lnTo>
                      <a:pt x="141" y="67"/>
                    </a:lnTo>
                    <a:lnTo>
                      <a:pt x="141" y="69"/>
                    </a:lnTo>
                    <a:lnTo>
                      <a:pt x="140" y="72"/>
                    </a:lnTo>
                    <a:lnTo>
                      <a:pt x="135" y="72"/>
                    </a:lnTo>
                    <a:lnTo>
                      <a:pt x="73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Oval 19"/>
            <p:cNvSpPr>
              <a:spLocks noChangeAspect="1" noChangeArrowheads="1"/>
            </p:cNvSpPr>
            <p:nvPr/>
          </p:nvSpPr>
          <p:spPr bwMode="auto">
            <a:xfrm>
              <a:off x="4342" y="3200"/>
              <a:ext cx="577" cy="30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20"/>
            <p:cNvSpPr txBox="1">
              <a:spLocks noChangeAspect="1" noChangeArrowheads="1"/>
            </p:cNvSpPr>
            <p:nvPr/>
          </p:nvSpPr>
          <p:spPr bwMode="auto">
            <a:xfrm>
              <a:off x="3777" y="2648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/>
                <a:t>k</a:t>
              </a:r>
            </a:p>
          </p:txBody>
        </p:sp>
        <p:sp>
          <p:nvSpPr>
            <p:cNvPr id="11" name="Text Box 21"/>
            <p:cNvSpPr txBox="1">
              <a:spLocks noChangeAspect="1" noChangeArrowheads="1"/>
            </p:cNvSpPr>
            <p:nvPr/>
          </p:nvSpPr>
          <p:spPr bwMode="auto">
            <a:xfrm>
              <a:off x="4357" y="2630"/>
              <a:ext cx="3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 dirty="0" smtClean="0"/>
                <a:t>k’</a:t>
              </a:r>
              <a:endParaRPr lang="en-US" sz="2400" i="1" dirty="0">
                <a:latin typeface="Symbol" charset="0"/>
                <a:sym typeface="Symbol" charset="0"/>
              </a:endParaRPr>
            </a:p>
          </p:txBody>
        </p:sp>
        <p:sp>
          <p:nvSpPr>
            <p:cNvPr id="12" name="Line 22"/>
            <p:cNvSpPr>
              <a:spLocks noChangeAspect="1" noChangeShapeType="1"/>
            </p:cNvSpPr>
            <p:nvPr/>
          </p:nvSpPr>
          <p:spPr bwMode="auto">
            <a:xfrm flipH="1">
              <a:off x="3964" y="3435"/>
              <a:ext cx="426" cy="2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3"/>
            <p:cNvSpPr>
              <a:spLocks noChangeAspect="1" noChangeShapeType="1"/>
            </p:cNvSpPr>
            <p:nvPr/>
          </p:nvSpPr>
          <p:spPr bwMode="auto">
            <a:xfrm>
              <a:off x="4853" y="3441"/>
              <a:ext cx="420" cy="2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24"/>
            <p:cNvSpPr txBox="1">
              <a:spLocks noChangeAspect="1" noChangeArrowheads="1"/>
            </p:cNvSpPr>
            <p:nvPr/>
          </p:nvSpPr>
          <p:spPr bwMode="auto">
            <a:xfrm>
              <a:off x="4004" y="363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/>
                <a:t>p</a:t>
              </a:r>
            </a:p>
          </p:txBody>
        </p:sp>
        <p:sp>
          <p:nvSpPr>
            <p:cNvPr id="15" name="Text Box 25"/>
            <p:cNvSpPr txBox="1">
              <a:spLocks noChangeAspect="1" noChangeArrowheads="1"/>
            </p:cNvSpPr>
            <p:nvPr/>
          </p:nvSpPr>
          <p:spPr bwMode="auto">
            <a:xfrm>
              <a:off x="4971" y="3667"/>
              <a:ext cx="31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 dirty="0" smtClean="0"/>
                <a:t>p’</a:t>
              </a:r>
              <a:endParaRPr lang="en-US" sz="2400" i="1" dirty="0"/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991898"/>
              </p:ext>
            </p:extLst>
          </p:nvPr>
        </p:nvGraphicFramePr>
        <p:xfrm>
          <a:off x="3221244" y="2510952"/>
          <a:ext cx="2494150" cy="74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3" imgW="939800" imgH="279400" progId="Equation.3">
                  <p:embed/>
                </p:oleObj>
              </mc:Choice>
              <mc:Fallback>
                <p:oleObj name="Equation" r:id="rId3" imgW="939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1244" y="2510952"/>
                        <a:ext cx="2494150" cy="741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953647"/>
              </p:ext>
            </p:extLst>
          </p:nvPr>
        </p:nvGraphicFramePr>
        <p:xfrm>
          <a:off x="7057360" y="2909144"/>
          <a:ext cx="1459492" cy="493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5" imgW="825500" imgH="279400" progId="Equation.3">
                  <p:embed/>
                </p:oleObj>
              </mc:Choice>
              <mc:Fallback>
                <p:oleObj name="Equation" r:id="rId5" imgW="825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57360" y="2909144"/>
                        <a:ext cx="1459492" cy="493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F64E-2FC0-CC49-8DDD-0C8A1DD335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7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0628"/>
          </a:xfrm>
        </p:spPr>
        <p:txBody>
          <a:bodyPr/>
          <a:lstStyle/>
          <a:p>
            <a:r>
              <a:rPr lang="en-US" dirty="0" smtClean="0"/>
              <a:t>From Interactions to Cross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168684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Number of scattering events  into a solid angle </a:t>
            </a:r>
            <a:r>
              <a:rPr lang="en-US" sz="2800" dirty="0" smtClean="0">
                <a:latin typeface="Symbol" charset="2"/>
                <a:cs typeface="Symbol" charset="2"/>
              </a:rPr>
              <a:t>DW:</a:t>
            </a:r>
          </a:p>
          <a:p>
            <a:endParaRPr lang="en-US" dirty="0" smtClean="0">
              <a:cs typeface="Symbol" charset="2"/>
            </a:endParaRPr>
          </a:p>
          <a:p>
            <a:endParaRPr lang="en-US" dirty="0">
              <a:cs typeface="Symbol" charset="2"/>
            </a:endParaRPr>
          </a:p>
          <a:p>
            <a:endParaRPr lang="en-US" dirty="0" smtClean="0">
              <a:cs typeface="Symbol" charset="2"/>
            </a:endParaRPr>
          </a:p>
          <a:p>
            <a:endParaRPr lang="en-US" dirty="0" smtClean="0">
              <a:cs typeface="Symbol" charset="2"/>
            </a:endParaRPr>
          </a:p>
          <a:p>
            <a:endParaRPr lang="en-US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Fermi Golden Rule (1</a:t>
            </a:r>
            <a:r>
              <a:rPr lang="en-US" baseline="30000" dirty="0" smtClean="0">
                <a:cs typeface="Symbol" charset="2"/>
              </a:rPr>
              <a:t>st</a:t>
            </a:r>
            <a:r>
              <a:rPr lang="en-US" dirty="0" smtClean="0">
                <a:cs typeface="Symbol" charset="2"/>
              </a:rPr>
              <a:t> order interaction)</a:t>
            </a:r>
          </a:p>
          <a:p>
            <a:pPr lvl="1"/>
            <a:r>
              <a:rPr lang="en-US" dirty="0" smtClean="0">
                <a:cs typeface="Symbol" charset="2"/>
              </a:rPr>
              <a:t>Cross section is proportional to interaction squared: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335895"/>
              </p:ext>
            </p:extLst>
          </p:nvPr>
        </p:nvGraphicFramePr>
        <p:xfrm>
          <a:off x="223282" y="5456763"/>
          <a:ext cx="862488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3" imgW="3797300" imgH="508000" progId="Equation.3">
                  <p:embed/>
                </p:oleObj>
              </mc:Choice>
              <mc:Fallback>
                <p:oleObj name="Equation" r:id="rId3" imgW="37973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282" y="5456763"/>
                        <a:ext cx="8624887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523111" y="2638160"/>
            <a:ext cx="5397507" cy="1591734"/>
            <a:chOff x="1267596" y="1075266"/>
            <a:chExt cx="5397507" cy="1591734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495406" y="2069180"/>
              <a:ext cx="1884622" cy="20487"/>
            </a:xfrm>
            <a:prstGeom prst="straightConnector1">
              <a:avLst/>
            </a:prstGeom>
            <a:ln w="28575" cmpd="sng"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647806" y="2221580"/>
              <a:ext cx="1884622" cy="20487"/>
            </a:xfrm>
            <a:prstGeom prst="straightConnector1">
              <a:avLst/>
            </a:prstGeom>
            <a:ln w="28575" cmpd="sng"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267596" y="2373980"/>
              <a:ext cx="1884622" cy="20487"/>
            </a:xfrm>
            <a:prstGeom prst="straightConnector1">
              <a:avLst/>
            </a:prstGeom>
            <a:ln w="28575" cmpd="sng"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3776133" y="1981200"/>
              <a:ext cx="127000" cy="1270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13980000"/>
              </a:lightRig>
            </a:scene3d>
            <a:sp3d extrusionH="76200" contourW="12700">
              <a:extrusionClr>
                <a:srgbClr val="000090"/>
              </a:extrusionClr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65033" y="2199734"/>
              <a:ext cx="127000" cy="1270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13980000"/>
              </a:lightRig>
            </a:scene3d>
            <a:sp3d extrusionH="76200" contourW="12700">
              <a:extrusionClr>
                <a:srgbClr val="000090"/>
              </a:extrusionClr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738033" y="2349500"/>
              <a:ext cx="127000" cy="1270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13980000"/>
              </a:lightRig>
            </a:scene3d>
            <a:sp3d extrusionH="76200" contourW="12700">
              <a:extrusionClr>
                <a:srgbClr val="000090"/>
              </a:extrusionClr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992033" y="2476500"/>
              <a:ext cx="127000" cy="1270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13980000"/>
              </a:lightRig>
            </a:scene3d>
            <a:sp3d extrusionH="76200" contourW="12700">
              <a:extrusionClr>
                <a:srgbClr val="000090"/>
              </a:extrusionClr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903133" y="1854200"/>
              <a:ext cx="127000" cy="1270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13980000"/>
              </a:lightRig>
            </a:scene3d>
            <a:sp3d extrusionH="76200" contourW="12700">
              <a:extrusionClr>
                <a:srgbClr val="000090"/>
              </a:extrusionClr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055533" y="2005680"/>
              <a:ext cx="127000" cy="1270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13980000"/>
              </a:lightRig>
            </a:scene3d>
            <a:sp3d extrusionH="76200" contourW="12700">
              <a:extrusionClr>
                <a:srgbClr val="000090"/>
              </a:extrusionClr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131733" y="2286000"/>
              <a:ext cx="127000" cy="1270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13980000"/>
              </a:lightRig>
            </a:scene3d>
            <a:sp3d extrusionH="76200" contourW="12700">
              <a:extrusionClr>
                <a:srgbClr val="000090"/>
              </a:extrusionClr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801533" y="2540000"/>
              <a:ext cx="127000" cy="1270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13980000"/>
              </a:lightRig>
            </a:scene3d>
            <a:sp3d extrusionH="76200" contourW="12700">
              <a:extrusionClr>
                <a:srgbClr val="000090"/>
              </a:extrusionClr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047066" y="1727200"/>
              <a:ext cx="127000" cy="1270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13980000"/>
              </a:lightRig>
            </a:scene3d>
            <a:sp3d extrusionH="76200" contourW="12700">
              <a:extrusionClr>
                <a:srgbClr val="000090"/>
              </a:extrusionClr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738033" y="1734067"/>
              <a:ext cx="127000" cy="1270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13980000"/>
              </a:lightRig>
            </a:scene3d>
            <a:sp3d extrusionH="76200" contourW="12700">
              <a:extrusionClr>
                <a:srgbClr val="000090"/>
              </a:extrusionClr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4560339" y="2069180"/>
              <a:ext cx="1884622" cy="20487"/>
            </a:xfrm>
            <a:prstGeom prst="straightConnector1">
              <a:avLst/>
            </a:prstGeom>
            <a:ln w="28575" cmpd="sng"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450273" y="2384223"/>
              <a:ext cx="1884622" cy="20487"/>
            </a:xfrm>
            <a:prstGeom prst="straightConnector1">
              <a:avLst/>
            </a:prstGeom>
            <a:ln w="28575" cmpd="sng"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706110" y="1075266"/>
              <a:ext cx="1958993" cy="877157"/>
            </a:xfrm>
            <a:prstGeom prst="straightConnector1">
              <a:avLst/>
            </a:prstGeom>
            <a:ln w="28575" cmpd="sng"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721099" y="1417638"/>
              <a:ext cx="5207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825807" y="1168400"/>
              <a:ext cx="3609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X</a:t>
              </a:r>
              <a:endParaRPr lang="en-US" i="1" dirty="0"/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269041"/>
              </p:ext>
            </p:extLst>
          </p:nvPr>
        </p:nvGraphicFramePr>
        <p:xfrm>
          <a:off x="2005013" y="1773238"/>
          <a:ext cx="3424237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5" imgW="1841500" imgH="419100" progId="Equation.3">
                  <p:embed/>
                </p:oleObj>
              </mc:Choice>
              <mc:Fallback>
                <p:oleObj name="Equation" r:id="rId5" imgW="18415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5013" y="1773238"/>
                        <a:ext cx="3424237" cy="77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95379" y="3531795"/>
            <a:ext cx="69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Inc</a:t>
            </a:r>
            <a:endParaRPr lang="en-US" sz="24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15645" y="2571391"/>
            <a:ext cx="107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Symbol" charset="2"/>
                <a:cs typeface="Symbol" charset="2"/>
              </a:rPr>
              <a:t>D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Scatt</a:t>
            </a:r>
            <a:endParaRPr lang="en-US" sz="2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7170778" y="2091035"/>
            <a:ext cx="69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Symbol" charset="2"/>
                <a:cs typeface="Symbol" charset="2"/>
              </a:rPr>
              <a:t>DW</a:t>
            </a:r>
            <a:endParaRPr lang="en-US" sz="2400" i="1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095067" y="1981200"/>
            <a:ext cx="550333" cy="33866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370233" y="2387600"/>
            <a:ext cx="550333" cy="25056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F64E-2FC0-CC49-8DDD-0C8A1DD335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0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R. Hofstadter, </a:t>
            </a:r>
            <a:r>
              <a:rPr lang="en-US" i="1" dirty="0" smtClean="0"/>
              <a:t>et al</a:t>
            </a:r>
            <a:r>
              <a:rPr lang="en-US" dirty="0" smtClean="0"/>
              <a:t>., </a:t>
            </a:r>
            <a:r>
              <a:rPr lang="en-US" dirty="0" err="1" smtClean="0"/>
              <a:t>Phys</a:t>
            </a:r>
            <a:r>
              <a:rPr lang="en-US" dirty="0" smtClean="0"/>
              <a:t> Rev 1956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208270" cy="12269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Nobel Prize, 1961</a:t>
            </a:r>
            <a:endParaRPr lang="en-US" sz="2800" dirty="0"/>
          </a:p>
        </p:txBody>
      </p:sp>
      <p:pic>
        <p:nvPicPr>
          <p:cNvPr id="5" name="Picture 4" descr="RHofstadterPhysRev.103.1454-Fi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96" y="1126782"/>
            <a:ext cx="5326674" cy="3219328"/>
          </a:xfrm>
          <a:prstGeom prst="rect">
            <a:avLst/>
          </a:prstGeom>
        </p:spPr>
      </p:pic>
      <p:pic>
        <p:nvPicPr>
          <p:cNvPr id="6" name="Picture 5" descr="RHofstadterPhysRev.103.1454-Fig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5" y="3347421"/>
            <a:ext cx="2665470" cy="321190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936766"/>
              </p:ext>
            </p:extLst>
          </p:nvPr>
        </p:nvGraphicFramePr>
        <p:xfrm>
          <a:off x="4571999" y="4957837"/>
          <a:ext cx="2901999" cy="73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5" imgW="1358900" imgH="342900" progId="Equation.3">
                  <p:embed/>
                </p:oleObj>
              </mc:Choice>
              <mc:Fallback>
                <p:oleObj name="Equation" r:id="rId5" imgW="13589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1999" y="4957837"/>
                        <a:ext cx="2901999" cy="732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F64E-2FC0-CC49-8DDD-0C8A1DD335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3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91FB-5C68-6541-8712-84D3A0D91DD8}" type="slidenum">
              <a:rPr lang="en-US"/>
              <a:pPr/>
              <a:t>6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67" y="152400"/>
            <a:ext cx="8144933" cy="914400"/>
          </a:xfrm>
        </p:spPr>
        <p:txBody>
          <a:bodyPr>
            <a:noAutofit/>
          </a:bodyPr>
          <a:lstStyle/>
          <a:p>
            <a:r>
              <a:rPr lang="en-US" sz="3600" dirty="0"/>
              <a:t>The Proton is not an Elementary Particle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Anomalous Magnetic moment, </a:t>
            </a:r>
            <a:br>
              <a:rPr lang="en-US" sz="2400" dirty="0"/>
            </a:br>
            <a:r>
              <a:rPr lang="en-US" sz="2400" dirty="0"/>
              <a:t>Charge and Current Densities,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General EM current for a </a:t>
            </a:r>
            <a:r>
              <a:rPr lang="en-US" sz="2000" dirty="0" smtClean="0"/>
              <a:t>Dirac spin</a:t>
            </a:r>
            <a:r>
              <a:rPr lang="en-US" sz="2000" dirty="0"/>
              <a:t>-1/2 nucleon to make a transition from a state (</a:t>
            </a:r>
            <a:r>
              <a:rPr lang="en-US" sz="2000" dirty="0" err="1"/>
              <a:t>p,s</a:t>
            </a:r>
            <a:r>
              <a:rPr lang="en-US" sz="2000" dirty="0"/>
              <a:t>) to (p</a:t>
            </a:r>
            <a:r>
              <a:rPr lang="ja-JP" altLang="en-US" sz="2000" dirty="0"/>
              <a:t>’</a:t>
            </a:r>
            <a:r>
              <a:rPr lang="en-US" sz="2000" dirty="0"/>
              <a:t>,s</a:t>
            </a:r>
            <a:r>
              <a:rPr lang="ja-JP" altLang="en-US" sz="2000" dirty="0"/>
              <a:t>’</a:t>
            </a:r>
            <a:r>
              <a:rPr lang="en-US" sz="2000" dirty="0"/>
              <a:t>) with </a:t>
            </a:r>
            <a:r>
              <a:rPr lang="en-US" sz="2000" i="1" dirty="0"/>
              <a:t>q = p</a:t>
            </a:r>
            <a:r>
              <a:rPr lang="ja-JP" altLang="en-US" sz="2000" i="1" dirty="0"/>
              <a:t>’</a:t>
            </a:r>
            <a:r>
              <a:rPr lang="en-US" sz="2000" i="1" dirty="0"/>
              <a:t>-p</a:t>
            </a: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/>
              <a:t>(Q</a:t>
            </a:r>
            <a:r>
              <a:rPr lang="en-US" sz="2000" baseline="30000" dirty="0"/>
              <a:t>2</a:t>
            </a:r>
            <a:r>
              <a:rPr lang="en-US" sz="2000" dirty="0"/>
              <a:t>=-q</a:t>
            </a:r>
            <a:r>
              <a:rPr lang="en-US" sz="2000" baseline="30000" dirty="0"/>
              <a:t>2</a:t>
            </a:r>
            <a:r>
              <a:rPr lang="en-US" sz="2000" dirty="0"/>
              <a:t>&gt;0):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Macroscopic Limits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</a:t>
            </a:r>
            <a:r>
              <a:rPr lang="en-US" sz="2000" baseline="-15000" dirty="0"/>
              <a:t>1</a:t>
            </a:r>
            <a:r>
              <a:rPr lang="en-US" sz="2000" dirty="0"/>
              <a:t>(0) = 1	 F</a:t>
            </a:r>
            <a:r>
              <a:rPr lang="en-US" sz="2000" baseline="-15000" dirty="0"/>
              <a:t>2</a:t>
            </a:r>
            <a:r>
              <a:rPr lang="en-US" sz="2000" dirty="0"/>
              <a:t>(0) = </a:t>
            </a:r>
            <a:r>
              <a:rPr lang="en-US" sz="2000" dirty="0" smtClean="0">
                <a:latin typeface="Symbol" charset="0"/>
                <a:sym typeface="Symbol" charset="0"/>
              </a:rPr>
              <a:t></a:t>
            </a:r>
          </a:p>
          <a:p>
            <a:pPr lvl="2">
              <a:lnSpc>
                <a:spcPct val="90000"/>
              </a:lnSpc>
            </a:pPr>
            <a:r>
              <a:rPr lang="en-US" sz="1600" dirty="0" err="1" smtClean="0">
                <a:latin typeface="Times New Roman"/>
                <a:cs typeface="Times New Roman"/>
                <a:sym typeface="Symbol" charset="0"/>
              </a:rPr>
              <a:t>O.Stern</a:t>
            </a:r>
            <a:r>
              <a:rPr lang="en-US" sz="1600" dirty="0" smtClean="0">
                <a:latin typeface="Times New Roman"/>
                <a:cs typeface="Times New Roman"/>
                <a:sym typeface="Symbol" charset="0"/>
              </a:rPr>
              <a:t> 1933: </a:t>
            </a:r>
            <a:r>
              <a:rPr lang="en-US" sz="1600" dirty="0" smtClean="0">
                <a:latin typeface="Symbol" charset="0"/>
                <a:sym typeface="Symbol" charset="0"/>
              </a:rPr>
              <a:t></a:t>
            </a:r>
            <a:r>
              <a:rPr lang="en-US" sz="1600" baseline="-25000" dirty="0">
                <a:latin typeface="Times New Roman"/>
                <a:cs typeface="Times New Roman"/>
                <a:sym typeface="Symbol" charset="0"/>
              </a:rPr>
              <a:t>p</a:t>
            </a:r>
            <a:r>
              <a:rPr lang="en-US" sz="1600" dirty="0" smtClean="0">
                <a:latin typeface="Symbol" charset="0"/>
                <a:sym typeface="Symbol" charset="0"/>
              </a:rPr>
              <a:t>=1.5±0.2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latin typeface="Symbol" charset="0"/>
                <a:cs typeface="Times New Roman"/>
                <a:sym typeface="Symbol" charset="0"/>
              </a:rPr>
              <a:t>2006 </a:t>
            </a:r>
            <a:r>
              <a:rPr lang="en-US" sz="1600" dirty="0" smtClean="0">
                <a:latin typeface="Times New Roman"/>
                <a:cs typeface="Times New Roman"/>
                <a:sym typeface="Symbol" charset="0"/>
              </a:rPr>
              <a:t>PDG review </a:t>
            </a:r>
            <a:r>
              <a:rPr lang="en-US" sz="1600" dirty="0">
                <a:latin typeface="Symbol" charset="0"/>
                <a:sym typeface="Symbol" charset="0"/>
              </a:rPr>
              <a:t></a:t>
            </a:r>
            <a:r>
              <a:rPr lang="en-US" sz="1600" baseline="-25000" dirty="0">
                <a:latin typeface="Times New Roman"/>
                <a:cs typeface="Times New Roman"/>
                <a:sym typeface="Symbol" charset="0"/>
              </a:rPr>
              <a:t>p</a:t>
            </a:r>
            <a:r>
              <a:rPr lang="en-US" sz="1600" dirty="0" smtClean="0">
                <a:latin typeface="Symbol" charset="0"/>
                <a:sym typeface="Symbol" charset="0"/>
              </a:rPr>
              <a:t>= 1.792847351(028)</a:t>
            </a:r>
          </a:p>
          <a:p>
            <a:pPr>
              <a:lnSpc>
                <a:spcPct val="90000"/>
              </a:lnSpc>
            </a:pPr>
            <a:r>
              <a:rPr lang="en-US" sz="2400" i="1" dirty="0" smtClean="0">
                <a:latin typeface="Times New Roman"/>
                <a:cs typeface="Times New Roman"/>
                <a:sym typeface="Symbol" charset="0"/>
              </a:rPr>
              <a:t>G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 charset="0"/>
              </a:rPr>
              <a:t>M</a:t>
            </a:r>
            <a:r>
              <a:rPr lang="en-US" sz="2400" i="1" dirty="0" smtClean="0">
                <a:latin typeface="Times New Roman"/>
                <a:cs typeface="Times New Roman"/>
                <a:sym typeface="Symbol" charset="0"/>
              </a:rPr>
              <a:t>(Q</a:t>
            </a:r>
            <a:r>
              <a:rPr lang="en-US" sz="2400" i="1" baseline="30000" dirty="0" smtClean="0">
                <a:latin typeface="Times New Roman"/>
                <a:cs typeface="Times New Roman"/>
                <a:sym typeface="Symbol" charset="0"/>
              </a:rPr>
              <a:t>2</a:t>
            </a:r>
            <a:r>
              <a:rPr lang="en-US" sz="2400" i="1" dirty="0" smtClean="0">
                <a:latin typeface="Times New Roman"/>
                <a:cs typeface="Times New Roman"/>
                <a:sym typeface="Symbol" charset="0"/>
              </a:rPr>
              <a:t>) = F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 charset="0"/>
              </a:rPr>
              <a:t>1</a:t>
            </a:r>
            <a:r>
              <a:rPr lang="en-US" sz="2400" i="1" dirty="0" smtClean="0">
                <a:latin typeface="Times New Roman"/>
                <a:cs typeface="Times New Roman"/>
                <a:sym typeface="Symbol" charset="0"/>
              </a:rPr>
              <a:t>+F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 charset="0"/>
              </a:rPr>
              <a:t>2</a:t>
            </a:r>
            <a:r>
              <a:rPr lang="en-US" sz="2400" dirty="0" smtClean="0">
                <a:latin typeface="Symbol" charset="0"/>
                <a:sym typeface="Symbo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i="1" dirty="0" smtClean="0">
                <a:latin typeface="Times New Roman"/>
                <a:cs typeface="Times New Roman"/>
                <a:sym typeface="Symbol" charset="0"/>
              </a:rPr>
              <a:t>G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 charset="0"/>
              </a:rPr>
              <a:t>E</a:t>
            </a:r>
            <a:r>
              <a:rPr lang="en-US" sz="2400" i="1" dirty="0" smtClean="0">
                <a:latin typeface="Times New Roman"/>
                <a:cs typeface="Times New Roman"/>
                <a:sym typeface="Symbol" charset="0"/>
              </a:rPr>
              <a:t>(</a:t>
            </a:r>
            <a:r>
              <a:rPr lang="en-US" sz="2400" i="1" dirty="0">
                <a:latin typeface="Times New Roman"/>
                <a:cs typeface="Times New Roman"/>
                <a:sym typeface="Symbol" charset="0"/>
              </a:rPr>
              <a:t>Q</a:t>
            </a:r>
            <a:r>
              <a:rPr lang="en-US" sz="2400" i="1" baseline="30000" dirty="0">
                <a:latin typeface="Times New Roman"/>
                <a:cs typeface="Times New Roman"/>
                <a:sym typeface="Symbol" charset="0"/>
              </a:rPr>
              <a:t>2</a:t>
            </a:r>
            <a:r>
              <a:rPr lang="en-US" sz="2400" i="1" dirty="0">
                <a:latin typeface="Times New Roman"/>
                <a:cs typeface="Times New Roman"/>
                <a:sym typeface="Symbol" charset="0"/>
              </a:rPr>
              <a:t>) = </a:t>
            </a:r>
            <a:r>
              <a:rPr lang="en-US" sz="2400" i="1" dirty="0" smtClean="0">
                <a:latin typeface="Times New Roman"/>
                <a:cs typeface="Times New Roman"/>
                <a:sym typeface="Symbol" charset="0"/>
              </a:rPr>
              <a:t>F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 charset="0"/>
              </a:rPr>
              <a:t>1</a:t>
            </a:r>
            <a:r>
              <a:rPr lang="en-US" sz="2400" i="1" dirty="0" smtClean="0">
                <a:latin typeface="Times New Roman"/>
                <a:cs typeface="Times New Roman"/>
                <a:sym typeface="Symbol" charset="0"/>
              </a:rPr>
              <a:t>–Q</a:t>
            </a:r>
            <a:r>
              <a:rPr lang="en-US" sz="2400" i="1" baseline="30000" dirty="0" smtClean="0">
                <a:latin typeface="Times New Roman"/>
                <a:cs typeface="Times New Roman"/>
                <a:sym typeface="Symbol" charset="0"/>
              </a:rPr>
              <a:t>2</a:t>
            </a:r>
            <a:r>
              <a:rPr lang="en-US" sz="2400" i="1" dirty="0" smtClean="0">
                <a:latin typeface="Times New Roman"/>
                <a:cs typeface="Times New Roman"/>
                <a:sym typeface="Symbol" charset="0"/>
              </a:rPr>
              <a:t>/(4M</a:t>
            </a:r>
            <a:r>
              <a:rPr lang="en-US" sz="2400" i="1" baseline="30000" dirty="0" smtClean="0">
                <a:latin typeface="Times New Roman"/>
                <a:cs typeface="Times New Roman"/>
                <a:sym typeface="Symbol" charset="0"/>
              </a:rPr>
              <a:t>2</a:t>
            </a:r>
            <a:r>
              <a:rPr lang="en-US" sz="2400" i="1" dirty="0" smtClean="0">
                <a:latin typeface="Times New Roman"/>
                <a:cs typeface="Times New Roman"/>
                <a:sym typeface="Symbol" charset="0"/>
              </a:rPr>
              <a:t>)F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 charset="0"/>
              </a:rPr>
              <a:t>2</a:t>
            </a:r>
            <a:r>
              <a:rPr lang="en-US" sz="2400" dirty="0" smtClean="0">
                <a:latin typeface="Symbol" charset="0"/>
                <a:sym typeface="Symbol" charset="0"/>
              </a:rPr>
              <a:t> </a:t>
            </a:r>
            <a:endParaRPr lang="en-US" sz="2400" dirty="0">
              <a:latin typeface="Symbol" charset="0"/>
              <a:sym typeface="Symbol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672310"/>
              </p:ext>
            </p:extLst>
          </p:nvPr>
        </p:nvGraphicFramePr>
        <p:xfrm>
          <a:off x="390957" y="2941231"/>
          <a:ext cx="5466486" cy="932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4" imgW="3276600" imgH="558800" progId="Equation.3">
                  <p:embed/>
                </p:oleObj>
              </mc:Choice>
              <mc:Fallback>
                <p:oleObj name="Equation" r:id="rId4" imgW="32766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957" y="2941231"/>
                        <a:ext cx="5466486" cy="932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0" name="Group 26"/>
          <p:cNvGrpSpPr>
            <a:grpSpLocks/>
          </p:cNvGrpSpPr>
          <p:nvPr/>
        </p:nvGrpSpPr>
        <p:grpSpPr bwMode="auto">
          <a:xfrm>
            <a:off x="6186488" y="3844925"/>
            <a:ext cx="2708275" cy="2344738"/>
            <a:chOff x="3777" y="2630"/>
            <a:chExt cx="1706" cy="1477"/>
          </a:xfrm>
        </p:grpSpPr>
        <p:sp>
          <p:nvSpPr>
            <p:cNvPr id="1032" name="Rectangle 8"/>
            <p:cNvSpPr>
              <a:spLocks noChangeAspect="1" noChangeArrowheads="1"/>
            </p:cNvSpPr>
            <p:nvPr/>
          </p:nvSpPr>
          <p:spPr bwMode="auto">
            <a:xfrm>
              <a:off x="3784" y="2648"/>
              <a:ext cx="1699" cy="14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Line 9"/>
            <p:cNvSpPr>
              <a:spLocks noChangeAspect="1" noChangeShapeType="1"/>
            </p:cNvSpPr>
            <p:nvPr/>
          </p:nvSpPr>
          <p:spPr bwMode="auto">
            <a:xfrm>
              <a:off x="3856" y="2864"/>
              <a:ext cx="288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Line 10"/>
            <p:cNvSpPr>
              <a:spLocks noChangeAspect="1" noChangeShapeType="1"/>
            </p:cNvSpPr>
            <p:nvPr/>
          </p:nvSpPr>
          <p:spPr bwMode="auto">
            <a:xfrm flipV="1">
              <a:off x="4144" y="2798"/>
              <a:ext cx="45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11"/>
            <p:cNvGrpSpPr>
              <a:grpSpLocks noChangeAspect="1"/>
            </p:cNvGrpSpPr>
            <p:nvPr/>
          </p:nvGrpSpPr>
          <p:grpSpPr bwMode="auto">
            <a:xfrm rot="-2865258">
              <a:off x="4259" y="2948"/>
              <a:ext cx="76" cy="351"/>
              <a:chOff x="1324" y="1002"/>
              <a:chExt cx="146" cy="462"/>
            </a:xfrm>
          </p:grpSpPr>
          <p:sp>
            <p:nvSpPr>
              <p:cNvPr id="1036" name="Freeform 12"/>
              <p:cNvSpPr>
                <a:spLocks noChangeAspect="1"/>
              </p:cNvSpPr>
              <p:nvPr/>
            </p:nvSpPr>
            <p:spPr bwMode="auto">
              <a:xfrm>
                <a:off x="1326" y="1002"/>
                <a:ext cx="143" cy="75"/>
              </a:xfrm>
              <a:custGeom>
                <a:avLst/>
                <a:gdLst>
                  <a:gd name="T0" fmla="*/ 0 w 143"/>
                  <a:gd name="T1" fmla="*/ 0 h 75"/>
                  <a:gd name="T2" fmla="*/ 0 w 143"/>
                  <a:gd name="T3" fmla="*/ 4 h 75"/>
                  <a:gd name="T4" fmla="*/ 4 w 143"/>
                  <a:gd name="T5" fmla="*/ 7 h 75"/>
                  <a:gd name="T6" fmla="*/ 8 w 143"/>
                  <a:gd name="T7" fmla="*/ 9 h 75"/>
                  <a:gd name="T8" fmla="*/ 12 w 143"/>
                  <a:gd name="T9" fmla="*/ 11 h 75"/>
                  <a:gd name="T10" fmla="*/ 129 w 143"/>
                  <a:gd name="T11" fmla="*/ 58 h 75"/>
                  <a:gd name="T12" fmla="*/ 135 w 143"/>
                  <a:gd name="T13" fmla="*/ 60 h 75"/>
                  <a:gd name="T14" fmla="*/ 139 w 143"/>
                  <a:gd name="T15" fmla="*/ 63 h 75"/>
                  <a:gd name="T16" fmla="*/ 142 w 143"/>
                  <a:gd name="T17" fmla="*/ 65 h 75"/>
                  <a:gd name="T18" fmla="*/ 141 w 143"/>
                  <a:gd name="T19" fmla="*/ 69 h 75"/>
                  <a:gd name="T20" fmla="*/ 141 w 143"/>
                  <a:gd name="T21" fmla="*/ 71 h 75"/>
                  <a:gd name="T22" fmla="*/ 138 w 143"/>
                  <a:gd name="T23" fmla="*/ 74 h 75"/>
                  <a:gd name="T24" fmla="*/ 11 w 143"/>
                  <a:gd name="T25" fmla="*/ 60 h 75"/>
                  <a:gd name="T26" fmla="*/ 10 w 143"/>
                  <a:gd name="T27" fmla="*/ 61 h 75"/>
                  <a:gd name="T28" fmla="*/ 4 w 143"/>
                  <a:gd name="T29" fmla="*/ 59 h 75"/>
                  <a:gd name="T30" fmla="*/ 4 w 143"/>
                  <a:gd name="T31" fmla="*/ 60 h 75"/>
                  <a:gd name="T32" fmla="*/ 2 w 143"/>
                  <a:gd name="T33" fmla="*/ 62 h 75"/>
                  <a:gd name="T34" fmla="*/ 0 w 143"/>
                  <a:gd name="T35" fmla="*/ 6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75">
                    <a:moveTo>
                      <a:pt x="0" y="0"/>
                    </a:moveTo>
                    <a:lnTo>
                      <a:pt x="0" y="4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29" y="58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38" y="74"/>
                    </a:lnTo>
                    <a:lnTo>
                      <a:pt x="11" y="60"/>
                    </a:lnTo>
                    <a:lnTo>
                      <a:pt x="10" y="61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2" y="62"/>
                    </a:lnTo>
                    <a:lnTo>
                      <a:pt x="0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 noChangeAspect="1"/>
              </p:cNvSpPr>
              <p:nvPr/>
            </p:nvSpPr>
            <p:spPr bwMode="auto">
              <a:xfrm>
                <a:off x="1324" y="1069"/>
                <a:ext cx="143" cy="72"/>
              </a:xfrm>
              <a:custGeom>
                <a:avLst/>
                <a:gdLst>
                  <a:gd name="T0" fmla="*/ 0 w 143"/>
                  <a:gd name="T1" fmla="*/ 0 h 72"/>
                  <a:gd name="T2" fmla="*/ 1 w 143"/>
                  <a:gd name="T3" fmla="*/ 2 h 72"/>
                  <a:gd name="T4" fmla="*/ 4 w 143"/>
                  <a:gd name="T5" fmla="*/ 4 h 72"/>
                  <a:gd name="T6" fmla="*/ 6 w 143"/>
                  <a:gd name="T7" fmla="*/ 6 h 72"/>
                  <a:gd name="T8" fmla="*/ 10 w 143"/>
                  <a:gd name="T9" fmla="*/ 7 h 72"/>
                  <a:gd name="T10" fmla="*/ 133 w 143"/>
                  <a:gd name="T11" fmla="*/ 57 h 72"/>
                  <a:gd name="T12" fmla="*/ 137 w 143"/>
                  <a:gd name="T13" fmla="*/ 61 h 72"/>
                  <a:gd name="T14" fmla="*/ 140 w 143"/>
                  <a:gd name="T15" fmla="*/ 61 h 72"/>
                  <a:gd name="T16" fmla="*/ 141 w 143"/>
                  <a:gd name="T17" fmla="*/ 65 h 72"/>
                  <a:gd name="T18" fmla="*/ 141 w 143"/>
                  <a:gd name="T19" fmla="*/ 66 h 72"/>
                  <a:gd name="T20" fmla="*/ 142 w 143"/>
                  <a:gd name="T21" fmla="*/ 71 h 72"/>
                  <a:gd name="T22" fmla="*/ 137 w 143"/>
                  <a:gd name="T23" fmla="*/ 71 h 72"/>
                  <a:gd name="T24" fmla="*/ 12 w 143"/>
                  <a:gd name="T25" fmla="*/ 59 h 72"/>
                  <a:gd name="T26" fmla="*/ 7 w 143"/>
                  <a:gd name="T27" fmla="*/ 59 h 72"/>
                  <a:gd name="T28" fmla="*/ 6 w 143"/>
                  <a:gd name="T29" fmla="*/ 59 h 72"/>
                  <a:gd name="T30" fmla="*/ 4 w 143"/>
                  <a:gd name="T31" fmla="*/ 59 h 72"/>
                  <a:gd name="T32" fmla="*/ 1 w 143"/>
                  <a:gd name="T33" fmla="*/ 59 h 72"/>
                  <a:gd name="T34" fmla="*/ 0 w 143"/>
                  <a:gd name="T35" fmla="*/ 6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72">
                    <a:moveTo>
                      <a:pt x="0" y="0"/>
                    </a:moveTo>
                    <a:lnTo>
                      <a:pt x="1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0" y="7"/>
                    </a:lnTo>
                    <a:lnTo>
                      <a:pt x="133" y="57"/>
                    </a:lnTo>
                    <a:lnTo>
                      <a:pt x="137" y="61"/>
                    </a:lnTo>
                    <a:lnTo>
                      <a:pt x="140" y="61"/>
                    </a:lnTo>
                    <a:lnTo>
                      <a:pt x="141" y="65"/>
                    </a:lnTo>
                    <a:lnTo>
                      <a:pt x="141" y="66"/>
                    </a:lnTo>
                    <a:lnTo>
                      <a:pt x="142" y="71"/>
                    </a:lnTo>
                    <a:lnTo>
                      <a:pt x="137" y="71"/>
                    </a:lnTo>
                    <a:lnTo>
                      <a:pt x="12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4" y="59"/>
                    </a:lnTo>
                    <a:lnTo>
                      <a:pt x="1" y="59"/>
                    </a:lnTo>
                    <a:lnTo>
                      <a:pt x="0" y="61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 noChangeAspect="1"/>
              </p:cNvSpPr>
              <p:nvPr/>
            </p:nvSpPr>
            <p:spPr bwMode="auto">
              <a:xfrm>
                <a:off x="1326" y="1131"/>
                <a:ext cx="144" cy="76"/>
              </a:xfrm>
              <a:custGeom>
                <a:avLst/>
                <a:gdLst>
                  <a:gd name="T0" fmla="*/ 0 w 144"/>
                  <a:gd name="T1" fmla="*/ 0 h 76"/>
                  <a:gd name="T2" fmla="*/ 0 w 144"/>
                  <a:gd name="T3" fmla="*/ 3 h 76"/>
                  <a:gd name="T4" fmla="*/ 2 w 144"/>
                  <a:gd name="T5" fmla="*/ 7 h 76"/>
                  <a:gd name="T6" fmla="*/ 7 w 144"/>
                  <a:gd name="T7" fmla="*/ 9 h 76"/>
                  <a:gd name="T8" fmla="*/ 10 w 144"/>
                  <a:gd name="T9" fmla="*/ 11 h 76"/>
                  <a:gd name="T10" fmla="*/ 133 w 144"/>
                  <a:gd name="T11" fmla="*/ 59 h 76"/>
                  <a:gd name="T12" fmla="*/ 136 w 144"/>
                  <a:gd name="T13" fmla="*/ 63 h 76"/>
                  <a:gd name="T14" fmla="*/ 139 w 144"/>
                  <a:gd name="T15" fmla="*/ 65 h 76"/>
                  <a:gd name="T16" fmla="*/ 143 w 144"/>
                  <a:gd name="T17" fmla="*/ 67 h 76"/>
                  <a:gd name="T18" fmla="*/ 143 w 144"/>
                  <a:gd name="T19" fmla="*/ 71 h 76"/>
                  <a:gd name="T20" fmla="*/ 141 w 144"/>
                  <a:gd name="T21" fmla="*/ 74 h 76"/>
                  <a:gd name="T22" fmla="*/ 138 w 144"/>
                  <a:gd name="T23" fmla="*/ 75 h 76"/>
                  <a:gd name="T24" fmla="*/ 9 w 144"/>
                  <a:gd name="T25" fmla="*/ 63 h 76"/>
                  <a:gd name="T26" fmla="*/ 6 w 144"/>
                  <a:gd name="T27" fmla="*/ 62 h 76"/>
                  <a:gd name="T28" fmla="*/ 6 w 144"/>
                  <a:gd name="T29" fmla="*/ 63 h 76"/>
                  <a:gd name="T30" fmla="*/ 3 w 144"/>
                  <a:gd name="T31" fmla="*/ 62 h 76"/>
                  <a:gd name="T32" fmla="*/ 0 w 144"/>
                  <a:gd name="T33" fmla="*/ 64 h 76"/>
                  <a:gd name="T34" fmla="*/ 0 w 144"/>
                  <a:gd name="T3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76">
                    <a:moveTo>
                      <a:pt x="0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7" y="9"/>
                    </a:lnTo>
                    <a:lnTo>
                      <a:pt x="10" y="11"/>
                    </a:lnTo>
                    <a:lnTo>
                      <a:pt x="133" y="59"/>
                    </a:lnTo>
                    <a:lnTo>
                      <a:pt x="136" y="63"/>
                    </a:lnTo>
                    <a:lnTo>
                      <a:pt x="139" y="65"/>
                    </a:lnTo>
                    <a:lnTo>
                      <a:pt x="143" y="67"/>
                    </a:lnTo>
                    <a:lnTo>
                      <a:pt x="143" y="71"/>
                    </a:lnTo>
                    <a:lnTo>
                      <a:pt x="141" y="74"/>
                    </a:lnTo>
                    <a:lnTo>
                      <a:pt x="138" y="75"/>
                    </a:lnTo>
                    <a:lnTo>
                      <a:pt x="9" y="63"/>
                    </a:lnTo>
                    <a:lnTo>
                      <a:pt x="6" y="62"/>
                    </a:lnTo>
                    <a:lnTo>
                      <a:pt x="6" y="63"/>
                    </a:lnTo>
                    <a:lnTo>
                      <a:pt x="3" y="62"/>
                    </a:lnTo>
                    <a:lnTo>
                      <a:pt x="0" y="64"/>
                    </a:lnTo>
                    <a:lnTo>
                      <a:pt x="0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5"/>
              <p:cNvSpPr>
                <a:spLocks noChangeAspect="1"/>
              </p:cNvSpPr>
              <p:nvPr/>
            </p:nvSpPr>
            <p:spPr bwMode="auto">
              <a:xfrm>
                <a:off x="1325" y="1202"/>
                <a:ext cx="144" cy="70"/>
              </a:xfrm>
              <a:custGeom>
                <a:avLst/>
                <a:gdLst>
                  <a:gd name="T0" fmla="*/ 0 w 144"/>
                  <a:gd name="T1" fmla="*/ 0 h 70"/>
                  <a:gd name="T2" fmla="*/ 0 w 144"/>
                  <a:gd name="T3" fmla="*/ 0 h 70"/>
                  <a:gd name="T4" fmla="*/ 4 w 144"/>
                  <a:gd name="T5" fmla="*/ 4 h 70"/>
                  <a:gd name="T6" fmla="*/ 6 w 144"/>
                  <a:gd name="T7" fmla="*/ 6 h 70"/>
                  <a:gd name="T8" fmla="*/ 11 w 144"/>
                  <a:gd name="T9" fmla="*/ 7 h 70"/>
                  <a:gd name="T10" fmla="*/ 131 w 144"/>
                  <a:gd name="T11" fmla="*/ 54 h 70"/>
                  <a:gd name="T12" fmla="*/ 136 w 144"/>
                  <a:gd name="T13" fmla="*/ 58 h 70"/>
                  <a:gd name="T14" fmla="*/ 139 w 144"/>
                  <a:gd name="T15" fmla="*/ 59 h 70"/>
                  <a:gd name="T16" fmla="*/ 143 w 144"/>
                  <a:gd name="T17" fmla="*/ 63 h 70"/>
                  <a:gd name="T18" fmla="*/ 143 w 144"/>
                  <a:gd name="T19" fmla="*/ 66 h 70"/>
                  <a:gd name="T20" fmla="*/ 140 w 144"/>
                  <a:gd name="T21" fmla="*/ 69 h 70"/>
                  <a:gd name="T22" fmla="*/ 138 w 144"/>
                  <a:gd name="T23" fmla="*/ 69 h 70"/>
                  <a:gd name="T24" fmla="*/ 11 w 144"/>
                  <a:gd name="T25" fmla="*/ 57 h 70"/>
                  <a:gd name="T26" fmla="*/ 7 w 144"/>
                  <a:gd name="T27" fmla="*/ 58 h 70"/>
                  <a:gd name="T28" fmla="*/ 4 w 144"/>
                  <a:gd name="T29" fmla="*/ 57 h 70"/>
                  <a:gd name="T30" fmla="*/ 1 w 144"/>
                  <a:gd name="T31" fmla="*/ 57 h 70"/>
                  <a:gd name="T32" fmla="*/ 1 w 144"/>
                  <a:gd name="T33" fmla="*/ 59 h 70"/>
                  <a:gd name="T34" fmla="*/ 0 w 144"/>
                  <a:gd name="T35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70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31" y="54"/>
                    </a:lnTo>
                    <a:lnTo>
                      <a:pt x="136" y="58"/>
                    </a:lnTo>
                    <a:lnTo>
                      <a:pt x="139" y="59"/>
                    </a:lnTo>
                    <a:lnTo>
                      <a:pt x="143" y="63"/>
                    </a:lnTo>
                    <a:lnTo>
                      <a:pt x="143" y="66"/>
                    </a:lnTo>
                    <a:lnTo>
                      <a:pt x="140" y="69"/>
                    </a:lnTo>
                    <a:lnTo>
                      <a:pt x="138" y="69"/>
                    </a:lnTo>
                    <a:lnTo>
                      <a:pt x="11" y="57"/>
                    </a:lnTo>
                    <a:lnTo>
                      <a:pt x="7" y="58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0" y="62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6"/>
              <p:cNvSpPr>
                <a:spLocks noChangeAspect="1"/>
              </p:cNvSpPr>
              <p:nvPr/>
            </p:nvSpPr>
            <p:spPr bwMode="auto">
              <a:xfrm>
                <a:off x="1327" y="1260"/>
                <a:ext cx="142" cy="76"/>
              </a:xfrm>
              <a:custGeom>
                <a:avLst/>
                <a:gdLst>
                  <a:gd name="T0" fmla="*/ 0 w 142"/>
                  <a:gd name="T1" fmla="*/ 0 h 76"/>
                  <a:gd name="T2" fmla="*/ 0 w 142"/>
                  <a:gd name="T3" fmla="*/ 4 h 76"/>
                  <a:gd name="T4" fmla="*/ 3 w 142"/>
                  <a:gd name="T5" fmla="*/ 7 h 76"/>
                  <a:gd name="T6" fmla="*/ 6 w 142"/>
                  <a:gd name="T7" fmla="*/ 8 h 76"/>
                  <a:gd name="T8" fmla="*/ 11 w 142"/>
                  <a:gd name="T9" fmla="*/ 11 h 76"/>
                  <a:gd name="T10" fmla="*/ 132 w 142"/>
                  <a:gd name="T11" fmla="*/ 61 h 76"/>
                  <a:gd name="T12" fmla="*/ 137 w 142"/>
                  <a:gd name="T13" fmla="*/ 64 h 76"/>
                  <a:gd name="T14" fmla="*/ 137 w 142"/>
                  <a:gd name="T15" fmla="*/ 65 h 76"/>
                  <a:gd name="T16" fmla="*/ 140 w 142"/>
                  <a:gd name="T17" fmla="*/ 68 h 76"/>
                  <a:gd name="T18" fmla="*/ 141 w 142"/>
                  <a:gd name="T19" fmla="*/ 71 h 76"/>
                  <a:gd name="T20" fmla="*/ 139 w 142"/>
                  <a:gd name="T21" fmla="*/ 74 h 76"/>
                  <a:gd name="T22" fmla="*/ 136 w 142"/>
                  <a:gd name="T23" fmla="*/ 75 h 76"/>
                  <a:gd name="T24" fmla="*/ 11 w 142"/>
                  <a:gd name="T25" fmla="*/ 62 h 76"/>
                  <a:gd name="T26" fmla="*/ 8 w 142"/>
                  <a:gd name="T27" fmla="*/ 62 h 76"/>
                  <a:gd name="T28" fmla="*/ 6 w 142"/>
                  <a:gd name="T29" fmla="*/ 62 h 76"/>
                  <a:gd name="T30" fmla="*/ 4 w 142"/>
                  <a:gd name="T31" fmla="*/ 62 h 76"/>
                  <a:gd name="T32" fmla="*/ 2 w 142"/>
                  <a:gd name="T33" fmla="*/ 63 h 76"/>
                  <a:gd name="T34" fmla="*/ 2 w 142"/>
                  <a:gd name="T3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" h="76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32" y="61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40" y="68"/>
                    </a:lnTo>
                    <a:lnTo>
                      <a:pt x="141" y="71"/>
                    </a:lnTo>
                    <a:lnTo>
                      <a:pt x="139" y="74"/>
                    </a:lnTo>
                    <a:lnTo>
                      <a:pt x="136" y="75"/>
                    </a:lnTo>
                    <a:lnTo>
                      <a:pt x="11" y="6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3"/>
                    </a:lnTo>
                    <a:lnTo>
                      <a:pt x="2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17"/>
              <p:cNvSpPr>
                <a:spLocks noChangeAspect="1"/>
              </p:cNvSpPr>
              <p:nvPr/>
            </p:nvSpPr>
            <p:spPr bwMode="auto">
              <a:xfrm>
                <a:off x="1326" y="1328"/>
                <a:ext cx="142" cy="74"/>
              </a:xfrm>
              <a:custGeom>
                <a:avLst/>
                <a:gdLst>
                  <a:gd name="T0" fmla="*/ 0 w 142"/>
                  <a:gd name="T1" fmla="*/ 0 h 74"/>
                  <a:gd name="T2" fmla="*/ 2 w 142"/>
                  <a:gd name="T3" fmla="*/ 2 h 74"/>
                  <a:gd name="T4" fmla="*/ 4 w 142"/>
                  <a:gd name="T5" fmla="*/ 4 h 74"/>
                  <a:gd name="T6" fmla="*/ 4 w 142"/>
                  <a:gd name="T7" fmla="*/ 5 h 74"/>
                  <a:gd name="T8" fmla="*/ 10 w 142"/>
                  <a:gd name="T9" fmla="*/ 8 h 74"/>
                  <a:gd name="T10" fmla="*/ 129 w 142"/>
                  <a:gd name="T11" fmla="*/ 57 h 74"/>
                  <a:gd name="T12" fmla="*/ 136 w 142"/>
                  <a:gd name="T13" fmla="*/ 59 h 74"/>
                  <a:gd name="T14" fmla="*/ 138 w 142"/>
                  <a:gd name="T15" fmla="*/ 62 h 74"/>
                  <a:gd name="T16" fmla="*/ 139 w 142"/>
                  <a:gd name="T17" fmla="*/ 66 h 74"/>
                  <a:gd name="T18" fmla="*/ 141 w 142"/>
                  <a:gd name="T19" fmla="*/ 68 h 74"/>
                  <a:gd name="T20" fmla="*/ 140 w 142"/>
                  <a:gd name="T21" fmla="*/ 70 h 74"/>
                  <a:gd name="T22" fmla="*/ 136 w 142"/>
                  <a:gd name="T23" fmla="*/ 73 h 74"/>
                  <a:gd name="T24" fmla="*/ 12 w 142"/>
                  <a:gd name="T25" fmla="*/ 59 h 74"/>
                  <a:gd name="T26" fmla="*/ 8 w 142"/>
                  <a:gd name="T27" fmla="*/ 59 h 74"/>
                  <a:gd name="T28" fmla="*/ 4 w 142"/>
                  <a:gd name="T29" fmla="*/ 59 h 74"/>
                  <a:gd name="T30" fmla="*/ 3 w 142"/>
                  <a:gd name="T31" fmla="*/ 59 h 74"/>
                  <a:gd name="T32" fmla="*/ 3 w 142"/>
                  <a:gd name="T33" fmla="*/ 61 h 74"/>
                  <a:gd name="T34" fmla="*/ 2 w 142"/>
                  <a:gd name="T35" fmla="*/ 6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" h="7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10" y="8"/>
                    </a:lnTo>
                    <a:lnTo>
                      <a:pt x="129" y="57"/>
                    </a:lnTo>
                    <a:lnTo>
                      <a:pt x="136" y="59"/>
                    </a:lnTo>
                    <a:lnTo>
                      <a:pt x="138" y="62"/>
                    </a:lnTo>
                    <a:lnTo>
                      <a:pt x="139" y="66"/>
                    </a:lnTo>
                    <a:lnTo>
                      <a:pt x="141" y="68"/>
                    </a:lnTo>
                    <a:lnTo>
                      <a:pt x="140" y="70"/>
                    </a:lnTo>
                    <a:lnTo>
                      <a:pt x="136" y="73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4" y="59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2" y="64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8"/>
              <p:cNvSpPr>
                <a:spLocks noChangeAspect="1"/>
              </p:cNvSpPr>
              <p:nvPr/>
            </p:nvSpPr>
            <p:spPr bwMode="auto">
              <a:xfrm>
                <a:off x="1326" y="1391"/>
                <a:ext cx="142" cy="73"/>
              </a:xfrm>
              <a:custGeom>
                <a:avLst/>
                <a:gdLst>
                  <a:gd name="T0" fmla="*/ 0 w 142"/>
                  <a:gd name="T1" fmla="*/ 0 h 73"/>
                  <a:gd name="T2" fmla="*/ 0 w 142"/>
                  <a:gd name="T3" fmla="*/ 3 h 73"/>
                  <a:gd name="T4" fmla="*/ 1 w 142"/>
                  <a:gd name="T5" fmla="*/ 7 h 73"/>
                  <a:gd name="T6" fmla="*/ 5 w 142"/>
                  <a:gd name="T7" fmla="*/ 9 h 73"/>
                  <a:gd name="T8" fmla="*/ 11 w 142"/>
                  <a:gd name="T9" fmla="*/ 10 h 73"/>
                  <a:gd name="T10" fmla="*/ 129 w 142"/>
                  <a:gd name="T11" fmla="*/ 59 h 73"/>
                  <a:gd name="T12" fmla="*/ 137 w 142"/>
                  <a:gd name="T13" fmla="*/ 61 h 73"/>
                  <a:gd name="T14" fmla="*/ 138 w 142"/>
                  <a:gd name="T15" fmla="*/ 63 h 73"/>
                  <a:gd name="T16" fmla="*/ 141 w 142"/>
                  <a:gd name="T17" fmla="*/ 67 h 73"/>
                  <a:gd name="T18" fmla="*/ 141 w 142"/>
                  <a:gd name="T19" fmla="*/ 69 h 73"/>
                  <a:gd name="T20" fmla="*/ 140 w 142"/>
                  <a:gd name="T21" fmla="*/ 72 h 73"/>
                  <a:gd name="T22" fmla="*/ 135 w 142"/>
                  <a:gd name="T23" fmla="*/ 72 h 73"/>
                  <a:gd name="T24" fmla="*/ 73 w 142"/>
                  <a:gd name="T25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2" h="73">
                    <a:moveTo>
                      <a:pt x="0" y="0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5" y="9"/>
                    </a:lnTo>
                    <a:lnTo>
                      <a:pt x="11" y="10"/>
                    </a:lnTo>
                    <a:lnTo>
                      <a:pt x="129" y="59"/>
                    </a:lnTo>
                    <a:lnTo>
                      <a:pt x="137" y="61"/>
                    </a:lnTo>
                    <a:lnTo>
                      <a:pt x="138" y="63"/>
                    </a:lnTo>
                    <a:lnTo>
                      <a:pt x="141" y="67"/>
                    </a:lnTo>
                    <a:lnTo>
                      <a:pt x="141" y="69"/>
                    </a:lnTo>
                    <a:lnTo>
                      <a:pt x="140" y="72"/>
                    </a:lnTo>
                    <a:lnTo>
                      <a:pt x="135" y="72"/>
                    </a:lnTo>
                    <a:lnTo>
                      <a:pt x="73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3" name="Oval 19"/>
            <p:cNvSpPr>
              <a:spLocks noChangeAspect="1" noChangeArrowheads="1"/>
            </p:cNvSpPr>
            <p:nvPr/>
          </p:nvSpPr>
          <p:spPr bwMode="auto">
            <a:xfrm>
              <a:off x="4342" y="3200"/>
              <a:ext cx="577" cy="30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Text Box 20"/>
            <p:cNvSpPr txBox="1">
              <a:spLocks noChangeAspect="1" noChangeArrowheads="1"/>
            </p:cNvSpPr>
            <p:nvPr/>
          </p:nvSpPr>
          <p:spPr bwMode="auto">
            <a:xfrm>
              <a:off x="3777" y="2648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/>
                <a:t>k</a:t>
              </a:r>
            </a:p>
          </p:txBody>
        </p:sp>
        <p:sp>
          <p:nvSpPr>
            <p:cNvPr id="1045" name="Text Box 21"/>
            <p:cNvSpPr txBox="1">
              <a:spLocks noChangeAspect="1" noChangeArrowheads="1"/>
            </p:cNvSpPr>
            <p:nvPr/>
          </p:nvSpPr>
          <p:spPr bwMode="auto">
            <a:xfrm>
              <a:off x="4357" y="2630"/>
              <a:ext cx="3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 dirty="0" smtClean="0"/>
                <a:t>k’</a:t>
              </a:r>
              <a:endParaRPr lang="en-US" sz="2400" i="1" dirty="0">
                <a:latin typeface="Symbol" charset="0"/>
                <a:sym typeface="Symbol" charset="0"/>
              </a:endParaRPr>
            </a:p>
          </p:txBody>
        </p:sp>
        <p:sp>
          <p:nvSpPr>
            <p:cNvPr id="1046" name="Line 22"/>
            <p:cNvSpPr>
              <a:spLocks noChangeAspect="1" noChangeShapeType="1"/>
            </p:cNvSpPr>
            <p:nvPr/>
          </p:nvSpPr>
          <p:spPr bwMode="auto">
            <a:xfrm flipH="1">
              <a:off x="3964" y="3435"/>
              <a:ext cx="426" cy="2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23"/>
            <p:cNvSpPr>
              <a:spLocks noChangeAspect="1" noChangeShapeType="1"/>
            </p:cNvSpPr>
            <p:nvPr/>
          </p:nvSpPr>
          <p:spPr bwMode="auto">
            <a:xfrm>
              <a:off x="4853" y="3441"/>
              <a:ext cx="420" cy="2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Text Box 24"/>
            <p:cNvSpPr txBox="1">
              <a:spLocks noChangeAspect="1" noChangeArrowheads="1"/>
            </p:cNvSpPr>
            <p:nvPr/>
          </p:nvSpPr>
          <p:spPr bwMode="auto">
            <a:xfrm>
              <a:off x="4004" y="363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/>
                <a:t>p</a:t>
              </a:r>
            </a:p>
          </p:txBody>
        </p:sp>
        <p:sp>
          <p:nvSpPr>
            <p:cNvPr id="1049" name="Text Box 25"/>
            <p:cNvSpPr txBox="1">
              <a:spLocks noChangeAspect="1" noChangeArrowheads="1"/>
            </p:cNvSpPr>
            <p:nvPr/>
          </p:nvSpPr>
          <p:spPr bwMode="auto">
            <a:xfrm>
              <a:off x="4971" y="3667"/>
              <a:ext cx="31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 dirty="0" smtClean="0"/>
                <a:t>p’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1212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71"/>
            <a:ext cx="8229600" cy="7582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Elastic Electron Scattering Today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F64E-2FC0-CC49-8DDD-0C8A1DD33538}" type="slidenum">
              <a:rPr lang="en-US" smtClean="0"/>
              <a:t>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480678" y="1206390"/>
            <a:ext cx="3633188" cy="4085278"/>
            <a:chOff x="1141413" y="1657350"/>
            <a:chExt cx="3151187" cy="3543300"/>
          </a:xfrm>
        </p:grpSpPr>
        <p:pic>
          <p:nvPicPr>
            <p:cNvPr id="6" name="Picture 4" descr="GEGD-GMGD-prot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61"/>
            <a:stretch/>
          </p:blipFill>
          <p:spPr bwMode="auto">
            <a:xfrm>
              <a:off x="1141413" y="1657350"/>
              <a:ext cx="3151187" cy="3543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ight Brace 6"/>
            <p:cNvSpPr/>
            <p:nvPr/>
          </p:nvSpPr>
          <p:spPr>
            <a:xfrm rot="16200000">
              <a:off x="3318933" y="2429931"/>
              <a:ext cx="211667" cy="745067"/>
            </a:xfrm>
            <a:prstGeom prst="rightBrace">
              <a:avLst>
                <a:gd name="adj1" fmla="val 44333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10143" y="2389201"/>
              <a:ext cx="587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JLab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0" name="Picture 4" descr="GMp-GD-Rosenbl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" r="3212" b="3783"/>
          <a:stretch>
            <a:fillRect/>
          </a:stretch>
        </p:blipFill>
        <p:spPr bwMode="auto">
          <a:xfrm>
            <a:off x="4936066" y="1282590"/>
            <a:ext cx="4114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986256"/>
            <a:ext cx="7501468" cy="684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Ratios to `Dipole’ </a:t>
            </a:r>
            <a:r>
              <a:rPr lang="en-US" sz="2400" dirty="0" smtClean="0"/>
              <a:t>G</a:t>
            </a:r>
            <a:r>
              <a:rPr lang="en-US" sz="2400" baseline="-15000" dirty="0" smtClean="0"/>
              <a:t>D</a:t>
            </a:r>
            <a:r>
              <a:rPr lang="en-US" sz="2400" dirty="0" smtClean="0"/>
              <a:t> =[</a:t>
            </a:r>
            <a:r>
              <a:rPr lang="en-US" sz="2400" dirty="0"/>
              <a:t>1+Q</a:t>
            </a:r>
            <a:r>
              <a:rPr lang="en-US" sz="2400" baseline="30000" dirty="0"/>
              <a:t>2</a:t>
            </a:r>
            <a:r>
              <a:rPr lang="en-US" sz="2400" dirty="0"/>
              <a:t>/</a:t>
            </a:r>
            <a:r>
              <a:rPr lang="en-US" sz="2400" dirty="0">
                <a:latin typeface="Symbol" charset="0"/>
                <a:sym typeface="Symbol" charset="0"/>
              </a:rPr>
              <a:t></a:t>
            </a:r>
            <a:r>
              <a:rPr lang="en-US" sz="2400" baseline="30000" dirty="0"/>
              <a:t>2</a:t>
            </a:r>
            <a:r>
              <a:rPr lang="en-US" sz="2400" dirty="0" smtClean="0"/>
              <a:t>]</a:t>
            </a:r>
            <a:r>
              <a:rPr lang="en-US" sz="2400" baseline="30000" dirty="0" smtClean="0"/>
              <a:t>–2</a:t>
            </a:r>
            <a:r>
              <a:rPr lang="en-US" sz="2400" dirty="0" smtClean="0"/>
              <a:t>,  </a:t>
            </a:r>
            <a:r>
              <a:rPr lang="en-US" sz="2400" dirty="0" smtClean="0">
                <a:latin typeface="Symbol" charset="0"/>
                <a:sym typeface="Symbol" charset="0"/>
              </a:rPr>
              <a:t></a:t>
            </a:r>
            <a:r>
              <a:rPr lang="en-US" sz="2400" baseline="30000" dirty="0"/>
              <a:t>2</a:t>
            </a:r>
            <a:r>
              <a:rPr lang="en-US" sz="2400" dirty="0"/>
              <a:t> = 0.71 </a:t>
            </a:r>
            <a:r>
              <a:rPr lang="en-US" sz="2400" dirty="0" smtClean="0"/>
              <a:t>GeV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199" y="3541601"/>
            <a:ext cx="167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Experiments </a:t>
            </a:r>
            <a:r>
              <a:rPr lang="en-US" dirty="0"/>
              <a:t>at </a:t>
            </a:r>
            <a:r>
              <a:rPr lang="en-US" dirty="0" smtClean="0"/>
              <a:t>JLab 12 </a:t>
            </a:r>
            <a:r>
              <a:rPr lang="en-US" dirty="0"/>
              <a:t>GeV </a:t>
            </a:r>
            <a:r>
              <a:rPr lang="en-US" dirty="0" smtClean="0"/>
              <a:t>(2014+) looking for zero </a:t>
            </a:r>
            <a:r>
              <a:rPr lang="en-US" dirty="0"/>
              <a:t>crossing in G</a:t>
            </a:r>
            <a:r>
              <a:rPr lang="en-US" baseline="-15000" dirty="0"/>
              <a:t>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Jefferson Lab Spectrometers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7" y="1600200"/>
            <a:ext cx="3974253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Hall A High Resolution Spectrometer (HRS) pair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Hall C High Momentum Spectrometer (HMS), to be supplemented with SHMS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F64E-2FC0-CC49-8DDD-0C8A1DD3353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969" y="1193799"/>
            <a:ext cx="4111231" cy="2658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8913"/>
          <a:stretch/>
        </p:blipFill>
        <p:spPr>
          <a:xfrm>
            <a:off x="4185920" y="4216400"/>
            <a:ext cx="4958080" cy="21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Factors and Densities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6" y="1417638"/>
            <a:ext cx="8492067" cy="2036762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Naively, </a:t>
            </a:r>
            <a:r>
              <a:rPr lang="en-US" sz="2800" i="1" dirty="0" smtClean="0"/>
              <a:t>G</a:t>
            </a:r>
            <a:r>
              <a:rPr lang="en-US" sz="2800" i="1" baseline="-25000" dirty="0" smtClean="0"/>
              <a:t>E</a:t>
            </a:r>
            <a:r>
              <a:rPr lang="en-US" sz="2800" i="1" dirty="0" smtClean="0"/>
              <a:t>(Q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) </a:t>
            </a:r>
            <a:r>
              <a:rPr lang="en-US" sz="2800" dirty="0" smtClean="0"/>
              <a:t>is the Fourier transform of the charge density.  But this only works for </a:t>
            </a:r>
            <a:r>
              <a:rPr lang="en-US" sz="2800" i="1" dirty="0" smtClean="0"/>
              <a:t>Q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&lt;&lt;M</a:t>
            </a:r>
            <a:r>
              <a:rPr lang="en-US" sz="2800" i="1" baseline="-25000" dirty="0" smtClean="0"/>
              <a:t>p</a:t>
            </a:r>
            <a:r>
              <a:rPr lang="en-US" sz="2800" baseline="30000" dirty="0" smtClean="0"/>
              <a:t>2</a:t>
            </a:r>
          </a:p>
          <a:p>
            <a:r>
              <a:rPr lang="en-US" sz="2800" dirty="0" smtClean="0"/>
              <a:t>Consider H(</a:t>
            </a:r>
            <a:r>
              <a:rPr lang="en-US" sz="2800" dirty="0" err="1" smtClean="0"/>
              <a:t>e,e</a:t>
            </a:r>
            <a:r>
              <a:rPr lang="en-US" sz="2800" dirty="0" smtClean="0"/>
              <a:t>)p in the `</a:t>
            </a:r>
            <a:r>
              <a:rPr lang="en-US" sz="2800" dirty="0" err="1" smtClean="0"/>
              <a:t>Breit</a:t>
            </a:r>
            <a:r>
              <a:rPr lang="en-US" sz="2800" dirty="0" smtClean="0"/>
              <a:t>’ Frame:</a:t>
            </a:r>
            <a:br>
              <a:rPr lang="en-US" sz="2800" dirty="0" smtClean="0"/>
            </a:br>
            <a:r>
              <a:rPr lang="en-US" sz="2800" b="1" dirty="0" smtClean="0"/>
              <a:t>P</a:t>
            </a:r>
            <a:r>
              <a:rPr lang="en-US" sz="2800" i="1" dirty="0" smtClean="0"/>
              <a:t>=–</a:t>
            </a:r>
            <a:r>
              <a:rPr lang="en-US" sz="2800" b="1" dirty="0" smtClean="0"/>
              <a:t>q</a:t>
            </a:r>
            <a:r>
              <a:rPr lang="en-US" sz="2800" i="1" dirty="0" smtClean="0"/>
              <a:t>/2, </a:t>
            </a:r>
            <a:r>
              <a:rPr lang="en-US" sz="2800" b="1" dirty="0" smtClean="0"/>
              <a:t>P’</a:t>
            </a:r>
            <a:r>
              <a:rPr lang="en-US" sz="2800" i="1" dirty="0" smtClean="0"/>
              <a:t>=+</a:t>
            </a:r>
            <a:r>
              <a:rPr lang="en-US" sz="2800" b="1" dirty="0" smtClean="0"/>
              <a:t>q</a:t>
            </a:r>
            <a:r>
              <a:rPr lang="en-US" sz="2800" i="1" dirty="0"/>
              <a:t>/2</a:t>
            </a:r>
            <a:r>
              <a:rPr lang="en-US" sz="2800" dirty="0" smtClean="0"/>
              <a:t> (zero energy transfer)</a:t>
            </a:r>
          </a:p>
          <a:p>
            <a:endParaRPr lang="en-US" sz="2800" dirty="0"/>
          </a:p>
          <a:p>
            <a:r>
              <a:rPr lang="en-US" sz="2800" dirty="0" smtClean="0"/>
              <a:t>At each </a:t>
            </a:r>
            <a:r>
              <a:rPr lang="en-US" sz="2800" dirty="0"/>
              <a:t>|</a:t>
            </a:r>
            <a:r>
              <a:rPr lang="en-US" sz="2800" b="1" dirty="0" smtClean="0"/>
              <a:t>q</a:t>
            </a:r>
            <a:r>
              <a:rPr lang="en-US" sz="2800" dirty="0" smtClean="0"/>
              <a:t>|=[</a:t>
            </a:r>
            <a:r>
              <a:rPr lang="en-US" sz="2800" i="1" dirty="0" smtClean="0"/>
              <a:t>Q</a:t>
            </a:r>
            <a:r>
              <a:rPr lang="en-US" sz="2800" i="1" baseline="30000" dirty="0" smtClean="0"/>
              <a:t>2</a:t>
            </a:r>
            <a:r>
              <a:rPr lang="en-US" sz="2800" dirty="0" smtClean="0"/>
              <a:t>]</a:t>
            </a:r>
            <a:r>
              <a:rPr lang="en-US" sz="2800" baseline="30000" dirty="0" smtClean="0"/>
              <a:t>1/2</a:t>
            </a:r>
            <a:r>
              <a:rPr lang="en-US" sz="2800" dirty="0" smtClean="0"/>
              <a:t>, </a:t>
            </a:r>
            <a:r>
              <a:rPr lang="en-US" sz="2800" i="1" dirty="0"/>
              <a:t>G</a:t>
            </a:r>
            <a:r>
              <a:rPr lang="en-US" sz="2800" i="1" baseline="-25000" dirty="0"/>
              <a:t>E</a:t>
            </a:r>
            <a:r>
              <a:rPr lang="en-US" sz="2800" i="1" dirty="0"/>
              <a:t>(Q</a:t>
            </a:r>
            <a:r>
              <a:rPr lang="en-US" sz="2800" i="1" baseline="30000" dirty="0"/>
              <a:t>2</a:t>
            </a:r>
            <a:r>
              <a:rPr lang="en-US" sz="2800" i="1" dirty="0"/>
              <a:t>) </a:t>
            </a:r>
            <a:r>
              <a:rPr lang="en-US" sz="2800" dirty="0" smtClean="0"/>
              <a:t>samples the charge distribution of a differently boosted proton.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Jan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F64E-2FC0-CC49-8DDD-0C8A1DD33538}" type="slidenum">
              <a:rPr lang="en-US" smtClean="0"/>
              <a:t>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41333" y="4207933"/>
            <a:ext cx="304800" cy="8720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22800" y="3680936"/>
            <a:ext cx="2718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Lorentz contracted proton:</a:t>
            </a: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046133" y="4631267"/>
            <a:ext cx="905933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73776" y="4310334"/>
            <a:ext cx="64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–</a:t>
            </a:r>
            <a:r>
              <a:rPr lang="en-US" b="1" dirty="0">
                <a:solidFill>
                  <a:srgbClr val="0000FF"/>
                </a:solidFill>
              </a:rPr>
              <a:t>q</a:t>
            </a:r>
            <a:r>
              <a:rPr lang="en-US" i="1" dirty="0">
                <a:solidFill>
                  <a:srgbClr val="0000FF"/>
                </a:solidFill>
              </a:rPr>
              <a:t>/2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49794" y="5232434"/>
            <a:ext cx="304800" cy="8720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54594" y="5655768"/>
            <a:ext cx="905933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82237" y="5334835"/>
            <a:ext cx="64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+</a:t>
            </a:r>
            <a:r>
              <a:rPr lang="en-US" b="1" dirty="0" smtClean="0">
                <a:solidFill>
                  <a:srgbClr val="0000FF"/>
                </a:solidFill>
              </a:rPr>
              <a:t>q</a:t>
            </a:r>
            <a:r>
              <a:rPr lang="en-US" i="1" dirty="0">
                <a:solidFill>
                  <a:srgbClr val="0000FF"/>
                </a:solidFill>
              </a:rPr>
              <a:t>/2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71787" y="4484463"/>
            <a:ext cx="1751013" cy="323850"/>
            <a:chOff x="1601787" y="4511725"/>
            <a:chExt cx="1751013" cy="323850"/>
          </a:xfrm>
        </p:grpSpPr>
        <p:grpSp>
          <p:nvGrpSpPr>
            <p:cNvPr id="14" name="Group 33"/>
            <p:cNvGrpSpPr>
              <a:grpSpLocks noChangeAspect="1"/>
            </p:cNvGrpSpPr>
            <p:nvPr/>
          </p:nvGrpSpPr>
          <p:grpSpPr bwMode="auto">
            <a:xfrm rot="16200000">
              <a:off x="2182812" y="3930700"/>
              <a:ext cx="323850" cy="1485900"/>
              <a:chOff x="1324" y="1002"/>
              <a:chExt cx="146" cy="462"/>
            </a:xfrm>
          </p:grpSpPr>
          <p:sp>
            <p:nvSpPr>
              <p:cNvPr id="15" name="Freeform 34"/>
              <p:cNvSpPr>
                <a:spLocks noChangeAspect="1"/>
              </p:cNvSpPr>
              <p:nvPr/>
            </p:nvSpPr>
            <p:spPr bwMode="auto">
              <a:xfrm>
                <a:off x="1326" y="1002"/>
                <a:ext cx="143" cy="75"/>
              </a:xfrm>
              <a:custGeom>
                <a:avLst/>
                <a:gdLst>
                  <a:gd name="T0" fmla="*/ 0 w 143"/>
                  <a:gd name="T1" fmla="*/ 0 h 75"/>
                  <a:gd name="T2" fmla="*/ 0 w 143"/>
                  <a:gd name="T3" fmla="*/ 4 h 75"/>
                  <a:gd name="T4" fmla="*/ 4 w 143"/>
                  <a:gd name="T5" fmla="*/ 7 h 75"/>
                  <a:gd name="T6" fmla="*/ 8 w 143"/>
                  <a:gd name="T7" fmla="*/ 9 h 75"/>
                  <a:gd name="T8" fmla="*/ 12 w 143"/>
                  <a:gd name="T9" fmla="*/ 11 h 75"/>
                  <a:gd name="T10" fmla="*/ 129 w 143"/>
                  <a:gd name="T11" fmla="*/ 58 h 75"/>
                  <a:gd name="T12" fmla="*/ 135 w 143"/>
                  <a:gd name="T13" fmla="*/ 60 h 75"/>
                  <a:gd name="T14" fmla="*/ 139 w 143"/>
                  <a:gd name="T15" fmla="*/ 63 h 75"/>
                  <a:gd name="T16" fmla="*/ 142 w 143"/>
                  <a:gd name="T17" fmla="*/ 65 h 75"/>
                  <a:gd name="T18" fmla="*/ 141 w 143"/>
                  <a:gd name="T19" fmla="*/ 69 h 75"/>
                  <a:gd name="T20" fmla="*/ 141 w 143"/>
                  <a:gd name="T21" fmla="*/ 71 h 75"/>
                  <a:gd name="T22" fmla="*/ 138 w 143"/>
                  <a:gd name="T23" fmla="*/ 74 h 75"/>
                  <a:gd name="T24" fmla="*/ 11 w 143"/>
                  <a:gd name="T25" fmla="*/ 60 h 75"/>
                  <a:gd name="T26" fmla="*/ 10 w 143"/>
                  <a:gd name="T27" fmla="*/ 61 h 75"/>
                  <a:gd name="T28" fmla="*/ 4 w 143"/>
                  <a:gd name="T29" fmla="*/ 59 h 75"/>
                  <a:gd name="T30" fmla="*/ 4 w 143"/>
                  <a:gd name="T31" fmla="*/ 60 h 75"/>
                  <a:gd name="T32" fmla="*/ 2 w 143"/>
                  <a:gd name="T33" fmla="*/ 62 h 75"/>
                  <a:gd name="T34" fmla="*/ 0 w 143"/>
                  <a:gd name="T35" fmla="*/ 6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75">
                    <a:moveTo>
                      <a:pt x="0" y="0"/>
                    </a:moveTo>
                    <a:lnTo>
                      <a:pt x="0" y="4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29" y="58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38" y="74"/>
                    </a:lnTo>
                    <a:lnTo>
                      <a:pt x="11" y="60"/>
                    </a:lnTo>
                    <a:lnTo>
                      <a:pt x="10" y="61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2" y="62"/>
                    </a:lnTo>
                    <a:lnTo>
                      <a:pt x="0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5"/>
              <p:cNvSpPr>
                <a:spLocks noChangeAspect="1"/>
              </p:cNvSpPr>
              <p:nvPr/>
            </p:nvSpPr>
            <p:spPr bwMode="auto">
              <a:xfrm>
                <a:off x="1324" y="1069"/>
                <a:ext cx="143" cy="72"/>
              </a:xfrm>
              <a:custGeom>
                <a:avLst/>
                <a:gdLst>
                  <a:gd name="T0" fmla="*/ 0 w 143"/>
                  <a:gd name="T1" fmla="*/ 0 h 72"/>
                  <a:gd name="T2" fmla="*/ 1 w 143"/>
                  <a:gd name="T3" fmla="*/ 2 h 72"/>
                  <a:gd name="T4" fmla="*/ 4 w 143"/>
                  <a:gd name="T5" fmla="*/ 4 h 72"/>
                  <a:gd name="T6" fmla="*/ 6 w 143"/>
                  <a:gd name="T7" fmla="*/ 6 h 72"/>
                  <a:gd name="T8" fmla="*/ 10 w 143"/>
                  <a:gd name="T9" fmla="*/ 7 h 72"/>
                  <a:gd name="T10" fmla="*/ 133 w 143"/>
                  <a:gd name="T11" fmla="*/ 57 h 72"/>
                  <a:gd name="T12" fmla="*/ 137 w 143"/>
                  <a:gd name="T13" fmla="*/ 61 h 72"/>
                  <a:gd name="T14" fmla="*/ 140 w 143"/>
                  <a:gd name="T15" fmla="*/ 61 h 72"/>
                  <a:gd name="T16" fmla="*/ 141 w 143"/>
                  <a:gd name="T17" fmla="*/ 65 h 72"/>
                  <a:gd name="T18" fmla="*/ 141 w 143"/>
                  <a:gd name="T19" fmla="*/ 66 h 72"/>
                  <a:gd name="T20" fmla="*/ 142 w 143"/>
                  <a:gd name="T21" fmla="*/ 71 h 72"/>
                  <a:gd name="T22" fmla="*/ 137 w 143"/>
                  <a:gd name="T23" fmla="*/ 71 h 72"/>
                  <a:gd name="T24" fmla="*/ 12 w 143"/>
                  <a:gd name="T25" fmla="*/ 59 h 72"/>
                  <a:gd name="T26" fmla="*/ 7 w 143"/>
                  <a:gd name="T27" fmla="*/ 59 h 72"/>
                  <a:gd name="T28" fmla="*/ 6 w 143"/>
                  <a:gd name="T29" fmla="*/ 59 h 72"/>
                  <a:gd name="T30" fmla="*/ 4 w 143"/>
                  <a:gd name="T31" fmla="*/ 59 h 72"/>
                  <a:gd name="T32" fmla="*/ 1 w 143"/>
                  <a:gd name="T33" fmla="*/ 59 h 72"/>
                  <a:gd name="T34" fmla="*/ 0 w 143"/>
                  <a:gd name="T35" fmla="*/ 6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72">
                    <a:moveTo>
                      <a:pt x="0" y="0"/>
                    </a:moveTo>
                    <a:lnTo>
                      <a:pt x="1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0" y="7"/>
                    </a:lnTo>
                    <a:lnTo>
                      <a:pt x="133" y="57"/>
                    </a:lnTo>
                    <a:lnTo>
                      <a:pt x="137" y="61"/>
                    </a:lnTo>
                    <a:lnTo>
                      <a:pt x="140" y="61"/>
                    </a:lnTo>
                    <a:lnTo>
                      <a:pt x="141" y="65"/>
                    </a:lnTo>
                    <a:lnTo>
                      <a:pt x="141" y="66"/>
                    </a:lnTo>
                    <a:lnTo>
                      <a:pt x="142" y="71"/>
                    </a:lnTo>
                    <a:lnTo>
                      <a:pt x="137" y="71"/>
                    </a:lnTo>
                    <a:lnTo>
                      <a:pt x="12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4" y="59"/>
                    </a:lnTo>
                    <a:lnTo>
                      <a:pt x="1" y="59"/>
                    </a:lnTo>
                    <a:lnTo>
                      <a:pt x="0" y="61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6"/>
              <p:cNvSpPr>
                <a:spLocks noChangeAspect="1"/>
              </p:cNvSpPr>
              <p:nvPr/>
            </p:nvSpPr>
            <p:spPr bwMode="auto">
              <a:xfrm>
                <a:off x="1326" y="1131"/>
                <a:ext cx="144" cy="76"/>
              </a:xfrm>
              <a:custGeom>
                <a:avLst/>
                <a:gdLst>
                  <a:gd name="T0" fmla="*/ 0 w 144"/>
                  <a:gd name="T1" fmla="*/ 0 h 76"/>
                  <a:gd name="T2" fmla="*/ 0 w 144"/>
                  <a:gd name="T3" fmla="*/ 3 h 76"/>
                  <a:gd name="T4" fmla="*/ 2 w 144"/>
                  <a:gd name="T5" fmla="*/ 7 h 76"/>
                  <a:gd name="T6" fmla="*/ 7 w 144"/>
                  <a:gd name="T7" fmla="*/ 9 h 76"/>
                  <a:gd name="T8" fmla="*/ 10 w 144"/>
                  <a:gd name="T9" fmla="*/ 11 h 76"/>
                  <a:gd name="T10" fmla="*/ 133 w 144"/>
                  <a:gd name="T11" fmla="*/ 59 h 76"/>
                  <a:gd name="T12" fmla="*/ 136 w 144"/>
                  <a:gd name="T13" fmla="*/ 63 h 76"/>
                  <a:gd name="T14" fmla="*/ 139 w 144"/>
                  <a:gd name="T15" fmla="*/ 65 h 76"/>
                  <a:gd name="T16" fmla="*/ 143 w 144"/>
                  <a:gd name="T17" fmla="*/ 67 h 76"/>
                  <a:gd name="T18" fmla="*/ 143 w 144"/>
                  <a:gd name="T19" fmla="*/ 71 h 76"/>
                  <a:gd name="T20" fmla="*/ 141 w 144"/>
                  <a:gd name="T21" fmla="*/ 74 h 76"/>
                  <a:gd name="T22" fmla="*/ 138 w 144"/>
                  <a:gd name="T23" fmla="*/ 75 h 76"/>
                  <a:gd name="T24" fmla="*/ 9 w 144"/>
                  <a:gd name="T25" fmla="*/ 63 h 76"/>
                  <a:gd name="T26" fmla="*/ 6 w 144"/>
                  <a:gd name="T27" fmla="*/ 62 h 76"/>
                  <a:gd name="T28" fmla="*/ 6 w 144"/>
                  <a:gd name="T29" fmla="*/ 63 h 76"/>
                  <a:gd name="T30" fmla="*/ 3 w 144"/>
                  <a:gd name="T31" fmla="*/ 62 h 76"/>
                  <a:gd name="T32" fmla="*/ 0 w 144"/>
                  <a:gd name="T33" fmla="*/ 64 h 76"/>
                  <a:gd name="T34" fmla="*/ 0 w 144"/>
                  <a:gd name="T3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76">
                    <a:moveTo>
                      <a:pt x="0" y="0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7" y="9"/>
                    </a:lnTo>
                    <a:lnTo>
                      <a:pt x="10" y="11"/>
                    </a:lnTo>
                    <a:lnTo>
                      <a:pt x="133" y="59"/>
                    </a:lnTo>
                    <a:lnTo>
                      <a:pt x="136" y="63"/>
                    </a:lnTo>
                    <a:lnTo>
                      <a:pt x="139" y="65"/>
                    </a:lnTo>
                    <a:lnTo>
                      <a:pt x="143" y="67"/>
                    </a:lnTo>
                    <a:lnTo>
                      <a:pt x="143" y="71"/>
                    </a:lnTo>
                    <a:lnTo>
                      <a:pt x="141" y="74"/>
                    </a:lnTo>
                    <a:lnTo>
                      <a:pt x="138" y="75"/>
                    </a:lnTo>
                    <a:lnTo>
                      <a:pt x="9" y="63"/>
                    </a:lnTo>
                    <a:lnTo>
                      <a:pt x="6" y="62"/>
                    </a:lnTo>
                    <a:lnTo>
                      <a:pt x="6" y="63"/>
                    </a:lnTo>
                    <a:lnTo>
                      <a:pt x="3" y="62"/>
                    </a:lnTo>
                    <a:lnTo>
                      <a:pt x="0" y="64"/>
                    </a:lnTo>
                    <a:lnTo>
                      <a:pt x="0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7"/>
              <p:cNvSpPr>
                <a:spLocks noChangeAspect="1"/>
              </p:cNvSpPr>
              <p:nvPr/>
            </p:nvSpPr>
            <p:spPr bwMode="auto">
              <a:xfrm>
                <a:off x="1325" y="1202"/>
                <a:ext cx="144" cy="70"/>
              </a:xfrm>
              <a:custGeom>
                <a:avLst/>
                <a:gdLst>
                  <a:gd name="T0" fmla="*/ 0 w 144"/>
                  <a:gd name="T1" fmla="*/ 0 h 70"/>
                  <a:gd name="T2" fmla="*/ 0 w 144"/>
                  <a:gd name="T3" fmla="*/ 0 h 70"/>
                  <a:gd name="T4" fmla="*/ 4 w 144"/>
                  <a:gd name="T5" fmla="*/ 4 h 70"/>
                  <a:gd name="T6" fmla="*/ 6 w 144"/>
                  <a:gd name="T7" fmla="*/ 6 h 70"/>
                  <a:gd name="T8" fmla="*/ 11 w 144"/>
                  <a:gd name="T9" fmla="*/ 7 h 70"/>
                  <a:gd name="T10" fmla="*/ 131 w 144"/>
                  <a:gd name="T11" fmla="*/ 54 h 70"/>
                  <a:gd name="T12" fmla="*/ 136 w 144"/>
                  <a:gd name="T13" fmla="*/ 58 h 70"/>
                  <a:gd name="T14" fmla="*/ 139 w 144"/>
                  <a:gd name="T15" fmla="*/ 59 h 70"/>
                  <a:gd name="T16" fmla="*/ 143 w 144"/>
                  <a:gd name="T17" fmla="*/ 63 h 70"/>
                  <a:gd name="T18" fmla="*/ 143 w 144"/>
                  <a:gd name="T19" fmla="*/ 66 h 70"/>
                  <a:gd name="T20" fmla="*/ 140 w 144"/>
                  <a:gd name="T21" fmla="*/ 69 h 70"/>
                  <a:gd name="T22" fmla="*/ 138 w 144"/>
                  <a:gd name="T23" fmla="*/ 69 h 70"/>
                  <a:gd name="T24" fmla="*/ 11 w 144"/>
                  <a:gd name="T25" fmla="*/ 57 h 70"/>
                  <a:gd name="T26" fmla="*/ 7 w 144"/>
                  <a:gd name="T27" fmla="*/ 58 h 70"/>
                  <a:gd name="T28" fmla="*/ 4 w 144"/>
                  <a:gd name="T29" fmla="*/ 57 h 70"/>
                  <a:gd name="T30" fmla="*/ 1 w 144"/>
                  <a:gd name="T31" fmla="*/ 57 h 70"/>
                  <a:gd name="T32" fmla="*/ 1 w 144"/>
                  <a:gd name="T33" fmla="*/ 59 h 70"/>
                  <a:gd name="T34" fmla="*/ 0 w 144"/>
                  <a:gd name="T35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70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31" y="54"/>
                    </a:lnTo>
                    <a:lnTo>
                      <a:pt x="136" y="58"/>
                    </a:lnTo>
                    <a:lnTo>
                      <a:pt x="139" y="59"/>
                    </a:lnTo>
                    <a:lnTo>
                      <a:pt x="143" y="63"/>
                    </a:lnTo>
                    <a:lnTo>
                      <a:pt x="143" y="66"/>
                    </a:lnTo>
                    <a:lnTo>
                      <a:pt x="140" y="69"/>
                    </a:lnTo>
                    <a:lnTo>
                      <a:pt x="138" y="69"/>
                    </a:lnTo>
                    <a:lnTo>
                      <a:pt x="11" y="57"/>
                    </a:lnTo>
                    <a:lnTo>
                      <a:pt x="7" y="58"/>
                    </a:lnTo>
                    <a:lnTo>
                      <a:pt x="4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0" y="62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38"/>
              <p:cNvSpPr>
                <a:spLocks noChangeAspect="1"/>
              </p:cNvSpPr>
              <p:nvPr/>
            </p:nvSpPr>
            <p:spPr bwMode="auto">
              <a:xfrm>
                <a:off x="1327" y="1260"/>
                <a:ext cx="142" cy="76"/>
              </a:xfrm>
              <a:custGeom>
                <a:avLst/>
                <a:gdLst>
                  <a:gd name="T0" fmla="*/ 0 w 142"/>
                  <a:gd name="T1" fmla="*/ 0 h 76"/>
                  <a:gd name="T2" fmla="*/ 0 w 142"/>
                  <a:gd name="T3" fmla="*/ 4 h 76"/>
                  <a:gd name="T4" fmla="*/ 3 w 142"/>
                  <a:gd name="T5" fmla="*/ 7 h 76"/>
                  <a:gd name="T6" fmla="*/ 6 w 142"/>
                  <a:gd name="T7" fmla="*/ 8 h 76"/>
                  <a:gd name="T8" fmla="*/ 11 w 142"/>
                  <a:gd name="T9" fmla="*/ 11 h 76"/>
                  <a:gd name="T10" fmla="*/ 132 w 142"/>
                  <a:gd name="T11" fmla="*/ 61 h 76"/>
                  <a:gd name="T12" fmla="*/ 137 w 142"/>
                  <a:gd name="T13" fmla="*/ 64 h 76"/>
                  <a:gd name="T14" fmla="*/ 137 w 142"/>
                  <a:gd name="T15" fmla="*/ 65 h 76"/>
                  <a:gd name="T16" fmla="*/ 140 w 142"/>
                  <a:gd name="T17" fmla="*/ 68 h 76"/>
                  <a:gd name="T18" fmla="*/ 141 w 142"/>
                  <a:gd name="T19" fmla="*/ 71 h 76"/>
                  <a:gd name="T20" fmla="*/ 139 w 142"/>
                  <a:gd name="T21" fmla="*/ 74 h 76"/>
                  <a:gd name="T22" fmla="*/ 136 w 142"/>
                  <a:gd name="T23" fmla="*/ 75 h 76"/>
                  <a:gd name="T24" fmla="*/ 11 w 142"/>
                  <a:gd name="T25" fmla="*/ 62 h 76"/>
                  <a:gd name="T26" fmla="*/ 8 w 142"/>
                  <a:gd name="T27" fmla="*/ 62 h 76"/>
                  <a:gd name="T28" fmla="*/ 6 w 142"/>
                  <a:gd name="T29" fmla="*/ 62 h 76"/>
                  <a:gd name="T30" fmla="*/ 4 w 142"/>
                  <a:gd name="T31" fmla="*/ 62 h 76"/>
                  <a:gd name="T32" fmla="*/ 2 w 142"/>
                  <a:gd name="T33" fmla="*/ 63 h 76"/>
                  <a:gd name="T34" fmla="*/ 2 w 142"/>
                  <a:gd name="T3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" h="76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32" y="61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40" y="68"/>
                    </a:lnTo>
                    <a:lnTo>
                      <a:pt x="141" y="71"/>
                    </a:lnTo>
                    <a:lnTo>
                      <a:pt x="139" y="74"/>
                    </a:lnTo>
                    <a:lnTo>
                      <a:pt x="136" y="75"/>
                    </a:lnTo>
                    <a:lnTo>
                      <a:pt x="11" y="62"/>
                    </a:lnTo>
                    <a:lnTo>
                      <a:pt x="8" y="62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2" y="63"/>
                    </a:lnTo>
                    <a:lnTo>
                      <a:pt x="2" y="66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39"/>
              <p:cNvSpPr>
                <a:spLocks noChangeAspect="1"/>
              </p:cNvSpPr>
              <p:nvPr/>
            </p:nvSpPr>
            <p:spPr bwMode="auto">
              <a:xfrm>
                <a:off x="1326" y="1328"/>
                <a:ext cx="142" cy="74"/>
              </a:xfrm>
              <a:custGeom>
                <a:avLst/>
                <a:gdLst>
                  <a:gd name="T0" fmla="*/ 0 w 142"/>
                  <a:gd name="T1" fmla="*/ 0 h 74"/>
                  <a:gd name="T2" fmla="*/ 2 w 142"/>
                  <a:gd name="T3" fmla="*/ 2 h 74"/>
                  <a:gd name="T4" fmla="*/ 4 w 142"/>
                  <a:gd name="T5" fmla="*/ 4 h 74"/>
                  <a:gd name="T6" fmla="*/ 4 w 142"/>
                  <a:gd name="T7" fmla="*/ 5 h 74"/>
                  <a:gd name="T8" fmla="*/ 10 w 142"/>
                  <a:gd name="T9" fmla="*/ 8 h 74"/>
                  <a:gd name="T10" fmla="*/ 129 w 142"/>
                  <a:gd name="T11" fmla="*/ 57 h 74"/>
                  <a:gd name="T12" fmla="*/ 136 w 142"/>
                  <a:gd name="T13" fmla="*/ 59 h 74"/>
                  <a:gd name="T14" fmla="*/ 138 w 142"/>
                  <a:gd name="T15" fmla="*/ 62 h 74"/>
                  <a:gd name="T16" fmla="*/ 139 w 142"/>
                  <a:gd name="T17" fmla="*/ 66 h 74"/>
                  <a:gd name="T18" fmla="*/ 141 w 142"/>
                  <a:gd name="T19" fmla="*/ 68 h 74"/>
                  <a:gd name="T20" fmla="*/ 140 w 142"/>
                  <a:gd name="T21" fmla="*/ 70 h 74"/>
                  <a:gd name="T22" fmla="*/ 136 w 142"/>
                  <a:gd name="T23" fmla="*/ 73 h 74"/>
                  <a:gd name="T24" fmla="*/ 12 w 142"/>
                  <a:gd name="T25" fmla="*/ 59 h 74"/>
                  <a:gd name="T26" fmla="*/ 8 w 142"/>
                  <a:gd name="T27" fmla="*/ 59 h 74"/>
                  <a:gd name="T28" fmla="*/ 4 w 142"/>
                  <a:gd name="T29" fmla="*/ 59 h 74"/>
                  <a:gd name="T30" fmla="*/ 3 w 142"/>
                  <a:gd name="T31" fmla="*/ 59 h 74"/>
                  <a:gd name="T32" fmla="*/ 3 w 142"/>
                  <a:gd name="T33" fmla="*/ 61 h 74"/>
                  <a:gd name="T34" fmla="*/ 2 w 142"/>
                  <a:gd name="T35" fmla="*/ 6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" h="7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10" y="8"/>
                    </a:lnTo>
                    <a:lnTo>
                      <a:pt x="129" y="57"/>
                    </a:lnTo>
                    <a:lnTo>
                      <a:pt x="136" y="59"/>
                    </a:lnTo>
                    <a:lnTo>
                      <a:pt x="138" y="62"/>
                    </a:lnTo>
                    <a:lnTo>
                      <a:pt x="139" y="66"/>
                    </a:lnTo>
                    <a:lnTo>
                      <a:pt x="141" y="68"/>
                    </a:lnTo>
                    <a:lnTo>
                      <a:pt x="140" y="70"/>
                    </a:lnTo>
                    <a:lnTo>
                      <a:pt x="136" y="73"/>
                    </a:lnTo>
                    <a:lnTo>
                      <a:pt x="12" y="59"/>
                    </a:lnTo>
                    <a:lnTo>
                      <a:pt x="8" y="59"/>
                    </a:lnTo>
                    <a:lnTo>
                      <a:pt x="4" y="59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2" y="64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40"/>
              <p:cNvSpPr>
                <a:spLocks noChangeAspect="1"/>
              </p:cNvSpPr>
              <p:nvPr/>
            </p:nvSpPr>
            <p:spPr bwMode="auto">
              <a:xfrm>
                <a:off x="1326" y="1391"/>
                <a:ext cx="142" cy="73"/>
              </a:xfrm>
              <a:custGeom>
                <a:avLst/>
                <a:gdLst>
                  <a:gd name="T0" fmla="*/ 0 w 142"/>
                  <a:gd name="T1" fmla="*/ 0 h 73"/>
                  <a:gd name="T2" fmla="*/ 0 w 142"/>
                  <a:gd name="T3" fmla="*/ 3 h 73"/>
                  <a:gd name="T4" fmla="*/ 1 w 142"/>
                  <a:gd name="T5" fmla="*/ 7 h 73"/>
                  <a:gd name="T6" fmla="*/ 5 w 142"/>
                  <a:gd name="T7" fmla="*/ 9 h 73"/>
                  <a:gd name="T8" fmla="*/ 11 w 142"/>
                  <a:gd name="T9" fmla="*/ 10 h 73"/>
                  <a:gd name="T10" fmla="*/ 129 w 142"/>
                  <a:gd name="T11" fmla="*/ 59 h 73"/>
                  <a:gd name="T12" fmla="*/ 137 w 142"/>
                  <a:gd name="T13" fmla="*/ 61 h 73"/>
                  <a:gd name="T14" fmla="*/ 138 w 142"/>
                  <a:gd name="T15" fmla="*/ 63 h 73"/>
                  <a:gd name="T16" fmla="*/ 141 w 142"/>
                  <a:gd name="T17" fmla="*/ 67 h 73"/>
                  <a:gd name="T18" fmla="*/ 141 w 142"/>
                  <a:gd name="T19" fmla="*/ 69 h 73"/>
                  <a:gd name="T20" fmla="*/ 140 w 142"/>
                  <a:gd name="T21" fmla="*/ 72 h 73"/>
                  <a:gd name="T22" fmla="*/ 135 w 142"/>
                  <a:gd name="T23" fmla="*/ 72 h 73"/>
                  <a:gd name="T24" fmla="*/ 73 w 142"/>
                  <a:gd name="T25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2" h="73">
                    <a:moveTo>
                      <a:pt x="0" y="0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5" y="9"/>
                    </a:lnTo>
                    <a:lnTo>
                      <a:pt x="11" y="10"/>
                    </a:lnTo>
                    <a:lnTo>
                      <a:pt x="129" y="59"/>
                    </a:lnTo>
                    <a:lnTo>
                      <a:pt x="137" y="61"/>
                    </a:lnTo>
                    <a:lnTo>
                      <a:pt x="138" y="63"/>
                    </a:lnTo>
                    <a:lnTo>
                      <a:pt x="141" y="67"/>
                    </a:lnTo>
                    <a:lnTo>
                      <a:pt x="141" y="69"/>
                    </a:lnTo>
                    <a:lnTo>
                      <a:pt x="140" y="72"/>
                    </a:lnTo>
                    <a:lnTo>
                      <a:pt x="135" y="72"/>
                    </a:lnTo>
                    <a:lnTo>
                      <a:pt x="73" y="65"/>
                    </a:lnTo>
                  </a:path>
                </a:pathLst>
              </a:custGeom>
              <a:noFill/>
              <a:ln w="254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3" name="Straight Arrow Connector 22"/>
            <p:cNvCxnSpPr>
              <a:stCxn id="21" idx="12"/>
            </p:cNvCxnSpPr>
            <p:nvPr/>
          </p:nvCxnSpPr>
          <p:spPr>
            <a:xfrm>
              <a:off x="3061957" y="4669213"/>
              <a:ext cx="290843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514600" y="4488898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15034" y="4079501"/>
            <a:ext cx="311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charset="2"/>
                <a:cs typeface="Symbol" charset="2"/>
              </a:rPr>
              <a:t>g</a:t>
            </a:r>
            <a:endParaRPr lang="en-US" sz="2400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3583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928</Words>
  <Application>Microsoft Macintosh PowerPoint</Application>
  <PresentationFormat>On-screen Show (4:3)</PresentationFormat>
  <Paragraphs>185</Paragraphs>
  <Slides>18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Three Dimensional Imaging of the Proton</vt:lpstr>
      <vt:lpstr>The Challenge</vt:lpstr>
      <vt:lpstr>Elastic Electron Scattering on the proton, 1950s – 2010s</vt:lpstr>
      <vt:lpstr>From Interactions to Cross Sections</vt:lpstr>
      <vt:lpstr>R. Hofstadter, et al., Phys Rev 1956</vt:lpstr>
      <vt:lpstr>The Proton is not an Elementary Particle:</vt:lpstr>
      <vt:lpstr>Elastic Electron Scattering Today</vt:lpstr>
      <vt:lpstr>Jefferson Lab Spectrometers</vt:lpstr>
      <vt:lpstr>Form Factors and Densities</vt:lpstr>
      <vt:lpstr>Protons are made of Quarks and Gluons, described by QCD.</vt:lpstr>
      <vt:lpstr>Form Factors and Charge Distributions, revisited</vt:lpstr>
      <vt:lpstr>Conclusions</vt:lpstr>
      <vt:lpstr>Backup Slides</vt:lpstr>
      <vt:lpstr>Radiative Corrections</vt:lpstr>
      <vt:lpstr>Lepton Scattering</vt:lpstr>
      <vt:lpstr>Deep Inelastic Scattering: Scaling</vt:lpstr>
      <vt:lpstr>Structure Functions</vt:lpstr>
      <vt:lpstr>Unpolarized Parton Distributions</vt:lpstr>
    </vt:vector>
  </TitlesOfParts>
  <Company>Université Blaise Pascal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Dimensional Imaging of the Proton</dc:title>
  <dc:creator>Charles Earl Hyde</dc:creator>
  <cp:lastModifiedBy>Charles Earl Hyde</cp:lastModifiedBy>
  <cp:revision>40</cp:revision>
  <dcterms:created xsi:type="dcterms:W3CDTF">2012-01-18T20:13:26Z</dcterms:created>
  <dcterms:modified xsi:type="dcterms:W3CDTF">2012-01-19T19:36:05Z</dcterms:modified>
</cp:coreProperties>
</file>