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notesSlides/notesSlide4.xml" ContentType="application/vnd.openxmlformats-officedocument.presentationml.notesSlide+xml"/>
  <Override PartName="/ppt/embeddings/oleObject2.bin" ContentType="application/vnd.openxmlformats-officedocument.oleObject"/>
  <Override PartName="/ppt/embeddings/Microsoft_Equation1.bin" ContentType="application/vnd.openxmlformats-officedocument.oleObject"/>
  <Override PartName="/ppt/notesSlides/notesSlide5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7.xml" ContentType="application/vnd.openxmlformats-officedocument.presentationml.notesSlide+xml"/>
  <Override PartName="/ppt/embeddings/oleObject8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notesSlides/notesSlide15.xml" ContentType="application/vnd.openxmlformats-officedocument.presentationml.notesSlide+xml"/>
  <Override PartName="/ppt/embeddings/oleObject18.bin" ContentType="application/vnd.openxmlformats-officedocument.oleObject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embeddings/oleObject19.bin" ContentType="application/vnd.openxmlformats-officedocument.oleObject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embeddings/oleObject20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76" r:id="rId4"/>
    <p:sldMasterId id="2147483680" r:id="rId5"/>
    <p:sldMasterId id="2147483684" r:id="rId6"/>
  </p:sldMasterIdLst>
  <p:notesMasterIdLst>
    <p:notesMasterId r:id="rId54"/>
  </p:notesMasterIdLst>
  <p:sldIdLst>
    <p:sldId id="256" r:id="rId7"/>
    <p:sldId id="275" r:id="rId8"/>
    <p:sldId id="305" r:id="rId9"/>
    <p:sldId id="304" r:id="rId10"/>
    <p:sldId id="274" r:id="rId11"/>
    <p:sldId id="273" r:id="rId12"/>
    <p:sldId id="264" r:id="rId13"/>
    <p:sldId id="266" r:id="rId14"/>
    <p:sldId id="276" r:id="rId15"/>
    <p:sldId id="277" r:id="rId16"/>
    <p:sldId id="280" r:id="rId17"/>
    <p:sldId id="268" r:id="rId18"/>
    <p:sldId id="269" r:id="rId19"/>
    <p:sldId id="270" r:id="rId20"/>
    <p:sldId id="267" r:id="rId21"/>
    <p:sldId id="281" r:id="rId22"/>
    <p:sldId id="285" r:id="rId23"/>
    <p:sldId id="282" r:id="rId24"/>
    <p:sldId id="283" r:id="rId25"/>
    <p:sldId id="284" r:id="rId26"/>
    <p:sldId id="286" r:id="rId27"/>
    <p:sldId id="287" r:id="rId28"/>
    <p:sldId id="288" r:id="rId29"/>
    <p:sldId id="291" r:id="rId30"/>
    <p:sldId id="293" r:id="rId31"/>
    <p:sldId id="261" r:id="rId32"/>
    <p:sldId id="296" r:id="rId33"/>
    <p:sldId id="302" r:id="rId34"/>
    <p:sldId id="303" r:id="rId35"/>
    <p:sldId id="301" r:id="rId36"/>
    <p:sldId id="297" r:id="rId37"/>
    <p:sldId id="259" r:id="rId38"/>
    <p:sldId id="260" r:id="rId39"/>
    <p:sldId id="298" r:id="rId40"/>
    <p:sldId id="299" r:id="rId41"/>
    <p:sldId id="300" r:id="rId42"/>
    <p:sldId id="307" r:id="rId43"/>
    <p:sldId id="306" r:id="rId44"/>
    <p:sldId id="272" r:id="rId45"/>
    <p:sldId id="257" r:id="rId46"/>
    <p:sldId id="278" r:id="rId47"/>
    <p:sldId id="289" r:id="rId48"/>
    <p:sldId id="290" r:id="rId49"/>
    <p:sldId id="292" r:id="rId50"/>
    <p:sldId id="294" r:id="rId51"/>
    <p:sldId id="295" r:id="rId52"/>
    <p:sldId id="262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D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3" autoAdjust="0"/>
    <p:restoredTop sz="98619" autoAdjust="0"/>
  </p:normalViewPr>
  <p:slideViewPr>
    <p:cSldViewPr snapToGrid="0" snapToObjects="1">
      <p:cViewPr>
        <p:scale>
          <a:sx n="100" d="100"/>
          <a:sy n="100" d="100"/>
        </p:scale>
        <p:origin x="-1536" y="4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notesMaster" Target="notesMasters/notes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Relationship Id="rId2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Relationship Id="rId2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5" Type="http://schemas.openxmlformats.org/officeDocument/2006/relationships/image" Target="../media/image40.emf"/><Relationship Id="rId6" Type="http://schemas.openxmlformats.org/officeDocument/2006/relationships/image" Target="../media/image41.emf"/><Relationship Id="rId1" Type="http://schemas.openxmlformats.org/officeDocument/2006/relationships/image" Target="NULL"/><Relationship Id="rId2" Type="http://schemas.openxmlformats.org/officeDocument/2006/relationships/image" Target="../media/image3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Relationship Id="rId2" Type="http://schemas.openxmlformats.org/officeDocument/2006/relationships/image" Target="../media/image50.emf"/><Relationship Id="rId3" Type="http://schemas.openxmlformats.org/officeDocument/2006/relationships/image" Target="../media/image5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FA7367-A44A-394E-B326-305FF62475B0}" type="datetimeFigureOut">
              <a:rPr lang="en-US" smtClean="0"/>
              <a:t>2/13/12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5AD947-86EC-704A-B0FC-71EC434C1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377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D1CE96FA-14A6-4045-9796-89AB06300778}" type="slidenum">
              <a:rPr lang="en-US">
                <a:solidFill>
                  <a:prstClr val="black"/>
                </a:solidFill>
                <a:latin typeface="Arial" charset="0"/>
              </a:rPr>
              <a:pPr/>
              <a:t>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7388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b="1" i="1">
                <a:latin typeface="Arial" charset="0"/>
              </a:rPr>
              <a:t>The kinematics range that can be covered in exclusive processes with high precision data</a:t>
            </a:r>
            <a:r>
              <a:rPr lang="en-US">
                <a:latin typeface="Arial" charset="0"/>
              </a:rPr>
              <a:t> is shown with this yellow area. This will be the only accelerator where the valence quark regime can be fully covered with high precision data.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B04972-F507-ED4C-B52A-D88F912D2BE0}" type="slidenum">
              <a:rPr lang="en-US">
                <a:solidFill>
                  <a:srgbClr val="000000"/>
                </a:solidFill>
              </a:rPr>
              <a:pPr/>
              <a:t>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1EFA82-BD79-F54C-B363-DA12F7D0ECAB}" type="slidenum">
              <a:rPr lang="en-US">
                <a:solidFill>
                  <a:srgbClr val="000000"/>
                </a:solidFill>
              </a:rPr>
              <a:pPr/>
              <a:t>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91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127BDB-58E0-444B-8A8E-7F6093E26538}" type="slidenum">
              <a:rPr lang="en-US">
                <a:solidFill>
                  <a:srgbClr val="000000"/>
                </a:solidFill>
              </a:rPr>
              <a:pPr/>
              <a:t>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52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1BDFB6-3E3A-A847-B2F9-121C049F5BFD}" type="slidenum">
              <a:rPr lang="en-US">
                <a:solidFill>
                  <a:srgbClr val="000000"/>
                </a:solidFill>
              </a:rPr>
              <a:pPr/>
              <a:t>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93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/>
              <a:t>Cross section on </a:t>
            </a:r>
            <a:r>
              <a:rPr lang="en-US" sz="2800" dirty="0" err="1" smtClean="0"/>
              <a:t>unpolarized</a:t>
            </a:r>
            <a:r>
              <a:rPr lang="en-US" sz="2800" dirty="0" smtClean="0"/>
              <a:t> proton </a:t>
            </a:r>
            <a:r>
              <a:rPr lang="en-US" sz="2800" i="1" dirty="0" err="1" smtClean="0"/>
              <a:t>vs</a:t>
            </a:r>
            <a:r>
              <a:rPr lang="en-US" sz="2800" i="1" dirty="0" smtClean="0"/>
              <a:t> Q</a:t>
            </a:r>
            <a:r>
              <a:rPr lang="en-US" sz="2800" i="1" baseline="30000" dirty="0" smtClean="0"/>
              <a:t>2</a:t>
            </a:r>
            <a:r>
              <a:rPr lang="en-US" sz="2800" i="1" dirty="0" smtClean="0"/>
              <a:t> </a:t>
            </a:r>
            <a:r>
              <a:rPr lang="en-US" sz="2800" dirty="0" smtClean="0"/>
              <a:t>to isolate Leading-Twist amplitude</a:t>
            </a:r>
          </a:p>
          <a:p>
            <a:pPr lvl="1"/>
            <a:r>
              <a:rPr lang="en-US" dirty="0" smtClean="0">
                <a:cs typeface="Symbol" charset="2"/>
              </a:rPr>
              <a:t>Factor of 2 dynamic range in </a:t>
            </a:r>
            <a:r>
              <a:rPr lang="en-US" i="1" dirty="0" smtClean="0">
                <a:cs typeface="Symbol" charset="2"/>
              </a:rPr>
              <a:t>Q</a:t>
            </a:r>
            <a:r>
              <a:rPr lang="en-US" i="1" baseline="30000" dirty="0" smtClean="0">
                <a:cs typeface="Symbol" charset="2"/>
              </a:rPr>
              <a:t>2</a:t>
            </a:r>
            <a:endParaRPr lang="en-US" sz="2400" dirty="0" smtClean="0">
              <a:cs typeface="Symbol" charset="2"/>
            </a:endParaRPr>
          </a:p>
          <a:p>
            <a:r>
              <a:rPr lang="en-US" sz="2800" dirty="0" smtClean="0">
                <a:cs typeface="Symbol" charset="2"/>
              </a:rPr>
              <a:t>Almost full coverage of accessible 11 GeV kinematics </a:t>
            </a:r>
          </a:p>
          <a:p>
            <a:pPr marL="0" indent="0">
              <a:buNone/>
            </a:pPr>
            <a:r>
              <a:rPr lang="en-US" i="1" dirty="0" smtClean="0">
                <a:cs typeface="Symbol" charset="2"/>
              </a:rPr>
              <a:t> 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EF0F4-E0E5-5540-A576-5C773B0855B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89426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24261C-B31F-B541-BCE1-C876AF574E37}" type="slidenum">
              <a:rPr lang="en-US">
                <a:solidFill>
                  <a:srgbClr val="000000"/>
                </a:solidFill>
              </a:rPr>
              <a:pPr/>
              <a:t>31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080869-A3A9-9F4D-A5D1-856B2F65880A}" type="slidenum">
              <a:rPr lang="en-US">
                <a:solidFill>
                  <a:srgbClr val="000000"/>
                </a:solidFill>
              </a:rPr>
              <a:pPr/>
              <a:t>37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76EEAA-96D7-4C4A-8CE7-6F2F8C00B103}" type="slidenum">
              <a:rPr lang="en-US">
                <a:solidFill>
                  <a:srgbClr val="000000"/>
                </a:solidFill>
              </a:rPr>
              <a:pPr/>
              <a:t>39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C917BA-A8F1-3845-B3CD-F2C3B8CC240B}" type="slidenum">
              <a:rPr lang="en-US">
                <a:solidFill>
                  <a:srgbClr val="000000"/>
                </a:solidFill>
              </a:rPr>
              <a:pPr/>
              <a:t>42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B24D03-57BE-9A4B-A556-55DB4188EFE0}" type="slidenum">
              <a:rPr lang="en-US">
                <a:solidFill>
                  <a:srgbClr val="000000"/>
                </a:solidFill>
              </a:rPr>
              <a:pPr/>
              <a:t>43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32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4DFEBA-AD7C-B545-A9F5-04871C8C7D01}" type="slidenum">
              <a:rPr lang="en-US">
                <a:solidFill>
                  <a:srgbClr val="000000"/>
                </a:solidFill>
              </a:rPr>
              <a:pPr/>
              <a:t>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B981EA-1D8B-D742-927E-9A7CEB7D07F3}" type="slidenum">
              <a:rPr lang="en-US">
                <a:solidFill>
                  <a:srgbClr val="000000"/>
                </a:solidFill>
              </a:rPr>
              <a:pPr/>
              <a:t>45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19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4408" tIns="42204" rIns="84408" bIns="42204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21D8D5-AAAB-CE44-BA26-7F811A884126}" type="slidenum">
              <a:rPr lang="en-US">
                <a:solidFill>
                  <a:srgbClr val="000000"/>
                </a:solidFill>
              </a:rPr>
              <a:pPr/>
              <a:t>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76EEAA-96D7-4C4A-8CE7-6F2F8C00B103}" type="slidenum">
              <a:rPr lang="en-US">
                <a:solidFill>
                  <a:srgbClr val="000000"/>
                </a:solidFill>
              </a:rPr>
              <a:pPr/>
              <a:t>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8261A7-A9E6-854F-83A3-BD1CB929D7DF}" type="slidenum">
              <a:rPr lang="en-US"/>
              <a:pPr/>
              <a:t>8</a:t>
            </a:fld>
            <a:endParaRPr lang="en-US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703263"/>
            <a:ext cx="4589463" cy="3441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0275" y="4357688"/>
            <a:ext cx="5032375" cy="40751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GB"/>
              <a:t>Intro</a:t>
            </a:r>
          </a:p>
          <a:p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429687-D499-1840-A8A4-E2E7E3BD2E69}" type="slidenum">
              <a:rPr lang="en-US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2" rIns="91425" bIns="45712" anchor="b">
            <a:prstTxWarp prst="textNoShape">
              <a:avLst/>
            </a:prstTxWarp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6564DD7D-DF14-654F-AFC2-63470D46710B}" type="slidenum">
              <a:rPr lang="en-US" sz="12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7388"/>
            <a:ext cx="4573588" cy="3430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4344988"/>
            <a:ext cx="5483225" cy="411162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5" tIns="45712" rIns="91425" bIns="45712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E111D2-A376-2C44-B0BC-25A1D2D36584}" type="slidenum">
              <a:rPr lang="en-US">
                <a:solidFill>
                  <a:srgbClr val="000000"/>
                </a:solidFill>
              </a:rPr>
              <a:pPr/>
              <a:t>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90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4408" tIns="42204" rIns="84408" bIns="42204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699E26-134A-FA4F-B790-51889A71BD0C}" type="slidenum">
              <a:rPr lang="en-US">
                <a:solidFill>
                  <a:srgbClr val="000000"/>
                </a:solidFill>
              </a:rPr>
              <a:pPr/>
              <a:t>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45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49DBF6-012A-8243-9CA2-11D6D2C055FA}" type="slidenum">
              <a:rPr lang="en-US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64CE9-22B6-F246-AF03-BCD3A6A040FC}" type="datetimeFigureOut">
              <a:rPr lang="en-US" smtClean="0"/>
              <a:t>2/13/12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ED3EC-BA6B-3046-AAEB-5811BFAC5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679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64CE9-22B6-F246-AF03-BCD3A6A040FC}" type="datetimeFigureOut">
              <a:rPr lang="en-US" smtClean="0"/>
              <a:t>2/13/12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ED3EC-BA6B-3046-AAEB-5811BFAC5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225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64CE9-22B6-F246-AF03-BCD3A6A040FC}" type="datetimeFigureOut">
              <a:rPr lang="en-US" smtClean="0"/>
              <a:t>2/13/12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ED3EC-BA6B-3046-AAEB-5811BFAC5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534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64CE9-22B6-F246-AF03-BCD3A6A040FC}" type="datetimeFigureOut">
              <a:rPr lang="en-US" smtClean="0"/>
              <a:t>2/13/12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ED3EC-BA6B-3046-AAEB-5811BFAC5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2557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2400" y="50800"/>
            <a:ext cx="1955800" cy="6045200"/>
          </a:xfrm>
        </p:spPr>
        <p:txBody>
          <a:bodyPr vert="eaVert"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3413" y="50800"/>
            <a:ext cx="5716587" cy="6045200"/>
          </a:xfrm>
        </p:spPr>
        <p:txBody>
          <a:bodyPr vert="eaVert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Verdan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Verdan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Verdan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Verdan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Verdan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Verdan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Verdan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Verdan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Verdan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Verdan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Verdan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Verdan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Verdana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5911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911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3/25/09</a:t>
            </a:r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Volker Burkert, Workshop on Positrons at JLab</a:t>
            </a:r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BD0144-6724-8441-AC82-59F3C8FB8A5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015317"/>
      </p:ext>
    </p:extLst>
  </p:cSld>
  <p:clrMapOvr>
    <a:masterClrMapping/>
  </p:clrMapOvr>
  <p:transition xmlns:p14="http://schemas.microsoft.com/office/powerpoint/2010/main" spd="med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3/25/09</a:t>
            </a: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Volker Burkert, Workshop on Positrons at JLab</a:t>
            </a: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8AD439-8209-5048-A0B5-00821D7267D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668954"/>
      </p:ext>
    </p:extLst>
  </p:cSld>
  <p:clrMapOvr>
    <a:masterClrMapping/>
  </p:clrMapOvr>
  <p:transition xmlns:p14="http://schemas.microsoft.com/office/powerpoint/2010/main" spd="med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3/25/09</a:t>
            </a:r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Volker Burkert, Workshop on Positrons at JLab</a:t>
            </a: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93B78D-83B4-5C46-B82A-779A83D210F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64150"/>
      </p:ext>
    </p:extLst>
  </p:cSld>
  <p:clrMapOvr>
    <a:masterClrMapping/>
  </p:clrMapOvr>
  <p:transition xmlns:p14="http://schemas.microsoft.com/office/powerpoint/2010/main" spd="med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Verdana" charset="0"/>
                <a:ea typeface="ＭＳ Ｐゴシック" pitchFamily="-123" charset="-128"/>
                <a:cs typeface="ＭＳ Ｐゴシック" pitchFamily="-123" charset="-128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Verdana" charset="0"/>
                <a:ea typeface="ＭＳ Ｐゴシック" pitchFamily="-123" charset="-128"/>
                <a:cs typeface="ＭＳ Ｐゴシック" pitchFamily="-123" charset="-128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Verdana" charset="0"/>
                <a:ea typeface="ＭＳ Ｐゴシック" pitchFamily="-123" charset="-128"/>
                <a:cs typeface="ＭＳ Ｐゴシック" pitchFamily="-123" charset="-128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charset="0"/>
                  <a:ea typeface="ＭＳ Ｐゴシック" pitchFamily="-123" charset="-128"/>
                  <a:cs typeface="ＭＳ Ｐゴシック" pitchFamily="-123" charset="-128"/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charset="0"/>
                  <a:ea typeface="ＭＳ Ｐゴシック" pitchFamily="-123" charset="-128"/>
                  <a:cs typeface="ＭＳ Ｐゴシック" pitchFamily="-123" charset="-128"/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charset="0"/>
                  <a:ea typeface="ＭＳ Ｐゴシック" pitchFamily="-123" charset="-128"/>
                  <a:cs typeface="ＭＳ Ｐゴシック" pitchFamily="-123" charset="-128"/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charset="0"/>
                  <a:ea typeface="ＭＳ Ｐゴシック" pitchFamily="-123" charset="-128"/>
                  <a:cs typeface="ＭＳ Ｐゴシック" pitchFamily="-123" charset="-128"/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charset="0"/>
                  <a:ea typeface="ＭＳ Ｐゴシック" pitchFamily="-123" charset="-128"/>
                  <a:cs typeface="ＭＳ Ｐゴシック" pitchFamily="-123" charset="-128"/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charset="0"/>
                  <a:ea typeface="ＭＳ Ｐゴシック" pitchFamily="-123" charset="-128"/>
                  <a:cs typeface="ＭＳ Ｐゴシック" pitchFamily="-123" charset="-128"/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charset="0"/>
                  <a:ea typeface="ＭＳ Ｐゴシック" pitchFamily="-123" charset="-128"/>
                  <a:cs typeface="ＭＳ Ｐゴシック" pitchFamily="-123" charset="-128"/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charset="0"/>
                  <a:ea typeface="ＭＳ Ｐゴシック" pitchFamily="-123" charset="-128"/>
                  <a:cs typeface="ＭＳ Ｐゴシック" pitchFamily="-123" charset="-128"/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charset="0"/>
                  <a:ea typeface="ＭＳ Ｐゴシック" pitchFamily="-123" charset="-128"/>
                  <a:cs typeface="ＭＳ Ｐゴシック" pitchFamily="-123" charset="-128"/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charset="0"/>
                  <a:ea typeface="ＭＳ Ｐゴシック" pitchFamily="-123" charset="-128"/>
                  <a:cs typeface="ＭＳ Ｐゴシック" pitchFamily="-123" charset="-128"/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charset="0"/>
                  <a:ea typeface="ＭＳ Ｐゴシック" pitchFamily="-123" charset="-128"/>
                  <a:cs typeface="ＭＳ Ｐゴシック" pitchFamily="-123" charset="-128"/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charset="0"/>
                  <a:ea typeface="ＭＳ Ｐゴシック" pitchFamily="-123" charset="-128"/>
                  <a:cs typeface="ＭＳ Ｐゴシック" pitchFamily="-123" charset="-128"/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charset="0"/>
                  <a:ea typeface="ＭＳ Ｐゴシック" pitchFamily="-123" charset="-128"/>
                  <a:cs typeface="ＭＳ Ｐゴシック" pitchFamily="-123" charset="-128"/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Verdana" charset="0"/>
                <a:ea typeface="ＭＳ Ｐゴシック" pitchFamily="-123" charset="-128"/>
                <a:cs typeface="ＭＳ Ｐゴシック" pitchFamily="-123" charset="-128"/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Verdana" charset="0"/>
                <a:ea typeface="ＭＳ Ｐゴシック" pitchFamily="-123" charset="-128"/>
                <a:cs typeface="ＭＳ Ｐゴシック" pitchFamily="-123" charset="-128"/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Verdana" charset="0"/>
                <a:ea typeface="ＭＳ Ｐゴシック" pitchFamily="-123" charset="-128"/>
                <a:cs typeface="ＭＳ Ｐゴシック" pitchFamily="-123" charset="-128"/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Verdana" charset="0"/>
                <a:ea typeface="ＭＳ Ｐゴシック" pitchFamily="-123" charset="-128"/>
                <a:cs typeface="ＭＳ Ｐゴシック" pitchFamily="-123" charset="-128"/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Verdana" charset="0"/>
                <a:ea typeface="ＭＳ Ｐゴシック" pitchFamily="-123" charset="-128"/>
                <a:cs typeface="ＭＳ Ｐゴシック" pitchFamily="-123" charset="-128"/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Verdana" charset="0"/>
                <a:ea typeface="ＭＳ Ｐゴシック" pitchFamily="-123" charset="-128"/>
                <a:cs typeface="ＭＳ Ｐゴシック" pitchFamily="-123" charset="-128"/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Verdana" charset="0"/>
                <a:ea typeface="ＭＳ Ｐゴシック" pitchFamily="-123" charset="-128"/>
                <a:cs typeface="ＭＳ Ｐゴシック" pitchFamily="-123" charset="-128"/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Verdana" charset="0"/>
                <a:ea typeface="ＭＳ Ｐゴシック" pitchFamily="-123" charset="-128"/>
                <a:cs typeface="ＭＳ Ｐゴシック" pitchFamily="-123" charset="-128"/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Verdana" charset="0"/>
                <a:ea typeface="ＭＳ Ｐゴシック" pitchFamily="-123" charset="-128"/>
                <a:cs typeface="ＭＳ Ｐゴシック" pitchFamily="-123" charset="-128"/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Verdana" charset="0"/>
                <a:ea typeface="ＭＳ Ｐゴシック" pitchFamily="-123" charset="-128"/>
                <a:cs typeface="ＭＳ Ｐゴシック" pitchFamily="-123" charset="-128"/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Verdana" charset="0"/>
                <a:ea typeface="ＭＳ Ｐゴシック" pitchFamily="-123" charset="-128"/>
                <a:cs typeface="ＭＳ Ｐゴシック" pitchFamily="-123" charset="-128"/>
              </a:endParaRPr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charset="0"/>
                  <a:ea typeface="ＭＳ Ｐゴシック" pitchFamily="-123" charset="-128"/>
                  <a:cs typeface="ＭＳ Ｐゴシック" pitchFamily="-123" charset="-128"/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charset="0"/>
                  <a:ea typeface="ＭＳ Ｐゴシック" pitchFamily="-123" charset="-128"/>
                  <a:cs typeface="ＭＳ Ｐゴシック" pitchFamily="-123" charset="-128"/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charset="0"/>
                  <a:ea typeface="ＭＳ Ｐゴシック" pitchFamily="-123" charset="-128"/>
                  <a:cs typeface="ＭＳ Ｐゴシック" pitchFamily="-123" charset="-128"/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charset="0"/>
                  <a:ea typeface="ＭＳ Ｐゴシック" pitchFamily="-123" charset="-128"/>
                  <a:cs typeface="ＭＳ Ｐゴシック" pitchFamily="-123" charset="-128"/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charset="0"/>
                  <a:ea typeface="ＭＳ Ｐゴシック" pitchFamily="-123" charset="-128"/>
                  <a:cs typeface="ＭＳ Ｐゴシック" pitchFamily="-123" charset="-128"/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Verdana" charset="0"/>
                <a:ea typeface="ＭＳ Ｐゴシック" pitchFamily="-123" charset="-128"/>
                <a:cs typeface="ＭＳ Ｐゴシック" pitchFamily="-123" charset="-128"/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Verdana" charset="0"/>
                <a:ea typeface="ＭＳ Ｐゴシック" pitchFamily="-123" charset="-128"/>
                <a:cs typeface="ＭＳ Ｐゴシック" pitchFamily="-123" charset="-128"/>
              </a:endParaRPr>
            </a:p>
          </p:txBody>
        </p:sp>
      </p:grpSp>
      <p:sp>
        <p:nvSpPr>
          <p:cNvPr id="25911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911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3/25/09</a:t>
            </a:r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Volker Burkert, Workshop on Positrons at JLab</a:t>
            </a:r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0910C-BC8E-4229-9D1E-FDFB587B8FC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3/25/09</a:t>
            </a: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Volker Burkert, Workshop on Positrons at JLab</a:t>
            </a: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BEBF7-63D3-47E2-BB50-E7FB226B83A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3/25/09</a:t>
            </a:r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Volker Burkert, Workshop on Positrons at JLab</a:t>
            </a: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023AA-C7D5-49A7-9C0A-8987AA33041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Verdana" charset="0"/>
                <a:ea typeface="ＭＳ Ｐゴシック" pitchFamily="-123" charset="-128"/>
                <a:cs typeface="ＭＳ Ｐゴシック" pitchFamily="-123" charset="-128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Verdana" charset="0"/>
                <a:ea typeface="ＭＳ Ｐゴシック" pitchFamily="-123" charset="-128"/>
                <a:cs typeface="ＭＳ Ｐゴシック" pitchFamily="-123" charset="-128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Verdana" charset="0"/>
                <a:ea typeface="ＭＳ Ｐゴシック" pitchFamily="-123" charset="-128"/>
                <a:cs typeface="ＭＳ Ｐゴシック" pitchFamily="-123" charset="-128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charset="0"/>
                  <a:ea typeface="ＭＳ Ｐゴシック" pitchFamily="-123" charset="-128"/>
                  <a:cs typeface="ＭＳ Ｐゴシック" pitchFamily="-123" charset="-128"/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charset="0"/>
                  <a:ea typeface="ＭＳ Ｐゴシック" pitchFamily="-123" charset="-128"/>
                  <a:cs typeface="ＭＳ Ｐゴシック" pitchFamily="-123" charset="-128"/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charset="0"/>
                  <a:ea typeface="ＭＳ Ｐゴシック" pitchFamily="-123" charset="-128"/>
                  <a:cs typeface="ＭＳ Ｐゴシック" pitchFamily="-123" charset="-128"/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charset="0"/>
                  <a:ea typeface="ＭＳ Ｐゴシック" pitchFamily="-123" charset="-128"/>
                  <a:cs typeface="ＭＳ Ｐゴシック" pitchFamily="-123" charset="-128"/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charset="0"/>
                  <a:ea typeface="ＭＳ Ｐゴシック" pitchFamily="-123" charset="-128"/>
                  <a:cs typeface="ＭＳ Ｐゴシック" pitchFamily="-123" charset="-128"/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charset="0"/>
                  <a:ea typeface="ＭＳ Ｐゴシック" pitchFamily="-123" charset="-128"/>
                  <a:cs typeface="ＭＳ Ｐゴシック" pitchFamily="-123" charset="-128"/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charset="0"/>
                  <a:ea typeface="ＭＳ Ｐゴシック" pitchFamily="-123" charset="-128"/>
                  <a:cs typeface="ＭＳ Ｐゴシック" pitchFamily="-123" charset="-128"/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charset="0"/>
                  <a:ea typeface="ＭＳ Ｐゴシック" pitchFamily="-123" charset="-128"/>
                  <a:cs typeface="ＭＳ Ｐゴシック" pitchFamily="-123" charset="-128"/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charset="0"/>
                  <a:ea typeface="ＭＳ Ｐゴシック" pitchFamily="-123" charset="-128"/>
                  <a:cs typeface="ＭＳ Ｐゴシック" pitchFamily="-123" charset="-128"/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charset="0"/>
                  <a:ea typeface="ＭＳ Ｐゴシック" pitchFamily="-123" charset="-128"/>
                  <a:cs typeface="ＭＳ Ｐゴシック" pitchFamily="-123" charset="-128"/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charset="0"/>
                  <a:ea typeface="ＭＳ Ｐゴシック" pitchFamily="-123" charset="-128"/>
                  <a:cs typeface="ＭＳ Ｐゴシック" pitchFamily="-123" charset="-128"/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charset="0"/>
                  <a:ea typeface="ＭＳ Ｐゴシック" pitchFamily="-123" charset="-128"/>
                  <a:cs typeface="ＭＳ Ｐゴシック" pitchFamily="-123" charset="-128"/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charset="0"/>
                  <a:ea typeface="ＭＳ Ｐゴシック" pitchFamily="-123" charset="-128"/>
                  <a:cs typeface="ＭＳ Ｐゴシック" pitchFamily="-123" charset="-128"/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Verdana" charset="0"/>
                <a:ea typeface="ＭＳ Ｐゴシック" pitchFamily="-123" charset="-128"/>
                <a:cs typeface="ＭＳ Ｐゴシック" pitchFamily="-123" charset="-128"/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Verdana" charset="0"/>
                <a:ea typeface="ＭＳ Ｐゴシック" pitchFamily="-123" charset="-128"/>
                <a:cs typeface="ＭＳ Ｐゴシック" pitchFamily="-123" charset="-128"/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Verdana" charset="0"/>
                <a:ea typeface="ＭＳ Ｐゴシック" pitchFamily="-123" charset="-128"/>
                <a:cs typeface="ＭＳ Ｐゴシック" pitchFamily="-123" charset="-128"/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Verdana" charset="0"/>
                <a:ea typeface="ＭＳ Ｐゴシック" pitchFamily="-123" charset="-128"/>
                <a:cs typeface="ＭＳ Ｐゴシック" pitchFamily="-123" charset="-128"/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Verdana" charset="0"/>
                <a:ea typeface="ＭＳ Ｐゴシック" pitchFamily="-123" charset="-128"/>
                <a:cs typeface="ＭＳ Ｐゴシック" pitchFamily="-123" charset="-128"/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Verdana" charset="0"/>
                <a:ea typeface="ＭＳ Ｐゴシック" pitchFamily="-123" charset="-128"/>
                <a:cs typeface="ＭＳ Ｐゴシック" pitchFamily="-123" charset="-128"/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Verdana" charset="0"/>
                <a:ea typeface="ＭＳ Ｐゴシック" pitchFamily="-123" charset="-128"/>
                <a:cs typeface="ＭＳ Ｐゴシック" pitchFamily="-123" charset="-128"/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Verdana" charset="0"/>
                <a:ea typeface="ＭＳ Ｐゴシック" pitchFamily="-123" charset="-128"/>
                <a:cs typeface="ＭＳ Ｐゴシック" pitchFamily="-123" charset="-128"/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Verdana" charset="0"/>
                <a:ea typeface="ＭＳ Ｐゴシック" pitchFamily="-123" charset="-128"/>
                <a:cs typeface="ＭＳ Ｐゴシック" pitchFamily="-123" charset="-128"/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Verdana" charset="0"/>
                <a:ea typeface="ＭＳ Ｐゴシック" pitchFamily="-123" charset="-128"/>
                <a:cs typeface="ＭＳ Ｐゴシック" pitchFamily="-123" charset="-128"/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Verdana" charset="0"/>
                <a:ea typeface="ＭＳ Ｐゴシック" pitchFamily="-123" charset="-128"/>
                <a:cs typeface="ＭＳ Ｐゴシック" pitchFamily="-123" charset="-128"/>
              </a:endParaRPr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charset="0"/>
                  <a:ea typeface="ＭＳ Ｐゴシック" pitchFamily="-123" charset="-128"/>
                  <a:cs typeface="ＭＳ Ｐゴシック" pitchFamily="-123" charset="-128"/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charset="0"/>
                  <a:ea typeface="ＭＳ Ｐゴシック" pitchFamily="-123" charset="-128"/>
                  <a:cs typeface="ＭＳ Ｐゴシック" pitchFamily="-123" charset="-128"/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charset="0"/>
                  <a:ea typeface="ＭＳ Ｐゴシック" pitchFamily="-123" charset="-128"/>
                  <a:cs typeface="ＭＳ Ｐゴシック" pitchFamily="-123" charset="-128"/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charset="0"/>
                  <a:ea typeface="ＭＳ Ｐゴシック" pitchFamily="-123" charset="-128"/>
                  <a:cs typeface="ＭＳ Ｐゴシック" pitchFamily="-123" charset="-128"/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Verdana" charset="0"/>
                  <a:ea typeface="ＭＳ Ｐゴシック" pitchFamily="-123" charset="-128"/>
                  <a:cs typeface="ＭＳ Ｐゴシック" pitchFamily="-123" charset="-128"/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Verdana" charset="0"/>
                <a:ea typeface="ＭＳ Ｐゴシック" pitchFamily="-123" charset="-128"/>
                <a:cs typeface="ＭＳ Ｐゴシック" pitchFamily="-123" charset="-128"/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Verdana" charset="0"/>
                <a:ea typeface="ＭＳ Ｐゴシック" pitchFamily="-123" charset="-128"/>
                <a:cs typeface="ＭＳ Ｐゴシック" pitchFamily="-123" charset="-128"/>
              </a:endParaRPr>
            </a:p>
          </p:txBody>
        </p:sp>
      </p:grpSp>
      <p:sp>
        <p:nvSpPr>
          <p:cNvPr id="25911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911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3/25/09</a:t>
            </a:r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Volker Burkert, Workshop on Positrons at JLab</a:t>
            </a:r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0910C-BC8E-4229-9D1E-FDFB587B8FC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64CE9-22B6-F246-AF03-BCD3A6A040FC}" type="datetimeFigureOut">
              <a:rPr lang="en-US" smtClean="0"/>
              <a:t>2/13/12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ED3EC-BA6B-3046-AAEB-5811BFAC5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764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3/25/09</a:t>
            </a: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Volker Burkert, Workshop on Positrons at JLab</a:t>
            </a: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BEBF7-63D3-47E2-BB50-E7FB226B83A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3/25/09</a:t>
            </a:r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Volker Burkert, Workshop on Positrons at JLab</a:t>
            </a: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023AA-C7D5-49A7-9C0A-8987AA33041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16191-D53B-6F4D-8024-586159111C5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2/13/12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225C5-CE7D-6E48-9CEF-D87B60D00C1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89103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16191-D53B-6F4D-8024-586159111C5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2/13/12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225C5-CE7D-6E48-9CEF-D87B60D00C1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15847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16191-D53B-6F4D-8024-586159111C5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2/13/12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225C5-CE7D-6E48-9CEF-D87B60D00C1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4525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16191-D53B-6F4D-8024-586159111C5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2/13/12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225C5-CE7D-6E48-9CEF-D87B60D00C1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58268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16191-D53B-6F4D-8024-586159111C5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2/13/12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225C5-CE7D-6E48-9CEF-D87B60D00C1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15731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16191-D53B-6F4D-8024-586159111C5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2/13/12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225C5-CE7D-6E48-9CEF-D87B60D00C1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63769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16191-D53B-6F4D-8024-586159111C5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2/13/12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225C5-CE7D-6E48-9CEF-D87B60D00C1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83154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16191-D53B-6F4D-8024-586159111C5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2/13/12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225C5-CE7D-6E48-9CEF-D87B60D00C1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1187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64CE9-22B6-F246-AF03-BCD3A6A040FC}" type="datetimeFigureOut">
              <a:rPr lang="en-US" smtClean="0"/>
              <a:t>2/13/12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ED3EC-BA6B-3046-AAEB-5811BFAC5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7175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16191-D53B-6F4D-8024-586159111C5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2/13/12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225C5-CE7D-6E48-9CEF-D87B60D00C1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82453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16191-D53B-6F4D-8024-586159111C5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2/13/12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225C5-CE7D-6E48-9CEF-D87B60D00C1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8571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16191-D53B-6F4D-8024-586159111C5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2/13/12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225C5-CE7D-6E48-9CEF-D87B60D00C1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4846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64CE9-22B6-F246-AF03-BCD3A6A040FC}" type="datetimeFigureOut">
              <a:rPr lang="en-US" smtClean="0"/>
              <a:t>2/13/12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ED3EC-BA6B-3046-AAEB-5811BFAC5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441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64CE9-22B6-F246-AF03-BCD3A6A040FC}" type="datetimeFigureOut">
              <a:rPr lang="en-US" smtClean="0"/>
              <a:t>2/13/12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ED3EC-BA6B-3046-AAEB-5811BFAC5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73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64CE9-22B6-F246-AF03-BCD3A6A040FC}" type="datetimeFigureOut">
              <a:rPr lang="en-US" smtClean="0"/>
              <a:t>2/13/12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ED3EC-BA6B-3046-AAEB-5811BFAC5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872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64CE9-22B6-F246-AF03-BCD3A6A040FC}" type="datetimeFigureOut">
              <a:rPr lang="en-US" smtClean="0"/>
              <a:t>2/13/12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ED3EC-BA6B-3046-AAEB-5811BFAC5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08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64CE9-22B6-F246-AF03-BCD3A6A040FC}" type="datetimeFigureOut">
              <a:rPr lang="en-US" smtClean="0"/>
              <a:t>2/13/12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ED3EC-BA6B-3046-AAEB-5811BFAC5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905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4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4" Type="http://schemas.openxmlformats.org/officeDocument/2006/relationships/theme" Target="../theme/theme4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4" Type="http://schemas.openxmlformats.org/officeDocument/2006/relationships/theme" Target="../theme/theme5.xml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2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6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64CE9-22B6-F246-AF03-BCD3A6A040FC}" type="datetimeFigureOut">
              <a:rPr lang="en-US" smtClean="0"/>
              <a:t>2/13/12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ED3EC-BA6B-3046-AAEB-5811BFAC5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806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660066"/>
        </a:buClr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F0000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0090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Line 2"/>
          <p:cNvSpPr>
            <a:spLocks noChangeShapeType="1"/>
          </p:cNvSpPr>
          <p:nvPr/>
        </p:nvSpPr>
        <p:spPr bwMode="auto">
          <a:xfrm flipH="1">
            <a:off x="0" y="606425"/>
            <a:ext cx="9144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33413" y="50800"/>
            <a:ext cx="7772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-65" charset="0"/>
        </a:defRPr>
      </a:lvl2pPr>
      <a:lvl3pPr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-65" charset="0"/>
        </a:defRPr>
      </a:lvl3pPr>
      <a:lvl4pPr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-65" charset="0"/>
        </a:defRPr>
      </a:lvl4pPr>
      <a:lvl5pPr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-65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-65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-65" charset="2"/>
        <a:buChar char="§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FF2718"/>
        </a:buClr>
        <a:buFont typeface="Times" pitchFamily="-65" charset="0"/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-65" charset="2"/>
        <a:buChar char="Ø"/>
        <a:defRPr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87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808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770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3/25/09</a:t>
            </a:r>
          </a:p>
        </p:txBody>
      </p:sp>
      <p:sp>
        <p:nvSpPr>
          <p:cNvPr id="25808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481763"/>
            <a:ext cx="3810000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Volker Burkert, Workshop on Positrons at JLab</a:t>
            </a:r>
          </a:p>
        </p:txBody>
      </p:sp>
      <p:sp>
        <p:nvSpPr>
          <p:cNvPr id="25809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4770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07019F1-DD9A-1246-B673-FF33A737DE52}" type="slidenum">
              <a:rPr lang="en-US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r>
              <a:rPr lang="en-US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#</a:t>
            </a:r>
          </a:p>
        </p:txBody>
      </p:sp>
      <p:sp>
        <p:nvSpPr>
          <p:cNvPr id="25809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87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808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770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3/25/09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808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481763"/>
            <a:ext cx="3810000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Volker Burkert, Workshop on Positrons at JLab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809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4770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132D308F-ED75-44F7-96A2-6FB3EA23B7D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dirty="0">
                <a:solidFill>
                  <a:srgbClr val="FFFFFF"/>
                </a:solidFill>
              </a:rPr>
              <a:t>#</a:t>
            </a:r>
          </a:p>
        </p:txBody>
      </p:sp>
      <p:sp>
        <p:nvSpPr>
          <p:cNvPr id="25809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-123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-123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-123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87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808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770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3/25/09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808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481763"/>
            <a:ext cx="3810000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Volker Burkert, Workshop on Positrons at JLab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809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4770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132D308F-ED75-44F7-96A2-6FB3EA23B7D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en-US" dirty="0">
                <a:solidFill>
                  <a:srgbClr val="FFFFFF"/>
                </a:solidFill>
              </a:rPr>
              <a:t>#</a:t>
            </a:r>
          </a:p>
        </p:txBody>
      </p:sp>
      <p:sp>
        <p:nvSpPr>
          <p:cNvPr id="25809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-123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-123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-123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16191-D53B-6F4D-8024-586159111C5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2/13/12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225C5-CE7D-6E48-9CEF-D87B60D00C1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8654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0090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F0000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660066"/>
        </a:buClr>
        <a:buFont typeface="Wingdings" charset="2"/>
        <a:buChar char="u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25.jpeg"/><Relationship Id="rId5" Type="http://schemas.openxmlformats.org/officeDocument/2006/relationships/image" Target="../media/image26.png"/><Relationship Id="rId6" Type="http://schemas.openxmlformats.org/officeDocument/2006/relationships/oleObject" Target="../embeddings/oleObject8.bin"/><Relationship Id="rId7" Type="http://schemas.openxmlformats.org/officeDocument/2006/relationships/image" Target="../media/image24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3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.emf"/><Relationship Id="rId12" Type="http://schemas.openxmlformats.org/officeDocument/2006/relationships/oleObject" Target="../embeddings/oleObject13.bin"/><Relationship Id="rId13" Type="http://schemas.openxmlformats.org/officeDocument/2006/relationships/image" Target="../media/image40.emf"/><Relationship Id="rId14" Type="http://schemas.openxmlformats.org/officeDocument/2006/relationships/oleObject" Target="../embeddings/oleObject14.bin"/><Relationship Id="rId15" Type="http://schemas.openxmlformats.org/officeDocument/2006/relationships/image" Target="../media/image41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7.xml"/><Relationship Id="rId3" Type="http://schemas.openxmlformats.org/officeDocument/2006/relationships/notesSlide" Target="../notesSlides/notesSlide12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42.png"/><Relationship Id="rId6" Type="http://schemas.openxmlformats.org/officeDocument/2006/relationships/oleObject" Target="../embeddings/oleObject10.bin"/><Relationship Id="rId7" Type="http://schemas.openxmlformats.org/officeDocument/2006/relationships/image" Target="../media/image37.emf"/><Relationship Id="rId8" Type="http://schemas.openxmlformats.org/officeDocument/2006/relationships/oleObject" Target="../embeddings/oleObject11.bin"/><Relationship Id="rId9" Type="http://schemas.openxmlformats.org/officeDocument/2006/relationships/image" Target="../media/image38.emf"/><Relationship Id="rId10" Type="http://schemas.openxmlformats.org/officeDocument/2006/relationships/oleObject" Target="../embeddings/oleObject12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6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7.png"/><Relationship Id="rId3" Type="http://schemas.openxmlformats.org/officeDocument/2006/relationships/image" Target="../media/image4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4" Type="http://schemas.openxmlformats.org/officeDocument/2006/relationships/image" Target="../media/image49.emf"/><Relationship Id="rId5" Type="http://schemas.openxmlformats.org/officeDocument/2006/relationships/oleObject" Target="../embeddings/oleObject16.bin"/><Relationship Id="rId6" Type="http://schemas.openxmlformats.org/officeDocument/2006/relationships/image" Target="../media/image50.emf"/><Relationship Id="rId7" Type="http://schemas.openxmlformats.org/officeDocument/2006/relationships/oleObject" Target="../embeddings/oleObject17.bin"/><Relationship Id="rId8" Type="http://schemas.openxmlformats.org/officeDocument/2006/relationships/image" Target="../media/image51.emf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oleObject" Target="../embeddings/oleObject18.bin"/><Relationship Id="rId5" Type="http://schemas.openxmlformats.org/officeDocument/2006/relationships/image" Target="../media/image55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7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8.emf"/><Relationship Id="rId3" Type="http://schemas.openxmlformats.org/officeDocument/2006/relationships/image" Target="../media/image59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4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oleObject" Target="../embeddings/oleObject19.bin"/><Relationship Id="rId5" Type="http://schemas.openxmlformats.org/officeDocument/2006/relationships/image" Target="../media/image67.emf"/><Relationship Id="rId6" Type="http://schemas.openxmlformats.org/officeDocument/2006/relationships/image" Target="../media/image68.png"/><Relationship Id="rId7" Type="http://schemas.openxmlformats.org/officeDocument/2006/relationships/image" Target="../media/image42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9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oleObject" Target="../embeddings/oleObject20.bin"/><Relationship Id="rId5" Type="http://schemas.openxmlformats.org/officeDocument/2006/relationships/image" Target="../media/image72.emf"/><Relationship Id="rId6" Type="http://schemas.openxmlformats.org/officeDocument/2006/relationships/image" Target="../media/image74.jpe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jpg"/><Relationship Id="rId3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8.emf"/><Relationship Id="rId5" Type="http://schemas.openxmlformats.org/officeDocument/2006/relationships/oleObject" Target="../embeddings/Microsoft_Equation1.bin"/><Relationship Id="rId6" Type="http://schemas.openxmlformats.org/officeDocument/2006/relationships/image" Target="../media/image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12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10.e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11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16.png"/><Relationship Id="rId6" Type="http://schemas.openxmlformats.org/officeDocument/2006/relationships/oleObject" Target="../embeddings/oleObject5.bin"/><Relationship Id="rId7" Type="http://schemas.openxmlformats.org/officeDocument/2006/relationships/image" Target="../media/image13.emf"/><Relationship Id="rId8" Type="http://schemas.openxmlformats.org/officeDocument/2006/relationships/oleObject" Target="../embeddings/oleObject6.bin"/><Relationship Id="rId9" Type="http://schemas.openxmlformats.org/officeDocument/2006/relationships/image" Target="../media/image14.emf"/><Relationship Id="rId10" Type="http://schemas.openxmlformats.org/officeDocument/2006/relationships/oleObject" Target="../embeddings/oleObject7.bin"/><Relationship Id="rId11" Type="http://schemas.openxmlformats.org/officeDocument/2006/relationships/image" Target="../media/image15.emf"/><Relationship Id="rId1" Type="http://schemas.openxmlformats.org/officeDocument/2006/relationships/vmlDrawing" Target="../drawings/vmlDrawing4.vml"/><Relationship Id="rId2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518517"/>
            <a:ext cx="7772400" cy="14700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Experimental Overview of </a:t>
            </a:r>
            <a:br>
              <a:rPr lang="en-US" sz="3600" dirty="0" smtClean="0"/>
            </a:br>
            <a:r>
              <a:rPr lang="en-US" sz="3600" dirty="0" smtClean="0"/>
              <a:t>Deeply Virtual Exclusive Reactions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1100" y="1816100"/>
            <a:ext cx="4343400" cy="93980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</a:pPr>
            <a:r>
              <a:rPr lang="en-US" sz="2800" dirty="0" smtClean="0">
                <a:solidFill>
                  <a:srgbClr val="000090"/>
                </a:solidFill>
              </a:rPr>
              <a:t>Charles Hyde</a:t>
            </a:r>
          </a:p>
          <a:p>
            <a:pPr>
              <a:spcBef>
                <a:spcPts val="0"/>
              </a:spcBef>
            </a:pPr>
            <a:r>
              <a:rPr lang="en-US" sz="2200" dirty="0" smtClean="0">
                <a:solidFill>
                  <a:srgbClr val="000090"/>
                </a:solidFill>
              </a:rPr>
              <a:t>Old Dominion University</a:t>
            </a:r>
          </a:p>
          <a:p>
            <a:pPr>
              <a:spcBef>
                <a:spcPts val="0"/>
              </a:spcBef>
            </a:pPr>
            <a:r>
              <a:rPr lang="en-US" sz="2200" dirty="0" smtClean="0">
                <a:solidFill>
                  <a:srgbClr val="000090"/>
                </a:solidFill>
              </a:rPr>
              <a:t>Norfolk VA</a:t>
            </a:r>
            <a:endParaRPr lang="en-US" sz="2200" dirty="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36" y="3048000"/>
            <a:ext cx="4945693" cy="3670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3700" y="215900"/>
            <a:ext cx="7327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858000" algn="r"/>
              </a:tabLst>
            </a:pPr>
            <a:r>
              <a:rPr lang="en-US" dirty="0" smtClean="0"/>
              <a:t>INT</a:t>
            </a:r>
            <a:r>
              <a:rPr lang="en-US" dirty="0"/>
              <a:t>-12-</a:t>
            </a:r>
            <a:r>
              <a:rPr lang="en-US" dirty="0" smtClean="0"/>
              <a:t>49W:     	Orbital </a:t>
            </a:r>
            <a:r>
              <a:rPr lang="en-US" dirty="0"/>
              <a:t>Angular Momentum in QCD </a:t>
            </a:r>
            <a:endParaRPr lang="en-US" dirty="0" smtClean="0"/>
          </a:p>
          <a:p>
            <a:r>
              <a:rPr lang="en-US" dirty="0"/>
              <a:t>February 6 - 17, 2012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6" name="内容占位符 2"/>
          <p:cNvSpPr txBox="1">
            <a:spLocks/>
          </p:cNvSpPr>
          <p:nvPr/>
        </p:nvSpPr>
        <p:spPr>
          <a:xfrm>
            <a:off x="4889500" y="4305300"/>
            <a:ext cx="4203700" cy="210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zh-CN" sz="2400" b="1" dirty="0" smtClean="0">
                <a:solidFill>
                  <a:srgbClr val="0000FF"/>
                </a:solidFill>
                <a:latin typeface="Arial" charset="0"/>
                <a:ea typeface="宋体" charset="0"/>
              </a:rPr>
              <a:t>Nucleon spin comes from </a:t>
            </a:r>
          </a:p>
          <a:p>
            <a:pPr>
              <a:buFontTx/>
              <a:buNone/>
            </a:pPr>
            <a:r>
              <a:rPr lang="en-US" altLang="zh-CN" sz="2400" b="1" dirty="0" smtClean="0">
                <a:solidFill>
                  <a:srgbClr val="0000FF"/>
                </a:solidFill>
                <a:latin typeface="Arial" charset="0"/>
                <a:ea typeface="宋体" charset="0"/>
              </a:rPr>
              <a:t>the spin and orbital motion </a:t>
            </a:r>
          </a:p>
          <a:p>
            <a:pPr>
              <a:buFontTx/>
              <a:buNone/>
            </a:pPr>
            <a:r>
              <a:rPr lang="en-US" altLang="zh-CN" sz="2400" b="1" dirty="0" smtClean="0">
                <a:solidFill>
                  <a:srgbClr val="0000FF"/>
                </a:solidFill>
                <a:latin typeface="Arial" charset="0"/>
                <a:ea typeface="宋体" charset="0"/>
              </a:rPr>
              <a:t>of quarks and gluons</a:t>
            </a:r>
          </a:p>
          <a:p>
            <a:pPr>
              <a:buFontTx/>
              <a:buNone/>
            </a:pPr>
            <a:r>
              <a:rPr lang="en-US" altLang="zh-CN" sz="2400" b="1" dirty="0" smtClean="0">
                <a:solidFill>
                  <a:srgbClr val="FF0000"/>
                </a:solidFill>
                <a:latin typeface="Arial" charset="0"/>
                <a:ea typeface="宋体" charset="0"/>
              </a:rPr>
              <a:t>--- Chairman Mao </a:t>
            </a:r>
          </a:p>
          <a:p>
            <a:pPr>
              <a:buFontTx/>
              <a:buNone/>
            </a:pPr>
            <a:endParaRPr lang="zh-CN" altLang="en-US" sz="3600" b="1" dirty="0">
              <a:solidFill>
                <a:srgbClr val="0066FF"/>
              </a:solidFill>
              <a:latin typeface="Arial" charset="0"/>
              <a:ea typeface="宋体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705600" y="3048000"/>
            <a:ext cx="2339740" cy="1206500"/>
          </a:xfrm>
          <a:prstGeom prst="rect">
            <a:avLst/>
          </a:prstGeom>
          <a:solidFill>
            <a:srgbClr val="F6FD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lang="en-US" altLang="zh-CN" sz="2000" dirty="0"/>
              <a:t>A </a:t>
            </a:r>
            <a:r>
              <a:rPr lang="en-US" altLang="zh-CN" sz="2000" dirty="0">
                <a:solidFill>
                  <a:srgbClr val="FF3300"/>
                </a:solidFill>
              </a:rPr>
              <a:t>universally correct </a:t>
            </a:r>
            <a:r>
              <a:rPr lang="en-US" altLang="zh-CN" sz="2000" dirty="0"/>
              <a:t>statement for the </a:t>
            </a:r>
            <a:r>
              <a:rPr lang="en-US" altLang="zh-CN" sz="2000" dirty="0" smtClean="0"/>
              <a:t/>
            </a:r>
            <a:br>
              <a:rPr lang="en-US" altLang="zh-CN" sz="2000" dirty="0" smtClean="0"/>
            </a:br>
            <a:r>
              <a:rPr lang="en-US" altLang="zh-CN" sz="2000" dirty="0" smtClean="0"/>
              <a:t>nucleon </a:t>
            </a:r>
            <a:r>
              <a:rPr lang="en-US" altLang="zh-CN" sz="2000" dirty="0"/>
              <a:t>spin</a:t>
            </a:r>
            <a:endParaRPr lang="en-US" altLang="zh-CN" sz="2000" b="0" dirty="0">
              <a:solidFill>
                <a:schemeClr val="tx2"/>
              </a:solidFill>
            </a:endParaRPr>
          </a:p>
        </p:txBody>
      </p:sp>
      <p:pic>
        <p:nvPicPr>
          <p:cNvPr id="8" name="Picture 4" descr="http://mzd.wyzxsx.com/Article/UploadFiles/201003/201003241026551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00" y="3076289"/>
            <a:ext cx="1625600" cy="128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5321300" y="1816100"/>
            <a:ext cx="21463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J. Phys. Conf. Ser.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299</a:t>
            </a:r>
            <a:r>
              <a:rPr lang="en-US" dirty="0"/>
              <a:t>:012006, 2011,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arXiv</a:t>
            </a:r>
            <a:r>
              <a:rPr lang="en-US" dirty="0"/>
              <a:t>:1101.2482</a:t>
            </a:r>
          </a:p>
        </p:txBody>
      </p:sp>
    </p:spTree>
    <p:extLst>
      <p:ext uri="{BB962C8B-B14F-4D97-AF65-F5344CB8AC3E}">
        <p14:creationId xmlns:p14="http://schemas.microsoft.com/office/powerpoint/2010/main" val="2847136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ERMES-Overview-Contalbrigo_PRC7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 smtClean="0"/>
              <a:t>HERMES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49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HERMES-Transversely Polarized H(</a:t>
            </a:r>
            <a:r>
              <a:rPr lang="en-US" dirty="0" err="1"/>
              <a:t>e,e’</a:t>
            </a:r>
            <a:r>
              <a:rPr lang="en-US" dirty="0" err="1">
                <a:latin typeface="Symbol" charset="2"/>
                <a:cs typeface="Symbol" charset="2"/>
              </a:rPr>
              <a:t>g</a:t>
            </a:r>
            <a:r>
              <a:rPr lang="en-US" dirty="0">
                <a:latin typeface="Symbol" charset="2"/>
                <a:cs typeface="Symbol" charset="2"/>
              </a:rPr>
              <a:t>)</a:t>
            </a:r>
            <a:r>
              <a:rPr lang="en-US" dirty="0">
                <a:cs typeface="Symbol" charset="2"/>
              </a:rPr>
              <a:t>X, SSA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39800"/>
            <a:ext cx="4394200" cy="4800600"/>
          </a:xfrm>
        </p:spPr>
        <p:txBody>
          <a:bodyPr/>
          <a:lstStyle/>
          <a:p>
            <a:r>
              <a:rPr lang="en-US" dirty="0" smtClean="0"/>
              <a:t>Azimuthal moments</a:t>
            </a:r>
          </a:p>
          <a:p>
            <a:r>
              <a:rPr lang="en-US" dirty="0" smtClean="0"/>
              <a:t>Differential in </a:t>
            </a:r>
            <a:br>
              <a:rPr lang="en-US" dirty="0" smtClean="0"/>
            </a:br>
            <a:r>
              <a:rPr lang="en-US" i="1" dirty="0" err="1" smtClean="0"/>
              <a:t>x</a:t>
            </a:r>
            <a:r>
              <a:rPr lang="en-US" i="1" baseline="-25000" dirty="0" err="1" smtClean="0"/>
              <a:t>Bj</a:t>
            </a:r>
            <a:r>
              <a:rPr lang="en-US" i="1" dirty="0" smtClean="0"/>
              <a:t>, Q</a:t>
            </a:r>
            <a:r>
              <a:rPr lang="en-US" i="1" baseline="30000" dirty="0" smtClean="0"/>
              <a:t>2</a:t>
            </a:r>
            <a:r>
              <a:rPr lang="en-US" i="1" dirty="0" smtClean="0"/>
              <a:t>, </a:t>
            </a:r>
            <a:r>
              <a:rPr lang="en-US" b="1" dirty="0" smtClean="0"/>
              <a:t>or</a:t>
            </a:r>
            <a:r>
              <a:rPr lang="en-US" i="1" dirty="0" smtClean="0"/>
              <a:t> t, </a:t>
            </a:r>
            <a:r>
              <a:rPr lang="en-US" dirty="0" smtClean="0"/>
              <a:t>integrated over other 2 variables.</a:t>
            </a:r>
          </a:p>
          <a:p>
            <a:r>
              <a:rPr lang="en-US" dirty="0" err="1" smtClean="0"/>
              <a:t>sin</a:t>
            </a:r>
            <a:r>
              <a:rPr lang="en-US" dirty="0" err="1" smtClean="0">
                <a:latin typeface="Symbol" charset="2"/>
                <a:cs typeface="Symbol" charset="2"/>
              </a:rPr>
              <a:t>f</a:t>
            </a:r>
            <a:r>
              <a:rPr lang="en-US" dirty="0" smtClean="0">
                <a:latin typeface="Symbol" charset="2"/>
                <a:cs typeface="Symbol" charset="2"/>
              </a:rPr>
              <a:t>  </a:t>
            </a:r>
            <a:r>
              <a:rPr lang="en-US" dirty="0" smtClean="0">
                <a:cs typeface="Symbol" charset="2"/>
              </a:rPr>
              <a:t>moments</a:t>
            </a:r>
          </a:p>
          <a:p>
            <a:pPr lvl="1"/>
            <a:r>
              <a:rPr lang="en-US" dirty="0">
                <a:cs typeface="Symbol" charset="2"/>
              </a:rPr>
              <a:t>S</a:t>
            </a:r>
            <a:r>
              <a:rPr lang="en-US" dirty="0" smtClean="0">
                <a:cs typeface="Symbol" charset="2"/>
              </a:rPr>
              <a:t>ensitive to </a:t>
            </a:r>
            <a:r>
              <a:rPr lang="en-US" i="1" dirty="0" smtClean="0">
                <a:cs typeface="Symbol" charset="2"/>
              </a:rPr>
              <a:t>E(</a:t>
            </a:r>
            <a:r>
              <a:rPr lang="en-US" i="1" dirty="0" err="1" smtClean="0">
                <a:latin typeface="Symbol" charset="2"/>
                <a:cs typeface="Symbol" charset="2"/>
              </a:rPr>
              <a:t>x,x,</a:t>
            </a:r>
            <a:r>
              <a:rPr lang="en-US" i="1" dirty="0" err="1" smtClean="0">
                <a:cs typeface="Symbol" charset="2"/>
              </a:rPr>
              <a:t>t</a:t>
            </a:r>
            <a:r>
              <a:rPr lang="en-US" i="1" dirty="0" smtClean="0">
                <a:latin typeface="Symbol" charset="2"/>
                <a:cs typeface="Symbol" charset="2"/>
              </a:rPr>
              <a:t>)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sin2</a:t>
            </a:r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f  </a:t>
            </a:r>
            <a:r>
              <a:rPr lang="en-US" dirty="0" smtClean="0">
                <a:solidFill>
                  <a:srgbClr val="000090"/>
                </a:solidFill>
                <a:cs typeface="Symbol" charset="2"/>
              </a:rPr>
              <a:t>moments ≈ 0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  <a:cs typeface="Symbol" charset="2"/>
              </a:rPr>
              <a:t>≈ Twist 3</a:t>
            </a:r>
          </a:p>
          <a:p>
            <a:r>
              <a:rPr lang="en-US" dirty="0" smtClean="0"/>
              <a:t>sin3</a:t>
            </a:r>
            <a:r>
              <a:rPr lang="en-US" dirty="0" smtClean="0">
                <a:latin typeface="Symbol" charset="2"/>
                <a:cs typeface="Symbol" charset="2"/>
              </a:rPr>
              <a:t>f  </a:t>
            </a:r>
            <a:r>
              <a:rPr lang="en-US" dirty="0" smtClean="0">
                <a:cs typeface="Symbol" charset="2"/>
              </a:rPr>
              <a:t>moments</a:t>
            </a:r>
          </a:p>
          <a:p>
            <a:pPr lvl="1"/>
            <a:r>
              <a:rPr lang="en-US" dirty="0" smtClean="0">
                <a:cs typeface="Symbol" charset="2"/>
              </a:rPr>
              <a:t>≈Gluon </a:t>
            </a:r>
            <a:r>
              <a:rPr lang="en-US" dirty="0" err="1" smtClean="0">
                <a:cs typeface="Symbol" charset="2"/>
              </a:rPr>
              <a:t>Transversity</a:t>
            </a:r>
            <a:endParaRPr lang="en-US" dirty="0">
              <a:cs typeface="Symbol" charset="2"/>
            </a:endParaRPr>
          </a:p>
          <a:p>
            <a:endParaRPr lang="en-US" dirty="0"/>
          </a:p>
        </p:txBody>
      </p:sp>
      <p:pic>
        <p:nvPicPr>
          <p:cNvPr id="4" name="Picture 3" descr="HERMES_DVCS_UT-09-090-ivana.AUTexclpi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0" y="786848"/>
            <a:ext cx="3708400" cy="580445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 flipV="1">
            <a:off x="2921000" y="3048000"/>
            <a:ext cx="1333500" cy="1397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2933700" y="2527300"/>
            <a:ext cx="1574800" cy="5207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V="1">
            <a:off x="3111500" y="4787900"/>
            <a:ext cx="12700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3740150" y="3886200"/>
            <a:ext cx="641350" cy="1397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3740150" y="4165600"/>
            <a:ext cx="641350" cy="1320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516371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HERMES Recoil Detector</a:t>
            </a:r>
            <a:endParaRPr lang="en-US" dirty="0"/>
          </a:p>
        </p:txBody>
      </p:sp>
      <p:pic>
        <p:nvPicPr>
          <p:cNvPr id="3" name="Picture 2" descr="Contalbrigo_PRC71 2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680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HERMES Recoil Exclusivity</a:t>
            </a:r>
            <a:endParaRPr lang="en-US" dirty="0"/>
          </a:p>
        </p:txBody>
      </p:sp>
      <p:pic>
        <p:nvPicPr>
          <p:cNvPr id="3" name="Picture 2" descr="Contalbrigo_PRC71 2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171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HERMES Recoil Detector Results</a:t>
            </a:r>
            <a:endParaRPr lang="en-US" dirty="0"/>
          </a:p>
        </p:txBody>
      </p:sp>
      <p:pic>
        <p:nvPicPr>
          <p:cNvPr id="3" name="Picture 2" descr="Contalbrigo_PRC71 2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311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393700"/>
            <a:ext cx="3124200" cy="1104900"/>
          </a:xfrm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HERMES</a:t>
            </a:r>
            <a:br>
              <a:rPr lang="en-US" dirty="0" smtClean="0"/>
            </a:br>
            <a:r>
              <a:rPr lang="en-US" dirty="0" smtClean="0"/>
              <a:t>summary 2011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451100" cy="4525963"/>
          </a:xfrm>
        </p:spPr>
        <p:txBody>
          <a:bodyPr/>
          <a:lstStyle/>
          <a:p>
            <a:r>
              <a:rPr lang="en-US" dirty="0" smtClean="0"/>
              <a:t>next to final</a:t>
            </a:r>
          </a:p>
          <a:p>
            <a:r>
              <a:rPr lang="en-US" dirty="0" smtClean="0"/>
              <a:t>averaged over </a:t>
            </a:r>
            <a:r>
              <a:rPr lang="en-US" i="1" dirty="0" smtClean="0"/>
              <a:t>Q</a:t>
            </a:r>
            <a:r>
              <a:rPr lang="en-US" i="1" baseline="30000" dirty="0" smtClean="0"/>
              <a:t>2</a:t>
            </a:r>
            <a:r>
              <a:rPr lang="en-US" dirty="0" smtClean="0"/>
              <a:t> and </a:t>
            </a:r>
            <a:r>
              <a:rPr lang="en-US" i="1" dirty="0" smtClean="0"/>
              <a:t>t</a:t>
            </a:r>
          </a:p>
          <a:p>
            <a:r>
              <a:rPr lang="en-US" dirty="0" smtClean="0"/>
              <a:t>Transversely polarized H</a:t>
            </a:r>
            <a:r>
              <a:rPr lang="en-US" i="1" dirty="0" smtClean="0"/>
              <a:t>-</a:t>
            </a:r>
            <a:r>
              <a:rPr lang="en-US" dirty="0" smtClean="0"/>
              <a:t>target </a:t>
            </a:r>
            <a:r>
              <a:rPr lang="en-US" dirty="0" smtClean="0">
                <a:sym typeface="Wingdings"/>
              </a:rPr>
              <a:t> sensitivity to </a:t>
            </a:r>
            <a:r>
              <a:rPr lang="en-US" i="1" dirty="0" smtClean="0">
                <a:sym typeface="Wingdings"/>
              </a:rPr>
              <a:t>E(</a:t>
            </a:r>
            <a:r>
              <a:rPr lang="en-US" i="1" dirty="0" smtClean="0">
                <a:latin typeface="Symbol" charset="2"/>
                <a:cs typeface="Symbol" charset="2"/>
                <a:sym typeface="Wingdings"/>
              </a:rPr>
              <a:t>x,x,D</a:t>
            </a:r>
            <a:r>
              <a:rPr lang="en-US" i="1" baseline="30000" dirty="0" smtClean="0">
                <a:latin typeface="Symbol" charset="2"/>
                <a:cs typeface="Symbol" charset="2"/>
                <a:sym typeface="Wingdings"/>
              </a:rPr>
              <a:t>2</a:t>
            </a:r>
            <a:r>
              <a:rPr lang="en-US" i="1" dirty="0" smtClean="0">
                <a:cs typeface="Symbol" charset="2"/>
                <a:sym typeface="Wingdings"/>
              </a:rPr>
              <a:t>),</a:t>
            </a:r>
            <a:br>
              <a:rPr lang="en-US" i="1" dirty="0" smtClean="0">
                <a:cs typeface="Symbol" charset="2"/>
                <a:sym typeface="Wingdings"/>
              </a:rPr>
            </a:br>
            <a:r>
              <a:rPr lang="en-US" i="1" dirty="0" smtClean="0">
                <a:latin typeface="Symbol" charset="2"/>
                <a:cs typeface="Symbol" charset="2"/>
                <a:sym typeface="Wingdings"/>
              </a:rPr>
              <a:t>x≈0.1</a:t>
            </a:r>
            <a:endParaRPr lang="en-US" dirty="0"/>
          </a:p>
        </p:txBody>
      </p:sp>
      <p:pic>
        <p:nvPicPr>
          <p:cNvPr id="4" name="Picture 3" descr="DVCS_hierarchy_HERMES-11-004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39700"/>
            <a:ext cx="466195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45285" y="165100"/>
            <a:ext cx="1447269" cy="66941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DVCS</a:t>
            </a:r>
            <a:br>
              <a:rPr lang="en-US" i="1" dirty="0" smtClean="0"/>
            </a:br>
            <a:r>
              <a:rPr lang="en-US" i="1" dirty="0" smtClean="0"/>
              <a:t>Asymmetries</a:t>
            </a:r>
          </a:p>
          <a:p>
            <a:endParaRPr lang="en-US" i="1" dirty="0"/>
          </a:p>
          <a:p>
            <a:r>
              <a:rPr lang="en-US" i="1" dirty="0" err="1" smtClean="0"/>
              <a:t>e</a:t>
            </a:r>
            <a:r>
              <a:rPr lang="en-US" i="1" baseline="30000" dirty="0" err="1" smtClean="0"/>
              <a:t>+</a:t>
            </a:r>
            <a:r>
              <a:rPr lang="en-US" i="1" dirty="0" err="1" smtClean="0"/>
              <a:t>e</a:t>
            </a:r>
            <a:r>
              <a:rPr lang="en-US" i="1" baseline="30000" dirty="0" smtClean="0"/>
              <a:t>–</a:t>
            </a:r>
            <a:endParaRPr lang="en-US" i="1" dirty="0" smtClean="0"/>
          </a:p>
          <a:p>
            <a:endParaRPr lang="en-US" i="1" dirty="0"/>
          </a:p>
          <a:p>
            <a:endParaRPr lang="en-US" i="1" dirty="0"/>
          </a:p>
          <a:p>
            <a:r>
              <a:rPr lang="en-US" i="1" dirty="0" smtClean="0"/>
              <a:t>Beam</a:t>
            </a:r>
            <a:br>
              <a:rPr lang="en-US" i="1" dirty="0" smtClean="0"/>
            </a:br>
            <a:r>
              <a:rPr lang="en-US" i="1" dirty="0" smtClean="0"/>
              <a:t>Spin</a:t>
            </a:r>
            <a:br>
              <a:rPr lang="en-US" i="1" dirty="0" smtClean="0"/>
            </a:br>
            <a:r>
              <a:rPr lang="en-US" i="1" dirty="0" smtClean="0"/>
              <a:t>Asymmetry</a:t>
            </a:r>
          </a:p>
          <a:p>
            <a:pPr>
              <a:spcBef>
                <a:spcPts val="600"/>
              </a:spcBef>
            </a:pPr>
            <a:r>
              <a:rPr lang="en-US" i="1" dirty="0" smtClean="0"/>
              <a:t>Transverse</a:t>
            </a:r>
            <a:br>
              <a:rPr lang="en-US" i="1" dirty="0" smtClean="0"/>
            </a:br>
            <a:r>
              <a:rPr lang="en-US" i="1" dirty="0" smtClean="0"/>
              <a:t>target</a:t>
            </a:r>
            <a:br>
              <a:rPr lang="en-US" i="1" dirty="0" smtClean="0"/>
            </a:br>
            <a:r>
              <a:rPr lang="en-US" i="1" dirty="0" smtClean="0"/>
              <a:t>Single Spin</a:t>
            </a:r>
            <a:br>
              <a:rPr lang="en-US" i="1" dirty="0" smtClean="0"/>
            </a:b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>Beam &amp;</a:t>
            </a:r>
            <a:br>
              <a:rPr lang="en-US" i="1" dirty="0" smtClean="0"/>
            </a:br>
            <a:r>
              <a:rPr lang="en-US" i="1" dirty="0" smtClean="0"/>
              <a:t>Transverse </a:t>
            </a:r>
            <a:br>
              <a:rPr lang="en-US" i="1" dirty="0" smtClean="0"/>
            </a:br>
            <a:r>
              <a:rPr lang="en-US" i="1" dirty="0" smtClean="0"/>
              <a:t>Target</a:t>
            </a:r>
            <a:br>
              <a:rPr lang="en-US" i="1" dirty="0" smtClean="0"/>
            </a:br>
            <a:r>
              <a:rPr lang="en-US" i="1" dirty="0" smtClean="0"/>
              <a:t>Double Spin</a:t>
            </a:r>
          </a:p>
          <a:p>
            <a:pPr>
              <a:spcBef>
                <a:spcPts val="600"/>
              </a:spcBef>
            </a:pPr>
            <a:endParaRPr lang="en-US" i="1" dirty="0" smtClean="0"/>
          </a:p>
          <a:p>
            <a:pPr>
              <a:spcBef>
                <a:spcPts val="600"/>
              </a:spcBef>
            </a:pPr>
            <a:r>
              <a:rPr lang="en-US" i="1" dirty="0" smtClean="0"/>
              <a:t>Longitudinal</a:t>
            </a:r>
            <a:br>
              <a:rPr lang="en-US" i="1" dirty="0" smtClean="0"/>
            </a:br>
            <a:r>
              <a:rPr lang="en-US" i="1" dirty="0" smtClean="0"/>
              <a:t>Target</a:t>
            </a:r>
            <a:r>
              <a:rPr lang="en-US" i="1" dirty="0"/>
              <a:t/>
            </a:r>
            <a:br>
              <a:rPr lang="en-US" i="1" dirty="0"/>
            </a:br>
            <a:r>
              <a:rPr lang="en-US" i="1" dirty="0"/>
              <a:t/>
            </a:r>
            <a:br>
              <a:rPr lang="en-US" i="1" dirty="0"/>
            </a:br>
            <a:endParaRPr lang="en-US" i="1" dirty="0"/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096965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DVCS in CLAS @ 6 GeV</a:t>
            </a:r>
            <a:endParaRPr lang="en-US" dirty="0"/>
          </a:p>
        </p:txBody>
      </p:sp>
      <p:pic>
        <p:nvPicPr>
          <p:cNvPr id="4" name="Picture 3" descr="Pages9-dis2011-eg1DVC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912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0" y="5873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Wingdings" pitchFamily="-65" charset="2"/>
              </a:rPr>
              <a:t>CLAS: Longitudinally Polarized Protons</a:t>
            </a:r>
          </a:p>
        </p:txBody>
      </p:sp>
      <p:pic>
        <p:nvPicPr>
          <p:cNvPr id="88068" name="Picture 4" descr="shifeng_ph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" y="1577975"/>
            <a:ext cx="4591050" cy="3082925"/>
          </a:xfrm>
          <a:prstGeom prst="rect">
            <a:avLst/>
          </a:prstGeom>
          <a:noFill/>
        </p:spPr>
      </p:pic>
      <p:sp>
        <p:nvSpPr>
          <p:cNvPr id="88069" name="Rectangle 5"/>
          <p:cNvSpPr>
            <a:spLocks noChangeArrowheads="1"/>
          </p:cNvSpPr>
          <p:nvPr/>
        </p:nvSpPr>
        <p:spPr bwMode="auto">
          <a:xfrm>
            <a:off x="444500" y="4876800"/>
            <a:ext cx="3552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99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S.Chen, </a:t>
            </a:r>
            <a:r>
              <a:rPr lang="en-US" sz="1400" b="1" i="1">
                <a:solidFill>
                  <a:srgbClr val="0099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et al,</a:t>
            </a:r>
            <a:r>
              <a:rPr lang="en-US" sz="1400" b="1">
                <a:solidFill>
                  <a:srgbClr val="0099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PRL 97, 072002 (2006)</a:t>
            </a:r>
          </a:p>
        </p:txBody>
      </p:sp>
      <p:sp>
        <p:nvSpPr>
          <p:cNvPr id="88071" name="Text Box 7"/>
          <p:cNvSpPr txBox="1">
            <a:spLocks noChangeArrowheads="1"/>
          </p:cNvSpPr>
          <p:nvPr/>
        </p:nvSpPr>
        <p:spPr bwMode="auto">
          <a:xfrm>
            <a:off x="444500" y="800100"/>
            <a:ext cx="801741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JLab/Hall B </a:t>
            </a:r>
            <a:r>
              <a:rPr lang="en-US" dirty="0" smtClean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– Eg1   Non</a:t>
            </a:r>
            <a:r>
              <a:rPr lang="en-US" dirty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-dedicated </a:t>
            </a:r>
            <a:r>
              <a:rPr lang="en-US" dirty="0" smtClean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experiment(no inner calorimeter), </a:t>
            </a:r>
            <a:r>
              <a:rPr lang="en-US" dirty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but</a:t>
            </a:r>
            <a:br>
              <a:rPr lang="en-US" dirty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</a:br>
            <a:r>
              <a:rPr lang="en-US" dirty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H(</a:t>
            </a:r>
            <a:r>
              <a:rPr lang="en-US" dirty="0" err="1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e,e’</a:t>
            </a:r>
            <a:r>
              <a:rPr lang="en-US" dirty="0" err="1">
                <a:solidFill>
                  <a:srgbClr val="000000"/>
                </a:solidFill>
                <a:latin typeface="Symbol" pitchFamily="-65" charset="2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</a:t>
            </a:r>
            <a:r>
              <a:rPr lang="en-US" dirty="0" err="1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p</a:t>
            </a:r>
            <a:r>
              <a:rPr lang="en-US" dirty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) fully </a:t>
            </a:r>
            <a:r>
              <a:rPr lang="en-US" dirty="0" smtClean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exclusive.</a:t>
            </a:r>
            <a:endParaRPr lang="en-US" dirty="0">
              <a:solidFill>
                <a:srgbClr val="000000"/>
              </a:solidFill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88074" name="Rectangle 10"/>
          <p:cNvSpPr>
            <a:spLocks noChangeArrowheads="1"/>
          </p:cNvSpPr>
          <p:nvPr/>
        </p:nvSpPr>
        <p:spPr bwMode="auto">
          <a:xfrm>
            <a:off x="7823200" y="152400"/>
            <a:ext cx="668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Wingdings" pitchFamily="-65" charset="2"/>
              </a:rPr>
              <a:t>A</a:t>
            </a:r>
            <a:r>
              <a:rPr lang="en-US" sz="2400" baseline="-2500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Wingdings" pitchFamily="-65" charset="2"/>
              </a:rPr>
              <a:t>UL</a:t>
            </a:r>
          </a:p>
        </p:txBody>
      </p:sp>
      <p:sp>
        <p:nvSpPr>
          <p:cNvPr id="88076" name="Text Box 12"/>
          <p:cNvSpPr txBox="1">
            <a:spLocks noChangeArrowheads="1"/>
          </p:cNvSpPr>
          <p:nvPr/>
        </p:nvSpPr>
        <p:spPr bwMode="auto">
          <a:xfrm>
            <a:off x="5822950" y="4410075"/>
            <a:ext cx="1731963" cy="395288"/>
          </a:xfrm>
          <a:prstGeom prst="rect">
            <a:avLst/>
          </a:prstGeom>
          <a:noFill/>
          <a:ln w="28575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fully exclusive</a:t>
            </a:r>
          </a:p>
        </p:txBody>
      </p:sp>
      <p:pic>
        <p:nvPicPr>
          <p:cNvPr id="88078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30701" y="1104899"/>
            <a:ext cx="4712142" cy="4111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8079" name="Text Box 15"/>
          <p:cNvSpPr txBox="1">
            <a:spLocks noChangeArrowheads="1"/>
          </p:cNvSpPr>
          <p:nvPr/>
        </p:nvSpPr>
        <p:spPr bwMode="auto">
          <a:xfrm>
            <a:off x="314325" y="5686425"/>
            <a:ext cx="815604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Higher statistics</a:t>
            </a:r>
            <a:r>
              <a:rPr lang="en-US" sz="2400" dirty="0" smtClean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 and larger acceptance (Inner Calorimeter)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run</a:t>
            </a:r>
            <a:r>
              <a:rPr lang="en-US" sz="2400" dirty="0" smtClean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 Feb-Sept. 2009</a:t>
            </a:r>
            <a:endParaRPr lang="en-US" sz="2400" dirty="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774700" y="3314700"/>
            <a:ext cx="330200" cy="158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1282700" y="3086100"/>
            <a:ext cx="384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fit</a:t>
            </a:r>
            <a:endParaRPr lang="en-US" sz="2000" dirty="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774700" y="3530600"/>
            <a:ext cx="330200" cy="158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1168400" y="3390900"/>
            <a:ext cx="7404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GPD</a:t>
            </a:r>
            <a:endParaRPr lang="en-US" sz="2000" dirty="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787400" y="3784600"/>
            <a:ext cx="330200" cy="158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1244600" y="3752850"/>
          <a:ext cx="5588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6" name="Equation" r:id="rId6" imgW="558800" imgH="215900" progId="Equation.3">
                  <p:embed/>
                </p:oleObj>
              </mc:Choice>
              <mc:Fallback>
                <p:oleObj name="Equation" r:id="rId6" imgW="5588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4600" y="3752850"/>
                        <a:ext cx="5588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20700" y="4419600"/>
            <a:ext cx="7548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3D21E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Fig. 5</a:t>
            </a:r>
            <a:r>
              <a:rPr lang="en-US" sz="1600" dirty="0" smtClean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.</a:t>
            </a:r>
            <a:endParaRPr lang="en-US" sz="1600" dirty="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3" descr="drift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0800" y="0"/>
            <a:ext cx="5697538" cy="4419600"/>
          </a:xfrm>
          <a:prstGeom prst="rect">
            <a:avLst/>
          </a:prstGeom>
          <a:noFill/>
        </p:spPr>
      </p:pic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7213600" y="742950"/>
            <a:ext cx="420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e’</a:t>
            </a:r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6378575" y="3933825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p</a:t>
            </a:r>
          </a:p>
        </p:txBody>
      </p:sp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34925" y="765175"/>
            <a:ext cx="2519363" cy="531813"/>
          </a:xfrm>
          <a:prstGeom prst="rect">
            <a:avLst/>
          </a:prstGeom>
          <a:noFill/>
          <a:ln w="12700">
            <a:solidFill>
              <a:srgbClr val="99CCFF"/>
            </a:solidFill>
            <a:miter lim="800000"/>
            <a:headEnd type="none" w="sm" len="sm"/>
            <a:tailEnd type="none" w="sm" len="sm"/>
          </a:ln>
          <a:effectLst/>
          <a:scene3d>
            <a:camera prst="legacyObliqueTopLeft"/>
            <a:lightRig rig="legacyFlat3" dir="t"/>
          </a:scene3d>
          <a:sp3d extrusionH="176200" prstMaterial="legacyMatte">
            <a:bevelT w="13500" h="13500" prst="angle"/>
            <a:bevelB w="13500" h="13500" prst="angle"/>
            <a:extrusionClr>
              <a:srgbClr val="99CCFF"/>
            </a:extrusionClr>
          </a:sp3d>
        </p:spPr>
        <p:txBody>
          <a:bodyPr>
            <a:prstTxWarp prst="textNoShape">
              <a:avLst/>
            </a:prstTxWarp>
            <a:spAutoFit/>
            <a:flatTx/>
          </a:bodyPr>
          <a:lstStyle/>
          <a:p>
            <a:pPr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505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DVCS@</a:t>
            </a:r>
            <a:r>
              <a:rPr lang="en-US" sz="2800" b="1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Hall B</a:t>
            </a:r>
          </a:p>
        </p:txBody>
      </p:sp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-252413" y="2636838"/>
            <a:ext cx="2209801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505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       </a:t>
            </a:r>
            <a:r>
              <a:rPr lang="en-US" sz="2800" b="1" u="sng">
                <a:solidFill>
                  <a:srgbClr val="FF505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ep</a:t>
            </a:r>
            <a:r>
              <a:rPr lang="en-US" sz="2800" b="1" u="sng">
                <a:solidFill>
                  <a:srgbClr val="FF5050"/>
                </a:solidFill>
                <a:latin typeface="Wingdings 3" pitchFamily="-65" charset="2"/>
                <a:ea typeface="ＭＳ Ｐゴシック" pitchFamily="-65" charset="-128"/>
                <a:cs typeface="ＭＳ Ｐゴシック" pitchFamily="-65" charset="-128"/>
              </a:rPr>
              <a:t>a</a:t>
            </a:r>
            <a:r>
              <a:rPr lang="en-US" sz="2800" b="1" u="sng">
                <a:solidFill>
                  <a:srgbClr val="FF505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 ep</a:t>
            </a:r>
            <a:r>
              <a:rPr lang="en-US" sz="2800" b="1" u="sng">
                <a:solidFill>
                  <a:srgbClr val="FF5050"/>
                </a:solidFill>
                <a:latin typeface="Symbol" pitchFamily="-65" charset="2"/>
                <a:ea typeface="ＭＳ Ｐゴシック" pitchFamily="-65" charset="-128"/>
                <a:cs typeface="ＭＳ Ｐゴシック" pitchFamily="-65" charset="-128"/>
              </a:rPr>
              <a:t>g</a:t>
            </a:r>
          </a:p>
        </p:txBody>
      </p:sp>
      <p:grpSp>
        <p:nvGrpSpPr>
          <p:cNvPr id="63496" name="Group 8"/>
          <p:cNvGrpSpPr>
            <a:grpSpLocks/>
          </p:cNvGrpSpPr>
          <p:nvPr/>
        </p:nvGrpSpPr>
        <p:grpSpPr bwMode="auto">
          <a:xfrm>
            <a:off x="4800600" y="1600200"/>
            <a:ext cx="3714750" cy="700088"/>
            <a:chOff x="2975" y="1008"/>
            <a:chExt cx="2340" cy="441"/>
          </a:xfrm>
        </p:grpSpPr>
        <p:sp>
          <p:nvSpPr>
            <p:cNvPr id="63497" name="Freeform 9"/>
            <p:cNvSpPr>
              <a:spLocks/>
            </p:cNvSpPr>
            <p:nvPr/>
          </p:nvSpPr>
          <p:spPr bwMode="auto">
            <a:xfrm rot="-211841">
              <a:off x="2975" y="1401"/>
              <a:ext cx="2304" cy="48"/>
            </a:xfrm>
            <a:custGeom>
              <a:avLst/>
              <a:gdLst/>
              <a:ahLst/>
              <a:cxnLst>
                <a:cxn ang="0">
                  <a:pos x="0" y="112"/>
                </a:cxn>
                <a:cxn ang="0">
                  <a:pos x="336" y="112"/>
                </a:cxn>
                <a:cxn ang="0">
                  <a:pos x="432" y="352"/>
                </a:cxn>
                <a:cxn ang="0">
                  <a:pos x="528" y="16"/>
                </a:cxn>
                <a:cxn ang="0">
                  <a:pos x="624" y="400"/>
                </a:cxn>
                <a:cxn ang="0">
                  <a:pos x="720" y="16"/>
                </a:cxn>
                <a:cxn ang="0">
                  <a:pos x="816" y="352"/>
                </a:cxn>
                <a:cxn ang="0">
                  <a:pos x="912" y="16"/>
                </a:cxn>
                <a:cxn ang="0">
                  <a:pos x="960" y="352"/>
                </a:cxn>
                <a:cxn ang="0">
                  <a:pos x="1056" y="64"/>
                </a:cxn>
                <a:cxn ang="0">
                  <a:pos x="1104" y="352"/>
                </a:cxn>
                <a:cxn ang="0">
                  <a:pos x="1200" y="16"/>
                </a:cxn>
                <a:cxn ang="0">
                  <a:pos x="1296" y="352"/>
                </a:cxn>
                <a:cxn ang="0">
                  <a:pos x="1392" y="16"/>
                </a:cxn>
                <a:cxn ang="0">
                  <a:pos x="1488" y="352"/>
                </a:cxn>
                <a:cxn ang="0">
                  <a:pos x="1584" y="16"/>
                </a:cxn>
                <a:cxn ang="0">
                  <a:pos x="1680" y="304"/>
                </a:cxn>
                <a:cxn ang="0">
                  <a:pos x="1776" y="16"/>
                </a:cxn>
                <a:cxn ang="0">
                  <a:pos x="1872" y="400"/>
                </a:cxn>
                <a:cxn ang="0">
                  <a:pos x="1968" y="16"/>
                </a:cxn>
              </a:cxnLst>
              <a:rect l="0" t="0" r="r" b="b"/>
              <a:pathLst>
                <a:path w="1968" h="400">
                  <a:moveTo>
                    <a:pt x="0" y="112"/>
                  </a:moveTo>
                  <a:cubicBezTo>
                    <a:pt x="132" y="92"/>
                    <a:pt x="264" y="72"/>
                    <a:pt x="336" y="112"/>
                  </a:cubicBezTo>
                  <a:cubicBezTo>
                    <a:pt x="408" y="152"/>
                    <a:pt x="400" y="368"/>
                    <a:pt x="432" y="352"/>
                  </a:cubicBezTo>
                  <a:cubicBezTo>
                    <a:pt x="464" y="336"/>
                    <a:pt x="496" y="8"/>
                    <a:pt x="528" y="16"/>
                  </a:cubicBezTo>
                  <a:cubicBezTo>
                    <a:pt x="560" y="24"/>
                    <a:pt x="592" y="400"/>
                    <a:pt x="624" y="400"/>
                  </a:cubicBezTo>
                  <a:cubicBezTo>
                    <a:pt x="656" y="400"/>
                    <a:pt x="688" y="24"/>
                    <a:pt x="720" y="16"/>
                  </a:cubicBezTo>
                  <a:cubicBezTo>
                    <a:pt x="752" y="8"/>
                    <a:pt x="784" y="352"/>
                    <a:pt x="816" y="352"/>
                  </a:cubicBezTo>
                  <a:cubicBezTo>
                    <a:pt x="848" y="352"/>
                    <a:pt x="888" y="16"/>
                    <a:pt x="912" y="16"/>
                  </a:cubicBezTo>
                  <a:cubicBezTo>
                    <a:pt x="936" y="16"/>
                    <a:pt x="936" y="344"/>
                    <a:pt x="960" y="352"/>
                  </a:cubicBezTo>
                  <a:cubicBezTo>
                    <a:pt x="984" y="360"/>
                    <a:pt x="1032" y="64"/>
                    <a:pt x="1056" y="64"/>
                  </a:cubicBezTo>
                  <a:cubicBezTo>
                    <a:pt x="1080" y="64"/>
                    <a:pt x="1080" y="360"/>
                    <a:pt x="1104" y="352"/>
                  </a:cubicBezTo>
                  <a:cubicBezTo>
                    <a:pt x="1128" y="344"/>
                    <a:pt x="1168" y="16"/>
                    <a:pt x="1200" y="16"/>
                  </a:cubicBezTo>
                  <a:cubicBezTo>
                    <a:pt x="1232" y="16"/>
                    <a:pt x="1264" y="352"/>
                    <a:pt x="1296" y="352"/>
                  </a:cubicBezTo>
                  <a:cubicBezTo>
                    <a:pt x="1328" y="352"/>
                    <a:pt x="1360" y="16"/>
                    <a:pt x="1392" y="16"/>
                  </a:cubicBezTo>
                  <a:cubicBezTo>
                    <a:pt x="1424" y="16"/>
                    <a:pt x="1456" y="352"/>
                    <a:pt x="1488" y="352"/>
                  </a:cubicBezTo>
                  <a:cubicBezTo>
                    <a:pt x="1520" y="352"/>
                    <a:pt x="1552" y="24"/>
                    <a:pt x="1584" y="16"/>
                  </a:cubicBezTo>
                  <a:cubicBezTo>
                    <a:pt x="1616" y="8"/>
                    <a:pt x="1648" y="304"/>
                    <a:pt x="1680" y="304"/>
                  </a:cubicBezTo>
                  <a:cubicBezTo>
                    <a:pt x="1712" y="304"/>
                    <a:pt x="1744" y="0"/>
                    <a:pt x="1776" y="16"/>
                  </a:cubicBezTo>
                  <a:cubicBezTo>
                    <a:pt x="1808" y="32"/>
                    <a:pt x="1840" y="400"/>
                    <a:pt x="1872" y="400"/>
                  </a:cubicBezTo>
                  <a:cubicBezTo>
                    <a:pt x="1904" y="400"/>
                    <a:pt x="1952" y="72"/>
                    <a:pt x="1968" y="16"/>
                  </a:cubicBezTo>
                </a:path>
              </a:pathLst>
            </a:custGeom>
            <a:noFill/>
            <a:ln w="571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63498" name="Rectangle 10"/>
            <p:cNvSpPr>
              <a:spLocks noChangeArrowheads="1"/>
            </p:cNvSpPr>
            <p:nvPr/>
          </p:nvSpPr>
          <p:spPr bwMode="auto">
            <a:xfrm>
              <a:off x="5120" y="1008"/>
              <a:ext cx="19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FF0000"/>
                  </a:solidFill>
                  <a:latin typeface="Symbol" pitchFamily="-65" charset="2"/>
                  <a:ea typeface="ＭＳ Ｐゴシック" pitchFamily="-65" charset="-128"/>
                  <a:cs typeface="ＭＳ Ｐゴシック" pitchFamily="-65" charset="-128"/>
                </a:rPr>
                <a:t>g</a:t>
              </a:r>
            </a:p>
          </p:txBody>
        </p:sp>
      </p:grpSp>
      <p:sp>
        <p:nvSpPr>
          <p:cNvPr id="63499" name="Text Box 11"/>
          <p:cNvSpPr txBox="1">
            <a:spLocks noChangeArrowheads="1"/>
          </p:cNvSpPr>
          <p:nvPr/>
        </p:nvSpPr>
        <p:spPr bwMode="auto">
          <a:xfrm>
            <a:off x="190500" y="3921125"/>
            <a:ext cx="3098800" cy="30130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7620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</a:pPr>
            <a:r>
              <a:rPr lang="en-US" sz="2400" b="1">
                <a:solidFill>
                  <a:srgbClr val="333399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5 Tesla Solenoid</a:t>
            </a:r>
          </a:p>
          <a:p>
            <a:pPr defTabSz="7620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</a:pPr>
            <a:r>
              <a:rPr lang="en-US" sz="2400" b="1">
                <a:solidFill>
                  <a:srgbClr val="333399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420 PbWO</a:t>
            </a:r>
            <a:r>
              <a:rPr lang="en-US" sz="2400" b="1" baseline="-25000">
                <a:solidFill>
                  <a:srgbClr val="333399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4</a:t>
            </a:r>
            <a:r>
              <a:rPr lang="en-US" sz="2400" b="1">
                <a:solidFill>
                  <a:srgbClr val="333399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 crystals </a:t>
            </a:r>
            <a:r>
              <a:rPr lang="en-US" sz="2400" b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:</a:t>
            </a:r>
          </a:p>
          <a:p>
            <a:pPr defTabSz="7620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</a:pPr>
            <a:r>
              <a:rPr lang="en-US" sz="2400" b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	</a:t>
            </a:r>
            <a:r>
              <a:rPr lang="en-US" sz="2000" b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~10x10x160 mm</a:t>
            </a:r>
            <a:r>
              <a:rPr lang="en-US" sz="2000" b="1" baseline="30000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3</a:t>
            </a:r>
            <a:r>
              <a:rPr lang="en-US" sz="2400" b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 </a:t>
            </a:r>
          </a:p>
          <a:p>
            <a:pPr marL="571500" lvl="1" defTabSz="7620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</a:pPr>
            <a:r>
              <a:rPr lang="en-US" sz="2400" b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APD+preamp readout</a:t>
            </a:r>
          </a:p>
          <a:p>
            <a:pPr defTabSz="7620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</a:pPr>
            <a:r>
              <a:rPr lang="en-US" sz="2400" b="1">
                <a:solidFill>
                  <a:srgbClr val="333399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Orsay / Saclay / ITEP / Jlab</a:t>
            </a:r>
            <a:r>
              <a:rPr lang="en-US" sz="2400" b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 </a:t>
            </a:r>
          </a:p>
          <a:p>
            <a:pPr defTabSz="7620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</a:pPr>
            <a:r>
              <a:rPr lang="en-US" sz="2400" b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	</a:t>
            </a:r>
            <a:endParaRPr lang="en-US" sz="2400" b="1">
              <a:solidFill>
                <a:srgbClr val="009900"/>
              </a:solidFill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63501" name="Arc 13"/>
          <p:cNvSpPr>
            <a:spLocks/>
          </p:cNvSpPr>
          <p:nvPr/>
        </p:nvSpPr>
        <p:spPr bwMode="auto">
          <a:xfrm rot="12650053" flipH="1" flipV="1">
            <a:off x="4757738" y="2695575"/>
            <a:ext cx="2359025" cy="2597150"/>
          </a:xfrm>
          <a:custGeom>
            <a:avLst/>
            <a:gdLst>
              <a:gd name="G0" fmla="+- 7558 0 0"/>
              <a:gd name="G1" fmla="+- 21600 0 0"/>
              <a:gd name="G2" fmla="+- 21600 0 0"/>
              <a:gd name="T0" fmla="*/ 0 w 29158"/>
              <a:gd name="T1" fmla="*/ 1365 h 32417"/>
              <a:gd name="T2" fmla="*/ 26254 w 29158"/>
              <a:gd name="T3" fmla="*/ 32417 h 32417"/>
              <a:gd name="T4" fmla="*/ 7558 w 29158"/>
              <a:gd name="T5" fmla="*/ 21600 h 32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9158" h="32417" fill="none" extrusionOk="0">
                <a:moveTo>
                  <a:pt x="0" y="1365"/>
                </a:moveTo>
                <a:cubicBezTo>
                  <a:pt x="2417" y="462"/>
                  <a:pt x="4977" y="-1"/>
                  <a:pt x="7558" y="-1"/>
                </a:cubicBezTo>
                <a:cubicBezTo>
                  <a:pt x="19487" y="0"/>
                  <a:pt x="29158" y="9670"/>
                  <a:pt x="29158" y="21600"/>
                </a:cubicBezTo>
                <a:cubicBezTo>
                  <a:pt x="29158" y="25398"/>
                  <a:pt x="28156" y="29129"/>
                  <a:pt x="26254" y="32417"/>
                </a:cubicBezTo>
              </a:path>
              <a:path w="29158" h="32417" stroke="0" extrusionOk="0">
                <a:moveTo>
                  <a:pt x="0" y="1365"/>
                </a:moveTo>
                <a:cubicBezTo>
                  <a:pt x="2417" y="462"/>
                  <a:pt x="4977" y="-1"/>
                  <a:pt x="7558" y="-1"/>
                </a:cubicBezTo>
                <a:cubicBezTo>
                  <a:pt x="19487" y="0"/>
                  <a:pt x="29158" y="9670"/>
                  <a:pt x="29158" y="21600"/>
                </a:cubicBezTo>
                <a:cubicBezTo>
                  <a:pt x="29158" y="25398"/>
                  <a:pt x="28156" y="29129"/>
                  <a:pt x="26254" y="32417"/>
                </a:cubicBezTo>
                <a:lnTo>
                  <a:pt x="7558" y="21600"/>
                </a:lnTo>
                <a:close/>
              </a:path>
            </a:pathLst>
          </a:custGeom>
          <a:noFill/>
          <a:ln w="1301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7620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9999"/>
              </a:solidFill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63502" name="Picture 14" descr="capot_preamplis"/>
          <p:cNvPicPr>
            <a:picLocks noChangeAspect="1" noChangeArrowheads="1"/>
          </p:cNvPicPr>
          <p:nvPr/>
        </p:nvPicPr>
        <p:blipFill>
          <a:blip r:embed="rId4"/>
          <a:srcRect l="12500" t="12500" r="25000" b="10417"/>
          <a:stretch>
            <a:fillRect/>
          </a:stretch>
        </p:blipFill>
        <p:spPr bwMode="auto">
          <a:xfrm>
            <a:off x="3524250" y="4397375"/>
            <a:ext cx="2584450" cy="22907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20700"/>
          </a:xfrm>
        </p:spPr>
        <p:txBody>
          <a:bodyPr/>
          <a:lstStyle/>
          <a:p>
            <a:r>
              <a:rPr lang="en-US" sz="2800"/>
              <a:t>CLAS 6 GeV: Exclusivity and Kinematics</a:t>
            </a: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01700"/>
            <a:ext cx="2552700" cy="1790700"/>
          </a:xfrm>
          <a:ln w="19050" cap="flat" cmpd="sng" algn="ctr">
            <a:solidFill>
              <a:srgbClr val="00009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/>
          <a:p>
            <a:r>
              <a:rPr lang="en-US" dirty="0"/>
              <a:t>H</a:t>
            </a:r>
            <a:r>
              <a:rPr lang="en-US" i="1" dirty="0"/>
              <a:t>(</a:t>
            </a:r>
            <a:r>
              <a:rPr lang="en-US" i="1" dirty="0" err="1"/>
              <a:t>e,e’</a:t>
            </a:r>
            <a:r>
              <a:rPr lang="en-US" i="1" dirty="0" err="1">
                <a:latin typeface="Symbol" pitchFamily="-65" charset="2"/>
                <a:sym typeface="Symbol" pitchFamily="-65" charset="2"/>
              </a:rPr>
              <a:t></a:t>
            </a:r>
            <a:r>
              <a:rPr lang="en-US" i="1" dirty="0" err="1" smtClean="0"/>
              <a:t>p</a:t>
            </a:r>
            <a:r>
              <a:rPr lang="en-US" i="1" dirty="0" smtClean="0"/>
              <a:t>’)x</a:t>
            </a:r>
          </a:p>
          <a:p>
            <a:r>
              <a:rPr lang="en-US" sz="2400" dirty="0" err="1" smtClean="0"/>
              <a:t>Overcomplete</a:t>
            </a:r>
            <a:r>
              <a:rPr lang="en-US" sz="2400" dirty="0" smtClean="0"/>
              <a:t> triple coincidence</a:t>
            </a:r>
            <a:endParaRPr lang="en-US" sz="2400" dirty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/>
          <a:srcRect l="49707"/>
          <a:stretch>
            <a:fillRect/>
          </a:stretch>
        </p:blipFill>
        <p:spPr bwMode="auto">
          <a:xfrm>
            <a:off x="6299200" y="762000"/>
            <a:ext cx="2184400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3962400"/>
            <a:ext cx="41275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4889500" y="3987800"/>
            <a:ext cx="355917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93675" indent="-193675"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Example angular distribution of Beam Spin Asymmetry</a:t>
            </a:r>
          </a:p>
          <a:p>
            <a:pPr lvl="1"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One (Q</a:t>
            </a:r>
            <a:r>
              <a:rPr lang="en-US" sz="2400" baseline="300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2</a:t>
            </a:r>
            <a:r>
              <a: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,x</a:t>
            </a:r>
            <a:r>
              <a:rPr lang="en-US" sz="2400" baseline="-150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B</a:t>
            </a:r>
            <a:r>
              <a: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) bin</a:t>
            </a:r>
          </a:p>
          <a:p>
            <a:pPr lvl="1"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Two </a:t>
            </a:r>
            <a:r>
              <a:rPr lang="en-US" sz="2400" i="1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t</a:t>
            </a:r>
            <a:r>
              <a: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-bins.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3692525" y="2760663"/>
            <a:ext cx="20161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Co-linearity of </a:t>
            </a:r>
            <a:r>
              <a:rPr lang="en-US" sz="2000">
                <a:solidFill>
                  <a:srgbClr val="000000"/>
                </a:solidFill>
                <a:latin typeface="Symbol" pitchFamily="-65" charset="2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</a:t>
            </a:r>
            <a:r>
              <a:rPr lang="en-US" sz="20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 with </a:t>
            </a:r>
            <a:r>
              <a:rPr lang="en-US" sz="2000" i="1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q-p’</a:t>
            </a:r>
            <a:endParaRPr lang="en-US" sz="2800" i="1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3"/>
          <a:srcRect r="49707"/>
          <a:stretch>
            <a:fillRect/>
          </a:stretch>
        </p:blipFill>
        <p:spPr bwMode="auto">
          <a:xfrm>
            <a:off x="3314700" y="800100"/>
            <a:ext cx="2184400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6346825" y="2825750"/>
            <a:ext cx="22431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Missing Energy E</a:t>
            </a:r>
            <a:r>
              <a:rPr lang="en-US" sz="2000" baseline="-150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x</a:t>
            </a:r>
            <a:endParaRPr lang="en-US" sz="2800" baseline="-150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251200" y="800100"/>
            <a:ext cx="2641600" cy="2717800"/>
          </a:xfrm>
          <a:prstGeom prst="rect">
            <a:avLst/>
          </a:prstGeom>
          <a:noFill/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197600" y="800100"/>
            <a:ext cx="2641600" cy="2717800"/>
          </a:xfrm>
          <a:prstGeom prst="rect">
            <a:avLst/>
          </a:prstGeom>
          <a:noFill/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811213" y="76200"/>
            <a:ext cx="6025207" cy="95410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Deeply Virtual Exclusive Processes -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Kinematic </a:t>
            </a:r>
            <a:r>
              <a:rPr lang="en-US" sz="28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Coverages</a:t>
            </a:r>
            <a:endParaRPr lang="en-US" sz="2800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5602" name="Line 9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" name="Rectangle 12"/>
          <p:cNvSpPr>
            <a:spLocks noChangeArrowheads="1"/>
          </p:cNvSpPr>
          <p:nvPr/>
        </p:nvSpPr>
        <p:spPr bwMode="auto">
          <a:xfrm>
            <a:off x="1778000" y="1398588"/>
            <a:ext cx="5581650" cy="44719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4" name="Line 13"/>
          <p:cNvSpPr>
            <a:spLocks noChangeShapeType="1"/>
          </p:cNvSpPr>
          <p:nvPr/>
        </p:nvSpPr>
        <p:spPr bwMode="auto">
          <a:xfrm>
            <a:off x="4465638" y="1295400"/>
            <a:ext cx="3175" cy="4090988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5605" name="Group 14"/>
          <p:cNvGrpSpPr>
            <a:grpSpLocks/>
          </p:cNvGrpSpPr>
          <p:nvPr/>
        </p:nvGrpSpPr>
        <p:grpSpPr bwMode="auto">
          <a:xfrm>
            <a:off x="2530475" y="1457325"/>
            <a:ext cx="1233488" cy="3514725"/>
            <a:chOff x="1004" y="1008"/>
            <a:chExt cx="964" cy="2640"/>
          </a:xfrm>
        </p:grpSpPr>
        <p:sp>
          <p:nvSpPr>
            <p:cNvPr id="25628" name="Line 15"/>
            <p:cNvSpPr>
              <a:spLocks noChangeShapeType="1"/>
            </p:cNvSpPr>
            <p:nvPr/>
          </p:nvSpPr>
          <p:spPr bwMode="auto">
            <a:xfrm>
              <a:off x="1004" y="1008"/>
              <a:ext cx="0" cy="2640"/>
            </a:xfrm>
            <a:prstGeom prst="line">
              <a:avLst/>
            </a:prstGeom>
            <a:noFill/>
            <a:ln w="57150">
              <a:solidFill>
                <a:srgbClr val="66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629" name="Text Box 16"/>
            <p:cNvSpPr txBox="1">
              <a:spLocks noChangeArrowheads="1"/>
            </p:cNvSpPr>
            <p:nvPr/>
          </p:nvSpPr>
          <p:spPr bwMode="auto">
            <a:xfrm>
              <a:off x="1055" y="1113"/>
              <a:ext cx="913" cy="290"/>
            </a:xfrm>
            <a:prstGeom prst="rect">
              <a:avLst/>
            </a:prstGeom>
            <a:noFill/>
            <a:ln w="19050">
              <a:solidFill>
                <a:srgbClr val="6699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CC"/>
                  </a:solidFill>
                  <a:latin typeface="Times New Roman" charset="0"/>
                </a:rPr>
                <a:t>H1, ZEUS</a:t>
              </a:r>
            </a:p>
          </p:txBody>
        </p:sp>
        <p:sp>
          <p:nvSpPr>
            <p:cNvPr id="25630" name="Line 17"/>
            <p:cNvSpPr>
              <a:spLocks noChangeShapeType="1"/>
            </p:cNvSpPr>
            <p:nvPr/>
          </p:nvSpPr>
          <p:spPr bwMode="auto">
            <a:xfrm flipH="1">
              <a:off x="1100" y="1296"/>
              <a:ext cx="96" cy="96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631" name="Line 18"/>
            <p:cNvSpPr>
              <a:spLocks noChangeShapeType="1"/>
            </p:cNvSpPr>
            <p:nvPr/>
          </p:nvSpPr>
          <p:spPr bwMode="auto">
            <a:xfrm flipH="1">
              <a:off x="1008" y="1344"/>
              <a:ext cx="144" cy="96"/>
            </a:xfrm>
            <a:prstGeom prst="line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5606" name="Rectangle 19"/>
          <p:cNvSpPr>
            <a:spLocks noChangeArrowheads="1"/>
          </p:cNvSpPr>
          <p:nvPr/>
        </p:nvSpPr>
        <p:spPr bwMode="auto">
          <a:xfrm rot="-1882547">
            <a:off x="5167313" y="2555875"/>
            <a:ext cx="1814512" cy="3190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7" name="Text Box 20"/>
          <p:cNvSpPr txBox="1">
            <a:spLocks noChangeArrowheads="1"/>
          </p:cNvSpPr>
          <p:nvPr/>
        </p:nvSpPr>
        <p:spPr bwMode="auto">
          <a:xfrm rot="-1988820">
            <a:off x="4827588" y="2605088"/>
            <a:ext cx="2216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smtClean="0">
                <a:solidFill>
                  <a:srgbClr val="FF0000"/>
                </a:solidFill>
                <a:latin typeface="Arial" charset="0"/>
              </a:rPr>
              <a:t>JLab Upgrade</a:t>
            </a:r>
          </a:p>
        </p:txBody>
      </p:sp>
      <p:pic>
        <p:nvPicPr>
          <p:cNvPr id="25608" name="Picture 21" descr="dvcs_11ge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8" r="8911"/>
          <a:stretch>
            <a:fillRect/>
          </a:stretch>
        </p:blipFill>
        <p:spPr bwMode="auto">
          <a:xfrm>
            <a:off x="1676400" y="1398588"/>
            <a:ext cx="5646738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Freeform 22"/>
          <p:cNvSpPr>
            <a:spLocks/>
          </p:cNvSpPr>
          <p:nvPr/>
        </p:nvSpPr>
        <p:spPr bwMode="auto">
          <a:xfrm>
            <a:off x="2590800" y="1909763"/>
            <a:ext cx="4572000" cy="3195637"/>
          </a:xfrm>
          <a:custGeom>
            <a:avLst/>
            <a:gdLst>
              <a:gd name="T0" fmla="*/ 136 w 3600"/>
              <a:gd name="T1" fmla="*/ 2328 h 2408"/>
              <a:gd name="T2" fmla="*/ 616 w 3600"/>
              <a:gd name="T3" fmla="*/ 1800 h 2408"/>
              <a:gd name="T4" fmla="*/ 1192 w 3600"/>
              <a:gd name="T5" fmla="*/ 1320 h 2408"/>
              <a:gd name="T6" fmla="*/ 2296 w 3600"/>
              <a:gd name="T7" fmla="*/ 504 h 2408"/>
              <a:gd name="T8" fmla="*/ 2920 w 3600"/>
              <a:gd name="T9" fmla="*/ 120 h 2408"/>
              <a:gd name="T10" fmla="*/ 3208 w 3600"/>
              <a:gd name="T11" fmla="*/ 24 h 2408"/>
              <a:gd name="T12" fmla="*/ 3400 w 3600"/>
              <a:gd name="T13" fmla="*/ 24 h 2408"/>
              <a:gd name="T14" fmla="*/ 3544 w 3600"/>
              <a:gd name="T15" fmla="*/ 168 h 2408"/>
              <a:gd name="T16" fmla="*/ 3592 w 3600"/>
              <a:gd name="T17" fmla="*/ 312 h 2408"/>
              <a:gd name="T18" fmla="*/ 3592 w 3600"/>
              <a:gd name="T19" fmla="*/ 456 h 2408"/>
              <a:gd name="T20" fmla="*/ 3592 w 3600"/>
              <a:gd name="T21" fmla="*/ 552 h 2408"/>
              <a:gd name="T22" fmla="*/ 3544 w 3600"/>
              <a:gd name="T23" fmla="*/ 696 h 2408"/>
              <a:gd name="T24" fmla="*/ 3448 w 3600"/>
              <a:gd name="T25" fmla="*/ 840 h 2408"/>
              <a:gd name="T26" fmla="*/ 3112 w 3600"/>
              <a:gd name="T27" fmla="*/ 1272 h 2408"/>
              <a:gd name="T28" fmla="*/ 2392 w 3600"/>
              <a:gd name="T29" fmla="*/ 1800 h 2408"/>
              <a:gd name="T30" fmla="*/ 1432 w 3600"/>
              <a:gd name="T31" fmla="*/ 2280 h 2408"/>
              <a:gd name="T32" fmla="*/ 136 w 3600"/>
              <a:gd name="T33" fmla="*/ 2328 h 240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600"/>
              <a:gd name="T52" fmla="*/ 0 h 2408"/>
              <a:gd name="T53" fmla="*/ 3600 w 3600"/>
              <a:gd name="T54" fmla="*/ 2408 h 240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600" h="2408">
                <a:moveTo>
                  <a:pt x="136" y="2328"/>
                </a:moveTo>
                <a:cubicBezTo>
                  <a:pt x="0" y="2248"/>
                  <a:pt x="440" y="1968"/>
                  <a:pt x="616" y="1800"/>
                </a:cubicBezTo>
                <a:cubicBezTo>
                  <a:pt x="792" y="1632"/>
                  <a:pt x="912" y="1536"/>
                  <a:pt x="1192" y="1320"/>
                </a:cubicBezTo>
                <a:cubicBezTo>
                  <a:pt x="1472" y="1104"/>
                  <a:pt x="2008" y="704"/>
                  <a:pt x="2296" y="504"/>
                </a:cubicBezTo>
                <a:cubicBezTo>
                  <a:pt x="2584" y="304"/>
                  <a:pt x="2768" y="200"/>
                  <a:pt x="2920" y="120"/>
                </a:cubicBezTo>
                <a:cubicBezTo>
                  <a:pt x="3072" y="40"/>
                  <a:pt x="3128" y="40"/>
                  <a:pt x="3208" y="24"/>
                </a:cubicBezTo>
                <a:cubicBezTo>
                  <a:pt x="3288" y="8"/>
                  <a:pt x="3344" y="0"/>
                  <a:pt x="3400" y="24"/>
                </a:cubicBezTo>
                <a:cubicBezTo>
                  <a:pt x="3456" y="48"/>
                  <a:pt x="3512" y="120"/>
                  <a:pt x="3544" y="168"/>
                </a:cubicBezTo>
                <a:cubicBezTo>
                  <a:pt x="3576" y="216"/>
                  <a:pt x="3584" y="264"/>
                  <a:pt x="3592" y="312"/>
                </a:cubicBezTo>
                <a:cubicBezTo>
                  <a:pt x="3600" y="360"/>
                  <a:pt x="3592" y="416"/>
                  <a:pt x="3592" y="456"/>
                </a:cubicBezTo>
                <a:cubicBezTo>
                  <a:pt x="3592" y="496"/>
                  <a:pt x="3600" y="512"/>
                  <a:pt x="3592" y="552"/>
                </a:cubicBezTo>
                <a:cubicBezTo>
                  <a:pt x="3584" y="592"/>
                  <a:pt x="3568" y="648"/>
                  <a:pt x="3544" y="696"/>
                </a:cubicBezTo>
                <a:cubicBezTo>
                  <a:pt x="3520" y="744"/>
                  <a:pt x="3520" y="744"/>
                  <a:pt x="3448" y="840"/>
                </a:cubicBezTo>
                <a:cubicBezTo>
                  <a:pt x="3376" y="936"/>
                  <a:pt x="3288" y="1112"/>
                  <a:pt x="3112" y="1272"/>
                </a:cubicBezTo>
                <a:cubicBezTo>
                  <a:pt x="2936" y="1432"/>
                  <a:pt x="2672" y="1632"/>
                  <a:pt x="2392" y="1800"/>
                </a:cubicBezTo>
                <a:cubicBezTo>
                  <a:pt x="2112" y="1968"/>
                  <a:pt x="1808" y="2192"/>
                  <a:pt x="1432" y="2280"/>
                </a:cubicBezTo>
                <a:cubicBezTo>
                  <a:pt x="1056" y="2368"/>
                  <a:pt x="272" y="2408"/>
                  <a:pt x="136" y="2328"/>
                </a:cubicBezTo>
                <a:close/>
              </a:path>
            </a:pathLst>
          </a:custGeom>
          <a:solidFill>
            <a:srgbClr val="FFFF00">
              <a:alpha val="50195"/>
            </a:srgbClr>
          </a:solidFill>
          <a:ln w="28575">
            <a:solidFill>
              <a:schemeClr val="bg2"/>
            </a:solidFill>
            <a:prstDash val="sysDot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10" name="Line 23"/>
          <p:cNvSpPr>
            <a:spLocks noChangeShapeType="1"/>
          </p:cNvSpPr>
          <p:nvPr/>
        </p:nvSpPr>
        <p:spPr bwMode="auto">
          <a:xfrm>
            <a:off x="2455863" y="1514475"/>
            <a:ext cx="1587" cy="3514725"/>
          </a:xfrm>
          <a:prstGeom prst="line">
            <a:avLst/>
          </a:prstGeom>
          <a:noFill/>
          <a:ln w="57150">
            <a:solidFill>
              <a:srgbClr val="66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11" name="Text Box 24"/>
          <p:cNvSpPr txBox="1">
            <a:spLocks noChangeArrowheads="1"/>
          </p:cNvSpPr>
          <p:nvPr/>
        </p:nvSpPr>
        <p:spPr bwMode="auto">
          <a:xfrm>
            <a:off x="2759075" y="1506538"/>
            <a:ext cx="1098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i="1" smtClean="0">
                <a:solidFill>
                  <a:srgbClr val="0000CC"/>
                </a:solidFill>
                <a:latin typeface="Arial" charset="0"/>
              </a:rPr>
              <a:t>H1, ZEUS</a:t>
            </a:r>
          </a:p>
        </p:txBody>
      </p:sp>
      <p:sp>
        <p:nvSpPr>
          <p:cNvPr id="25612" name="Line 25"/>
          <p:cNvSpPr>
            <a:spLocks noChangeShapeType="1"/>
          </p:cNvSpPr>
          <p:nvPr/>
        </p:nvSpPr>
        <p:spPr bwMode="auto">
          <a:xfrm flipH="1">
            <a:off x="2600325" y="1611313"/>
            <a:ext cx="122238" cy="1270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13" name="Line 26"/>
          <p:cNvSpPr>
            <a:spLocks noChangeShapeType="1"/>
          </p:cNvSpPr>
          <p:nvPr/>
        </p:nvSpPr>
        <p:spPr bwMode="auto">
          <a:xfrm flipH="1">
            <a:off x="2487613" y="1679575"/>
            <a:ext cx="300037" cy="127000"/>
          </a:xfrm>
          <a:prstGeom prst="line">
            <a:avLst/>
          </a:prstGeom>
          <a:noFill/>
          <a:ln w="28575">
            <a:solidFill>
              <a:srgbClr val="66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14" name="Freeform 27"/>
          <p:cNvSpPr>
            <a:spLocks/>
          </p:cNvSpPr>
          <p:nvPr/>
        </p:nvSpPr>
        <p:spPr bwMode="auto">
          <a:xfrm>
            <a:off x="2457450" y="1385888"/>
            <a:ext cx="123825" cy="3643312"/>
          </a:xfrm>
          <a:custGeom>
            <a:avLst/>
            <a:gdLst>
              <a:gd name="T0" fmla="*/ 0 w 168"/>
              <a:gd name="T1" fmla="*/ 3016 h 3016"/>
              <a:gd name="T2" fmla="*/ 144 w 168"/>
              <a:gd name="T3" fmla="*/ 424 h 3016"/>
              <a:gd name="T4" fmla="*/ 144 w 168"/>
              <a:gd name="T5" fmla="*/ 472 h 3016"/>
              <a:gd name="T6" fmla="*/ 0 60000 65536"/>
              <a:gd name="T7" fmla="*/ 0 60000 65536"/>
              <a:gd name="T8" fmla="*/ 0 60000 65536"/>
              <a:gd name="T9" fmla="*/ 0 w 168"/>
              <a:gd name="T10" fmla="*/ 0 h 3016"/>
              <a:gd name="T11" fmla="*/ 168 w 168"/>
              <a:gd name="T12" fmla="*/ 3016 h 30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8" h="3016">
                <a:moveTo>
                  <a:pt x="0" y="3016"/>
                </a:moveTo>
                <a:cubicBezTo>
                  <a:pt x="60" y="1932"/>
                  <a:pt x="120" y="848"/>
                  <a:pt x="144" y="424"/>
                </a:cubicBezTo>
                <a:cubicBezTo>
                  <a:pt x="168" y="0"/>
                  <a:pt x="156" y="236"/>
                  <a:pt x="144" y="472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15" name="Text Box 28"/>
          <p:cNvSpPr txBox="1">
            <a:spLocks noChangeArrowheads="1"/>
          </p:cNvSpPr>
          <p:nvPr/>
        </p:nvSpPr>
        <p:spPr bwMode="auto">
          <a:xfrm rot="-2062248">
            <a:off x="5022850" y="2849563"/>
            <a:ext cx="1843088" cy="3667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 smtClean="0">
                <a:solidFill>
                  <a:srgbClr val="000000"/>
                </a:solidFill>
                <a:latin typeface="Arial" charset="0"/>
              </a:rPr>
              <a:t>JLab @ 12 GeV</a:t>
            </a:r>
          </a:p>
        </p:txBody>
      </p:sp>
      <p:sp>
        <p:nvSpPr>
          <p:cNvPr id="25616" name="Text Box 30"/>
          <p:cNvSpPr txBox="1">
            <a:spLocks noChangeArrowheads="1"/>
          </p:cNvSpPr>
          <p:nvPr/>
        </p:nvSpPr>
        <p:spPr bwMode="auto">
          <a:xfrm rot="-3511450">
            <a:off x="3217069" y="2002632"/>
            <a:ext cx="1041400" cy="3667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Arial" charset="0"/>
              </a:rPr>
              <a:t>27 GeV</a:t>
            </a:r>
            <a:r>
              <a:rPr lang="en-US" smtClean="0">
                <a:solidFill>
                  <a:srgbClr val="000000"/>
                </a:solidFill>
                <a:latin typeface="Arial" charset="0"/>
              </a:rPr>
              <a:t>    </a:t>
            </a:r>
          </a:p>
        </p:txBody>
      </p:sp>
      <p:sp>
        <p:nvSpPr>
          <p:cNvPr id="25617" name="Text Box 31"/>
          <p:cNvSpPr txBox="1">
            <a:spLocks noChangeArrowheads="1"/>
          </p:cNvSpPr>
          <p:nvPr/>
        </p:nvSpPr>
        <p:spPr bwMode="auto">
          <a:xfrm rot="-4837109">
            <a:off x="2449512" y="2174876"/>
            <a:ext cx="885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0000"/>
                </a:solidFill>
                <a:latin typeface="Arial" charset="0"/>
              </a:rPr>
              <a:t>200 GeV</a:t>
            </a:r>
          </a:p>
        </p:txBody>
      </p:sp>
      <p:sp>
        <p:nvSpPr>
          <p:cNvPr id="25618" name="Text Box 32"/>
          <p:cNvSpPr txBox="1">
            <a:spLocks noChangeArrowheads="1"/>
          </p:cNvSpPr>
          <p:nvPr/>
        </p:nvSpPr>
        <p:spPr bwMode="auto">
          <a:xfrm rot="-2845024">
            <a:off x="6119018" y="3574257"/>
            <a:ext cx="1058863" cy="304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Arial" charset="0"/>
              </a:rPr>
              <a:t>W = 2 GeV</a:t>
            </a:r>
          </a:p>
        </p:txBody>
      </p:sp>
      <p:sp>
        <p:nvSpPr>
          <p:cNvPr id="25619" name="Text Box 33"/>
          <p:cNvSpPr txBox="1">
            <a:spLocks noChangeArrowheads="1"/>
          </p:cNvSpPr>
          <p:nvPr/>
        </p:nvSpPr>
        <p:spPr bwMode="auto">
          <a:xfrm>
            <a:off x="6985000" y="5357813"/>
            <a:ext cx="501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rial" charset="0"/>
              </a:rPr>
              <a:t>0.7</a:t>
            </a:r>
          </a:p>
        </p:txBody>
      </p:sp>
      <p:sp>
        <p:nvSpPr>
          <p:cNvPr id="25620" name="Line 34"/>
          <p:cNvSpPr>
            <a:spLocks noChangeShapeType="1"/>
          </p:cNvSpPr>
          <p:nvPr/>
        </p:nvSpPr>
        <p:spPr bwMode="auto">
          <a:xfrm flipV="1">
            <a:off x="4432300" y="2224088"/>
            <a:ext cx="1588" cy="2747962"/>
          </a:xfrm>
          <a:prstGeom prst="line">
            <a:avLst/>
          </a:prstGeom>
          <a:noFill/>
          <a:ln w="2857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21" name="Text Box 35"/>
          <p:cNvSpPr txBox="1">
            <a:spLocks noChangeArrowheads="1"/>
          </p:cNvSpPr>
          <p:nvPr/>
        </p:nvSpPr>
        <p:spPr bwMode="auto">
          <a:xfrm rot="-2477106">
            <a:off x="2667000" y="4114800"/>
            <a:ext cx="1050925" cy="304800"/>
          </a:xfrm>
          <a:prstGeom prst="rect">
            <a:avLst/>
          </a:prstGeom>
          <a:solidFill>
            <a:srgbClr val="FF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i="1" smtClean="0">
                <a:solidFill>
                  <a:srgbClr val="000000"/>
                </a:solidFill>
                <a:latin typeface="Arial" charset="0"/>
              </a:rPr>
              <a:t>HERMES</a:t>
            </a:r>
          </a:p>
        </p:txBody>
      </p:sp>
      <p:sp>
        <p:nvSpPr>
          <p:cNvPr id="25622" name="Text Box 36"/>
          <p:cNvSpPr txBox="1">
            <a:spLocks noChangeArrowheads="1"/>
          </p:cNvSpPr>
          <p:nvPr/>
        </p:nvSpPr>
        <p:spPr bwMode="auto">
          <a:xfrm rot="-2372333">
            <a:off x="2438400" y="3397250"/>
            <a:ext cx="1323975" cy="336550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i="1" smtClean="0">
                <a:solidFill>
                  <a:srgbClr val="FF0000"/>
                </a:solidFill>
                <a:latin typeface="Arial" charset="0"/>
              </a:rPr>
              <a:t>  COMPASS</a:t>
            </a:r>
          </a:p>
        </p:txBody>
      </p:sp>
      <p:sp>
        <p:nvSpPr>
          <p:cNvPr id="25623" name="Freeform 39"/>
          <p:cNvSpPr>
            <a:spLocks/>
          </p:cNvSpPr>
          <p:nvPr/>
        </p:nvSpPr>
        <p:spPr bwMode="auto">
          <a:xfrm>
            <a:off x="2633663" y="1536700"/>
            <a:ext cx="1836737" cy="3440113"/>
          </a:xfrm>
          <a:custGeom>
            <a:avLst/>
            <a:gdLst>
              <a:gd name="T0" fmla="*/ 1488 w 1488"/>
              <a:gd name="T1" fmla="*/ 0 h 2544"/>
              <a:gd name="T2" fmla="*/ 1200 w 1488"/>
              <a:gd name="T3" fmla="*/ 336 h 2544"/>
              <a:gd name="T4" fmla="*/ 720 w 1488"/>
              <a:gd name="T5" fmla="*/ 1056 h 2544"/>
              <a:gd name="T6" fmla="*/ 336 w 1488"/>
              <a:gd name="T7" fmla="*/ 1680 h 2544"/>
              <a:gd name="T8" fmla="*/ 96 w 1488"/>
              <a:gd name="T9" fmla="*/ 2208 h 2544"/>
              <a:gd name="T10" fmla="*/ 0 w 1488"/>
              <a:gd name="T11" fmla="*/ 2544 h 25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88"/>
              <a:gd name="T19" fmla="*/ 0 h 2544"/>
              <a:gd name="T20" fmla="*/ 1488 w 1488"/>
              <a:gd name="T21" fmla="*/ 2544 h 25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88" h="2544">
                <a:moveTo>
                  <a:pt x="1488" y="0"/>
                </a:moveTo>
                <a:cubicBezTo>
                  <a:pt x="1408" y="80"/>
                  <a:pt x="1328" y="160"/>
                  <a:pt x="1200" y="336"/>
                </a:cubicBezTo>
                <a:cubicBezTo>
                  <a:pt x="1072" y="512"/>
                  <a:pt x="864" y="832"/>
                  <a:pt x="720" y="1056"/>
                </a:cubicBezTo>
                <a:cubicBezTo>
                  <a:pt x="576" y="1280"/>
                  <a:pt x="440" y="1488"/>
                  <a:pt x="336" y="1680"/>
                </a:cubicBezTo>
                <a:cubicBezTo>
                  <a:pt x="232" y="1872"/>
                  <a:pt x="152" y="2064"/>
                  <a:pt x="96" y="2208"/>
                </a:cubicBezTo>
                <a:cubicBezTo>
                  <a:pt x="40" y="2352"/>
                  <a:pt x="20" y="2448"/>
                  <a:pt x="0" y="2544"/>
                </a:cubicBezTo>
              </a:path>
            </a:pathLst>
          </a:cu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24" name="Text Box 42"/>
          <p:cNvSpPr txBox="1">
            <a:spLocks noChangeArrowheads="1"/>
          </p:cNvSpPr>
          <p:nvPr/>
        </p:nvSpPr>
        <p:spPr bwMode="auto">
          <a:xfrm>
            <a:off x="6629400" y="3984625"/>
            <a:ext cx="1828800" cy="739775"/>
          </a:xfrm>
          <a:prstGeom prst="rect">
            <a:avLst/>
          </a:prstGeom>
          <a:solidFill>
            <a:srgbClr val="66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Comic Sans MS" charset="0"/>
              </a:rPr>
              <a:t>Study of high x</a:t>
            </a:r>
            <a:r>
              <a:rPr lang="en-US" sz="1400" baseline="-25000" smtClean="0">
                <a:solidFill>
                  <a:srgbClr val="000000"/>
                </a:solidFill>
                <a:latin typeface="Comic Sans MS" charset="0"/>
              </a:rPr>
              <a:t>B</a:t>
            </a:r>
            <a:r>
              <a:rPr lang="en-US" sz="1400" smtClean="0">
                <a:solidFill>
                  <a:srgbClr val="000000"/>
                </a:solidFill>
                <a:latin typeface="Comic Sans MS" charset="0"/>
              </a:rPr>
              <a:t> domain requires high luminosity </a:t>
            </a:r>
          </a:p>
        </p:txBody>
      </p:sp>
      <p:sp>
        <p:nvSpPr>
          <p:cNvPr id="63" name="Date Placeholder 62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3/25/09</a:t>
            </a:r>
          </a:p>
        </p:txBody>
      </p:sp>
      <p:sp>
        <p:nvSpPr>
          <p:cNvPr id="64" name="Slide Number Placeholder 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70921F43-8919-204C-84F9-469F1EBDBBA0}" type="slidenum">
              <a:rPr lang="en-US">
                <a:solidFill>
                  <a:srgbClr val="FFFFFF"/>
                </a:solidFill>
              </a:rPr>
              <a:pPr/>
              <a:t>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5" name="Footer Placeholder 6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Volker Burkert, Workshop on Positrons at JLab</a:t>
            </a: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458200" cy="444500"/>
          </a:xfrm>
        </p:spPr>
        <p:txBody>
          <a:bodyPr/>
          <a:lstStyle/>
          <a:p>
            <a:r>
              <a:rPr lang="en-US" sz="3200"/>
              <a:t>CLAS, 6 GeV  Beam Helicity Asymmetry</a:t>
            </a:r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5100" y="1600200"/>
            <a:ext cx="2870200" cy="5257800"/>
          </a:xfrm>
        </p:spPr>
        <p:txBody>
          <a:bodyPr/>
          <a:lstStyle/>
          <a:p>
            <a:r>
              <a:rPr lang="en-US" sz="2000" dirty="0" smtClean="0"/>
              <a:t>F.X. </a:t>
            </a:r>
            <a:r>
              <a:rPr lang="en-US" sz="2000" dirty="0" err="1" smtClean="0"/>
              <a:t>Girod</a:t>
            </a:r>
            <a:r>
              <a:rPr lang="en-US" sz="2000" dirty="0" smtClean="0"/>
              <a:t> et al, Phys.Rev.Lett.</a:t>
            </a:r>
            <a:r>
              <a:rPr lang="en-US" sz="2000" b="1" dirty="0" smtClean="0"/>
              <a:t>100, </a:t>
            </a:r>
            <a:r>
              <a:rPr lang="en-US" sz="2000" dirty="0" smtClean="0"/>
              <a:t>162002, 2008</a:t>
            </a:r>
          </a:p>
          <a:p>
            <a:r>
              <a:rPr lang="en-US" sz="2400" dirty="0" err="1" smtClean="0"/>
              <a:t>sin</a:t>
            </a:r>
            <a:r>
              <a:rPr lang="en-US" sz="2400" dirty="0" err="1">
                <a:latin typeface="Symbol" pitchFamily="-65" charset="2"/>
                <a:sym typeface="Symbol" pitchFamily="-65" charset="2"/>
              </a:rPr>
              <a:t></a:t>
            </a:r>
            <a:r>
              <a:rPr lang="en-US" sz="2400" dirty="0"/>
              <a:t> moments of </a:t>
            </a:r>
            <a:r>
              <a:rPr lang="en-US" sz="2400" i="1" dirty="0"/>
              <a:t>A</a:t>
            </a:r>
            <a:r>
              <a:rPr lang="en-US" sz="2400" i="1" baseline="-15000" dirty="0"/>
              <a:t>LU</a:t>
            </a:r>
          </a:p>
          <a:p>
            <a:pPr lvl="1"/>
            <a:r>
              <a:rPr lang="en-US" sz="2000" dirty="0">
                <a:solidFill>
                  <a:schemeClr val="accent2"/>
                </a:solidFill>
              </a:rPr>
              <a:t>Solid blue curves: VGG GPD model</a:t>
            </a:r>
            <a:endParaRPr lang="en-US" sz="2000" dirty="0" smtClean="0"/>
          </a:p>
          <a:p>
            <a:r>
              <a:rPr lang="en-US" sz="2400" dirty="0" smtClean="0"/>
              <a:t>Data </a:t>
            </a:r>
            <a:r>
              <a:rPr lang="en-US" sz="2400" dirty="0"/>
              <a:t>set doubled by Fall/Winter 2008/2009 </a:t>
            </a:r>
            <a:r>
              <a:rPr lang="en-US" sz="2400" dirty="0" smtClean="0"/>
              <a:t>run</a:t>
            </a:r>
          </a:p>
        </p:txBody>
      </p:sp>
      <p:pic>
        <p:nvPicPr>
          <p:cNvPr id="13318" name="Picture 6" descr="Fig4_radcorrect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2200" y="1358900"/>
            <a:ext cx="4905375" cy="4784725"/>
          </a:xfrm>
          <a:prstGeom prst="rect">
            <a:avLst/>
          </a:prstGeom>
          <a:noFill/>
        </p:spPr>
      </p:pic>
      <p:sp>
        <p:nvSpPr>
          <p:cNvPr id="13320" name="Line 8"/>
          <p:cNvSpPr>
            <a:spLocks noChangeShapeType="1"/>
          </p:cNvSpPr>
          <p:nvPr/>
        </p:nvSpPr>
        <p:spPr bwMode="auto">
          <a:xfrm>
            <a:off x="3492500" y="6489700"/>
            <a:ext cx="3835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7515225" y="6194425"/>
            <a:ext cx="534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Q</a:t>
            </a:r>
            <a:r>
              <a:rPr lang="en-US" sz="2400" i="1" baseline="30000" dirty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2</a:t>
            </a:r>
            <a:endParaRPr lang="en-US" sz="2400" dirty="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H="1" flipV="1">
            <a:off x="3492500" y="2501900"/>
            <a:ext cx="12700" cy="4013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3159125" y="1914525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dirty="0" err="1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x</a:t>
            </a:r>
            <a:r>
              <a:rPr lang="en-US" sz="2400" i="1" baseline="-15000" dirty="0" err="1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B</a:t>
            </a:r>
            <a:endParaRPr lang="en-US" sz="2400" dirty="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613" y="50800"/>
            <a:ext cx="8269287" cy="476250"/>
          </a:xfrm>
        </p:spPr>
        <p:txBody>
          <a:bodyPr/>
          <a:lstStyle/>
          <a:p>
            <a:r>
              <a:rPr lang="en-US" dirty="0" smtClean="0"/>
              <a:t>CLAS DVCS Longitudinal Target w/ Inner Calorimeter</a:t>
            </a:r>
            <a:endParaRPr lang="en-US" dirty="0"/>
          </a:p>
        </p:txBody>
      </p:sp>
      <p:pic>
        <p:nvPicPr>
          <p:cNvPr id="3" name="Picture 2" descr="dis2011-eg1DVCS-Page1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641350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65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VCS"/>
          <p:cNvPicPr>
            <a:picLocks noChangeAspect="1" noChangeArrowheads="1"/>
          </p:cNvPicPr>
          <p:nvPr/>
        </p:nvPicPr>
        <p:blipFill>
          <a:blip r:embed="rId3"/>
          <a:srcRect t="24226" r="15079" b="24290"/>
          <a:stretch>
            <a:fillRect/>
          </a:stretch>
        </p:blipFill>
        <p:spPr bwMode="auto">
          <a:xfrm>
            <a:off x="4038600" y="0"/>
            <a:ext cx="4953000" cy="3886200"/>
          </a:xfrm>
          <a:prstGeom prst="rect">
            <a:avLst/>
          </a:prstGeom>
          <a:noFill/>
        </p:spPr>
      </p:pic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86600" y="762000"/>
            <a:ext cx="1822450" cy="762000"/>
          </a:xfrm>
          <a:solidFill>
            <a:srgbClr val="FFFE0D"/>
          </a:solidFill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1400"/>
              <a:t>(e,e’)X HRS</a:t>
            </a:r>
            <a:br>
              <a:rPr lang="en-US" sz="1400"/>
            </a:br>
            <a:r>
              <a:rPr lang="en-US" sz="1400"/>
              <a:t> trigger</a:t>
            </a:r>
            <a:endParaRPr lang="en-US" sz="1600"/>
          </a:p>
          <a:p>
            <a:pPr lvl="1">
              <a:lnSpc>
                <a:spcPct val="90000"/>
              </a:lnSpc>
              <a:buFont typeface="Wingdings" pitchFamily="-65" charset="2"/>
              <a:buNone/>
            </a:pPr>
            <a:endParaRPr lang="en-US" sz="1400"/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3776663" y="31956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48133" name="Picture 5" descr="Resize of DSC007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38550" y="4152900"/>
            <a:ext cx="2349500" cy="1757363"/>
          </a:xfrm>
          <a:prstGeom prst="rect">
            <a:avLst/>
          </a:prstGeom>
          <a:noFill/>
        </p:spPr>
      </p:pic>
      <p:pic>
        <p:nvPicPr>
          <p:cNvPr id="48134" name="Picture 6" descr="AR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 flipH="1">
            <a:off x="-108743" y="2755106"/>
            <a:ext cx="3227388" cy="2638425"/>
          </a:xfrm>
          <a:prstGeom prst="rect">
            <a:avLst/>
          </a:prstGeom>
          <a:noFill/>
        </p:spPr>
      </p:pic>
      <p:pic>
        <p:nvPicPr>
          <p:cNvPr id="48135" name="Picture 7" descr="final1"/>
          <p:cNvPicPr>
            <a:picLocks noChangeAspect="1" noChangeArrowheads="1"/>
          </p:cNvPicPr>
          <p:nvPr/>
        </p:nvPicPr>
        <p:blipFill>
          <a:blip r:embed="rId6"/>
          <a:srcRect l="13008" t="7172" r="19582"/>
          <a:stretch>
            <a:fillRect/>
          </a:stretch>
        </p:blipFill>
        <p:spPr bwMode="auto">
          <a:xfrm flipH="1">
            <a:off x="6596063" y="3749675"/>
            <a:ext cx="2266950" cy="2339975"/>
          </a:xfrm>
          <a:prstGeom prst="rect">
            <a:avLst/>
          </a:prstGeom>
          <a:noFill/>
        </p:spPr>
      </p:pic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7364413" y="6192838"/>
            <a:ext cx="1449387" cy="457200"/>
          </a:xfrm>
          <a:prstGeom prst="rect">
            <a:avLst/>
          </a:prstGeom>
          <a:solidFill>
            <a:srgbClr val="FFFE0D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132 PbF</a:t>
            </a:r>
            <a:r>
              <a:rPr lang="en-US" sz="2400" baseline="-150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2</a:t>
            </a: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3910013" y="6035675"/>
            <a:ext cx="2165350" cy="822325"/>
          </a:xfrm>
          <a:prstGeom prst="rect">
            <a:avLst/>
          </a:prstGeom>
          <a:solidFill>
            <a:srgbClr val="FFFE0D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Digital Trigger </a:t>
            </a:r>
            <a:br>
              <a: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</a:br>
            <a:r>
              <a: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Validation</a:t>
            </a:r>
          </a:p>
        </p:txBody>
      </p:sp>
      <p:sp>
        <p:nvSpPr>
          <p:cNvPr id="48138" name="Text Box 10"/>
          <p:cNvSpPr txBox="1">
            <a:spLocks noChangeArrowheads="1"/>
          </p:cNvSpPr>
          <p:nvPr/>
        </p:nvSpPr>
        <p:spPr bwMode="auto">
          <a:xfrm>
            <a:off x="57150" y="5741988"/>
            <a:ext cx="3000375" cy="731837"/>
          </a:xfrm>
          <a:prstGeom prst="rect">
            <a:avLst/>
          </a:prstGeom>
          <a:solidFill>
            <a:srgbClr val="FFFE0D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16chan VME6U: ARS</a:t>
            </a: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128 samples@1GHz</a:t>
            </a:r>
          </a:p>
        </p:txBody>
      </p:sp>
      <p:sp>
        <p:nvSpPr>
          <p:cNvPr id="48139" name="Line 11"/>
          <p:cNvSpPr>
            <a:spLocks noChangeShapeType="1"/>
          </p:cNvSpPr>
          <p:nvPr/>
        </p:nvSpPr>
        <p:spPr bwMode="auto">
          <a:xfrm flipH="1">
            <a:off x="5576888" y="4429125"/>
            <a:ext cx="1284287" cy="142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8140" name="Line 12"/>
          <p:cNvSpPr>
            <a:spLocks noChangeShapeType="1"/>
          </p:cNvSpPr>
          <p:nvPr/>
        </p:nvSpPr>
        <p:spPr bwMode="auto">
          <a:xfrm flipH="1" flipV="1">
            <a:off x="6172200" y="3776663"/>
            <a:ext cx="1588" cy="6683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8141" name="Line 13"/>
          <p:cNvSpPr>
            <a:spLocks noChangeShapeType="1"/>
          </p:cNvSpPr>
          <p:nvPr/>
        </p:nvSpPr>
        <p:spPr bwMode="auto">
          <a:xfrm flipH="1">
            <a:off x="2614613" y="3770313"/>
            <a:ext cx="6176962" cy="9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8142" name="AutoShape 14"/>
          <p:cNvSpPr>
            <a:spLocks noChangeArrowheads="1"/>
          </p:cNvSpPr>
          <p:nvPr/>
        </p:nvSpPr>
        <p:spPr bwMode="auto">
          <a:xfrm flipH="1">
            <a:off x="3055938" y="4951413"/>
            <a:ext cx="620712" cy="250825"/>
          </a:xfrm>
          <a:prstGeom prst="notchedRightArrow">
            <a:avLst>
              <a:gd name="adj1" fmla="val 50000"/>
              <a:gd name="adj2" fmla="val 618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8143" name="Rectangle 15"/>
          <p:cNvSpPr>
            <a:spLocks noGrp="1" noChangeArrowheads="1"/>
          </p:cNvSpPr>
          <p:nvPr>
            <p:ph type="title"/>
          </p:nvPr>
        </p:nvSpPr>
        <p:spPr>
          <a:xfrm>
            <a:off x="185738" y="163512"/>
            <a:ext cx="4651375" cy="2008188"/>
          </a:xfrm>
        </p:spPr>
        <p:txBody>
          <a:bodyPr/>
          <a:lstStyle/>
          <a:p>
            <a:pPr algn="l">
              <a:tabLst>
                <a:tab pos="4000500" algn="r"/>
                <a:tab pos="4114800" algn="r"/>
              </a:tabLst>
            </a:pPr>
            <a:r>
              <a:rPr lang="en-US" dirty="0"/>
              <a:t>DVCS:</a:t>
            </a:r>
            <a:r>
              <a:rPr lang="en-US" dirty="0" smtClean="0"/>
              <a:t> JLab Hall </a:t>
            </a:r>
            <a:r>
              <a:rPr lang="en-US" dirty="0"/>
              <a:t>A </a:t>
            </a:r>
            <a:r>
              <a:rPr lang="en-US" dirty="0" smtClean="0"/>
              <a:t>2004, 2010</a:t>
            </a:r>
            <a:r>
              <a:rPr lang="en-US" dirty="0"/>
              <a:t/>
            </a:r>
            <a:br>
              <a:rPr lang="en-US" dirty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2000" dirty="0" smtClean="0"/>
              <a:t>L </a:t>
            </a:r>
            <a:r>
              <a:rPr lang="en-US" sz="2000" b="1" dirty="0" smtClean="0"/>
              <a:t>≥</a:t>
            </a:r>
            <a:r>
              <a:rPr lang="en-US" sz="2000" dirty="0" smtClean="0"/>
              <a:t> 10</a:t>
            </a:r>
            <a:r>
              <a:rPr lang="en-US" sz="2000" baseline="30000" dirty="0" smtClean="0"/>
              <a:t>37</a:t>
            </a:r>
            <a:r>
              <a:rPr lang="en-US" sz="2000" dirty="0" smtClean="0"/>
              <a:t> cm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/s</a:t>
            </a:r>
            <a:br>
              <a:rPr lang="en-US" sz="2000" dirty="0" smtClean="0"/>
            </a:br>
            <a:r>
              <a:rPr lang="en-US" sz="2000" dirty="0" smtClean="0"/>
              <a:t>Precision cross sections</a:t>
            </a:r>
            <a:br>
              <a:rPr lang="en-US" sz="2000" dirty="0" smtClean="0"/>
            </a:br>
            <a:r>
              <a:rPr lang="en-US" sz="2000" dirty="0" smtClean="0"/>
              <a:t>•Test factorization</a:t>
            </a:r>
            <a:br>
              <a:rPr lang="en-US" sz="2000" dirty="0" smtClean="0"/>
            </a:br>
            <a:r>
              <a:rPr lang="en-US" sz="2000" dirty="0" smtClean="0"/>
              <a:t>•Calibrate Asymmetries</a:t>
            </a:r>
            <a:br>
              <a:rPr lang="en-US" sz="2000" dirty="0" smtClean="0"/>
            </a:br>
            <a:endParaRPr lang="en-US" sz="2000" dirty="0"/>
          </a:p>
        </p:txBody>
      </p:sp>
      <p:sp>
        <p:nvSpPr>
          <p:cNvPr id="48144" name="Line 16"/>
          <p:cNvSpPr>
            <a:spLocks noChangeShapeType="1"/>
          </p:cNvSpPr>
          <p:nvPr/>
        </p:nvSpPr>
        <p:spPr bwMode="auto">
          <a:xfrm flipV="1">
            <a:off x="3657600" y="3009900"/>
            <a:ext cx="622300" cy="114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8145" name="Text Box 17"/>
          <p:cNvSpPr txBox="1">
            <a:spLocks noChangeArrowheads="1"/>
          </p:cNvSpPr>
          <p:nvPr/>
        </p:nvSpPr>
        <p:spPr bwMode="auto">
          <a:xfrm>
            <a:off x="3427413" y="2663825"/>
            <a:ext cx="3619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baseline="-250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</a:t>
            </a:r>
            <a:endParaRPr lang="en-US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  <a:sym typeface="Symbol" pitchFamily="-65" charset="2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e</a:t>
            </a:r>
            <a:r>
              <a:rPr lang="en-US" baseline="300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-</a:t>
            </a:r>
            <a:endParaRPr lang="en-US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8146" name="Line 18"/>
          <p:cNvSpPr>
            <a:spLocks noChangeShapeType="1"/>
          </p:cNvSpPr>
          <p:nvPr/>
        </p:nvSpPr>
        <p:spPr bwMode="auto">
          <a:xfrm flipH="1" flipV="1">
            <a:off x="8778875" y="3759200"/>
            <a:ext cx="1588" cy="7445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8147" name="Line 19"/>
          <p:cNvSpPr>
            <a:spLocks noChangeShapeType="1"/>
          </p:cNvSpPr>
          <p:nvPr/>
        </p:nvSpPr>
        <p:spPr bwMode="auto">
          <a:xfrm flipH="1">
            <a:off x="8626475" y="4486275"/>
            <a:ext cx="153988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283" name="Rectangle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118363"/>
              </p:ext>
            </p:extLst>
          </p:nvPr>
        </p:nvGraphicFramePr>
        <p:xfrm>
          <a:off x="1143000" y="1397000"/>
          <a:ext cx="6858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1" name="Equation" r:id="rId4" imgW="0" imgH="0" progId="Equation.3">
                  <p:embed/>
                </p:oleObj>
              </mc:Choice>
              <mc:Fallback>
                <p:oleObj name="Equation" r:id="rId4" imgW="0" imgH="0" progId="Equation.3">
                  <p:embed/>
                  <p:pic>
                    <p:nvPicPr>
                      <p:cNvPr id="0" name="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397000"/>
                        <a:ext cx="6858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4" name="AutoShape 2"/>
          <p:cNvSpPr>
            <a:spLocks noChangeArrowheads="1"/>
          </p:cNvSpPr>
          <p:nvPr/>
        </p:nvSpPr>
        <p:spPr bwMode="auto">
          <a:xfrm>
            <a:off x="889000" y="5829300"/>
            <a:ext cx="812800" cy="876300"/>
          </a:xfrm>
          <a:prstGeom prst="roundRect">
            <a:avLst>
              <a:gd name="adj" fmla="val 16667"/>
            </a:avLst>
          </a:prstGeom>
          <a:solidFill>
            <a:srgbClr val="E35D8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4275" name="AutoShape 3"/>
          <p:cNvSpPr>
            <a:spLocks noChangeArrowheads="1"/>
          </p:cNvSpPr>
          <p:nvPr/>
        </p:nvSpPr>
        <p:spPr bwMode="auto">
          <a:xfrm>
            <a:off x="3314700" y="4914900"/>
            <a:ext cx="4292600" cy="838200"/>
          </a:xfrm>
          <a:prstGeom prst="roundRect">
            <a:avLst>
              <a:gd name="adj" fmla="val 16667"/>
            </a:avLst>
          </a:prstGeom>
          <a:solidFill>
            <a:srgbClr val="E35D8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355600" y="1905000"/>
            <a:ext cx="7924800" cy="495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3314700" y="4457700"/>
            <a:ext cx="3040063" cy="388938"/>
          </a:xfrm>
          <a:prstGeom prst="rect">
            <a:avLst/>
          </a:prstGeom>
          <a:solidFill>
            <a:srgbClr val="E35D8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1884363" y="4440238"/>
            <a:ext cx="1235075" cy="466725"/>
          </a:xfrm>
          <a:prstGeom prst="rect">
            <a:avLst/>
          </a:prstGeom>
          <a:solidFill>
            <a:srgbClr val="04B4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1287463" y="4491038"/>
            <a:ext cx="422275" cy="381000"/>
          </a:xfrm>
          <a:prstGeom prst="rect">
            <a:avLst/>
          </a:prstGeom>
          <a:solidFill>
            <a:srgbClr val="FF021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4280" name="Rectangle 8"/>
          <p:cNvSpPr>
            <a:spLocks noGrp="1" noChangeArrowheads="1"/>
          </p:cNvSpPr>
          <p:nvPr>
            <p:ph type="title"/>
          </p:nvPr>
        </p:nvSpPr>
        <p:spPr>
          <a:xfrm>
            <a:off x="558800" y="0"/>
            <a:ext cx="8302625" cy="762000"/>
          </a:xfrm>
        </p:spPr>
        <p:txBody>
          <a:bodyPr/>
          <a:lstStyle/>
          <a:p>
            <a:r>
              <a:rPr lang="en-US" sz="2000"/>
              <a:t>Beam helicity-independent cross sections at </a:t>
            </a:r>
            <a:r>
              <a:rPr lang="en-US" sz="2000" i="1"/>
              <a:t>Q</a:t>
            </a:r>
            <a:r>
              <a:rPr lang="en-US" sz="2000" i="1" baseline="30000"/>
              <a:t>2</a:t>
            </a:r>
            <a:r>
              <a:rPr lang="en-US" sz="2000" i="1"/>
              <a:t>=2.3</a:t>
            </a:r>
            <a:r>
              <a:rPr lang="en-US" sz="2000"/>
              <a:t> GeV</a:t>
            </a:r>
            <a:r>
              <a:rPr lang="en-US" sz="2000" baseline="30000"/>
              <a:t>2</a:t>
            </a:r>
            <a:r>
              <a:rPr lang="en-US" sz="2000"/>
              <a:t>, </a:t>
            </a:r>
            <a:r>
              <a:rPr lang="en-US" sz="2000" i="1"/>
              <a:t>x</a:t>
            </a:r>
            <a:r>
              <a:rPr lang="en-US" sz="2000" i="1" baseline="-15000"/>
              <a:t>B</a:t>
            </a:r>
            <a:r>
              <a:rPr lang="en-US" sz="2000" i="1"/>
              <a:t>=0.36</a:t>
            </a:r>
            <a:endParaRPr lang="en-US" sz="1200"/>
          </a:p>
        </p:txBody>
      </p:sp>
      <p:pic>
        <p:nvPicPr>
          <p:cNvPr id="54281" name="Picture 9" descr="dvcs-dsig-Q2-23"/>
          <p:cNvPicPr>
            <a:picLocks noChangeAspect="1" noChangeArrowheads="1"/>
          </p:cNvPicPr>
          <p:nvPr/>
        </p:nvPicPr>
        <p:blipFill>
          <a:blip r:embed="rId5"/>
          <a:srcRect l="3595" t="79028"/>
          <a:stretch>
            <a:fillRect/>
          </a:stretch>
        </p:blipFill>
        <p:spPr bwMode="auto">
          <a:xfrm>
            <a:off x="779463" y="2309813"/>
            <a:ext cx="7493000" cy="2109787"/>
          </a:xfrm>
          <a:prstGeom prst="rect">
            <a:avLst/>
          </a:prstGeom>
          <a:noFill/>
        </p:spPr>
      </p:pic>
      <p:sp>
        <p:nvSpPr>
          <p:cNvPr id="54282" name="Text Box 10"/>
          <p:cNvSpPr txBox="1">
            <a:spLocks noChangeArrowheads="1"/>
          </p:cNvSpPr>
          <p:nvPr/>
        </p:nvSpPr>
        <p:spPr bwMode="auto">
          <a:xfrm rot="-5400000">
            <a:off x="-474662" y="2792413"/>
            <a:ext cx="207645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d</a:t>
            </a:r>
            <a:r>
              <a:rPr lang="en-US" sz="2400" baseline="300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4</a:t>
            </a:r>
            <a:r>
              <a:rPr lang="en-US" sz="2400">
                <a:solidFill>
                  <a:srgbClr val="000000"/>
                </a:solidFill>
                <a:latin typeface="Symbol" pitchFamily="-65" charset="2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</a:t>
            </a:r>
            <a:r>
              <a: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nb/GeV</a:t>
            </a:r>
            <a:r>
              <a:rPr lang="en-US" sz="2400" baseline="300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4</a:t>
            </a:r>
            <a:r>
              <a: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)</a:t>
            </a:r>
          </a:p>
        </p:txBody>
      </p:sp>
      <p:graphicFrame>
        <p:nvGraphicFramePr>
          <p:cNvPr id="54284" name="Object 12"/>
          <p:cNvGraphicFramePr>
            <a:graphicFrameLocks noChangeAspect="1"/>
          </p:cNvGraphicFramePr>
          <p:nvPr/>
        </p:nvGraphicFramePr>
        <p:xfrm>
          <a:off x="1047750" y="4489450"/>
          <a:ext cx="6643688" cy="218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2" name="Equation" r:id="rId6" imgW="6642100" imgH="2184400" progId="Equation.3">
                  <p:embed/>
                </p:oleObj>
              </mc:Choice>
              <mc:Fallback>
                <p:oleObj name="Equation" r:id="rId6" imgW="6642100" imgH="218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7750" y="4489450"/>
                        <a:ext cx="6643688" cy="218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85" name="Object 13"/>
          <p:cNvGraphicFramePr>
            <a:graphicFrameLocks noChangeAspect="1"/>
          </p:cNvGraphicFramePr>
          <p:nvPr/>
        </p:nvGraphicFramePr>
        <p:xfrm>
          <a:off x="6013450" y="2019300"/>
          <a:ext cx="11049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3" name="Equation" r:id="rId8" imgW="1104900" imgH="304800" progId="Equation.3">
                  <p:embed/>
                </p:oleObj>
              </mc:Choice>
              <mc:Fallback>
                <p:oleObj name="Equation" r:id="rId8" imgW="11049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3450" y="2019300"/>
                        <a:ext cx="11049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86" name="Object 14"/>
          <p:cNvGraphicFramePr>
            <a:graphicFrameLocks noChangeAspect="1"/>
          </p:cNvGraphicFramePr>
          <p:nvPr/>
        </p:nvGraphicFramePr>
        <p:xfrm>
          <a:off x="4470400" y="2044700"/>
          <a:ext cx="10922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4" name="Equation" r:id="rId10" imgW="1092200" imgH="304800" progId="Equation.3">
                  <p:embed/>
                </p:oleObj>
              </mc:Choice>
              <mc:Fallback>
                <p:oleObj name="Equation" r:id="rId10" imgW="10922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0400" y="2044700"/>
                        <a:ext cx="10922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87" name="Object 15"/>
          <p:cNvGraphicFramePr>
            <a:graphicFrameLocks noChangeAspect="1"/>
          </p:cNvGraphicFramePr>
          <p:nvPr/>
        </p:nvGraphicFramePr>
        <p:xfrm>
          <a:off x="2978150" y="2019300"/>
          <a:ext cx="11049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5" name="Equation" r:id="rId12" imgW="1104900" imgH="304800" progId="Equation.3">
                  <p:embed/>
                </p:oleObj>
              </mc:Choice>
              <mc:Fallback>
                <p:oleObj name="Equation" r:id="rId12" imgW="11049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8150" y="2019300"/>
                        <a:ext cx="11049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88" name="Object 16"/>
          <p:cNvGraphicFramePr>
            <a:graphicFrameLocks noChangeAspect="1"/>
          </p:cNvGraphicFramePr>
          <p:nvPr/>
        </p:nvGraphicFramePr>
        <p:xfrm>
          <a:off x="1384300" y="2044700"/>
          <a:ext cx="10922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6" name="Equation" r:id="rId14" imgW="1092200" imgH="304800" progId="Equation.3">
                  <p:embed/>
                </p:oleObj>
              </mc:Choice>
              <mc:Fallback>
                <p:oleObj name="Equation" r:id="rId14" imgW="10922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4300" y="2044700"/>
                        <a:ext cx="10922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89" name="AutoShape 17"/>
          <p:cNvSpPr>
            <a:spLocks/>
          </p:cNvSpPr>
          <p:nvPr/>
        </p:nvSpPr>
        <p:spPr bwMode="auto">
          <a:xfrm>
            <a:off x="7620000" y="5867400"/>
            <a:ext cx="190500" cy="800100"/>
          </a:xfrm>
          <a:prstGeom prst="rightBrace">
            <a:avLst>
              <a:gd name="adj1" fmla="val 35000"/>
              <a:gd name="adj2" fmla="val 50000"/>
            </a:avLst>
          </a:prstGeom>
          <a:noFill/>
          <a:ln w="38100">
            <a:solidFill>
              <a:srgbClr val="E35D8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4292" name="Text Box 20"/>
          <p:cNvSpPr txBox="1">
            <a:spLocks noChangeArrowheads="1"/>
          </p:cNvSpPr>
          <p:nvPr/>
        </p:nvSpPr>
        <p:spPr bwMode="auto">
          <a:xfrm>
            <a:off x="228600" y="754063"/>
            <a:ext cx="6386513" cy="11906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Contribution of </a:t>
            </a:r>
            <a:r>
              <a:rPr lang="en-US" dirty="0">
                <a:solidFill>
                  <a:srgbClr val="FF15FF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Re[DVCS*BH] + |DVCS|</a:t>
            </a:r>
            <a:r>
              <a:rPr lang="en-US" baseline="30000" dirty="0">
                <a:solidFill>
                  <a:srgbClr val="FF15FF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2</a:t>
            </a:r>
            <a:r>
              <a:rPr lang="en-US" dirty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 large.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Positron beam or measurements at multiple incident energies to separate these two terms and isolate Twist 2 from Twist-3 contributions</a:t>
            </a: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6223793" y="775137"/>
            <a:ext cx="2767013" cy="116955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PRL</a:t>
            </a:r>
            <a:r>
              <a:rPr lang="en-US" sz="1400" b="1" dirty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97</a:t>
            </a:r>
            <a:r>
              <a:rPr lang="en-US" sz="1400" dirty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:262002 (2006) C. MUNOZ CAMACHO, </a:t>
            </a:r>
            <a:r>
              <a:rPr lang="en-US" sz="1400" i="1" dirty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et al</a:t>
            </a:r>
            <a:r>
              <a:rPr lang="en-US" sz="1400" dirty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.</a:t>
            </a:r>
            <a:r>
              <a:rPr lang="en-US" sz="1400" dirty="0" smtClean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,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solidFill>
                <a:srgbClr val="000000"/>
              </a:solidFill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65100" y="177800"/>
            <a:ext cx="5334000" cy="419100"/>
          </a:xfrm>
        </p:spPr>
        <p:txBody>
          <a:bodyPr/>
          <a:lstStyle/>
          <a:p>
            <a:r>
              <a:rPr lang="en-US" dirty="0"/>
              <a:t>DVCS-Deuteron, Hall A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5100" y="863600"/>
            <a:ext cx="4787900" cy="57785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/>
              <a:t>E03-106:</a:t>
            </a:r>
            <a:endParaRPr lang="en-US" sz="2000" dirty="0"/>
          </a:p>
          <a:p>
            <a:pPr lvl="1">
              <a:lnSpc>
                <a:spcPct val="90000"/>
              </a:lnSpc>
            </a:pPr>
            <a:r>
              <a:rPr lang="en-US" sz="1800" dirty="0" err="1"/>
              <a:t>D(e,e’</a:t>
            </a:r>
            <a:r>
              <a:rPr lang="en-US" sz="1800" dirty="0" err="1">
                <a:latin typeface="Symbol" pitchFamily="-65" charset="2"/>
                <a:sym typeface="Symbol" pitchFamily="-65" charset="2"/>
              </a:rPr>
              <a:t></a:t>
            </a:r>
            <a:r>
              <a:rPr lang="en-US" sz="1800" dirty="0" err="1"/>
              <a:t>)X</a:t>
            </a:r>
            <a:r>
              <a:rPr lang="en-US" sz="1800" dirty="0"/>
              <a:t> ≈ </a:t>
            </a:r>
            <a:br>
              <a:rPr lang="en-US" sz="1800" dirty="0"/>
            </a:br>
            <a:r>
              <a:rPr lang="en-US" sz="1800" dirty="0"/>
              <a:t> </a:t>
            </a:r>
            <a:r>
              <a:rPr lang="en-US" sz="1800" i="1" dirty="0" err="1"/>
              <a:t>d(e,e’</a:t>
            </a:r>
            <a:r>
              <a:rPr lang="en-US" sz="1800" i="1" dirty="0" err="1">
                <a:latin typeface="Symbol" pitchFamily="-65" charset="2"/>
                <a:sym typeface="Symbol" pitchFamily="-65" charset="2"/>
              </a:rPr>
              <a:t></a:t>
            </a:r>
            <a:r>
              <a:rPr lang="en-US" sz="1800" i="1" dirty="0" err="1"/>
              <a:t>)d+n(e,e’</a:t>
            </a:r>
            <a:r>
              <a:rPr lang="en-US" sz="1800" i="1" dirty="0" err="1">
                <a:latin typeface="Symbol" pitchFamily="-65" charset="2"/>
                <a:sym typeface="Symbol" pitchFamily="-65" charset="2"/>
              </a:rPr>
              <a:t></a:t>
            </a:r>
            <a:r>
              <a:rPr lang="en-US" sz="1800" i="1" dirty="0" err="1"/>
              <a:t>)n+p(e,e’</a:t>
            </a:r>
            <a:r>
              <a:rPr lang="en-US" sz="1800" i="1" dirty="0" err="1">
                <a:latin typeface="Symbol" pitchFamily="-65" charset="2"/>
                <a:sym typeface="Symbol" pitchFamily="-65" charset="2"/>
              </a:rPr>
              <a:t></a:t>
            </a:r>
            <a:r>
              <a:rPr lang="en-US" sz="1800" i="1" dirty="0" err="1"/>
              <a:t>)p</a:t>
            </a:r>
            <a:endParaRPr lang="en-US" sz="1800" i="1" dirty="0"/>
          </a:p>
          <a:p>
            <a:pPr lvl="1">
              <a:lnSpc>
                <a:spcPct val="90000"/>
              </a:lnSpc>
            </a:pPr>
            <a:r>
              <a:rPr lang="en-US" sz="1800" dirty="0"/>
              <a:t>Sensitivity to </a:t>
            </a:r>
            <a:r>
              <a:rPr lang="en-US" altLang="ja-JP" sz="1800" dirty="0"/>
              <a:t> </a:t>
            </a:r>
            <a:r>
              <a:rPr lang="en-US" altLang="ja-JP" sz="1800" i="1" dirty="0"/>
              <a:t>E</a:t>
            </a:r>
            <a:r>
              <a:rPr lang="en-US" altLang="ja-JP" sz="1800" i="1" baseline="-15000" dirty="0"/>
              <a:t>n</a:t>
            </a:r>
            <a:r>
              <a:rPr lang="en-US" altLang="ja-JP" sz="1800" i="1" dirty="0"/>
              <a:t>(</a:t>
            </a:r>
            <a:r>
              <a:rPr lang="en-US" altLang="ja-JP" sz="1800" i="1" dirty="0">
                <a:latin typeface="Symbol" pitchFamily="-65" charset="2"/>
                <a:sym typeface="Symbol" pitchFamily="-65" charset="2"/>
              </a:rPr>
              <a:t></a:t>
            </a:r>
            <a:r>
              <a:rPr lang="en-US" altLang="ja-JP" sz="1800" i="1" dirty="0"/>
              <a:t>,t) in </a:t>
            </a:r>
            <a:r>
              <a:rPr lang="en-US" altLang="ja-JP" sz="1800" i="1" dirty="0" smtClean="0"/>
              <a:t/>
            </a:r>
            <a:br>
              <a:rPr lang="en-US" altLang="ja-JP" sz="1800" i="1" dirty="0" smtClean="0"/>
            </a:br>
            <a:r>
              <a:rPr lang="en-US" altLang="ja-JP" sz="1800" i="1" dirty="0" err="1" smtClean="0"/>
              <a:t>Im</a:t>
            </a:r>
            <a:r>
              <a:rPr lang="en-US" altLang="ja-JP" sz="1800" i="1" dirty="0"/>
              <a:t>[DVCS*BH]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E08-025 </a:t>
            </a:r>
            <a:r>
              <a:rPr lang="en-US" sz="2000" dirty="0" smtClean="0"/>
              <a:t>(5.5 </a:t>
            </a:r>
            <a:r>
              <a:rPr lang="en-US" sz="2000" dirty="0"/>
              <a:t>GeV- 2010)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Reduce the syst</a:t>
            </a:r>
            <a:r>
              <a:rPr lang="en-US" altLang="ja-JP" sz="1800" dirty="0"/>
              <a:t>e</a:t>
            </a:r>
            <a:r>
              <a:rPr lang="en-US" sz="1800" dirty="0"/>
              <a:t>matic </a:t>
            </a:r>
            <a:r>
              <a:rPr lang="en-US" sz="1800" dirty="0" smtClean="0"/>
              <a:t>errors</a:t>
            </a:r>
          </a:p>
          <a:p>
            <a:pPr lvl="2">
              <a:lnSpc>
                <a:spcPct val="90000"/>
              </a:lnSpc>
            </a:pPr>
            <a:r>
              <a:rPr lang="en-US" sz="1800" dirty="0" smtClean="0"/>
              <a:t>Expanded PbF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 calorimeter for </a:t>
            </a:r>
            <a:r>
              <a:rPr lang="en-US" sz="1800" dirty="0" smtClean="0">
                <a:latin typeface="Symbol" charset="2"/>
                <a:cs typeface="Symbol" charset="2"/>
              </a:rPr>
              <a:t>p</a:t>
            </a:r>
            <a:r>
              <a:rPr lang="en-US" sz="1800" baseline="30000" dirty="0" smtClean="0">
                <a:latin typeface="Symbol" charset="2"/>
                <a:cs typeface="Symbol" charset="2"/>
              </a:rPr>
              <a:t>0</a:t>
            </a:r>
            <a:r>
              <a:rPr lang="en-US" sz="1800" dirty="0" smtClean="0">
                <a:cs typeface="Symbol" charset="2"/>
              </a:rPr>
              <a:t> subtraction</a:t>
            </a:r>
            <a:endParaRPr lang="en-US" sz="1800" dirty="0"/>
          </a:p>
          <a:p>
            <a:pPr lvl="1">
              <a:lnSpc>
                <a:spcPct val="90000"/>
              </a:lnSpc>
            </a:pPr>
            <a:r>
              <a:rPr lang="en-US" sz="1800" dirty="0"/>
              <a:t>S</a:t>
            </a:r>
            <a:r>
              <a:rPr lang="en-US" altLang="ja-JP" sz="1800" dirty="0"/>
              <a:t>eparate the </a:t>
            </a:r>
            <a:r>
              <a:rPr lang="en-US" sz="1800" i="1" dirty="0"/>
              <a:t> </a:t>
            </a:r>
            <a:r>
              <a:rPr lang="en-US" sz="1800" i="1" dirty="0" err="1"/>
              <a:t>Re[DVCS</a:t>
            </a:r>
            <a:r>
              <a:rPr lang="en-US" sz="1800" i="1" dirty="0"/>
              <a:t>*BH]</a:t>
            </a:r>
            <a:r>
              <a:rPr lang="en-US" sz="1800" i="1" dirty="0" smtClean="0"/>
              <a:t> </a:t>
            </a:r>
            <a:r>
              <a:rPr lang="en-US" sz="1800" dirty="0" smtClean="0"/>
              <a:t>and </a:t>
            </a:r>
            <a:br>
              <a:rPr lang="en-US" sz="1800" dirty="0" smtClean="0"/>
            </a:br>
            <a:r>
              <a:rPr lang="en-US" sz="1800" i="1" dirty="0" smtClean="0"/>
              <a:t> </a:t>
            </a:r>
            <a:r>
              <a:rPr lang="en-US" sz="1800" i="1" dirty="0"/>
              <a:t>|DVCS|</a:t>
            </a:r>
            <a:r>
              <a:rPr lang="en-US" sz="1800" i="1" baseline="30000" dirty="0"/>
              <a:t>2</a:t>
            </a:r>
            <a:r>
              <a:rPr lang="en-US" sz="1800" dirty="0"/>
              <a:t> terms on the neutron via two beam energies.</a:t>
            </a:r>
            <a:endParaRPr lang="en-US" sz="1800" i="1" dirty="0"/>
          </a:p>
        </p:txBody>
      </p:sp>
      <p:pic>
        <p:nvPicPr>
          <p:cNvPr id="58372" name="Picture 4" descr="DVCS-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92750" y="190500"/>
            <a:ext cx="3382963" cy="2587625"/>
          </a:xfrm>
          <a:prstGeom prst="rect">
            <a:avLst/>
          </a:prstGeom>
          <a:noFill/>
        </p:spPr>
      </p:pic>
      <p:pic>
        <p:nvPicPr>
          <p:cNvPr id="58373" name="Picture 5" descr="n-d-cI-dvc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0013" y="3284538"/>
            <a:ext cx="3875087" cy="3471862"/>
          </a:xfrm>
          <a:prstGeom prst="rect">
            <a:avLst/>
          </a:prstGeom>
          <a:noFill/>
        </p:spPr>
      </p:pic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5521325" y="2803525"/>
            <a:ext cx="3349625" cy="466725"/>
          </a:xfrm>
          <a:prstGeom prst="rect">
            <a:avLst/>
          </a:prstGeom>
          <a:noFill/>
          <a:ln w="9525">
            <a:solidFill>
              <a:srgbClr val="04B404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Q</a:t>
            </a:r>
            <a:r>
              <a:rPr lang="en-US" sz="2400" baseline="300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2</a:t>
            </a:r>
            <a:r>
              <a: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=2.3 GeV</a:t>
            </a:r>
            <a:r>
              <a:rPr lang="en-US" sz="2400" baseline="300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2</a:t>
            </a:r>
            <a:r>
              <a: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, x</a:t>
            </a:r>
            <a:r>
              <a:rPr lang="en-US" altLang="ja-JP" sz="2800" i="1" baseline="-15000">
                <a:solidFill>
                  <a:srgbClr val="000000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B</a:t>
            </a:r>
            <a:r>
              <a: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=0.36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40200" y="5892800"/>
            <a:ext cx="1228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neutron</a:t>
            </a:r>
            <a:endParaRPr lang="en-US" sz="2400" dirty="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341313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i="1">
                <a:solidFill>
                  <a:srgbClr val="FF0000"/>
                </a:solidFill>
                <a:ea typeface="+mj-ea"/>
                <a:cs typeface="+mj-cs"/>
              </a:rPr>
              <a:t>CLAS12</a:t>
            </a:r>
          </a:p>
        </p:txBody>
      </p:sp>
      <p:pic>
        <p:nvPicPr>
          <p:cNvPr id="12290" name="Picture 10"/>
          <p:cNvPicPr>
            <a:picLocks noChangeAspect="1"/>
          </p:cNvPicPr>
          <p:nvPr/>
        </p:nvPicPr>
        <p:blipFill>
          <a:blip r:embed="rId2">
            <a:lum contrast="6000"/>
          </a:blip>
          <a:srcRect/>
          <a:stretch>
            <a:fillRect/>
          </a:stretch>
        </p:blipFill>
        <p:spPr bwMode="auto">
          <a:xfrm>
            <a:off x="2209800" y="-3175"/>
            <a:ext cx="69342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38"/>
          <p:cNvSpPr>
            <a:spLocks noChangeArrowheads="1"/>
          </p:cNvSpPr>
          <p:nvPr/>
        </p:nvSpPr>
        <p:spPr bwMode="auto">
          <a:xfrm>
            <a:off x="76200" y="4876800"/>
            <a:ext cx="2895600" cy="17526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-123" charset="0"/>
              <a:buChar char="•"/>
            </a:pPr>
            <a:r>
              <a:rPr lang="en-US">
                <a:solidFill>
                  <a:srgbClr val="FFFF00"/>
                </a:solidFill>
                <a:latin typeface="Comic Sans MS" pitchFamily="-123" charset="0"/>
                <a:ea typeface="ＭＳ Ｐゴシック" pitchFamily="-123" charset="-128"/>
                <a:cs typeface="ＭＳ Ｐゴシック" pitchFamily="-123" charset="-128"/>
              </a:rPr>
              <a:t> GPDs &amp; TMDs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FFFF00"/>
                </a:solidFill>
                <a:latin typeface="Comic Sans MS" pitchFamily="-123" charset="0"/>
                <a:ea typeface="ＭＳ Ｐゴシック" pitchFamily="-123" charset="-128"/>
                <a:cs typeface="ＭＳ Ｐゴシック" pitchFamily="-123" charset="-128"/>
              </a:rPr>
              <a:t> Nucleon Spin Structure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FFFF00"/>
                </a:solidFill>
                <a:latin typeface="Comic Sans MS" pitchFamily="-123" charset="0"/>
                <a:ea typeface="ＭＳ Ｐゴシック" pitchFamily="-123" charset="-128"/>
                <a:cs typeface="ＭＳ Ｐゴシック" pitchFamily="-123" charset="-128"/>
              </a:rPr>
              <a:t> N* Form Factors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FFFF00"/>
                </a:solidFill>
                <a:latin typeface="Comic Sans MS" pitchFamily="-123" charset="0"/>
                <a:ea typeface="ＭＳ Ｐゴシック" pitchFamily="-123" charset="-128"/>
                <a:cs typeface="ＭＳ Ｐゴシック" pitchFamily="-123" charset="-128"/>
              </a:rPr>
              <a:t> Baryon Spectroscopy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FFFF00"/>
                </a:solidFill>
                <a:latin typeface="Comic Sans MS" pitchFamily="-123" charset="0"/>
                <a:ea typeface="ＭＳ Ｐゴシック" pitchFamily="-123" charset="-128"/>
                <a:cs typeface="ＭＳ Ｐゴシック" pitchFamily="-123" charset="-128"/>
              </a:rPr>
              <a:t> Hadron Formation </a:t>
            </a:r>
          </a:p>
        </p:txBody>
      </p:sp>
      <p:sp>
        <p:nvSpPr>
          <p:cNvPr id="12292" name="Text Box 36"/>
          <p:cNvSpPr txBox="1">
            <a:spLocks noChangeArrowheads="1"/>
          </p:cNvSpPr>
          <p:nvPr/>
        </p:nvSpPr>
        <p:spPr bwMode="auto">
          <a:xfrm>
            <a:off x="1676400" y="1905000"/>
            <a:ext cx="1120775" cy="650875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66CC"/>
                </a:solidFill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t>Central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66CC"/>
                </a:solidFill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t>Detector</a:t>
            </a:r>
          </a:p>
        </p:txBody>
      </p:sp>
      <p:sp>
        <p:nvSpPr>
          <p:cNvPr id="12293" name="Text Box 37"/>
          <p:cNvSpPr txBox="1">
            <a:spLocks noChangeArrowheads="1"/>
          </p:cNvSpPr>
          <p:nvPr/>
        </p:nvSpPr>
        <p:spPr bwMode="auto">
          <a:xfrm>
            <a:off x="5181600" y="3881438"/>
            <a:ext cx="1158875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t>Forward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t>Detector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76200" y="430213"/>
            <a:ext cx="23622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4000" b="1" i="1" kern="0" dirty="0">
                <a:solidFill>
                  <a:srgbClr val="FF0000"/>
                </a:solidFill>
                <a:latin typeface="Arial"/>
                <a:ea typeface="Capitals" pitchFamily="-111" charset="0"/>
                <a:cs typeface="Arial"/>
              </a:rPr>
              <a:t>CLAS12</a:t>
            </a:r>
            <a:r>
              <a:rPr lang="en-US" sz="4000" b="1" i="1" kern="0" dirty="0">
                <a:solidFill>
                  <a:srgbClr val="FF0000"/>
                </a:solidFill>
                <a:latin typeface="Arial"/>
                <a:ea typeface="ＭＳ Ｐゴシック" pitchFamily="-111" charset="-128"/>
                <a:cs typeface="Arial"/>
              </a:rPr>
              <a:t> </a:t>
            </a:r>
            <a:endParaRPr lang="en-US" sz="4000" b="1" i="1" kern="0" dirty="0">
              <a:solidFill>
                <a:srgbClr val="FF0000"/>
              </a:solidFill>
              <a:latin typeface="Arial"/>
              <a:ea typeface="Garamond" pitchFamily="-111" charset="0"/>
              <a:cs typeface="Arial"/>
            </a:endParaRPr>
          </a:p>
        </p:txBody>
      </p:sp>
      <p:sp>
        <p:nvSpPr>
          <p:cNvPr id="21507" name="Line 33"/>
          <p:cNvSpPr>
            <a:spLocks noChangeShapeType="1"/>
          </p:cNvSpPr>
          <p:nvPr/>
        </p:nvSpPr>
        <p:spPr bwMode="auto">
          <a:xfrm>
            <a:off x="3257550" y="6223000"/>
            <a:ext cx="1009650" cy="25400"/>
          </a:xfrm>
          <a:prstGeom prst="line">
            <a:avLst/>
          </a:prstGeom>
          <a:noFill/>
          <a:ln w="28575">
            <a:solidFill>
              <a:schemeClr val="accent4">
                <a:lumMod val="10000"/>
              </a:schemeClr>
            </a:solidFill>
            <a:round/>
            <a:headEnd type="arrow" w="med" len="med"/>
            <a:tailEnd type="arrow" w="med" len="med"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Verdana" pitchFamily="-110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12296" name="Text Box 34"/>
          <p:cNvSpPr txBox="1">
            <a:spLocks noChangeArrowheads="1"/>
          </p:cNvSpPr>
          <p:nvPr/>
        </p:nvSpPr>
        <p:spPr bwMode="auto">
          <a:xfrm>
            <a:off x="3554413" y="5878513"/>
            <a:ext cx="50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  <a:latin typeface="Arial" pitchFamily="-123" charset="0"/>
                <a:ea typeface="ＭＳ Ｐゴシック" pitchFamily="-123" charset="-128"/>
                <a:cs typeface="ＭＳ Ｐゴシック" pitchFamily="-123" charset="-128"/>
              </a:rPr>
              <a:t>2m</a:t>
            </a:r>
          </a:p>
        </p:txBody>
      </p:sp>
      <p:cxnSp>
        <p:nvCxnSpPr>
          <p:cNvPr id="12297" name="Straight Arrow Connector 10"/>
          <p:cNvCxnSpPr>
            <a:cxnSpLocks noChangeShapeType="1"/>
          </p:cNvCxnSpPr>
          <p:nvPr/>
        </p:nvCxnSpPr>
        <p:spPr bwMode="auto">
          <a:xfrm>
            <a:off x="1905000" y="3351213"/>
            <a:ext cx="1219200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2298" name="Straight Arrow Connector 13"/>
          <p:cNvCxnSpPr>
            <a:cxnSpLocks noChangeShapeType="1"/>
          </p:cNvCxnSpPr>
          <p:nvPr/>
        </p:nvCxnSpPr>
        <p:spPr bwMode="auto">
          <a:xfrm>
            <a:off x="8534400" y="3276600"/>
            <a:ext cx="533400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6" name="Date Placeholder 1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3/25/09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BE65F5-7A6E-4ADA-A77F-49188F6F1792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Volker Burkert, Workshop on Positrons at JLab</a:t>
            </a:r>
          </a:p>
        </p:txBody>
      </p:sp>
    </p:spTree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DVCS with CLAS at 12 GeV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9172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8</a:t>
            </a:r>
            <a:r>
              <a:rPr lang="en-US" dirty="0" smtClean="0"/>
              <a:t>0 days on H</a:t>
            </a:r>
            <a:r>
              <a:rPr lang="en-US" baseline="-25000" dirty="0" smtClean="0"/>
              <a:t>2</a:t>
            </a:r>
            <a:r>
              <a:rPr lang="en-US" dirty="0" smtClean="0"/>
              <a:t> target at ~10</a:t>
            </a:r>
            <a:r>
              <a:rPr lang="en-US" baseline="30000" dirty="0" smtClean="0"/>
              <a:t>35</a:t>
            </a:r>
            <a:r>
              <a:rPr lang="en-US" dirty="0" smtClean="0"/>
              <a:t> /cm</a:t>
            </a:r>
            <a:r>
              <a:rPr lang="en-US" baseline="30000" dirty="0" smtClean="0"/>
              <a:t>2</a:t>
            </a:r>
            <a:r>
              <a:rPr lang="en-US" dirty="0" smtClean="0"/>
              <a:t>/s</a:t>
            </a:r>
          </a:p>
          <a:p>
            <a:r>
              <a:rPr lang="en-US" dirty="0" smtClean="0"/>
              <a:t>120 days on Longitudinally Polarized NH</a:t>
            </a:r>
            <a:r>
              <a:rPr lang="en-US" baseline="-25000" dirty="0" smtClean="0"/>
              <a:t>3</a:t>
            </a:r>
            <a:r>
              <a:rPr lang="en-US" dirty="0" smtClean="0"/>
              <a:t> target</a:t>
            </a:r>
          </a:p>
          <a:p>
            <a:pPr lvl="1"/>
            <a:r>
              <a:rPr lang="en-US" dirty="0" smtClean="0"/>
              <a:t>Total Luminosity 10</a:t>
            </a:r>
            <a:r>
              <a:rPr lang="en-US" baseline="30000" dirty="0" smtClean="0"/>
              <a:t>35</a:t>
            </a:r>
            <a:r>
              <a:rPr lang="en-US" dirty="0" smtClean="0"/>
              <a:t> /cm</a:t>
            </a:r>
            <a:r>
              <a:rPr lang="en-US" baseline="30000" dirty="0" smtClean="0"/>
              <a:t>2</a:t>
            </a:r>
            <a:r>
              <a:rPr lang="en-US" dirty="0" smtClean="0"/>
              <a:t>/s, dilution factor ~1/10</a:t>
            </a:r>
          </a:p>
          <a:p>
            <a:r>
              <a:rPr lang="en-US" dirty="0" smtClean="0"/>
              <a:t>D(</a:t>
            </a:r>
            <a:r>
              <a:rPr lang="en-US" dirty="0" err="1" smtClean="0"/>
              <a:t>e,e’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err="1" smtClean="0">
                <a:cs typeface="Symbol" charset="2"/>
              </a:rPr>
              <a:t>n</a:t>
            </a:r>
            <a:r>
              <a:rPr lang="en-US" dirty="0" smtClean="0">
                <a:cs typeface="Symbol" charset="2"/>
              </a:rPr>
              <a:t>)</a:t>
            </a:r>
            <a:r>
              <a:rPr lang="en-US" dirty="0" err="1" smtClean="0">
                <a:cs typeface="Symbol" charset="2"/>
              </a:rPr>
              <a:t>p</a:t>
            </a:r>
            <a:r>
              <a:rPr lang="en-US" baseline="-25000" dirty="0" err="1" smtClean="0">
                <a:cs typeface="Symbol" charset="2"/>
              </a:rPr>
              <a:t>S</a:t>
            </a:r>
            <a:r>
              <a:rPr lang="en-US" baseline="-25000" dirty="0" smtClean="0">
                <a:cs typeface="Symbol" charset="2"/>
              </a:rPr>
              <a:t> </a:t>
            </a:r>
            <a:endParaRPr lang="en-US" dirty="0" smtClean="0"/>
          </a:p>
          <a:p>
            <a:r>
              <a:rPr lang="en-US" dirty="0" smtClean="0"/>
              <a:t>Ambitions/options for Transversely polarized targets</a:t>
            </a:r>
          </a:p>
          <a:p>
            <a:pPr lvl="1"/>
            <a:r>
              <a:rPr lang="en-US" dirty="0" smtClean="0"/>
              <a:t>NH</a:t>
            </a:r>
            <a:r>
              <a:rPr lang="en-US" baseline="-25000" dirty="0" smtClean="0"/>
              <a:t>3</a:t>
            </a:r>
            <a:r>
              <a:rPr lang="en-US" dirty="0" smtClean="0"/>
              <a:t> target has  5 T transverse field</a:t>
            </a:r>
            <a:endParaRPr lang="en-US" dirty="0"/>
          </a:p>
          <a:p>
            <a:pPr lvl="2"/>
            <a:r>
              <a:rPr lang="en-US" dirty="0" smtClean="0"/>
              <a:t>need to shield detectors from “sheet of flame”</a:t>
            </a:r>
          </a:p>
          <a:p>
            <a:pPr lvl="2"/>
            <a:r>
              <a:rPr lang="en-US" dirty="0" smtClean="0"/>
              <a:t>Reduce (Luminosity)(Acceptance) by factor of 10 (my guess)</a:t>
            </a:r>
          </a:p>
          <a:p>
            <a:pPr lvl="1"/>
            <a:r>
              <a:rPr lang="en-US" dirty="0" smtClean="0"/>
              <a:t>HD-ice target (weak holding field, less dilution)</a:t>
            </a:r>
          </a:p>
          <a:p>
            <a:pPr lvl="2"/>
            <a:r>
              <a:rPr lang="en-US" dirty="0" smtClean="0"/>
              <a:t>Currently taking data with photon beam</a:t>
            </a:r>
          </a:p>
          <a:p>
            <a:pPr lvl="2"/>
            <a:r>
              <a:rPr lang="en-US" dirty="0" smtClean="0"/>
              <a:t>Polarization measurements incomplete</a:t>
            </a:r>
          </a:p>
          <a:p>
            <a:pPr lvl="2"/>
            <a:r>
              <a:rPr lang="en-US" dirty="0" smtClean="0"/>
              <a:t>Test with electron beam in 1-2 months.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339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100000">
              <a:srgbClr val="FFFF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938"/>
            <a:ext cx="4928403" cy="1046162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US" sz="3600" dirty="0" smtClean="0"/>
              <a:t>DVCS at 12 GeV in Hall A:</a:t>
            </a:r>
            <a:br>
              <a:rPr lang="en-US" sz="3600" dirty="0" smtClean="0"/>
            </a:br>
            <a:r>
              <a:rPr lang="en-US" sz="3600" dirty="0" smtClean="0"/>
              <a:t>100 days HRS ×PbF</a:t>
            </a:r>
            <a:r>
              <a:rPr lang="en-US" sz="3600" baseline="-25000" dirty="0" smtClean="0"/>
              <a:t>2</a:t>
            </a:r>
            <a:endParaRPr lang="en-US" sz="3600" dirty="0"/>
          </a:p>
        </p:txBody>
      </p:sp>
      <p:pic>
        <p:nvPicPr>
          <p:cNvPr id="5" name="Picture 4" descr="xq2ful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18598"/>
            <a:ext cx="7423384" cy="50274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43600" y="419100"/>
            <a:ext cx="2333504" cy="646331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All equipment in-hand.</a:t>
            </a:r>
            <a:br>
              <a:rPr lang="en-US" dirty="0" smtClean="0"/>
            </a:br>
            <a:r>
              <a:rPr lang="en-US" dirty="0" smtClean="0"/>
              <a:t>Ready for beam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261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COMPASS 2014+  DVCS &amp; DVES</a:t>
            </a:r>
            <a:endParaRPr lang="en-US" dirty="0"/>
          </a:p>
        </p:txBody>
      </p:sp>
      <p:pic>
        <p:nvPicPr>
          <p:cNvPr id="3" name="Picture 2" descr="COMPASS-201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25" y="1117987"/>
            <a:ext cx="78867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1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COMPASS Recoil Proton Detector + </a:t>
            </a:r>
            <a:r>
              <a:rPr lang="en-US" dirty="0" smtClean="0">
                <a:solidFill>
                  <a:srgbClr val="008000"/>
                </a:solidFill>
              </a:rPr>
              <a:t>ECAL0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3" name="Picture 2" descr="COMPASS-201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567" y="829331"/>
            <a:ext cx="6992234" cy="4154806"/>
          </a:xfrm>
          <a:prstGeom prst="rect">
            <a:avLst/>
          </a:prstGeom>
        </p:spPr>
      </p:pic>
      <p:pic>
        <p:nvPicPr>
          <p:cNvPr id="4" name="Picture 3" descr="COMPASS-2010-RP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06"/>
          <a:stretch/>
        </p:blipFill>
        <p:spPr>
          <a:xfrm>
            <a:off x="998973" y="3777027"/>
            <a:ext cx="3214667" cy="2844800"/>
          </a:xfrm>
          <a:prstGeom prst="rect">
            <a:avLst/>
          </a:prstGeom>
        </p:spPr>
      </p:pic>
      <p:sp>
        <p:nvSpPr>
          <p:cNvPr id="10" name="Left Brace 9"/>
          <p:cNvSpPr/>
          <p:nvPr/>
        </p:nvSpPr>
        <p:spPr bwMode="auto">
          <a:xfrm rot="5400000">
            <a:off x="2106055" y="1813861"/>
            <a:ext cx="1000501" cy="3214668"/>
          </a:xfrm>
          <a:prstGeom prst="leftBrace">
            <a:avLst>
              <a:gd name="adj1" fmla="val 75641"/>
              <a:gd name="adj2" fmla="val 28861"/>
            </a:avLst>
          </a:prstGeom>
          <a:noFill/>
          <a:ln w="38100" cap="flat" cmpd="sng" algn="ctr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430832" y="2309253"/>
            <a:ext cx="134683" cy="808238"/>
            <a:chOff x="979732" y="1905134"/>
            <a:chExt cx="134683" cy="808238"/>
          </a:xfrm>
        </p:grpSpPr>
        <p:sp>
          <p:nvSpPr>
            <p:cNvPr id="11" name="Rectangle 10"/>
            <p:cNvSpPr/>
            <p:nvPr/>
          </p:nvSpPr>
          <p:spPr bwMode="auto">
            <a:xfrm>
              <a:off x="979732" y="1905134"/>
              <a:ext cx="134683" cy="808238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979732" y="2171700"/>
              <a:ext cx="134683" cy="2413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0773704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Bethe-</a:t>
            </a:r>
            <a:r>
              <a:rPr lang="en-US" dirty="0" err="1"/>
              <a:t>Heitler</a:t>
            </a:r>
            <a:r>
              <a:rPr lang="en-US" dirty="0"/>
              <a:t> and Virtual Compton </a:t>
            </a:r>
            <a:r>
              <a:rPr lang="en-US" dirty="0" smtClean="0"/>
              <a:t>Scattering (VCS)</a:t>
            </a:r>
            <a:endParaRPr lang="en-US" dirty="0"/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4000" y="5308600"/>
            <a:ext cx="7683500" cy="927100"/>
          </a:xfrm>
        </p:spPr>
        <p:txBody>
          <a:bodyPr/>
          <a:lstStyle/>
          <a:p>
            <a:r>
              <a:rPr lang="en-US" sz="2400"/>
              <a:t>BH-DVCS interference</a:t>
            </a:r>
          </a:p>
          <a:p>
            <a:pPr marL="819150" lvl="1"/>
            <a:r>
              <a:rPr lang="en-US" sz="2000"/>
              <a:t>Access to DVCS amplitude, linear in GPDs</a:t>
            </a:r>
            <a:endParaRPr lang="en-US"/>
          </a:p>
        </p:txBody>
      </p:sp>
      <p:sp>
        <p:nvSpPr>
          <p:cNvPr id="123908" name="Text Box 4"/>
          <p:cNvSpPr txBox="1">
            <a:spLocks noChangeArrowheads="1"/>
          </p:cNvSpPr>
          <p:nvPr/>
        </p:nvSpPr>
        <p:spPr bwMode="auto">
          <a:xfrm>
            <a:off x="581025" y="733425"/>
            <a:ext cx="1652588" cy="48577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e p</a:t>
            </a:r>
            <a:r>
              <a:rPr lang="en-US" sz="2400" i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  <a:sym typeface="Wingdings" pitchFamily="-65" charset="2"/>
              </a:rPr>
              <a:t></a:t>
            </a:r>
            <a:r>
              <a:rPr lang="en-US" sz="2400" i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e p </a:t>
            </a:r>
            <a:r>
              <a:rPr lang="en-US" sz="2400" i="1">
                <a:solidFill>
                  <a:srgbClr val="000000"/>
                </a:solidFill>
                <a:latin typeface="Symbol" pitchFamily="-65" charset="2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g</a:t>
            </a:r>
          </a:p>
        </p:txBody>
      </p:sp>
      <p:grpSp>
        <p:nvGrpSpPr>
          <p:cNvPr id="124129" name="Group 225"/>
          <p:cNvGrpSpPr>
            <a:grpSpLocks/>
          </p:cNvGrpSpPr>
          <p:nvPr/>
        </p:nvGrpSpPr>
        <p:grpSpPr bwMode="auto">
          <a:xfrm>
            <a:off x="257175" y="1152525"/>
            <a:ext cx="2447925" cy="1565275"/>
            <a:chOff x="218" y="798"/>
            <a:chExt cx="1542" cy="986"/>
          </a:xfrm>
        </p:grpSpPr>
        <p:sp>
          <p:nvSpPr>
            <p:cNvPr id="123910" name="Line 6"/>
            <p:cNvSpPr>
              <a:spLocks noChangeShapeType="1"/>
            </p:cNvSpPr>
            <p:nvPr/>
          </p:nvSpPr>
          <p:spPr bwMode="auto">
            <a:xfrm flipV="1">
              <a:off x="1162" y="1029"/>
              <a:ext cx="400" cy="206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stealth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3911" name="Freeform 7"/>
            <p:cNvSpPr>
              <a:spLocks/>
            </p:cNvSpPr>
            <p:nvPr/>
          </p:nvSpPr>
          <p:spPr bwMode="auto">
            <a:xfrm rot="19066066">
              <a:off x="1238" y="1137"/>
              <a:ext cx="404" cy="310"/>
            </a:xfrm>
            <a:custGeom>
              <a:avLst/>
              <a:gdLst/>
              <a:ahLst/>
              <a:cxnLst>
                <a:cxn ang="0">
                  <a:pos x="224" y="226"/>
                </a:cxn>
                <a:cxn ang="0">
                  <a:pos x="208" y="228"/>
                </a:cxn>
                <a:cxn ang="0">
                  <a:pos x="200" y="220"/>
                </a:cxn>
                <a:cxn ang="0">
                  <a:pos x="204" y="196"/>
                </a:cxn>
                <a:cxn ang="0">
                  <a:pos x="212" y="164"/>
                </a:cxn>
                <a:cxn ang="0">
                  <a:pos x="212" y="144"/>
                </a:cxn>
                <a:cxn ang="0">
                  <a:pos x="198" y="136"/>
                </a:cxn>
                <a:cxn ang="0">
                  <a:pos x="174" y="144"/>
                </a:cxn>
                <a:cxn ang="0">
                  <a:pos x="144" y="158"/>
                </a:cxn>
                <a:cxn ang="0">
                  <a:pos x="126" y="160"/>
                </a:cxn>
                <a:cxn ang="0">
                  <a:pos x="120" y="152"/>
                </a:cxn>
                <a:cxn ang="0">
                  <a:pos x="122" y="128"/>
                </a:cxn>
                <a:cxn ang="0">
                  <a:pos x="132" y="96"/>
                </a:cxn>
                <a:cxn ang="0">
                  <a:pos x="130" y="76"/>
                </a:cxn>
                <a:cxn ang="0">
                  <a:pos x="116" y="68"/>
                </a:cxn>
                <a:cxn ang="0">
                  <a:pos x="92" y="76"/>
                </a:cxn>
                <a:cxn ang="0">
                  <a:pos x="64" y="90"/>
                </a:cxn>
                <a:cxn ang="0">
                  <a:pos x="46" y="92"/>
                </a:cxn>
                <a:cxn ang="0">
                  <a:pos x="38" y="82"/>
                </a:cxn>
                <a:cxn ang="0">
                  <a:pos x="42" y="60"/>
                </a:cxn>
                <a:cxn ang="0">
                  <a:pos x="50" y="28"/>
                </a:cxn>
                <a:cxn ang="0">
                  <a:pos x="50" y="6"/>
                </a:cxn>
                <a:cxn ang="0">
                  <a:pos x="36" y="0"/>
                </a:cxn>
                <a:cxn ang="0">
                  <a:pos x="12" y="6"/>
                </a:cxn>
                <a:cxn ang="0">
                  <a:pos x="2" y="18"/>
                </a:cxn>
                <a:cxn ang="0">
                  <a:pos x="22" y="8"/>
                </a:cxn>
                <a:cxn ang="0">
                  <a:pos x="40" y="4"/>
                </a:cxn>
                <a:cxn ang="0">
                  <a:pos x="48" y="14"/>
                </a:cxn>
                <a:cxn ang="0">
                  <a:pos x="44" y="36"/>
                </a:cxn>
                <a:cxn ang="0">
                  <a:pos x="34" y="68"/>
                </a:cxn>
                <a:cxn ang="0">
                  <a:pos x="36" y="90"/>
                </a:cxn>
                <a:cxn ang="0">
                  <a:pos x="50" y="98"/>
                </a:cxn>
                <a:cxn ang="0">
                  <a:pos x="74" y="90"/>
                </a:cxn>
                <a:cxn ang="0">
                  <a:pos x="104" y="76"/>
                </a:cxn>
                <a:cxn ang="0">
                  <a:pos x="122" y="72"/>
                </a:cxn>
                <a:cxn ang="0">
                  <a:pos x="128" y="82"/>
                </a:cxn>
                <a:cxn ang="0">
                  <a:pos x="124" y="106"/>
                </a:cxn>
                <a:cxn ang="0">
                  <a:pos x="116" y="136"/>
                </a:cxn>
                <a:cxn ang="0">
                  <a:pos x="116" y="158"/>
                </a:cxn>
                <a:cxn ang="0">
                  <a:pos x="130" y="166"/>
                </a:cxn>
                <a:cxn ang="0">
                  <a:pos x="154" y="158"/>
                </a:cxn>
                <a:cxn ang="0">
                  <a:pos x="184" y="144"/>
                </a:cxn>
                <a:cxn ang="0">
                  <a:pos x="202" y="142"/>
                </a:cxn>
                <a:cxn ang="0">
                  <a:pos x="208" y="150"/>
                </a:cxn>
                <a:cxn ang="0">
                  <a:pos x="206" y="174"/>
                </a:cxn>
                <a:cxn ang="0">
                  <a:pos x="196" y="206"/>
                </a:cxn>
                <a:cxn ang="0">
                  <a:pos x="198" y="226"/>
                </a:cxn>
                <a:cxn ang="0">
                  <a:pos x="212" y="234"/>
                </a:cxn>
                <a:cxn ang="0">
                  <a:pos x="236" y="226"/>
                </a:cxn>
                <a:cxn ang="0">
                  <a:pos x="246" y="216"/>
                </a:cxn>
              </a:cxnLst>
              <a:rect l="0" t="0" r="r" b="b"/>
              <a:pathLst>
                <a:path w="248" h="234">
                  <a:moveTo>
                    <a:pt x="244" y="218"/>
                  </a:moveTo>
                  <a:lnTo>
                    <a:pt x="234" y="222"/>
                  </a:lnTo>
                  <a:lnTo>
                    <a:pt x="224" y="226"/>
                  </a:lnTo>
                  <a:lnTo>
                    <a:pt x="218" y="228"/>
                  </a:lnTo>
                  <a:lnTo>
                    <a:pt x="212" y="230"/>
                  </a:lnTo>
                  <a:lnTo>
                    <a:pt x="208" y="228"/>
                  </a:lnTo>
                  <a:lnTo>
                    <a:pt x="204" y="228"/>
                  </a:lnTo>
                  <a:lnTo>
                    <a:pt x="202" y="224"/>
                  </a:lnTo>
                  <a:lnTo>
                    <a:pt x="200" y="220"/>
                  </a:lnTo>
                  <a:lnTo>
                    <a:pt x="200" y="214"/>
                  </a:lnTo>
                  <a:lnTo>
                    <a:pt x="200" y="206"/>
                  </a:lnTo>
                  <a:lnTo>
                    <a:pt x="204" y="196"/>
                  </a:lnTo>
                  <a:lnTo>
                    <a:pt x="206" y="186"/>
                  </a:lnTo>
                  <a:lnTo>
                    <a:pt x="210" y="174"/>
                  </a:lnTo>
                  <a:lnTo>
                    <a:pt x="212" y="164"/>
                  </a:lnTo>
                  <a:lnTo>
                    <a:pt x="214" y="156"/>
                  </a:lnTo>
                  <a:lnTo>
                    <a:pt x="214" y="150"/>
                  </a:lnTo>
                  <a:lnTo>
                    <a:pt x="212" y="144"/>
                  </a:lnTo>
                  <a:lnTo>
                    <a:pt x="208" y="140"/>
                  </a:lnTo>
                  <a:lnTo>
                    <a:pt x="204" y="138"/>
                  </a:lnTo>
                  <a:lnTo>
                    <a:pt x="198" y="136"/>
                  </a:lnTo>
                  <a:lnTo>
                    <a:pt x="190" y="138"/>
                  </a:lnTo>
                  <a:lnTo>
                    <a:pt x="182" y="140"/>
                  </a:lnTo>
                  <a:lnTo>
                    <a:pt x="174" y="144"/>
                  </a:lnTo>
                  <a:lnTo>
                    <a:pt x="162" y="148"/>
                  </a:lnTo>
                  <a:lnTo>
                    <a:pt x="152" y="154"/>
                  </a:lnTo>
                  <a:lnTo>
                    <a:pt x="144" y="158"/>
                  </a:lnTo>
                  <a:lnTo>
                    <a:pt x="136" y="160"/>
                  </a:lnTo>
                  <a:lnTo>
                    <a:pt x="130" y="160"/>
                  </a:lnTo>
                  <a:lnTo>
                    <a:pt x="126" y="160"/>
                  </a:lnTo>
                  <a:lnTo>
                    <a:pt x="122" y="158"/>
                  </a:lnTo>
                  <a:lnTo>
                    <a:pt x="120" y="156"/>
                  </a:lnTo>
                  <a:lnTo>
                    <a:pt x="120" y="152"/>
                  </a:lnTo>
                  <a:lnTo>
                    <a:pt x="120" y="146"/>
                  </a:lnTo>
                  <a:lnTo>
                    <a:pt x="120" y="138"/>
                  </a:lnTo>
                  <a:lnTo>
                    <a:pt x="122" y="128"/>
                  </a:lnTo>
                  <a:lnTo>
                    <a:pt x="126" y="118"/>
                  </a:lnTo>
                  <a:lnTo>
                    <a:pt x="130" y="106"/>
                  </a:lnTo>
                  <a:lnTo>
                    <a:pt x="132" y="96"/>
                  </a:lnTo>
                  <a:lnTo>
                    <a:pt x="132" y="88"/>
                  </a:lnTo>
                  <a:lnTo>
                    <a:pt x="132" y="80"/>
                  </a:lnTo>
                  <a:lnTo>
                    <a:pt x="130" y="76"/>
                  </a:lnTo>
                  <a:lnTo>
                    <a:pt x="128" y="72"/>
                  </a:lnTo>
                  <a:lnTo>
                    <a:pt x="122" y="68"/>
                  </a:lnTo>
                  <a:lnTo>
                    <a:pt x="116" y="68"/>
                  </a:lnTo>
                  <a:lnTo>
                    <a:pt x="110" y="68"/>
                  </a:lnTo>
                  <a:lnTo>
                    <a:pt x="102" y="72"/>
                  </a:lnTo>
                  <a:lnTo>
                    <a:pt x="92" y="76"/>
                  </a:lnTo>
                  <a:lnTo>
                    <a:pt x="82" y="80"/>
                  </a:lnTo>
                  <a:lnTo>
                    <a:pt x="72" y="86"/>
                  </a:lnTo>
                  <a:lnTo>
                    <a:pt x="64" y="90"/>
                  </a:lnTo>
                  <a:lnTo>
                    <a:pt x="56" y="92"/>
                  </a:lnTo>
                  <a:lnTo>
                    <a:pt x="50" y="92"/>
                  </a:lnTo>
                  <a:lnTo>
                    <a:pt x="46" y="92"/>
                  </a:lnTo>
                  <a:lnTo>
                    <a:pt x="42" y="90"/>
                  </a:lnTo>
                  <a:lnTo>
                    <a:pt x="40" y="88"/>
                  </a:lnTo>
                  <a:lnTo>
                    <a:pt x="38" y="82"/>
                  </a:lnTo>
                  <a:lnTo>
                    <a:pt x="38" y="76"/>
                  </a:lnTo>
                  <a:lnTo>
                    <a:pt x="40" y="70"/>
                  </a:lnTo>
                  <a:lnTo>
                    <a:pt x="42" y="60"/>
                  </a:lnTo>
                  <a:lnTo>
                    <a:pt x="44" y="50"/>
                  </a:lnTo>
                  <a:lnTo>
                    <a:pt x="48" y="38"/>
                  </a:lnTo>
                  <a:lnTo>
                    <a:pt x="50" y="28"/>
                  </a:lnTo>
                  <a:lnTo>
                    <a:pt x="52" y="20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0" y="2"/>
                  </a:lnTo>
                  <a:lnTo>
                    <a:pt x="12" y="6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4" y="16"/>
                  </a:lnTo>
                  <a:lnTo>
                    <a:pt x="14" y="10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4" y="6"/>
                  </a:lnTo>
                  <a:lnTo>
                    <a:pt x="46" y="10"/>
                  </a:lnTo>
                  <a:lnTo>
                    <a:pt x="48" y="14"/>
                  </a:lnTo>
                  <a:lnTo>
                    <a:pt x="48" y="20"/>
                  </a:lnTo>
                  <a:lnTo>
                    <a:pt x="46" y="28"/>
                  </a:lnTo>
                  <a:lnTo>
                    <a:pt x="44" y="36"/>
                  </a:lnTo>
                  <a:lnTo>
                    <a:pt x="40" y="48"/>
                  </a:lnTo>
                  <a:lnTo>
                    <a:pt x="36" y="58"/>
                  </a:lnTo>
                  <a:lnTo>
                    <a:pt x="34" y="68"/>
                  </a:lnTo>
                  <a:lnTo>
                    <a:pt x="34" y="76"/>
                  </a:lnTo>
                  <a:lnTo>
                    <a:pt x="34" y="84"/>
                  </a:lnTo>
                  <a:lnTo>
                    <a:pt x="36" y="90"/>
                  </a:lnTo>
                  <a:lnTo>
                    <a:pt x="38" y="94"/>
                  </a:lnTo>
                  <a:lnTo>
                    <a:pt x="44" y="96"/>
                  </a:lnTo>
                  <a:lnTo>
                    <a:pt x="50" y="98"/>
                  </a:lnTo>
                  <a:lnTo>
                    <a:pt x="56" y="96"/>
                  </a:lnTo>
                  <a:lnTo>
                    <a:pt x="64" y="94"/>
                  </a:lnTo>
                  <a:lnTo>
                    <a:pt x="74" y="90"/>
                  </a:lnTo>
                  <a:lnTo>
                    <a:pt x="84" y="84"/>
                  </a:lnTo>
                  <a:lnTo>
                    <a:pt x="94" y="80"/>
                  </a:lnTo>
                  <a:lnTo>
                    <a:pt x="104" y="76"/>
                  </a:lnTo>
                  <a:lnTo>
                    <a:pt x="110" y="74"/>
                  </a:lnTo>
                  <a:lnTo>
                    <a:pt x="116" y="72"/>
                  </a:lnTo>
                  <a:lnTo>
                    <a:pt x="122" y="72"/>
                  </a:lnTo>
                  <a:lnTo>
                    <a:pt x="124" y="74"/>
                  </a:lnTo>
                  <a:lnTo>
                    <a:pt x="126" y="78"/>
                  </a:lnTo>
                  <a:lnTo>
                    <a:pt x="128" y="82"/>
                  </a:lnTo>
                  <a:lnTo>
                    <a:pt x="128" y="88"/>
                  </a:lnTo>
                  <a:lnTo>
                    <a:pt x="128" y="96"/>
                  </a:lnTo>
                  <a:lnTo>
                    <a:pt x="124" y="106"/>
                  </a:lnTo>
                  <a:lnTo>
                    <a:pt x="122" y="116"/>
                  </a:lnTo>
                  <a:lnTo>
                    <a:pt x="118" y="128"/>
                  </a:lnTo>
                  <a:lnTo>
                    <a:pt x="116" y="136"/>
                  </a:lnTo>
                  <a:lnTo>
                    <a:pt x="114" y="146"/>
                  </a:lnTo>
                  <a:lnTo>
                    <a:pt x="114" y="152"/>
                  </a:lnTo>
                  <a:lnTo>
                    <a:pt x="116" y="158"/>
                  </a:lnTo>
                  <a:lnTo>
                    <a:pt x="120" y="162"/>
                  </a:lnTo>
                  <a:lnTo>
                    <a:pt x="124" y="164"/>
                  </a:lnTo>
                  <a:lnTo>
                    <a:pt x="130" y="166"/>
                  </a:lnTo>
                  <a:lnTo>
                    <a:pt x="138" y="164"/>
                  </a:lnTo>
                  <a:lnTo>
                    <a:pt x="146" y="162"/>
                  </a:lnTo>
                  <a:lnTo>
                    <a:pt x="154" y="158"/>
                  </a:lnTo>
                  <a:lnTo>
                    <a:pt x="166" y="154"/>
                  </a:lnTo>
                  <a:lnTo>
                    <a:pt x="176" y="148"/>
                  </a:lnTo>
                  <a:lnTo>
                    <a:pt x="184" y="144"/>
                  </a:lnTo>
                  <a:lnTo>
                    <a:pt x="192" y="142"/>
                  </a:lnTo>
                  <a:lnTo>
                    <a:pt x="198" y="140"/>
                  </a:lnTo>
                  <a:lnTo>
                    <a:pt x="202" y="142"/>
                  </a:lnTo>
                  <a:lnTo>
                    <a:pt x="206" y="144"/>
                  </a:lnTo>
                  <a:lnTo>
                    <a:pt x="208" y="146"/>
                  </a:lnTo>
                  <a:lnTo>
                    <a:pt x="208" y="150"/>
                  </a:lnTo>
                  <a:lnTo>
                    <a:pt x="210" y="156"/>
                  </a:lnTo>
                  <a:lnTo>
                    <a:pt x="208" y="164"/>
                  </a:lnTo>
                  <a:lnTo>
                    <a:pt x="206" y="174"/>
                  </a:lnTo>
                  <a:lnTo>
                    <a:pt x="202" y="184"/>
                  </a:lnTo>
                  <a:lnTo>
                    <a:pt x="198" y="196"/>
                  </a:lnTo>
                  <a:lnTo>
                    <a:pt x="196" y="206"/>
                  </a:lnTo>
                  <a:lnTo>
                    <a:pt x="196" y="214"/>
                  </a:lnTo>
                  <a:lnTo>
                    <a:pt x="196" y="220"/>
                  </a:lnTo>
                  <a:lnTo>
                    <a:pt x="198" y="226"/>
                  </a:lnTo>
                  <a:lnTo>
                    <a:pt x="200" y="230"/>
                  </a:lnTo>
                  <a:lnTo>
                    <a:pt x="206" y="234"/>
                  </a:lnTo>
                  <a:lnTo>
                    <a:pt x="212" y="234"/>
                  </a:lnTo>
                  <a:lnTo>
                    <a:pt x="218" y="234"/>
                  </a:lnTo>
                  <a:lnTo>
                    <a:pt x="226" y="230"/>
                  </a:lnTo>
                  <a:lnTo>
                    <a:pt x="236" y="226"/>
                  </a:lnTo>
                  <a:lnTo>
                    <a:pt x="246" y="222"/>
                  </a:lnTo>
                  <a:lnTo>
                    <a:pt x="248" y="220"/>
                  </a:lnTo>
                  <a:lnTo>
                    <a:pt x="246" y="216"/>
                  </a:lnTo>
                  <a:lnTo>
                    <a:pt x="244" y="218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grpSp>
          <p:nvGrpSpPr>
            <p:cNvPr id="123957" name="Group 53"/>
            <p:cNvGrpSpPr>
              <a:grpSpLocks/>
            </p:cNvGrpSpPr>
            <p:nvPr/>
          </p:nvGrpSpPr>
          <p:grpSpPr bwMode="auto">
            <a:xfrm>
              <a:off x="1158" y="1361"/>
              <a:ext cx="461" cy="158"/>
              <a:chOff x="1830" y="1505"/>
              <a:chExt cx="661" cy="158"/>
            </a:xfrm>
          </p:grpSpPr>
          <p:sp>
            <p:nvSpPr>
              <p:cNvPr id="123912" name="Freeform 8"/>
              <p:cNvSpPr>
                <a:spLocks/>
              </p:cNvSpPr>
              <p:nvPr/>
            </p:nvSpPr>
            <p:spPr bwMode="auto">
              <a:xfrm>
                <a:off x="2132" y="1552"/>
                <a:ext cx="53" cy="24"/>
              </a:xfrm>
              <a:custGeom>
                <a:avLst/>
                <a:gdLst/>
                <a:ahLst/>
                <a:cxnLst>
                  <a:cxn ang="0">
                    <a:pos x="26" y="12"/>
                  </a:cxn>
                  <a:cxn ang="0">
                    <a:pos x="0" y="14"/>
                  </a:cxn>
                  <a:cxn ang="0">
                    <a:pos x="6" y="8"/>
                  </a:cxn>
                  <a:cxn ang="0">
                    <a:pos x="4" y="0"/>
                  </a:cxn>
                  <a:cxn ang="0">
                    <a:pos x="26" y="12"/>
                  </a:cxn>
                </a:cxnLst>
                <a:rect l="0" t="0" r="r" b="b"/>
                <a:pathLst>
                  <a:path w="26" h="14">
                    <a:moveTo>
                      <a:pt x="26" y="12"/>
                    </a:moveTo>
                    <a:lnTo>
                      <a:pt x="0" y="14"/>
                    </a:lnTo>
                    <a:lnTo>
                      <a:pt x="6" y="8"/>
                    </a:lnTo>
                    <a:lnTo>
                      <a:pt x="4" y="0"/>
                    </a:lnTo>
                    <a:lnTo>
                      <a:pt x="26" y="1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3913" name="Freeform 9"/>
              <p:cNvSpPr>
                <a:spLocks noEditPoints="1"/>
              </p:cNvSpPr>
              <p:nvPr/>
            </p:nvSpPr>
            <p:spPr bwMode="auto">
              <a:xfrm>
                <a:off x="2112" y="1536"/>
                <a:ext cx="102" cy="50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10" y="20"/>
                  </a:cxn>
                  <a:cxn ang="0">
                    <a:pos x="10" y="24"/>
                  </a:cxn>
                  <a:cxn ang="0">
                    <a:pos x="14" y="28"/>
                  </a:cxn>
                  <a:cxn ang="0">
                    <a:pos x="20" y="20"/>
                  </a:cxn>
                  <a:cxn ang="0">
                    <a:pos x="22" y="18"/>
                  </a:cxn>
                  <a:cxn ang="0">
                    <a:pos x="20" y="16"/>
                  </a:cxn>
                  <a:cxn ang="0">
                    <a:pos x="18" y="8"/>
                  </a:cxn>
                  <a:cxn ang="0">
                    <a:pos x="14" y="10"/>
                  </a:cxn>
                  <a:cxn ang="0">
                    <a:pos x="12" y="14"/>
                  </a:cxn>
                  <a:cxn ang="0">
                    <a:pos x="32" y="26"/>
                  </a:cxn>
                  <a:cxn ang="0">
                    <a:pos x="36" y="22"/>
                  </a:cxn>
                  <a:cxn ang="0">
                    <a:pos x="34" y="18"/>
                  </a:cxn>
                  <a:cxn ang="0">
                    <a:pos x="38" y="18"/>
                  </a:cxn>
                  <a:cxn ang="0">
                    <a:pos x="16" y="6"/>
                  </a:cxn>
                  <a:cxn ang="0">
                    <a:pos x="6" y="0"/>
                  </a:cxn>
                  <a:cxn ang="0">
                    <a:pos x="10" y="10"/>
                  </a:cxn>
                  <a:cxn ang="0">
                    <a:pos x="12" y="18"/>
                  </a:cxn>
                  <a:cxn ang="0">
                    <a:pos x="16" y="18"/>
                  </a:cxn>
                  <a:cxn ang="0">
                    <a:pos x="12" y="14"/>
                  </a:cxn>
                  <a:cxn ang="0">
                    <a:pos x="8" y="22"/>
                  </a:cxn>
                  <a:cxn ang="0">
                    <a:pos x="0" y="30"/>
                  </a:cxn>
                  <a:cxn ang="0">
                    <a:pos x="12" y="28"/>
                  </a:cxn>
                  <a:cxn ang="0">
                    <a:pos x="36" y="26"/>
                  </a:cxn>
                  <a:cxn ang="0">
                    <a:pos x="50" y="24"/>
                  </a:cxn>
                  <a:cxn ang="0">
                    <a:pos x="38" y="18"/>
                  </a:cxn>
                </a:cxnLst>
                <a:rect l="0" t="0" r="r" b="b"/>
                <a:pathLst>
                  <a:path w="50" h="30">
                    <a:moveTo>
                      <a:pt x="34" y="18"/>
                    </a:moveTo>
                    <a:lnTo>
                      <a:pt x="10" y="20"/>
                    </a:lnTo>
                    <a:lnTo>
                      <a:pt x="10" y="24"/>
                    </a:lnTo>
                    <a:lnTo>
                      <a:pt x="14" y="28"/>
                    </a:lnTo>
                    <a:lnTo>
                      <a:pt x="20" y="20"/>
                    </a:lnTo>
                    <a:lnTo>
                      <a:pt x="22" y="18"/>
                    </a:lnTo>
                    <a:lnTo>
                      <a:pt x="20" y="16"/>
                    </a:lnTo>
                    <a:lnTo>
                      <a:pt x="18" y="8"/>
                    </a:lnTo>
                    <a:lnTo>
                      <a:pt x="14" y="10"/>
                    </a:lnTo>
                    <a:lnTo>
                      <a:pt x="12" y="14"/>
                    </a:lnTo>
                    <a:lnTo>
                      <a:pt x="32" y="26"/>
                    </a:lnTo>
                    <a:lnTo>
                      <a:pt x="36" y="22"/>
                    </a:lnTo>
                    <a:lnTo>
                      <a:pt x="34" y="18"/>
                    </a:lnTo>
                    <a:close/>
                    <a:moveTo>
                      <a:pt x="38" y="18"/>
                    </a:moveTo>
                    <a:lnTo>
                      <a:pt x="16" y="6"/>
                    </a:lnTo>
                    <a:lnTo>
                      <a:pt x="6" y="0"/>
                    </a:lnTo>
                    <a:lnTo>
                      <a:pt x="10" y="10"/>
                    </a:lnTo>
                    <a:lnTo>
                      <a:pt x="12" y="18"/>
                    </a:lnTo>
                    <a:lnTo>
                      <a:pt x="16" y="18"/>
                    </a:lnTo>
                    <a:lnTo>
                      <a:pt x="12" y="14"/>
                    </a:lnTo>
                    <a:lnTo>
                      <a:pt x="8" y="22"/>
                    </a:lnTo>
                    <a:lnTo>
                      <a:pt x="0" y="30"/>
                    </a:lnTo>
                    <a:lnTo>
                      <a:pt x="12" y="28"/>
                    </a:lnTo>
                    <a:lnTo>
                      <a:pt x="36" y="26"/>
                    </a:lnTo>
                    <a:lnTo>
                      <a:pt x="50" y="24"/>
                    </a:lnTo>
                    <a:lnTo>
                      <a:pt x="38" y="1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3914" name="Freeform 10"/>
              <p:cNvSpPr>
                <a:spLocks/>
              </p:cNvSpPr>
              <p:nvPr/>
            </p:nvSpPr>
            <p:spPr bwMode="auto">
              <a:xfrm>
                <a:off x="1830" y="1505"/>
                <a:ext cx="661" cy="12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320" y="74"/>
                  </a:cxn>
                  <a:cxn ang="0">
                    <a:pos x="322" y="74"/>
                  </a:cxn>
                  <a:cxn ang="0">
                    <a:pos x="324" y="70"/>
                  </a:cxn>
                  <a:cxn ang="0">
                    <a:pos x="322" y="7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4"/>
                  </a:cxn>
                </a:cxnLst>
                <a:rect l="0" t="0" r="r" b="b"/>
                <a:pathLst>
                  <a:path w="324" h="74">
                    <a:moveTo>
                      <a:pt x="2" y="4"/>
                    </a:moveTo>
                    <a:lnTo>
                      <a:pt x="320" y="74"/>
                    </a:lnTo>
                    <a:lnTo>
                      <a:pt x="322" y="74"/>
                    </a:lnTo>
                    <a:lnTo>
                      <a:pt x="324" y="70"/>
                    </a:lnTo>
                    <a:lnTo>
                      <a:pt x="322" y="7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3915" name="Freeform 11"/>
              <p:cNvSpPr>
                <a:spLocks/>
              </p:cNvSpPr>
              <p:nvPr/>
            </p:nvSpPr>
            <p:spPr bwMode="auto">
              <a:xfrm>
                <a:off x="2140" y="1586"/>
                <a:ext cx="49" cy="26"/>
              </a:xfrm>
              <a:custGeom>
                <a:avLst/>
                <a:gdLst/>
                <a:ahLst/>
                <a:cxnLst>
                  <a:cxn ang="0">
                    <a:pos x="24" y="12"/>
                  </a:cxn>
                  <a:cxn ang="0">
                    <a:pos x="0" y="16"/>
                  </a:cxn>
                  <a:cxn ang="0">
                    <a:pos x="4" y="8"/>
                  </a:cxn>
                  <a:cxn ang="0">
                    <a:pos x="2" y="0"/>
                  </a:cxn>
                  <a:cxn ang="0">
                    <a:pos x="24" y="12"/>
                  </a:cxn>
                </a:cxnLst>
                <a:rect l="0" t="0" r="r" b="b"/>
                <a:pathLst>
                  <a:path w="24" h="16">
                    <a:moveTo>
                      <a:pt x="24" y="12"/>
                    </a:moveTo>
                    <a:lnTo>
                      <a:pt x="0" y="16"/>
                    </a:lnTo>
                    <a:lnTo>
                      <a:pt x="4" y="8"/>
                    </a:lnTo>
                    <a:lnTo>
                      <a:pt x="2" y="0"/>
                    </a:lnTo>
                    <a:lnTo>
                      <a:pt x="24" y="1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3916" name="Freeform 12"/>
              <p:cNvSpPr>
                <a:spLocks noEditPoints="1"/>
              </p:cNvSpPr>
              <p:nvPr/>
            </p:nvSpPr>
            <p:spPr bwMode="auto">
              <a:xfrm>
                <a:off x="2116" y="1569"/>
                <a:ext cx="102" cy="53"/>
              </a:xfrm>
              <a:custGeom>
                <a:avLst/>
                <a:gdLst/>
                <a:ahLst/>
                <a:cxnLst>
                  <a:cxn ang="0">
                    <a:pos x="36" y="18"/>
                  </a:cxn>
                  <a:cxn ang="0">
                    <a:pos x="10" y="20"/>
                  </a:cxn>
                  <a:cxn ang="0">
                    <a:pos x="12" y="26"/>
                  </a:cxn>
                  <a:cxn ang="0">
                    <a:pos x="14" y="28"/>
                  </a:cxn>
                  <a:cxn ang="0">
                    <a:pos x="20" y="22"/>
                  </a:cxn>
                  <a:cxn ang="0">
                    <a:pos x="22" y="20"/>
                  </a:cxn>
                  <a:cxn ang="0">
                    <a:pos x="22" y="18"/>
                  </a:cxn>
                  <a:cxn ang="0">
                    <a:pos x="18" y="10"/>
                  </a:cxn>
                  <a:cxn ang="0">
                    <a:pos x="14" y="10"/>
                  </a:cxn>
                  <a:cxn ang="0">
                    <a:pos x="12" y="14"/>
                  </a:cxn>
                  <a:cxn ang="0">
                    <a:pos x="34" y="26"/>
                  </a:cxn>
                  <a:cxn ang="0">
                    <a:pos x="36" y="22"/>
                  </a:cxn>
                  <a:cxn ang="0">
                    <a:pos x="36" y="18"/>
                  </a:cxn>
                  <a:cxn ang="0">
                    <a:pos x="38" y="18"/>
                  </a:cxn>
                  <a:cxn ang="0">
                    <a:pos x="16" y="6"/>
                  </a:cxn>
                  <a:cxn ang="0">
                    <a:pos x="6" y="0"/>
                  </a:cxn>
                  <a:cxn ang="0">
                    <a:pos x="10" y="12"/>
                  </a:cxn>
                  <a:cxn ang="0">
                    <a:pos x="12" y="20"/>
                  </a:cxn>
                  <a:cxn ang="0">
                    <a:pos x="16" y="18"/>
                  </a:cxn>
                  <a:cxn ang="0">
                    <a:pos x="12" y="16"/>
                  </a:cxn>
                  <a:cxn ang="0">
                    <a:pos x="8" y="22"/>
                  </a:cxn>
                  <a:cxn ang="0">
                    <a:pos x="0" y="32"/>
                  </a:cxn>
                  <a:cxn ang="0">
                    <a:pos x="12" y="30"/>
                  </a:cxn>
                  <a:cxn ang="0">
                    <a:pos x="36" y="28"/>
                  </a:cxn>
                  <a:cxn ang="0">
                    <a:pos x="50" y="26"/>
                  </a:cxn>
                  <a:cxn ang="0">
                    <a:pos x="38" y="18"/>
                  </a:cxn>
                </a:cxnLst>
                <a:rect l="0" t="0" r="r" b="b"/>
                <a:pathLst>
                  <a:path w="50" h="32">
                    <a:moveTo>
                      <a:pt x="36" y="18"/>
                    </a:moveTo>
                    <a:lnTo>
                      <a:pt x="10" y="20"/>
                    </a:lnTo>
                    <a:lnTo>
                      <a:pt x="12" y="26"/>
                    </a:lnTo>
                    <a:lnTo>
                      <a:pt x="14" y="28"/>
                    </a:lnTo>
                    <a:lnTo>
                      <a:pt x="20" y="22"/>
                    </a:lnTo>
                    <a:lnTo>
                      <a:pt x="22" y="20"/>
                    </a:lnTo>
                    <a:lnTo>
                      <a:pt x="22" y="18"/>
                    </a:lnTo>
                    <a:lnTo>
                      <a:pt x="18" y="10"/>
                    </a:lnTo>
                    <a:lnTo>
                      <a:pt x="14" y="10"/>
                    </a:lnTo>
                    <a:lnTo>
                      <a:pt x="12" y="14"/>
                    </a:lnTo>
                    <a:lnTo>
                      <a:pt x="34" y="26"/>
                    </a:lnTo>
                    <a:lnTo>
                      <a:pt x="36" y="22"/>
                    </a:lnTo>
                    <a:lnTo>
                      <a:pt x="36" y="18"/>
                    </a:lnTo>
                    <a:close/>
                    <a:moveTo>
                      <a:pt x="38" y="18"/>
                    </a:moveTo>
                    <a:lnTo>
                      <a:pt x="16" y="6"/>
                    </a:lnTo>
                    <a:lnTo>
                      <a:pt x="6" y="0"/>
                    </a:lnTo>
                    <a:lnTo>
                      <a:pt x="10" y="12"/>
                    </a:lnTo>
                    <a:lnTo>
                      <a:pt x="12" y="20"/>
                    </a:lnTo>
                    <a:lnTo>
                      <a:pt x="16" y="18"/>
                    </a:lnTo>
                    <a:lnTo>
                      <a:pt x="12" y="16"/>
                    </a:lnTo>
                    <a:lnTo>
                      <a:pt x="8" y="22"/>
                    </a:lnTo>
                    <a:lnTo>
                      <a:pt x="0" y="32"/>
                    </a:lnTo>
                    <a:lnTo>
                      <a:pt x="12" y="30"/>
                    </a:lnTo>
                    <a:lnTo>
                      <a:pt x="36" y="28"/>
                    </a:lnTo>
                    <a:lnTo>
                      <a:pt x="50" y="26"/>
                    </a:lnTo>
                    <a:lnTo>
                      <a:pt x="38" y="1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3917" name="Freeform 13"/>
              <p:cNvSpPr>
                <a:spLocks/>
              </p:cNvSpPr>
              <p:nvPr/>
            </p:nvSpPr>
            <p:spPr bwMode="auto">
              <a:xfrm>
                <a:off x="1843" y="1542"/>
                <a:ext cx="648" cy="121"/>
              </a:xfrm>
              <a:custGeom>
                <a:avLst/>
                <a:gdLst/>
                <a:ahLst/>
                <a:cxnLst>
                  <a:cxn ang="0">
                    <a:pos x="2" y="6"/>
                  </a:cxn>
                  <a:cxn ang="0">
                    <a:pos x="314" y="72"/>
                  </a:cxn>
                  <a:cxn ang="0">
                    <a:pos x="316" y="72"/>
                  </a:cxn>
                  <a:cxn ang="0">
                    <a:pos x="318" y="68"/>
                  </a:cxn>
                  <a:cxn ang="0">
                    <a:pos x="316" y="6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2" y="6"/>
                  </a:cxn>
                </a:cxnLst>
                <a:rect l="0" t="0" r="r" b="b"/>
                <a:pathLst>
                  <a:path w="318" h="72">
                    <a:moveTo>
                      <a:pt x="2" y="6"/>
                    </a:moveTo>
                    <a:lnTo>
                      <a:pt x="314" y="72"/>
                    </a:lnTo>
                    <a:lnTo>
                      <a:pt x="316" y="72"/>
                    </a:lnTo>
                    <a:lnTo>
                      <a:pt x="318" y="68"/>
                    </a:lnTo>
                    <a:lnTo>
                      <a:pt x="316" y="6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grpSp>
          <p:nvGrpSpPr>
            <p:cNvPr id="123956" name="Group 52"/>
            <p:cNvGrpSpPr>
              <a:grpSpLocks/>
            </p:cNvGrpSpPr>
            <p:nvPr/>
          </p:nvGrpSpPr>
          <p:grpSpPr bwMode="auto">
            <a:xfrm>
              <a:off x="218" y="1343"/>
              <a:ext cx="458" cy="127"/>
              <a:chOff x="498" y="1487"/>
              <a:chExt cx="698" cy="127"/>
            </a:xfrm>
          </p:grpSpPr>
          <p:sp>
            <p:nvSpPr>
              <p:cNvPr id="123918" name="Freeform 14"/>
              <p:cNvSpPr>
                <a:spLocks/>
              </p:cNvSpPr>
              <p:nvPr/>
            </p:nvSpPr>
            <p:spPr bwMode="auto">
              <a:xfrm>
                <a:off x="498" y="1487"/>
                <a:ext cx="690" cy="87"/>
              </a:xfrm>
              <a:custGeom>
                <a:avLst/>
                <a:gdLst/>
                <a:ahLst/>
                <a:cxnLst>
                  <a:cxn ang="0">
                    <a:pos x="4" y="52"/>
                  </a:cxn>
                  <a:cxn ang="0">
                    <a:pos x="336" y="6"/>
                  </a:cxn>
                  <a:cxn ang="0">
                    <a:pos x="338" y="6"/>
                  </a:cxn>
                  <a:cxn ang="0">
                    <a:pos x="336" y="0"/>
                  </a:cxn>
                  <a:cxn ang="0">
                    <a:pos x="334" y="2"/>
                  </a:cxn>
                  <a:cxn ang="0">
                    <a:pos x="4" y="48"/>
                  </a:cxn>
                  <a:cxn ang="0">
                    <a:pos x="0" y="48"/>
                  </a:cxn>
                  <a:cxn ang="0">
                    <a:pos x="2" y="52"/>
                  </a:cxn>
                  <a:cxn ang="0">
                    <a:pos x="4" y="52"/>
                  </a:cxn>
                </a:cxnLst>
                <a:rect l="0" t="0" r="r" b="b"/>
                <a:pathLst>
                  <a:path w="338" h="52">
                    <a:moveTo>
                      <a:pt x="4" y="52"/>
                    </a:moveTo>
                    <a:lnTo>
                      <a:pt x="336" y="6"/>
                    </a:lnTo>
                    <a:lnTo>
                      <a:pt x="338" y="6"/>
                    </a:lnTo>
                    <a:lnTo>
                      <a:pt x="336" y="0"/>
                    </a:lnTo>
                    <a:lnTo>
                      <a:pt x="334" y="2"/>
                    </a:lnTo>
                    <a:lnTo>
                      <a:pt x="4" y="48"/>
                    </a:lnTo>
                    <a:lnTo>
                      <a:pt x="0" y="48"/>
                    </a:lnTo>
                    <a:lnTo>
                      <a:pt x="2" y="52"/>
                    </a:lnTo>
                    <a:lnTo>
                      <a:pt x="4" y="5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3919" name="Freeform 15"/>
              <p:cNvSpPr>
                <a:spLocks/>
              </p:cNvSpPr>
              <p:nvPr/>
            </p:nvSpPr>
            <p:spPr bwMode="auto">
              <a:xfrm>
                <a:off x="498" y="1527"/>
                <a:ext cx="698" cy="87"/>
              </a:xfrm>
              <a:custGeom>
                <a:avLst/>
                <a:gdLst/>
                <a:ahLst/>
                <a:cxnLst>
                  <a:cxn ang="0">
                    <a:pos x="4" y="52"/>
                  </a:cxn>
                  <a:cxn ang="0">
                    <a:pos x="340" y="6"/>
                  </a:cxn>
                  <a:cxn ang="0">
                    <a:pos x="342" y="4"/>
                  </a:cxn>
                  <a:cxn ang="0">
                    <a:pos x="342" y="0"/>
                  </a:cxn>
                  <a:cxn ang="0">
                    <a:pos x="340" y="0"/>
                  </a:cxn>
                  <a:cxn ang="0">
                    <a:pos x="4" y="48"/>
                  </a:cxn>
                  <a:cxn ang="0">
                    <a:pos x="0" y="48"/>
                  </a:cxn>
                  <a:cxn ang="0">
                    <a:pos x="2" y="52"/>
                  </a:cxn>
                  <a:cxn ang="0">
                    <a:pos x="4" y="52"/>
                  </a:cxn>
                </a:cxnLst>
                <a:rect l="0" t="0" r="r" b="b"/>
                <a:pathLst>
                  <a:path w="342" h="52">
                    <a:moveTo>
                      <a:pt x="4" y="52"/>
                    </a:moveTo>
                    <a:lnTo>
                      <a:pt x="340" y="6"/>
                    </a:lnTo>
                    <a:lnTo>
                      <a:pt x="342" y="4"/>
                    </a:lnTo>
                    <a:lnTo>
                      <a:pt x="342" y="0"/>
                    </a:lnTo>
                    <a:lnTo>
                      <a:pt x="340" y="0"/>
                    </a:lnTo>
                    <a:lnTo>
                      <a:pt x="4" y="48"/>
                    </a:lnTo>
                    <a:lnTo>
                      <a:pt x="0" y="48"/>
                    </a:lnTo>
                    <a:lnTo>
                      <a:pt x="2" y="52"/>
                    </a:lnTo>
                    <a:lnTo>
                      <a:pt x="4" y="5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sp>
          <p:nvSpPr>
            <p:cNvPr id="123920" name="Text Box 16"/>
            <p:cNvSpPr txBox="1">
              <a:spLocks noChangeArrowheads="1"/>
            </p:cNvSpPr>
            <p:nvPr/>
          </p:nvSpPr>
          <p:spPr bwMode="auto">
            <a:xfrm>
              <a:off x="1485" y="1553"/>
              <a:ext cx="27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 algn="ctr" defTabSz="914400" fontAlgn="base">
                <a:spcBef>
                  <a:spcPct val="50000"/>
                </a:spcBef>
                <a:spcAft>
                  <a:spcPct val="0"/>
                </a:spcAft>
                <a:buClr>
                  <a:srgbClr val="808080"/>
                </a:buClr>
                <a:buSzPct val="75000"/>
                <a:buFont typeface="Wingdings" pitchFamily="-65" charset="2"/>
                <a:buNone/>
              </a:pPr>
              <a:r>
                <a:rPr lang="en-US">
                  <a:solidFill>
                    <a:srgbClr val="33CC33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p'</a:t>
              </a:r>
              <a:endParaRPr lang="el-GR">
                <a:solidFill>
                  <a:srgbClr val="33CC33"/>
                </a:solidFill>
                <a:latin typeface="Comic Sans MS" pitchFamily="-65" charset="0"/>
                <a:ea typeface="Arial" pitchFamily="-65" charset="0"/>
                <a:cs typeface="Arial" pitchFamily="-65" charset="0"/>
              </a:endParaRPr>
            </a:p>
          </p:txBody>
        </p:sp>
        <p:sp>
          <p:nvSpPr>
            <p:cNvPr id="123921" name="Text Box 17"/>
            <p:cNvSpPr txBox="1">
              <a:spLocks noChangeArrowheads="1"/>
            </p:cNvSpPr>
            <p:nvPr/>
          </p:nvSpPr>
          <p:spPr bwMode="auto">
            <a:xfrm>
              <a:off x="218" y="1489"/>
              <a:ext cx="28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 algn="ctr" defTabSz="914400" fontAlgn="base">
                <a:spcBef>
                  <a:spcPct val="50000"/>
                </a:spcBef>
                <a:spcAft>
                  <a:spcPct val="0"/>
                </a:spcAft>
                <a:buClr>
                  <a:srgbClr val="808080"/>
                </a:buClr>
                <a:buSzPct val="75000"/>
                <a:buFont typeface="Wingdings" pitchFamily="-65" charset="2"/>
                <a:buNone/>
              </a:pPr>
              <a:r>
                <a:rPr lang="en-US" dirty="0" err="1">
                  <a:solidFill>
                    <a:srgbClr val="33CC33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p</a:t>
              </a:r>
              <a:endParaRPr lang="el-GR" sz="2000" dirty="0">
                <a:solidFill>
                  <a:srgbClr val="33CC33"/>
                </a:solidFill>
                <a:latin typeface="Comic Sans MS" pitchFamily="-65" charset="0"/>
                <a:ea typeface="Arial" pitchFamily="-65" charset="0"/>
                <a:cs typeface="Arial" pitchFamily="-65" charset="0"/>
              </a:endParaRPr>
            </a:p>
          </p:txBody>
        </p:sp>
        <p:sp>
          <p:nvSpPr>
            <p:cNvPr id="123922" name="Freeform 18"/>
            <p:cNvSpPr>
              <a:spLocks/>
            </p:cNvSpPr>
            <p:nvPr/>
          </p:nvSpPr>
          <p:spPr bwMode="auto">
            <a:xfrm>
              <a:off x="642" y="1150"/>
              <a:ext cx="578" cy="345"/>
            </a:xfrm>
            <a:custGeom>
              <a:avLst/>
              <a:gdLst/>
              <a:ahLst/>
              <a:cxnLst>
                <a:cxn ang="0">
                  <a:pos x="468" y="94"/>
                </a:cxn>
                <a:cxn ang="0">
                  <a:pos x="462" y="114"/>
                </a:cxn>
                <a:cxn ang="0">
                  <a:pos x="444" y="134"/>
                </a:cxn>
                <a:cxn ang="0">
                  <a:pos x="416" y="152"/>
                </a:cxn>
                <a:cxn ang="0">
                  <a:pos x="380" y="166"/>
                </a:cxn>
                <a:cxn ang="0">
                  <a:pos x="336" y="178"/>
                </a:cxn>
                <a:cxn ang="0">
                  <a:pos x="288" y="184"/>
                </a:cxn>
                <a:cxn ang="0">
                  <a:pos x="234" y="186"/>
                </a:cxn>
                <a:cxn ang="0">
                  <a:pos x="180" y="184"/>
                </a:cxn>
                <a:cxn ang="0">
                  <a:pos x="132" y="178"/>
                </a:cxn>
                <a:cxn ang="0">
                  <a:pos x="88" y="166"/>
                </a:cxn>
                <a:cxn ang="0">
                  <a:pos x="52" y="152"/>
                </a:cxn>
                <a:cxn ang="0">
                  <a:pos x="24" y="134"/>
                </a:cxn>
                <a:cxn ang="0">
                  <a:pos x="8" y="114"/>
                </a:cxn>
                <a:cxn ang="0">
                  <a:pos x="0" y="94"/>
                </a:cxn>
                <a:cxn ang="0">
                  <a:pos x="8" y="72"/>
                </a:cxn>
                <a:cxn ang="0">
                  <a:pos x="24" y="52"/>
                </a:cxn>
                <a:cxn ang="0">
                  <a:pos x="52" y="36"/>
                </a:cxn>
                <a:cxn ang="0">
                  <a:pos x="88" y="20"/>
                </a:cxn>
                <a:cxn ang="0">
                  <a:pos x="132" y="10"/>
                </a:cxn>
                <a:cxn ang="0">
                  <a:pos x="180" y="2"/>
                </a:cxn>
                <a:cxn ang="0">
                  <a:pos x="234" y="0"/>
                </a:cxn>
                <a:cxn ang="0">
                  <a:pos x="288" y="2"/>
                </a:cxn>
                <a:cxn ang="0">
                  <a:pos x="336" y="10"/>
                </a:cxn>
                <a:cxn ang="0">
                  <a:pos x="380" y="20"/>
                </a:cxn>
                <a:cxn ang="0">
                  <a:pos x="416" y="36"/>
                </a:cxn>
                <a:cxn ang="0">
                  <a:pos x="444" y="52"/>
                </a:cxn>
                <a:cxn ang="0">
                  <a:pos x="462" y="72"/>
                </a:cxn>
                <a:cxn ang="0">
                  <a:pos x="468" y="94"/>
                </a:cxn>
              </a:cxnLst>
              <a:rect l="0" t="0" r="r" b="b"/>
              <a:pathLst>
                <a:path w="468" h="186">
                  <a:moveTo>
                    <a:pt x="468" y="94"/>
                  </a:moveTo>
                  <a:lnTo>
                    <a:pt x="462" y="114"/>
                  </a:lnTo>
                  <a:lnTo>
                    <a:pt x="444" y="134"/>
                  </a:lnTo>
                  <a:lnTo>
                    <a:pt x="416" y="152"/>
                  </a:lnTo>
                  <a:lnTo>
                    <a:pt x="380" y="166"/>
                  </a:lnTo>
                  <a:lnTo>
                    <a:pt x="336" y="178"/>
                  </a:lnTo>
                  <a:lnTo>
                    <a:pt x="288" y="184"/>
                  </a:lnTo>
                  <a:lnTo>
                    <a:pt x="234" y="186"/>
                  </a:lnTo>
                  <a:lnTo>
                    <a:pt x="180" y="184"/>
                  </a:lnTo>
                  <a:lnTo>
                    <a:pt x="132" y="178"/>
                  </a:lnTo>
                  <a:lnTo>
                    <a:pt x="88" y="166"/>
                  </a:lnTo>
                  <a:lnTo>
                    <a:pt x="52" y="152"/>
                  </a:lnTo>
                  <a:lnTo>
                    <a:pt x="24" y="134"/>
                  </a:lnTo>
                  <a:lnTo>
                    <a:pt x="8" y="114"/>
                  </a:lnTo>
                  <a:lnTo>
                    <a:pt x="0" y="94"/>
                  </a:lnTo>
                  <a:lnTo>
                    <a:pt x="8" y="72"/>
                  </a:lnTo>
                  <a:lnTo>
                    <a:pt x="24" y="52"/>
                  </a:lnTo>
                  <a:lnTo>
                    <a:pt x="52" y="36"/>
                  </a:lnTo>
                  <a:lnTo>
                    <a:pt x="88" y="20"/>
                  </a:lnTo>
                  <a:lnTo>
                    <a:pt x="132" y="10"/>
                  </a:lnTo>
                  <a:lnTo>
                    <a:pt x="180" y="2"/>
                  </a:lnTo>
                  <a:lnTo>
                    <a:pt x="234" y="0"/>
                  </a:lnTo>
                  <a:lnTo>
                    <a:pt x="288" y="2"/>
                  </a:lnTo>
                  <a:lnTo>
                    <a:pt x="336" y="10"/>
                  </a:lnTo>
                  <a:lnTo>
                    <a:pt x="380" y="20"/>
                  </a:lnTo>
                  <a:lnTo>
                    <a:pt x="416" y="36"/>
                  </a:lnTo>
                  <a:lnTo>
                    <a:pt x="444" y="52"/>
                  </a:lnTo>
                  <a:lnTo>
                    <a:pt x="462" y="72"/>
                  </a:lnTo>
                  <a:lnTo>
                    <a:pt x="468" y="94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100000">
                  <a:schemeClr val="hlink"/>
                </a:gs>
              </a:gsLst>
              <a:path path="rect">
                <a:fillToRect l="50000" t="50000" r="50000" b="50000"/>
              </a:path>
            </a:gradFill>
            <a:ln w="0">
              <a:solidFill>
                <a:srgbClr val="E1E1E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3923" name="Line 19"/>
            <p:cNvSpPr>
              <a:spLocks noChangeShapeType="1"/>
            </p:cNvSpPr>
            <p:nvPr/>
          </p:nvSpPr>
          <p:spPr bwMode="auto">
            <a:xfrm flipH="1" flipV="1">
              <a:off x="285" y="1038"/>
              <a:ext cx="443" cy="189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3924" name="Text Box 20"/>
            <p:cNvSpPr txBox="1">
              <a:spLocks noChangeArrowheads="1"/>
            </p:cNvSpPr>
            <p:nvPr/>
          </p:nvSpPr>
          <p:spPr bwMode="auto">
            <a:xfrm>
              <a:off x="249" y="798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333399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rPr>
                <a:t>k</a:t>
              </a: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3925" name="Text Box 21"/>
            <p:cNvSpPr txBox="1">
              <a:spLocks noChangeArrowheads="1"/>
            </p:cNvSpPr>
            <p:nvPr/>
          </p:nvSpPr>
          <p:spPr bwMode="auto">
            <a:xfrm>
              <a:off x="1361" y="832"/>
              <a:ext cx="25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333399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k'</a:t>
              </a:r>
            </a:p>
          </p:txBody>
        </p:sp>
      </p:grpSp>
      <p:sp>
        <p:nvSpPr>
          <p:cNvPr id="123926" name="Text Box 22"/>
          <p:cNvSpPr txBox="1">
            <a:spLocks noChangeArrowheads="1"/>
          </p:cNvSpPr>
          <p:nvPr/>
        </p:nvSpPr>
        <p:spPr bwMode="auto">
          <a:xfrm>
            <a:off x="2663825" y="1692275"/>
            <a:ext cx="392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FF8D0E"/>
                </a:solidFill>
                <a:latin typeface="Comic Sans MS" pitchFamily="-65" charset="0"/>
                <a:ea typeface="Arial" pitchFamily="-65" charset="0"/>
                <a:cs typeface="Arial" pitchFamily="-65" charset="0"/>
              </a:rPr>
              <a:t>q</a:t>
            </a:r>
            <a:r>
              <a:rPr lang="en-US" dirty="0">
                <a:solidFill>
                  <a:srgbClr val="FF8D0E"/>
                </a:solidFill>
                <a:latin typeface="Comic Sans MS" pitchFamily="-65" charset="0"/>
                <a:ea typeface="Arial" pitchFamily="-65" charset="0"/>
                <a:cs typeface="Arial" pitchFamily="-65" charset="0"/>
              </a:rPr>
              <a:t>'</a:t>
            </a:r>
            <a:endParaRPr lang="en-US" dirty="0">
              <a:solidFill>
                <a:srgbClr val="333399"/>
              </a:solidFill>
              <a:latin typeface="Comic Sans MS" pitchFamily="-65" charset="0"/>
              <a:ea typeface="Arial" pitchFamily="-65" charset="0"/>
              <a:cs typeface="Arial" pitchFamily="-65" charset="0"/>
            </a:endParaRPr>
          </a:p>
        </p:txBody>
      </p:sp>
      <p:grpSp>
        <p:nvGrpSpPr>
          <p:cNvPr id="124131" name="Group 227"/>
          <p:cNvGrpSpPr>
            <a:grpSpLocks/>
          </p:cNvGrpSpPr>
          <p:nvPr/>
        </p:nvGrpSpPr>
        <p:grpSpPr bwMode="auto">
          <a:xfrm>
            <a:off x="3846513" y="847725"/>
            <a:ext cx="1762125" cy="1600200"/>
            <a:chOff x="255" y="1686"/>
            <a:chExt cx="1110" cy="1008"/>
          </a:xfrm>
        </p:grpSpPr>
        <p:sp>
          <p:nvSpPr>
            <p:cNvPr id="124080" name="Line 176"/>
            <p:cNvSpPr>
              <a:spLocks noChangeShapeType="1"/>
            </p:cNvSpPr>
            <p:nvPr/>
          </p:nvSpPr>
          <p:spPr bwMode="auto">
            <a:xfrm flipH="1">
              <a:off x="787" y="2274"/>
              <a:ext cx="72" cy="17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4081" name="Freeform 177"/>
            <p:cNvSpPr>
              <a:spLocks/>
            </p:cNvSpPr>
            <p:nvPr/>
          </p:nvSpPr>
          <p:spPr bwMode="auto">
            <a:xfrm rot="1141667">
              <a:off x="635" y="1943"/>
              <a:ext cx="288" cy="313"/>
            </a:xfrm>
            <a:custGeom>
              <a:avLst/>
              <a:gdLst/>
              <a:ahLst/>
              <a:cxnLst>
                <a:cxn ang="0">
                  <a:pos x="224" y="226"/>
                </a:cxn>
                <a:cxn ang="0">
                  <a:pos x="208" y="228"/>
                </a:cxn>
                <a:cxn ang="0">
                  <a:pos x="200" y="220"/>
                </a:cxn>
                <a:cxn ang="0">
                  <a:pos x="204" y="196"/>
                </a:cxn>
                <a:cxn ang="0">
                  <a:pos x="212" y="164"/>
                </a:cxn>
                <a:cxn ang="0">
                  <a:pos x="212" y="144"/>
                </a:cxn>
                <a:cxn ang="0">
                  <a:pos x="198" y="136"/>
                </a:cxn>
                <a:cxn ang="0">
                  <a:pos x="174" y="144"/>
                </a:cxn>
                <a:cxn ang="0">
                  <a:pos x="144" y="158"/>
                </a:cxn>
                <a:cxn ang="0">
                  <a:pos x="126" y="160"/>
                </a:cxn>
                <a:cxn ang="0">
                  <a:pos x="120" y="152"/>
                </a:cxn>
                <a:cxn ang="0">
                  <a:pos x="122" y="128"/>
                </a:cxn>
                <a:cxn ang="0">
                  <a:pos x="132" y="96"/>
                </a:cxn>
                <a:cxn ang="0">
                  <a:pos x="130" y="76"/>
                </a:cxn>
                <a:cxn ang="0">
                  <a:pos x="116" y="68"/>
                </a:cxn>
                <a:cxn ang="0">
                  <a:pos x="92" y="76"/>
                </a:cxn>
                <a:cxn ang="0">
                  <a:pos x="64" y="90"/>
                </a:cxn>
                <a:cxn ang="0">
                  <a:pos x="46" y="92"/>
                </a:cxn>
                <a:cxn ang="0">
                  <a:pos x="38" y="82"/>
                </a:cxn>
                <a:cxn ang="0">
                  <a:pos x="42" y="60"/>
                </a:cxn>
                <a:cxn ang="0">
                  <a:pos x="50" y="28"/>
                </a:cxn>
                <a:cxn ang="0">
                  <a:pos x="50" y="6"/>
                </a:cxn>
                <a:cxn ang="0">
                  <a:pos x="36" y="0"/>
                </a:cxn>
                <a:cxn ang="0">
                  <a:pos x="12" y="6"/>
                </a:cxn>
                <a:cxn ang="0">
                  <a:pos x="2" y="18"/>
                </a:cxn>
                <a:cxn ang="0">
                  <a:pos x="22" y="8"/>
                </a:cxn>
                <a:cxn ang="0">
                  <a:pos x="40" y="4"/>
                </a:cxn>
                <a:cxn ang="0">
                  <a:pos x="48" y="14"/>
                </a:cxn>
                <a:cxn ang="0">
                  <a:pos x="44" y="36"/>
                </a:cxn>
                <a:cxn ang="0">
                  <a:pos x="34" y="68"/>
                </a:cxn>
                <a:cxn ang="0">
                  <a:pos x="36" y="90"/>
                </a:cxn>
                <a:cxn ang="0">
                  <a:pos x="50" y="98"/>
                </a:cxn>
                <a:cxn ang="0">
                  <a:pos x="74" y="90"/>
                </a:cxn>
                <a:cxn ang="0">
                  <a:pos x="104" y="76"/>
                </a:cxn>
                <a:cxn ang="0">
                  <a:pos x="122" y="72"/>
                </a:cxn>
                <a:cxn ang="0">
                  <a:pos x="128" y="82"/>
                </a:cxn>
                <a:cxn ang="0">
                  <a:pos x="124" y="106"/>
                </a:cxn>
                <a:cxn ang="0">
                  <a:pos x="116" y="136"/>
                </a:cxn>
                <a:cxn ang="0">
                  <a:pos x="116" y="158"/>
                </a:cxn>
                <a:cxn ang="0">
                  <a:pos x="130" y="166"/>
                </a:cxn>
                <a:cxn ang="0">
                  <a:pos x="154" y="158"/>
                </a:cxn>
                <a:cxn ang="0">
                  <a:pos x="184" y="144"/>
                </a:cxn>
                <a:cxn ang="0">
                  <a:pos x="202" y="142"/>
                </a:cxn>
                <a:cxn ang="0">
                  <a:pos x="208" y="150"/>
                </a:cxn>
                <a:cxn ang="0">
                  <a:pos x="206" y="174"/>
                </a:cxn>
                <a:cxn ang="0">
                  <a:pos x="196" y="206"/>
                </a:cxn>
                <a:cxn ang="0">
                  <a:pos x="198" y="226"/>
                </a:cxn>
                <a:cxn ang="0">
                  <a:pos x="212" y="234"/>
                </a:cxn>
                <a:cxn ang="0">
                  <a:pos x="236" y="226"/>
                </a:cxn>
                <a:cxn ang="0">
                  <a:pos x="246" y="216"/>
                </a:cxn>
              </a:cxnLst>
              <a:rect l="0" t="0" r="r" b="b"/>
              <a:pathLst>
                <a:path w="248" h="234">
                  <a:moveTo>
                    <a:pt x="244" y="218"/>
                  </a:moveTo>
                  <a:lnTo>
                    <a:pt x="234" y="222"/>
                  </a:lnTo>
                  <a:lnTo>
                    <a:pt x="224" y="226"/>
                  </a:lnTo>
                  <a:lnTo>
                    <a:pt x="218" y="228"/>
                  </a:lnTo>
                  <a:lnTo>
                    <a:pt x="212" y="230"/>
                  </a:lnTo>
                  <a:lnTo>
                    <a:pt x="208" y="228"/>
                  </a:lnTo>
                  <a:lnTo>
                    <a:pt x="204" y="228"/>
                  </a:lnTo>
                  <a:lnTo>
                    <a:pt x="202" y="224"/>
                  </a:lnTo>
                  <a:lnTo>
                    <a:pt x="200" y="220"/>
                  </a:lnTo>
                  <a:lnTo>
                    <a:pt x="200" y="214"/>
                  </a:lnTo>
                  <a:lnTo>
                    <a:pt x="200" y="206"/>
                  </a:lnTo>
                  <a:lnTo>
                    <a:pt x="204" y="196"/>
                  </a:lnTo>
                  <a:lnTo>
                    <a:pt x="206" y="186"/>
                  </a:lnTo>
                  <a:lnTo>
                    <a:pt x="210" y="174"/>
                  </a:lnTo>
                  <a:lnTo>
                    <a:pt x="212" y="164"/>
                  </a:lnTo>
                  <a:lnTo>
                    <a:pt x="214" y="156"/>
                  </a:lnTo>
                  <a:lnTo>
                    <a:pt x="214" y="150"/>
                  </a:lnTo>
                  <a:lnTo>
                    <a:pt x="212" y="144"/>
                  </a:lnTo>
                  <a:lnTo>
                    <a:pt x="208" y="140"/>
                  </a:lnTo>
                  <a:lnTo>
                    <a:pt x="204" y="138"/>
                  </a:lnTo>
                  <a:lnTo>
                    <a:pt x="198" y="136"/>
                  </a:lnTo>
                  <a:lnTo>
                    <a:pt x="190" y="138"/>
                  </a:lnTo>
                  <a:lnTo>
                    <a:pt x="182" y="140"/>
                  </a:lnTo>
                  <a:lnTo>
                    <a:pt x="174" y="144"/>
                  </a:lnTo>
                  <a:lnTo>
                    <a:pt x="162" y="148"/>
                  </a:lnTo>
                  <a:lnTo>
                    <a:pt x="152" y="154"/>
                  </a:lnTo>
                  <a:lnTo>
                    <a:pt x="144" y="158"/>
                  </a:lnTo>
                  <a:lnTo>
                    <a:pt x="136" y="160"/>
                  </a:lnTo>
                  <a:lnTo>
                    <a:pt x="130" y="160"/>
                  </a:lnTo>
                  <a:lnTo>
                    <a:pt x="126" y="160"/>
                  </a:lnTo>
                  <a:lnTo>
                    <a:pt x="122" y="158"/>
                  </a:lnTo>
                  <a:lnTo>
                    <a:pt x="120" y="156"/>
                  </a:lnTo>
                  <a:lnTo>
                    <a:pt x="120" y="152"/>
                  </a:lnTo>
                  <a:lnTo>
                    <a:pt x="120" y="146"/>
                  </a:lnTo>
                  <a:lnTo>
                    <a:pt x="120" y="138"/>
                  </a:lnTo>
                  <a:lnTo>
                    <a:pt x="122" y="128"/>
                  </a:lnTo>
                  <a:lnTo>
                    <a:pt x="126" y="118"/>
                  </a:lnTo>
                  <a:lnTo>
                    <a:pt x="130" y="106"/>
                  </a:lnTo>
                  <a:lnTo>
                    <a:pt x="132" y="96"/>
                  </a:lnTo>
                  <a:lnTo>
                    <a:pt x="132" y="88"/>
                  </a:lnTo>
                  <a:lnTo>
                    <a:pt x="132" y="80"/>
                  </a:lnTo>
                  <a:lnTo>
                    <a:pt x="130" y="76"/>
                  </a:lnTo>
                  <a:lnTo>
                    <a:pt x="128" y="72"/>
                  </a:lnTo>
                  <a:lnTo>
                    <a:pt x="122" y="68"/>
                  </a:lnTo>
                  <a:lnTo>
                    <a:pt x="116" y="68"/>
                  </a:lnTo>
                  <a:lnTo>
                    <a:pt x="110" y="68"/>
                  </a:lnTo>
                  <a:lnTo>
                    <a:pt x="102" y="72"/>
                  </a:lnTo>
                  <a:lnTo>
                    <a:pt x="92" y="76"/>
                  </a:lnTo>
                  <a:lnTo>
                    <a:pt x="82" y="80"/>
                  </a:lnTo>
                  <a:lnTo>
                    <a:pt x="72" y="86"/>
                  </a:lnTo>
                  <a:lnTo>
                    <a:pt x="64" y="90"/>
                  </a:lnTo>
                  <a:lnTo>
                    <a:pt x="56" y="92"/>
                  </a:lnTo>
                  <a:lnTo>
                    <a:pt x="50" y="92"/>
                  </a:lnTo>
                  <a:lnTo>
                    <a:pt x="46" y="92"/>
                  </a:lnTo>
                  <a:lnTo>
                    <a:pt x="42" y="90"/>
                  </a:lnTo>
                  <a:lnTo>
                    <a:pt x="40" y="88"/>
                  </a:lnTo>
                  <a:lnTo>
                    <a:pt x="38" y="82"/>
                  </a:lnTo>
                  <a:lnTo>
                    <a:pt x="38" y="76"/>
                  </a:lnTo>
                  <a:lnTo>
                    <a:pt x="40" y="70"/>
                  </a:lnTo>
                  <a:lnTo>
                    <a:pt x="42" y="60"/>
                  </a:lnTo>
                  <a:lnTo>
                    <a:pt x="44" y="50"/>
                  </a:lnTo>
                  <a:lnTo>
                    <a:pt x="48" y="38"/>
                  </a:lnTo>
                  <a:lnTo>
                    <a:pt x="50" y="28"/>
                  </a:lnTo>
                  <a:lnTo>
                    <a:pt x="52" y="20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0" y="2"/>
                  </a:lnTo>
                  <a:lnTo>
                    <a:pt x="12" y="6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4" y="16"/>
                  </a:lnTo>
                  <a:lnTo>
                    <a:pt x="14" y="10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4" y="6"/>
                  </a:lnTo>
                  <a:lnTo>
                    <a:pt x="46" y="10"/>
                  </a:lnTo>
                  <a:lnTo>
                    <a:pt x="48" y="14"/>
                  </a:lnTo>
                  <a:lnTo>
                    <a:pt x="48" y="20"/>
                  </a:lnTo>
                  <a:lnTo>
                    <a:pt x="46" y="28"/>
                  </a:lnTo>
                  <a:lnTo>
                    <a:pt x="44" y="36"/>
                  </a:lnTo>
                  <a:lnTo>
                    <a:pt x="40" y="48"/>
                  </a:lnTo>
                  <a:lnTo>
                    <a:pt x="36" y="58"/>
                  </a:lnTo>
                  <a:lnTo>
                    <a:pt x="34" y="68"/>
                  </a:lnTo>
                  <a:lnTo>
                    <a:pt x="34" y="76"/>
                  </a:lnTo>
                  <a:lnTo>
                    <a:pt x="34" y="84"/>
                  </a:lnTo>
                  <a:lnTo>
                    <a:pt x="36" y="90"/>
                  </a:lnTo>
                  <a:lnTo>
                    <a:pt x="38" y="94"/>
                  </a:lnTo>
                  <a:lnTo>
                    <a:pt x="44" y="96"/>
                  </a:lnTo>
                  <a:lnTo>
                    <a:pt x="50" y="98"/>
                  </a:lnTo>
                  <a:lnTo>
                    <a:pt x="56" y="96"/>
                  </a:lnTo>
                  <a:lnTo>
                    <a:pt x="64" y="94"/>
                  </a:lnTo>
                  <a:lnTo>
                    <a:pt x="74" y="90"/>
                  </a:lnTo>
                  <a:lnTo>
                    <a:pt x="84" y="84"/>
                  </a:lnTo>
                  <a:lnTo>
                    <a:pt x="94" y="80"/>
                  </a:lnTo>
                  <a:lnTo>
                    <a:pt x="104" y="76"/>
                  </a:lnTo>
                  <a:lnTo>
                    <a:pt x="110" y="74"/>
                  </a:lnTo>
                  <a:lnTo>
                    <a:pt x="116" y="72"/>
                  </a:lnTo>
                  <a:lnTo>
                    <a:pt x="122" y="72"/>
                  </a:lnTo>
                  <a:lnTo>
                    <a:pt x="124" y="74"/>
                  </a:lnTo>
                  <a:lnTo>
                    <a:pt x="126" y="78"/>
                  </a:lnTo>
                  <a:lnTo>
                    <a:pt x="128" y="82"/>
                  </a:lnTo>
                  <a:lnTo>
                    <a:pt x="128" y="88"/>
                  </a:lnTo>
                  <a:lnTo>
                    <a:pt x="128" y="96"/>
                  </a:lnTo>
                  <a:lnTo>
                    <a:pt x="124" y="106"/>
                  </a:lnTo>
                  <a:lnTo>
                    <a:pt x="122" y="116"/>
                  </a:lnTo>
                  <a:lnTo>
                    <a:pt x="118" y="128"/>
                  </a:lnTo>
                  <a:lnTo>
                    <a:pt x="116" y="136"/>
                  </a:lnTo>
                  <a:lnTo>
                    <a:pt x="114" y="146"/>
                  </a:lnTo>
                  <a:lnTo>
                    <a:pt x="114" y="152"/>
                  </a:lnTo>
                  <a:lnTo>
                    <a:pt x="116" y="158"/>
                  </a:lnTo>
                  <a:lnTo>
                    <a:pt x="120" y="162"/>
                  </a:lnTo>
                  <a:lnTo>
                    <a:pt x="124" y="164"/>
                  </a:lnTo>
                  <a:lnTo>
                    <a:pt x="130" y="166"/>
                  </a:lnTo>
                  <a:lnTo>
                    <a:pt x="138" y="164"/>
                  </a:lnTo>
                  <a:lnTo>
                    <a:pt x="146" y="162"/>
                  </a:lnTo>
                  <a:lnTo>
                    <a:pt x="154" y="158"/>
                  </a:lnTo>
                  <a:lnTo>
                    <a:pt x="166" y="154"/>
                  </a:lnTo>
                  <a:lnTo>
                    <a:pt x="176" y="148"/>
                  </a:lnTo>
                  <a:lnTo>
                    <a:pt x="184" y="144"/>
                  </a:lnTo>
                  <a:lnTo>
                    <a:pt x="192" y="142"/>
                  </a:lnTo>
                  <a:lnTo>
                    <a:pt x="198" y="140"/>
                  </a:lnTo>
                  <a:lnTo>
                    <a:pt x="202" y="142"/>
                  </a:lnTo>
                  <a:lnTo>
                    <a:pt x="206" y="144"/>
                  </a:lnTo>
                  <a:lnTo>
                    <a:pt x="208" y="146"/>
                  </a:lnTo>
                  <a:lnTo>
                    <a:pt x="208" y="150"/>
                  </a:lnTo>
                  <a:lnTo>
                    <a:pt x="210" y="156"/>
                  </a:lnTo>
                  <a:lnTo>
                    <a:pt x="208" y="164"/>
                  </a:lnTo>
                  <a:lnTo>
                    <a:pt x="206" y="174"/>
                  </a:lnTo>
                  <a:lnTo>
                    <a:pt x="202" y="184"/>
                  </a:lnTo>
                  <a:lnTo>
                    <a:pt x="198" y="196"/>
                  </a:lnTo>
                  <a:lnTo>
                    <a:pt x="196" y="206"/>
                  </a:lnTo>
                  <a:lnTo>
                    <a:pt x="196" y="214"/>
                  </a:lnTo>
                  <a:lnTo>
                    <a:pt x="196" y="220"/>
                  </a:lnTo>
                  <a:lnTo>
                    <a:pt x="198" y="226"/>
                  </a:lnTo>
                  <a:lnTo>
                    <a:pt x="200" y="230"/>
                  </a:lnTo>
                  <a:lnTo>
                    <a:pt x="206" y="234"/>
                  </a:lnTo>
                  <a:lnTo>
                    <a:pt x="212" y="234"/>
                  </a:lnTo>
                  <a:lnTo>
                    <a:pt x="218" y="234"/>
                  </a:lnTo>
                  <a:lnTo>
                    <a:pt x="226" y="230"/>
                  </a:lnTo>
                  <a:lnTo>
                    <a:pt x="236" y="226"/>
                  </a:lnTo>
                  <a:lnTo>
                    <a:pt x="246" y="222"/>
                  </a:lnTo>
                  <a:lnTo>
                    <a:pt x="248" y="220"/>
                  </a:lnTo>
                  <a:lnTo>
                    <a:pt x="246" y="216"/>
                  </a:lnTo>
                  <a:lnTo>
                    <a:pt x="244" y="218"/>
                  </a:lnTo>
                  <a:close/>
                </a:path>
              </a:pathLst>
            </a:custGeom>
            <a:solidFill>
              <a:srgbClr val="000000"/>
            </a:solidFill>
            <a:ln w="19050" cmpd="sng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grpSp>
          <p:nvGrpSpPr>
            <p:cNvPr id="124082" name="Group 178"/>
            <p:cNvGrpSpPr>
              <a:grpSpLocks/>
            </p:cNvGrpSpPr>
            <p:nvPr/>
          </p:nvGrpSpPr>
          <p:grpSpPr bwMode="auto">
            <a:xfrm>
              <a:off x="944" y="2576"/>
              <a:ext cx="421" cy="118"/>
              <a:chOff x="4507" y="2811"/>
              <a:chExt cx="661" cy="158"/>
            </a:xfrm>
          </p:grpSpPr>
          <p:sp>
            <p:nvSpPr>
              <p:cNvPr id="124083" name="Freeform 179"/>
              <p:cNvSpPr>
                <a:spLocks/>
              </p:cNvSpPr>
              <p:nvPr/>
            </p:nvSpPr>
            <p:spPr bwMode="auto">
              <a:xfrm>
                <a:off x="4809" y="2858"/>
                <a:ext cx="53" cy="24"/>
              </a:xfrm>
              <a:custGeom>
                <a:avLst/>
                <a:gdLst/>
                <a:ahLst/>
                <a:cxnLst>
                  <a:cxn ang="0">
                    <a:pos x="26" y="12"/>
                  </a:cxn>
                  <a:cxn ang="0">
                    <a:pos x="0" y="14"/>
                  </a:cxn>
                  <a:cxn ang="0">
                    <a:pos x="6" y="8"/>
                  </a:cxn>
                  <a:cxn ang="0">
                    <a:pos x="4" y="0"/>
                  </a:cxn>
                  <a:cxn ang="0">
                    <a:pos x="26" y="12"/>
                  </a:cxn>
                </a:cxnLst>
                <a:rect l="0" t="0" r="r" b="b"/>
                <a:pathLst>
                  <a:path w="26" h="14">
                    <a:moveTo>
                      <a:pt x="26" y="12"/>
                    </a:moveTo>
                    <a:lnTo>
                      <a:pt x="0" y="14"/>
                    </a:lnTo>
                    <a:lnTo>
                      <a:pt x="6" y="8"/>
                    </a:lnTo>
                    <a:lnTo>
                      <a:pt x="4" y="0"/>
                    </a:lnTo>
                    <a:lnTo>
                      <a:pt x="26" y="1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4084" name="Freeform 180"/>
              <p:cNvSpPr>
                <a:spLocks noEditPoints="1"/>
              </p:cNvSpPr>
              <p:nvPr/>
            </p:nvSpPr>
            <p:spPr bwMode="auto">
              <a:xfrm>
                <a:off x="4789" y="2842"/>
                <a:ext cx="102" cy="50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10" y="20"/>
                  </a:cxn>
                  <a:cxn ang="0">
                    <a:pos x="10" y="24"/>
                  </a:cxn>
                  <a:cxn ang="0">
                    <a:pos x="14" y="28"/>
                  </a:cxn>
                  <a:cxn ang="0">
                    <a:pos x="20" y="20"/>
                  </a:cxn>
                  <a:cxn ang="0">
                    <a:pos x="22" y="18"/>
                  </a:cxn>
                  <a:cxn ang="0">
                    <a:pos x="20" y="16"/>
                  </a:cxn>
                  <a:cxn ang="0">
                    <a:pos x="18" y="8"/>
                  </a:cxn>
                  <a:cxn ang="0">
                    <a:pos x="14" y="10"/>
                  </a:cxn>
                  <a:cxn ang="0">
                    <a:pos x="12" y="14"/>
                  </a:cxn>
                  <a:cxn ang="0">
                    <a:pos x="32" y="26"/>
                  </a:cxn>
                  <a:cxn ang="0">
                    <a:pos x="36" y="22"/>
                  </a:cxn>
                  <a:cxn ang="0">
                    <a:pos x="34" y="18"/>
                  </a:cxn>
                  <a:cxn ang="0">
                    <a:pos x="38" y="18"/>
                  </a:cxn>
                  <a:cxn ang="0">
                    <a:pos x="16" y="6"/>
                  </a:cxn>
                  <a:cxn ang="0">
                    <a:pos x="6" y="0"/>
                  </a:cxn>
                  <a:cxn ang="0">
                    <a:pos x="10" y="10"/>
                  </a:cxn>
                  <a:cxn ang="0">
                    <a:pos x="12" y="18"/>
                  </a:cxn>
                  <a:cxn ang="0">
                    <a:pos x="16" y="18"/>
                  </a:cxn>
                  <a:cxn ang="0">
                    <a:pos x="12" y="14"/>
                  </a:cxn>
                  <a:cxn ang="0">
                    <a:pos x="8" y="22"/>
                  </a:cxn>
                  <a:cxn ang="0">
                    <a:pos x="0" y="30"/>
                  </a:cxn>
                  <a:cxn ang="0">
                    <a:pos x="12" y="28"/>
                  </a:cxn>
                  <a:cxn ang="0">
                    <a:pos x="36" y="26"/>
                  </a:cxn>
                  <a:cxn ang="0">
                    <a:pos x="50" y="24"/>
                  </a:cxn>
                  <a:cxn ang="0">
                    <a:pos x="38" y="18"/>
                  </a:cxn>
                </a:cxnLst>
                <a:rect l="0" t="0" r="r" b="b"/>
                <a:pathLst>
                  <a:path w="50" h="30">
                    <a:moveTo>
                      <a:pt x="34" y="18"/>
                    </a:moveTo>
                    <a:lnTo>
                      <a:pt x="10" y="20"/>
                    </a:lnTo>
                    <a:lnTo>
                      <a:pt x="10" y="24"/>
                    </a:lnTo>
                    <a:lnTo>
                      <a:pt x="14" y="28"/>
                    </a:lnTo>
                    <a:lnTo>
                      <a:pt x="20" y="20"/>
                    </a:lnTo>
                    <a:lnTo>
                      <a:pt x="22" y="18"/>
                    </a:lnTo>
                    <a:lnTo>
                      <a:pt x="20" y="16"/>
                    </a:lnTo>
                    <a:lnTo>
                      <a:pt x="18" y="8"/>
                    </a:lnTo>
                    <a:lnTo>
                      <a:pt x="14" y="10"/>
                    </a:lnTo>
                    <a:lnTo>
                      <a:pt x="12" y="14"/>
                    </a:lnTo>
                    <a:lnTo>
                      <a:pt x="32" y="26"/>
                    </a:lnTo>
                    <a:lnTo>
                      <a:pt x="36" y="22"/>
                    </a:lnTo>
                    <a:lnTo>
                      <a:pt x="34" y="18"/>
                    </a:lnTo>
                    <a:close/>
                    <a:moveTo>
                      <a:pt x="38" y="18"/>
                    </a:moveTo>
                    <a:lnTo>
                      <a:pt x="16" y="6"/>
                    </a:lnTo>
                    <a:lnTo>
                      <a:pt x="6" y="0"/>
                    </a:lnTo>
                    <a:lnTo>
                      <a:pt x="10" y="10"/>
                    </a:lnTo>
                    <a:lnTo>
                      <a:pt x="12" y="18"/>
                    </a:lnTo>
                    <a:lnTo>
                      <a:pt x="16" y="18"/>
                    </a:lnTo>
                    <a:lnTo>
                      <a:pt x="12" y="14"/>
                    </a:lnTo>
                    <a:lnTo>
                      <a:pt x="8" y="22"/>
                    </a:lnTo>
                    <a:lnTo>
                      <a:pt x="0" y="30"/>
                    </a:lnTo>
                    <a:lnTo>
                      <a:pt x="12" y="28"/>
                    </a:lnTo>
                    <a:lnTo>
                      <a:pt x="36" y="26"/>
                    </a:lnTo>
                    <a:lnTo>
                      <a:pt x="50" y="24"/>
                    </a:lnTo>
                    <a:lnTo>
                      <a:pt x="38" y="1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4085" name="Freeform 181"/>
              <p:cNvSpPr>
                <a:spLocks/>
              </p:cNvSpPr>
              <p:nvPr/>
            </p:nvSpPr>
            <p:spPr bwMode="auto">
              <a:xfrm>
                <a:off x="4507" y="2811"/>
                <a:ext cx="661" cy="12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320" y="74"/>
                  </a:cxn>
                  <a:cxn ang="0">
                    <a:pos x="322" y="74"/>
                  </a:cxn>
                  <a:cxn ang="0">
                    <a:pos x="324" y="70"/>
                  </a:cxn>
                  <a:cxn ang="0">
                    <a:pos x="322" y="7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4"/>
                  </a:cxn>
                </a:cxnLst>
                <a:rect l="0" t="0" r="r" b="b"/>
                <a:pathLst>
                  <a:path w="324" h="74">
                    <a:moveTo>
                      <a:pt x="2" y="4"/>
                    </a:moveTo>
                    <a:lnTo>
                      <a:pt x="320" y="74"/>
                    </a:lnTo>
                    <a:lnTo>
                      <a:pt x="322" y="74"/>
                    </a:lnTo>
                    <a:lnTo>
                      <a:pt x="324" y="70"/>
                    </a:lnTo>
                    <a:lnTo>
                      <a:pt x="322" y="7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4086" name="Freeform 182"/>
              <p:cNvSpPr>
                <a:spLocks/>
              </p:cNvSpPr>
              <p:nvPr/>
            </p:nvSpPr>
            <p:spPr bwMode="auto">
              <a:xfrm>
                <a:off x="4817" y="2892"/>
                <a:ext cx="49" cy="26"/>
              </a:xfrm>
              <a:custGeom>
                <a:avLst/>
                <a:gdLst/>
                <a:ahLst/>
                <a:cxnLst>
                  <a:cxn ang="0">
                    <a:pos x="24" y="12"/>
                  </a:cxn>
                  <a:cxn ang="0">
                    <a:pos x="0" y="16"/>
                  </a:cxn>
                  <a:cxn ang="0">
                    <a:pos x="4" y="8"/>
                  </a:cxn>
                  <a:cxn ang="0">
                    <a:pos x="2" y="0"/>
                  </a:cxn>
                  <a:cxn ang="0">
                    <a:pos x="24" y="12"/>
                  </a:cxn>
                </a:cxnLst>
                <a:rect l="0" t="0" r="r" b="b"/>
                <a:pathLst>
                  <a:path w="24" h="16">
                    <a:moveTo>
                      <a:pt x="24" y="12"/>
                    </a:moveTo>
                    <a:lnTo>
                      <a:pt x="0" y="16"/>
                    </a:lnTo>
                    <a:lnTo>
                      <a:pt x="4" y="8"/>
                    </a:lnTo>
                    <a:lnTo>
                      <a:pt x="2" y="0"/>
                    </a:lnTo>
                    <a:lnTo>
                      <a:pt x="24" y="1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4087" name="Freeform 183"/>
              <p:cNvSpPr>
                <a:spLocks noEditPoints="1"/>
              </p:cNvSpPr>
              <p:nvPr/>
            </p:nvSpPr>
            <p:spPr bwMode="auto">
              <a:xfrm>
                <a:off x="4793" y="2875"/>
                <a:ext cx="102" cy="53"/>
              </a:xfrm>
              <a:custGeom>
                <a:avLst/>
                <a:gdLst/>
                <a:ahLst/>
                <a:cxnLst>
                  <a:cxn ang="0">
                    <a:pos x="36" y="18"/>
                  </a:cxn>
                  <a:cxn ang="0">
                    <a:pos x="10" y="20"/>
                  </a:cxn>
                  <a:cxn ang="0">
                    <a:pos x="12" y="26"/>
                  </a:cxn>
                  <a:cxn ang="0">
                    <a:pos x="14" y="28"/>
                  </a:cxn>
                  <a:cxn ang="0">
                    <a:pos x="20" y="22"/>
                  </a:cxn>
                  <a:cxn ang="0">
                    <a:pos x="22" y="20"/>
                  </a:cxn>
                  <a:cxn ang="0">
                    <a:pos x="22" y="18"/>
                  </a:cxn>
                  <a:cxn ang="0">
                    <a:pos x="18" y="10"/>
                  </a:cxn>
                  <a:cxn ang="0">
                    <a:pos x="14" y="10"/>
                  </a:cxn>
                  <a:cxn ang="0">
                    <a:pos x="12" y="14"/>
                  </a:cxn>
                  <a:cxn ang="0">
                    <a:pos x="34" y="26"/>
                  </a:cxn>
                  <a:cxn ang="0">
                    <a:pos x="36" y="22"/>
                  </a:cxn>
                  <a:cxn ang="0">
                    <a:pos x="36" y="18"/>
                  </a:cxn>
                  <a:cxn ang="0">
                    <a:pos x="38" y="18"/>
                  </a:cxn>
                  <a:cxn ang="0">
                    <a:pos x="16" y="6"/>
                  </a:cxn>
                  <a:cxn ang="0">
                    <a:pos x="6" y="0"/>
                  </a:cxn>
                  <a:cxn ang="0">
                    <a:pos x="10" y="12"/>
                  </a:cxn>
                  <a:cxn ang="0">
                    <a:pos x="12" y="20"/>
                  </a:cxn>
                  <a:cxn ang="0">
                    <a:pos x="16" y="18"/>
                  </a:cxn>
                  <a:cxn ang="0">
                    <a:pos x="12" y="16"/>
                  </a:cxn>
                  <a:cxn ang="0">
                    <a:pos x="8" y="22"/>
                  </a:cxn>
                  <a:cxn ang="0">
                    <a:pos x="0" y="32"/>
                  </a:cxn>
                  <a:cxn ang="0">
                    <a:pos x="12" y="30"/>
                  </a:cxn>
                  <a:cxn ang="0">
                    <a:pos x="36" y="28"/>
                  </a:cxn>
                  <a:cxn ang="0">
                    <a:pos x="50" y="26"/>
                  </a:cxn>
                  <a:cxn ang="0">
                    <a:pos x="38" y="18"/>
                  </a:cxn>
                </a:cxnLst>
                <a:rect l="0" t="0" r="r" b="b"/>
                <a:pathLst>
                  <a:path w="50" h="32">
                    <a:moveTo>
                      <a:pt x="36" y="18"/>
                    </a:moveTo>
                    <a:lnTo>
                      <a:pt x="10" y="20"/>
                    </a:lnTo>
                    <a:lnTo>
                      <a:pt x="12" y="26"/>
                    </a:lnTo>
                    <a:lnTo>
                      <a:pt x="14" y="28"/>
                    </a:lnTo>
                    <a:lnTo>
                      <a:pt x="20" y="22"/>
                    </a:lnTo>
                    <a:lnTo>
                      <a:pt x="22" y="20"/>
                    </a:lnTo>
                    <a:lnTo>
                      <a:pt x="22" y="18"/>
                    </a:lnTo>
                    <a:lnTo>
                      <a:pt x="18" y="10"/>
                    </a:lnTo>
                    <a:lnTo>
                      <a:pt x="14" y="10"/>
                    </a:lnTo>
                    <a:lnTo>
                      <a:pt x="12" y="14"/>
                    </a:lnTo>
                    <a:lnTo>
                      <a:pt x="34" y="26"/>
                    </a:lnTo>
                    <a:lnTo>
                      <a:pt x="36" y="22"/>
                    </a:lnTo>
                    <a:lnTo>
                      <a:pt x="36" y="18"/>
                    </a:lnTo>
                    <a:close/>
                    <a:moveTo>
                      <a:pt x="38" y="18"/>
                    </a:moveTo>
                    <a:lnTo>
                      <a:pt x="16" y="6"/>
                    </a:lnTo>
                    <a:lnTo>
                      <a:pt x="6" y="0"/>
                    </a:lnTo>
                    <a:lnTo>
                      <a:pt x="10" y="12"/>
                    </a:lnTo>
                    <a:lnTo>
                      <a:pt x="12" y="20"/>
                    </a:lnTo>
                    <a:lnTo>
                      <a:pt x="16" y="18"/>
                    </a:lnTo>
                    <a:lnTo>
                      <a:pt x="12" y="16"/>
                    </a:lnTo>
                    <a:lnTo>
                      <a:pt x="8" y="22"/>
                    </a:lnTo>
                    <a:lnTo>
                      <a:pt x="0" y="32"/>
                    </a:lnTo>
                    <a:lnTo>
                      <a:pt x="12" y="30"/>
                    </a:lnTo>
                    <a:lnTo>
                      <a:pt x="36" y="28"/>
                    </a:lnTo>
                    <a:lnTo>
                      <a:pt x="50" y="26"/>
                    </a:lnTo>
                    <a:lnTo>
                      <a:pt x="38" y="1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4088" name="Freeform 184"/>
              <p:cNvSpPr>
                <a:spLocks/>
              </p:cNvSpPr>
              <p:nvPr/>
            </p:nvSpPr>
            <p:spPr bwMode="auto">
              <a:xfrm>
                <a:off x="4520" y="2848"/>
                <a:ext cx="648" cy="121"/>
              </a:xfrm>
              <a:custGeom>
                <a:avLst/>
                <a:gdLst/>
                <a:ahLst/>
                <a:cxnLst>
                  <a:cxn ang="0">
                    <a:pos x="2" y="6"/>
                  </a:cxn>
                  <a:cxn ang="0">
                    <a:pos x="314" y="72"/>
                  </a:cxn>
                  <a:cxn ang="0">
                    <a:pos x="316" y="72"/>
                  </a:cxn>
                  <a:cxn ang="0">
                    <a:pos x="318" y="68"/>
                  </a:cxn>
                  <a:cxn ang="0">
                    <a:pos x="316" y="6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2" y="6"/>
                  </a:cxn>
                </a:cxnLst>
                <a:rect l="0" t="0" r="r" b="b"/>
                <a:pathLst>
                  <a:path w="318" h="72">
                    <a:moveTo>
                      <a:pt x="2" y="6"/>
                    </a:moveTo>
                    <a:lnTo>
                      <a:pt x="314" y="72"/>
                    </a:lnTo>
                    <a:lnTo>
                      <a:pt x="316" y="72"/>
                    </a:lnTo>
                    <a:lnTo>
                      <a:pt x="318" y="68"/>
                    </a:lnTo>
                    <a:lnTo>
                      <a:pt x="316" y="6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grpSp>
          <p:nvGrpSpPr>
            <p:cNvPr id="124089" name="Group 185"/>
            <p:cNvGrpSpPr>
              <a:grpSpLocks/>
            </p:cNvGrpSpPr>
            <p:nvPr/>
          </p:nvGrpSpPr>
          <p:grpSpPr bwMode="auto">
            <a:xfrm>
              <a:off x="377" y="2570"/>
              <a:ext cx="354" cy="119"/>
              <a:chOff x="2888" y="2825"/>
              <a:chExt cx="698" cy="127"/>
            </a:xfrm>
          </p:grpSpPr>
          <p:sp>
            <p:nvSpPr>
              <p:cNvPr id="124090" name="Freeform 186"/>
              <p:cNvSpPr>
                <a:spLocks/>
              </p:cNvSpPr>
              <p:nvPr/>
            </p:nvSpPr>
            <p:spPr bwMode="auto">
              <a:xfrm>
                <a:off x="2888" y="2825"/>
                <a:ext cx="690" cy="87"/>
              </a:xfrm>
              <a:custGeom>
                <a:avLst/>
                <a:gdLst/>
                <a:ahLst/>
                <a:cxnLst>
                  <a:cxn ang="0">
                    <a:pos x="4" y="52"/>
                  </a:cxn>
                  <a:cxn ang="0">
                    <a:pos x="336" y="6"/>
                  </a:cxn>
                  <a:cxn ang="0">
                    <a:pos x="338" y="6"/>
                  </a:cxn>
                  <a:cxn ang="0">
                    <a:pos x="336" y="0"/>
                  </a:cxn>
                  <a:cxn ang="0">
                    <a:pos x="334" y="2"/>
                  </a:cxn>
                  <a:cxn ang="0">
                    <a:pos x="4" y="48"/>
                  </a:cxn>
                  <a:cxn ang="0">
                    <a:pos x="0" y="48"/>
                  </a:cxn>
                  <a:cxn ang="0">
                    <a:pos x="2" y="52"/>
                  </a:cxn>
                  <a:cxn ang="0">
                    <a:pos x="4" y="52"/>
                  </a:cxn>
                </a:cxnLst>
                <a:rect l="0" t="0" r="r" b="b"/>
                <a:pathLst>
                  <a:path w="338" h="52">
                    <a:moveTo>
                      <a:pt x="4" y="52"/>
                    </a:moveTo>
                    <a:lnTo>
                      <a:pt x="336" y="6"/>
                    </a:lnTo>
                    <a:lnTo>
                      <a:pt x="338" y="6"/>
                    </a:lnTo>
                    <a:lnTo>
                      <a:pt x="336" y="0"/>
                    </a:lnTo>
                    <a:lnTo>
                      <a:pt x="334" y="2"/>
                    </a:lnTo>
                    <a:lnTo>
                      <a:pt x="4" y="48"/>
                    </a:lnTo>
                    <a:lnTo>
                      <a:pt x="0" y="48"/>
                    </a:lnTo>
                    <a:lnTo>
                      <a:pt x="2" y="52"/>
                    </a:lnTo>
                    <a:lnTo>
                      <a:pt x="4" y="5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4091" name="Freeform 187"/>
              <p:cNvSpPr>
                <a:spLocks/>
              </p:cNvSpPr>
              <p:nvPr/>
            </p:nvSpPr>
            <p:spPr bwMode="auto">
              <a:xfrm>
                <a:off x="2888" y="2865"/>
                <a:ext cx="698" cy="87"/>
              </a:xfrm>
              <a:custGeom>
                <a:avLst/>
                <a:gdLst/>
                <a:ahLst/>
                <a:cxnLst>
                  <a:cxn ang="0">
                    <a:pos x="4" y="52"/>
                  </a:cxn>
                  <a:cxn ang="0">
                    <a:pos x="340" y="6"/>
                  </a:cxn>
                  <a:cxn ang="0">
                    <a:pos x="342" y="4"/>
                  </a:cxn>
                  <a:cxn ang="0">
                    <a:pos x="342" y="0"/>
                  </a:cxn>
                  <a:cxn ang="0">
                    <a:pos x="340" y="0"/>
                  </a:cxn>
                  <a:cxn ang="0">
                    <a:pos x="4" y="48"/>
                  </a:cxn>
                  <a:cxn ang="0">
                    <a:pos x="0" y="48"/>
                  </a:cxn>
                  <a:cxn ang="0">
                    <a:pos x="2" y="52"/>
                  </a:cxn>
                  <a:cxn ang="0">
                    <a:pos x="4" y="52"/>
                  </a:cxn>
                </a:cxnLst>
                <a:rect l="0" t="0" r="r" b="b"/>
                <a:pathLst>
                  <a:path w="342" h="52">
                    <a:moveTo>
                      <a:pt x="4" y="52"/>
                    </a:moveTo>
                    <a:lnTo>
                      <a:pt x="340" y="6"/>
                    </a:lnTo>
                    <a:lnTo>
                      <a:pt x="342" y="4"/>
                    </a:lnTo>
                    <a:lnTo>
                      <a:pt x="342" y="0"/>
                    </a:lnTo>
                    <a:lnTo>
                      <a:pt x="340" y="0"/>
                    </a:lnTo>
                    <a:lnTo>
                      <a:pt x="4" y="48"/>
                    </a:lnTo>
                    <a:lnTo>
                      <a:pt x="0" y="48"/>
                    </a:lnTo>
                    <a:lnTo>
                      <a:pt x="2" y="52"/>
                    </a:lnTo>
                    <a:lnTo>
                      <a:pt x="4" y="5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sp>
          <p:nvSpPr>
            <p:cNvPr id="124092" name="Freeform 188"/>
            <p:cNvSpPr>
              <a:spLocks/>
            </p:cNvSpPr>
            <p:nvPr/>
          </p:nvSpPr>
          <p:spPr bwMode="auto">
            <a:xfrm>
              <a:off x="856" y="2289"/>
              <a:ext cx="73" cy="205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56" y="250"/>
                </a:cxn>
                <a:cxn ang="0">
                  <a:pos x="56" y="252"/>
                </a:cxn>
                <a:cxn ang="0">
                  <a:pos x="62" y="252"/>
                </a:cxn>
                <a:cxn ang="0">
                  <a:pos x="60" y="250"/>
                </a:cxn>
                <a:cxn ang="0">
                  <a:pos x="4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0" y="4"/>
                </a:cxn>
              </a:cxnLst>
              <a:rect l="0" t="0" r="r" b="b"/>
              <a:pathLst>
                <a:path w="62" h="252">
                  <a:moveTo>
                    <a:pt x="0" y="4"/>
                  </a:moveTo>
                  <a:lnTo>
                    <a:pt x="56" y="250"/>
                  </a:lnTo>
                  <a:lnTo>
                    <a:pt x="56" y="252"/>
                  </a:lnTo>
                  <a:lnTo>
                    <a:pt x="62" y="252"/>
                  </a:lnTo>
                  <a:lnTo>
                    <a:pt x="60" y="250"/>
                  </a:lnTo>
                  <a:lnTo>
                    <a:pt x="4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4095" name="Freeform 191"/>
            <p:cNvSpPr>
              <a:spLocks/>
            </p:cNvSpPr>
            <p:nvPr/>
          </p:nvSpPr>
          <p:spPr bwMode="auto">
            <a:xfrm>
              <a:off x="714" y="2426"/>
              <a:ext cx="257" cy="241"/>
            </a:xfrm>
            <a:custGeom>
              <a:avLst/>
              <a:gdLst/>
              <a:ahLst/>
              <a:cxnLst>
                <a:cxn ang="0">
                  <a:pos x="468" y="94"/>
                </a:cxn>
                <a:cxn ang="0">
                  <a:pos x="462" y="114"/>
                </a:cxn>
                <a:cxn ang="0">
                  <a:pos x="444" y="134"/>
                </a:cxn>
                <a:cxn ang="0">
                  <a:pos x="416" y="152"/>
                </a:cxn>
                <a:cxn ang="0">
                  <a:pos x="380" y="166"/>
                </a:cxn>
                <a:cxn ang="0">
                  <a:pos x="336" y="178"/>
                </a:cxn>
                <a:cxn ang="0">
                  <a:pos x="288" y="184"/>
                </a:cxn>
                <a:cxn ang="0">
                  <a:pos x="234" y="186"/>
                </a:cxn>
                <a:cxn ang="0">
                  <a:pos x="180" y="184"/>
                </a:cxn>
                <a:cxn ang="0">
                  <a:pos x="132" y="178"/>
                </a:cxn>
                <a:cxn ang="0">
                  <a:pos x="88" y="166"/>
                </a:cxn>
                <a:cxn ang="0">
                  <a:pos x="52" y="152"/>
                </a:cxn>
                <a:cxn ang="0">
                  <a:pos x="24" y="134"/>
                </a:cxn>
                <a:cxn ang="0">
                  <a:pos x="8" y="114"/>
                </a:cxn>
                <a:cxn ang="0">
                  <a:pos x="0" y="94"/>
                </a:cxn>
                <a:cxn ang="0">
                  <a:pos x="8" y="72"/>
                </a:cxn>
                <a:cxn ang="0">
                  <a:pos x="24" y="52"/>
                </a:cxn>
                <a:cxn ang="0">
                  <a:pos x="52" y="36"/>
                </a:cxn>
                <a:cxn ang="0">
                  <a:pos x="88" y="20"/>
                </a:cxn>
                <a:cxn ang="0">
                  <a:pos x="132" y="10"/>
                </a:cxn>
                <a:cxn ang="0">
                  <a:pos x="180" y="2"/>
                </a:cxn>
                <a:cxn ang="0">
                  <a:pos x="234" y="0"/>
                </a:cxn>
                <a:cxn ang="0">
                  <a:pos x="288" y="2"/>
                </a:cxn>
                <a:cxn ang="0">
                  <a:pos x="336" y="10"/>
                </a:cxn>
                <a:cxn ang="0">
                  <a:pos x="380" y="20"/>
                </a:cxn>
                <a:cxn ang="0">
                  <a:pos x="416" y="36"/>
                </a:cxn>
                <a:cxn ang="0">
                  <a:pos x="444" y="52"/>
                </a:cxn>
                <a:cxn ang="0">
                  <a:pos x="462" y="72"/>
                </a:cxn>
                <a:cxn ang="0">
                  <a:pos x="468" y="94"/>
                </a:cxn>
              </a:cxnLst>
              <a:rect l="0" t="0" r="r" b="b"/>
              <a:pathLst>
                <a:path w="468" h="186">
                  <a:moveTo>
                    <a:pt x="468" y="94"/>
                  </a:moveTo>
                  <a:lnTo>
                    <a:pt x="462" y="114"/>
                  </a:lnTo>
                  <a:lnTo>
                    <a:pt x="444" y="134"/>
                  </a:lnTo>
                  <a:lnTo>
                    <a:pt x="416" y="152"/>
                  </a:lnTo>
                  <a:lnTo>
                    <a:pt x="380" y="166"/>
                  </a:lnTo>
                  <a:lnTo>
                    <a:pt x="336" y="178"/>
                  </a:lnTo>
                  <a:lnTo>
                    <a:pt x="288" y="184"/>
                  </a:lnTo>
                  <a:lnTo>
                    <a:pt x="234" y="186"/>
                  </a:lnTo>
                  <a:lnTo>
                    <a:pt x="180" y="184"/>
                  </a:lnTo>
                  <a:lnTo>
                    <a:pt x="132" y="178"/>
                  </a:lnTo>
                  <a:lnTo>
                    <a:pt x="88" y="166"/>
                  </a:lnTo>
                  <a:lnTo>
                    <a:pt x="52" y="152"/>
                  </a:lnTo>
                  <a:lnTo>
                    <a:pt x="24" y="134"/>
                  </a:lnTo>
                  <a:lnTo>
                    <a:pt x="8" y="114"/>
                  </a:lnTo>
                  <a:lnTo>
                    <a:pt x="0" y="94"/>
                  </a:lnTo>
                  <a:lnTo>
                    <a:pt x="8" y="72"/>
                  </a:lnTo>
                  <a:lnTo>
                    <a:pt x="24" y="52"/>
                  </a:lnTo>
                  <a:lnTo>
                    <a:pt x="52" y="36"/>
                  </a:lnTo>
                  <a:lnTo>
                    <a:pt x="88" y="20"/>
                  </a:lnTo>
                  <a:lnTo>
                    <a:pt x="132" y="10"/>
                  </a:lnTo>
                  <a:lnTo>
                    <a:pt x="180" y="2"/>
                  </a:lnTo>
                  <a:lnTo>
                    <a:pt x="234" y="0"/>
                  </a:lnTo>
                  <a:lnTo>
                    <a:pt x="288" y="2"/>
                  </a:lnTo>
                  <a:lnTo>
                    <a:pt x="336" y="10"/>
                  </a:lnTo>
                  <a:lnTo>
                    <a:pt x="380" y="20"/>
                  </a:lnTo>
                  <a:lnTo>
                    <a:pt x="416" y="36"/>
                  </a:lnTo>
                  <a:lnTo>
                    <a:pt x="444" y="52"/>
                  </a:lnTo>
                  <a:lnTo>
                    <a:pt x="462" y="72"/>
                  </a:lnTo>
                  <a:lnTo>
                    <a:pt x="468" y="94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100000">
                  <a:schemeClr val="hlink"/>
                </a:gs>
              </a:gsLst>
              <a:path path="rect">
                <a:fillToRect l="50000" t="50000" r="50000" b="50000"/>
              </a:path>
            </a:gradFill>
            <a:ln w="0">
              <a:solidFill>
                <a:srgbClr val="E1E1E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4098" name="Line 194"/>
            <p:cNvSpPr>
              <a:spLocks noChangeShapeType="1"/>
            </p:cNvSpPr>
            <p:nvPr/>
          </p:nvSpPr>
          <p:spPr bwMode="auto">
            <a:xfrm>
              <a:off x="255" y="1997"/>
              <a:ext cx="276" cy="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4099" name="Line 195"/>
            <p:cNvSpPr>
              <a:spLocks noChangeShapeType="1"/>
            </p:cNvSpPr>
            <p:nvPr/>
          </p:nvSpPr>
          <p:spPr bwMode="auto">
            <a:xfrm flipV="1">
              <a:off x="541" y="1686"/>
              <a:ext cx="560" cy="31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stealth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4122" name="Oval 218"/>
            <p:cNvSpPr>
              <a:spLocks noChangeArrowheads="1"/>
            </p:cNvSpPr>
            <p:nvPr/>
          </p:nvSpPr>
          <p:spPr bwMode="auto">
            <a:xfrm>
              <a:off x="520" y="1980"/>
              <a:ext cx="32" cy="3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4124" name="Oval 220"/>
            <p:cNvSpPr>
              <a:spLocks noChangeArrowheads="1"/>
            </p:cNvSpPr>
            <p:nvPr/>
          </p:nvSpPr>
          <p:spPr bwMode="auto">
            <a:xfrm>
              <a:off x="664" y="1904"/>
              <a:ext cx="32" cy="3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4125" name="Oval 221"/>
            <p:cNvSpPr>
              <a:spLocks noChangeArrowheads="1"/>
            </p:cNvSpPr>
            <p:nvPr/>
          </p:nvSpPr>
          <p:spPr bwMode="auto">
            <a:xfrm>
              <a:off x="844" y="2276"/>
              <a:ext cx="32" cy="3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4127" name="Freeform 223"/>
            <p:cNvSpPr>
              <a:spLocks/>
            </p:cNvSpPr>
            <p:nvPr/>
          </p:nvSpPr>
          <p:spPr bwMode="auto">
            <a:xfrm rot="1844923" flipV="1">
              <a:off x="590" y="1837"/>
              <a:ext cx="404" cy="310"/>
            </a:xfrm>
            <a:custGeom>
              <a:avLst/>
              <a:gdLst/>
              <a:ahLst/>
              <a:cxnLst>
                <a:cxn ang="0">
                  <a:pos x="224" y="226"/>
                </a:cxn>
                <a:cxn ang="0">
                  <a:pos x="208" y="228"/>
                </a:cxn>
                <a:cxn ang="0">
                  <a:pos x="200" y="220"/>
                </a:cxn>
                <a:cxn ang="0">
                  <a:pos x="204" y="196"/>
                </a:cxn>
                <a:cxn ang="0">
                  <a:pos x="212" y="164"/>
                </a:cxn>
                <a:cxn ang="0">
                  <a:pos x="212" y="144"/>
                </a:cxn>
                <a:cxn ang="0">
                  <a:pos x="198" y="136"/>
                </a:cxn>
                <a:cxn ang="0">
                  <a:pos x="174" y="144"/>
                </a:cxn>
                <a:cxn ang="0">
                  <a:pos x="144" y="158"/>
                </a:cxn>
                <a:cxn ang="0">
                  <a:pos x="126" y="160"/>
                </a:cxn>
                <a:cxn ang="0">
                  <a:pos x="120" y="152"/>
                </a:cxn>
                <a:cxn ang="0">
                  <a:pos x="122" y="128"/>
                </a:cxn>
                <a:cxn ang="0">
                  <a:pos x="132" y="96"/>
                </a:cxn>
                <a:cxn ang="0">
                  <a:pos x="130" y="76"/>
                </a:cxn>
                <a:cxn ang="0">
                  <a:pos x="116" y="68"/>
                </a:cxn>
                <a:cxn ang="0">
                  <a:pos x="92" y="76"/>
                </a:cxn>
                <a:cxn ang="0">
                  <a:pos x="64" y="90"/>
                </a:cxn>
                <a:cxn ang="0">
                  <a:pos x="46" y="92"/>
                </a:cxn>
                <a:cxn ang="0">
                  <a:pos x="38" y="82"/>
                </a:cxn>
                <a:cxn ang="0">
                  <a:pos x="42" y="60"/>
                </a:cxn>
                <a:cxn ang="0">
                  <a:pos x="50" y="28"/>
                </a:cxn>
                <a:cxn ang="0">
                  <a:pos x="50" y="6"/>
                </a:cxn>
                <a:cxn ang="0">
                  <a:pos x="36" y="0"/>
                </a:cxn>
                <a:cxn ang="0">
                  <a:pos x="12" y="6"/>
                </a:cxn>
                <a:cxn ang="0">
                  <a:pos x="2" y="18"/>
                </a:cxn>
                <a:cxn ang="0">
                  <a:pos x="22" y="8"/>
                </a:cxn>
                <a:cxn ang="0">
                  <a:pos x="40" y="4"/>
                </a:cxn>
                <a:cxn ang="0">
                  <a:pos x="48" y="14"/>
                </a:cxn>
                <a:cxn ang="0">
                  <a:pos x="44" y="36"/>
                </a:cxn>
                <a:cxn ang="0">
                  <a:pos x="34" y="68"/>
                </a:cxn>
                <a:cxn ang="0">
                  <a:pos x="36" y="90"/>
                </a:cxn>
                <a:cxn ang="0">
                  <a:pos x="50" y="98"/>
                </a:cxn>
                <a:cxn ang="0">
                  <a:pos x="74" y="90"/>
                </a:cxn>
                <a:cxn ang="0">
                  <a:pos x="104" y="76"/>
                </a:cxn>
                <a:cxn ang="0">
                  <a:pos x="122" y="72"/>
                </a:cxn>
                <a:cxn ang="0">
                  <a:pos x="128" y="82"/>
                </a:cxn>
                <a:cxn ang="0">
                  <a:pos x="124" y="106"/>
                </a:cxn>
                <a:cxn ang="0">
                  <a:pos x="116" y="136"/>
                </a:cxn>
                <a:cxn ang="0">
                  <a:pos x="116" y="158"/>
                </a:cxn>
                <a:cxn ang="0">
                  <a:pos x="130" y="166"/>
                </a:cxn>
                <a:cxn ang="0">
                  <a:pos x="154" y="158"/>
                </a:cxn>
                <a:cxn ang="0">
                  <a:pos x="184" y="144"/>
                </a:cxn>
                <a:cxn ang="0">
                  <a:pos x="202" y="142"/>
                </a:cxn>
                <a:cxn ang="0">
                  <a:pos x="208" y="150"/>
                </a:cxn>
                <a:cxn ang="0">
                  <a:pos x="206" y="174"/>
                </a:cxn>
                <a:cxn ang="0">
                  <a:pos x="196" y="206"/>
                </a:cxn>
                <a:cxn ang="0">
                  <a:pos x="198" y="226"/>
                </a:cxn>
                <a:cxn ang="0">
                  <a:pos x="212" y="234"/>
                </a:cxn>
                <a:cxn ang="0">
                  <a:pos x="236" y="226"/>
                </a:cxn>
                <a:cxn ang="0">
                  <a:pos x="246" y="216"/>
                </a:cxn>
              </a:cxnLst>
              <a:rect l="0" t="0" r="r" b="b"/>
              <a:pathLst>
                <a:path w="248" h="234">
                  <a:moveTo>
                    <a:pt x="244" y="218"/>
                  </a:moveTo>
                  <a:lnTo>
                    <a:pt x="234" y="222"/>
                  </a:lnTo>
                  <a:lnTo>
                    <a:pt x="224" y="226"/>
                  </a:lnTo>
                  <a:lnTo>
                    <a:pt x="218" y="228"/>
                  </a:lnTo>
                  <a:lnTo>
                    <a:pt x="212" y="230"/>
                  </a:lnTo>
                  <a:lnTo>
                    <a:pt x="208" y="228"/>
                  </a:lnTo>
                  <a:lnTo>
                    <a:pt x="204" y="228"/>
                  </a:lnTo>
                  <a:lnTo>
                    <a:pt x="202" y="224"/>
                  </a:lnTo>
                  <a:lnTo>
                    <a:pt x="200" y="220"/>
                  </a:lnTo>
                  <a:lnTo>
                    <a:pt x="200" y="214"/>
                  </a:lnTo>
                  <a:lnTo>
                    <a:pt x="200" y="206"/>
                  </a:lnTo>
                  <a:lnTo>
                    <a:pt x="204" y="196"/>
                  </a:lnTo>
                  <a:lnTo>
                    <a:pt x="206" y="186"/>
                  </a:lnTo>
                  <a:lnTo>
                    <a:pt x="210" y="174"/>
                  </a:lnTo>
                  <a:lnTo>
                    <a:pt x="212" y="164"/>
                  </a:lnTo>
                  <a:lnTo>
                    <a:pt x="214" y="156"/>
                  </a:lnTo>
                  <a:lnTo>
                    <a:pt x="214" y="150"/>
                  </a:lnTo>
                  <a:lnTo>
                    <a:pt x="212" y="144"/>
                  </a:lnTo>
                  <a:lnTo>
                    <a:pt x="208" y="140"/>
                  </a:lnTo>
                  <a:lnTo>
                    <a:pt x="204" y="138"/>
                  </a:lnTo>
                  <a:lnTo>
                    <a:pt x="198" y="136"/>
                  </a:lnTo>
                  <a:lnTo>
                    <a:pt x="190" y="138"/>
                  </a:lnTo>
                  <a:lnTo>
                    <a:pt x="182" y="140"/>
                  </a:lnTo>
                  <a:lnTo>
                    <a:pt x="174" y="144"/>
                  </a:lnTo>
                  <a:lnTo>
                    <a:pt x="162" y="148"/>
                  </a:lnTo>
                  <a:lnTo>
                    <a:pt x="152" y="154"/>
                  </a:lnTo>
                  <a:lnTo>
                    <a:pt x="144" y="158"/>
                  </a:lnTo>
                  <a:lnTo>
                    <a:pt x="136" y="160"/>
                  </a:lnTo>
                  <a:lnTo>
                    <a:pt x="130" y="160"/>
                  </a:lnTo>
                  <a:lnTo>
                    <a:pt x="126" y="160"/>
                  </a:lnTo>
                  <a:lnTo>
                    <a:pt x="122" y="158"/>
                  </a:lnTo>
                  <a:lnTo>
                    <a:pt x="120" y="156"/>
                  </a:lnTo>
                  <a:lnTo>
                    <a:pt x="120" y="152"/>
                  </a:lnTo>
                  <a:lnTo>
                    <a:pt x="120" y="146"/>
                  </a:lnTo>
                  <a:lnTo>
                    <a:pt x="120" y="138"/>
                  </a:lnTo>
                  <a:lnTo>
                    <a:pt x="122" y="128"/>
                  </a:lnTo>
                  <a:lnTo>
                    <a:pt x="126" y="118"/>
                  </a:lnTo>
                  <a:lnTo>
                    <a:pt x="130" y="106"/>
                  </a:lnTo>
                  <a:lnTo>
                    <a:pt x="132" y="96"/>
                  </a:lnTo>
                  <a:lnTo>
                    <a:pt x="132" y="88"/>
                  </a:lnTo>
                  <a:lnTo>
                    <a:pt x="132" y="80"/>
                  </a:lnTo>
                  <a:lnTo>
                    <a:pt x="130" y="76"/>
                  </a:lnTo>
                  <a:lnTo>
                    <a:pt x="128" y="72"/>
                  </a:lnTo>
                  <a:lnTo>
                    <a:pt x="122" y="68"/>
                  </a:lnTo>
                  <a:lnTo>
                    <a:pt x="116" y="68"/>
                  </a:lnTo>
                  <a:lnTo>
                    <a:pt x="110" y="68"/>
                  </a:lnTo>
                  <a:lnTo>
                    <a:pt x="102" y="72"/>
                  </a:lnTo>
                  <a:lnTo>
                    <a:pt x="92" y="76"/>
                  </a:lnTo>
                  <a:lnTo>
                    <a:pt x="82" y="80"/>
                  </a:lnTo>
                  <a:lnTo>
                    <a:pt x="72" y="86"/>
                  </a:lnTo>
                  <a:lnTo>
                    <a:pt x="64" y="90"/>
                  </a:lnTo>
                  <a:lnTo>
                    <a:pt x="56" y="92"/>
                  </a:lnTo>
                  <a:lnTo>
                    <a:pt x="50" y="92"/>
                  </a:lnTo>
                  <a:lnTo>
                    <a:pt x="46" y="92"/>
                  </a:lnTo>
                  <a:lnTo>
                    <a:pt x="42" y="90"/>
                  </a:lnTo>
                  <a:lnTo>
                    <a:pt x="40" y="88"/>
                  </a:lnTo>
                  <a:lnTo>
                    <a:pt x="38" y="82"/>
                  </a:lnTo>
                  <a:lnTo>
                    <a:pt x="38" y="76"/>
                  </a:lnTo>
                  <a:lnTo>
                    <a:pt x="40" y="70"/>
                  </a:lnTo>
                  <a:lnTo>
                    <a:pt x="42" y="60"/>
                  </a:lnTo>
                  <a:lnTo>
                    <a:pt x="44" y="50"/>
                  </a:lnTo>
                  <a:lnTo>
                    <a:pt x="48" y="38"/>
                  </a:lnTo>
                  <a:lnTo>
                    <a:pt x="50" y="28"/>
                  </a:lnTo>
                  <a:lnTo>
                    <a:pt x="52" y="20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0" y="2"/>
                  </a:lnTo>
                  <a:lnTo>
                    <a:pt x="12" y="6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4" y="16"/>
                  </a:lnTo>
                  <a:lnTo>
                    <a:pt x="14" y="10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4" y="6"/>
                  </a:lnTo>
                  <a:lnTo>
                    <a:pt x="46" y="10"/>
                  </a:lnTo>
                  <a:lnTo>
                    <a:pt x="48" y="14"/>
                  </a:lnTo>
                  <a:lnTo>
                    <a:pt x="48" y="20"/>
                  </a:lnTo>
                  <a:lnTo>
                    <a:pt x="46" y="28"/>
                  </a:lnTo>
                  <a:lnTo>
                    <a:pt x="44" y="36"/>
                  </a:lnTo>
                  <a:lnTo>
                    <a:pt x="40" y="48"/>
                  </a:lnTo>
                  <a:lnTo>
                    <a:pt x="36" y="58"/>
                  </a:lnTo>
                  <a:lnTo>
                    <a:pt x="34" y="68"/>
                  </a:lnTo>
                  <a:lnTo>
                    <a:pt x="34" y="76"/>
                  </a:lnTo>
                  <a:lnTo>
                    <a:pt x="34" y="84"/>
                  </a:lnTo>
                  <a:lnTo>
                    <a:pt x="36" y="90"/>
                  </a:lnTo>
                  <a:lnTo>
                    <a:pt x="38" y="94"/>
                  </a:lnTo>
                  <a:lnTo>
                    <a:pt x="44" y="96"/>
                  </a:lnTo>
                  <a:lnTo>
                    <a:pt x="50" y="98"/>
                  </a:lnTo>
                  <a:lnTo>
                    <a:pt x="56" y="96"/>
                  </a:lnTo>
                  <a:lnTo>
                    <a:pt x="64" y="94"/>
                  </a:lnTo>
                  <a:lnTo>
                    <a:pt x="74" y="90"/>
                  </a:lnTo>
                  <a:lnTo>
                    <a:pt x="84" y="84"/>
                  </a:lnTo>
                  <a:lnTo>
                    <a:pt x="94" y="80"/>
                  </a:lnTo>
                  <a:lnTo>
                    <a:pt x="104" y="76"/>
                  </a:lnTo>
                  <a:lnTo>
                    <a:pt x="110" y="74"/>
                  </a:lnTo>
                  <a:lnTo>
                    <a:pt x="116" y="72"/>
                  </a:lnTo>
                  <a:lnTo>
                    <a:pt x="122" y="72"/>
                  </a:lnTo>
                  <a:lnTo>
                    <a:pt x="124" y="74"/>
                  </a:lnTo>
                  <a:lnTo>
                    <a:pt x="126" y="78"/>
                  </a:lnTo>
                  <a:lnTo>
                    <a:pt x="128" y="82"/>
                  </a:lnTo>
                  <a:lnTo>
                    <a:pt x="128" y="88"/>
                  </a:lnTo>
                  <a:lnTo>
                    <a:pt x="128" y="96"/>
                  </a:lnTo>
                  <a:lnTo>
                    <a:pt x="124" y="106"/>
                  </a:lnTo>
                  <a:lnTo>
                    <a:pt x="122" y="116"/>
                  </a:lnTo>
                  <a:lnTo>
                    <a:pt x="118" y="128"/>
                  </a:lnTo>
                  <a:lnTo>
                    <a:pt x="116" y="136"/>
                  </a:lnTo>
                  <a:lnTo>
                    <a:pt x="114" y="146"/>
                  </a:lnTo>
                  <a:lnTo>
                    <a:pt x="114" y="152"/>
                  </a:lnTo>
                  <a:lnTo>
                    <a:pt x="116" y="158"/>
                  </a:lnTo>
                  <a:lnTo>
                    <a:pt x="120" y="162"/>
                  </a:lnTo>
                  <a:lnTo>
                    <a:pt x="124" y="164"/>
                  </a:lnTo>
                  <a:lnTo>
                    <a:pt x="130" y="166"/>
                  </a:lnTo>
                  <a:lnTo>
                    <a:pt x="138" y="164"/>
                  </a:lnTo>
                  <a:lnTo>
                    <a:pt x="146" y="162"/>
                  </a:lnTo>
                  <a:lnTo>
                    <a:pt x="154" y="158"/>
                  </a:lnTo>
                  <a:lnTo>
                    <a:pt x="166" y="154"/>
                  </a:lnTo>
                  <a:lnTo>
                    <a:pt x="176" y="148"/>
                  </a:lnTo>
                  <a:lnTo>
                    <a:pt x="184" y="144"/>
                  </a:lnTo>
                  <a:lnTo>
                    <a:pt x="192" y="142"/>
                  </a:lnTo>
                  <a:lnTo>
                    <a:pt x="198" y="140"/>
                  </a:lnTo>
                  <a:lnTo>
                    <a:pt x="202" y="142"/>
                  </a:lnTo>
                  <a:lnTo>
                    <a:pt x="206" y="144"/>
                  </a:lnTo>
                  <a:lnTo>
                    <a:pt x="208" y="146"/>
                  </a:lnTo>
                  <a:lnTo>
                    <a:pt x="208" y="150"/>
                  </a:lnTo>
                  <a:lnTo>
                    <a:pt x="210" y="156"/>
                  </a:lnTo>
                  <a:lnTo>
                    <a:pt x="208" y="164"/>
                  </a:lnTo>
                  <a:lnTo>
                    <a:pt x="206" y="174"/>
                  </a:lnTo>
                  <a:lnTo>
                    <a:pt x="202" y="184"/>
                  </a:lnTo>
                  <a:lnTo>
                    <a:pt x="198" y="196"/>
                  </a:lnTo>
                  <a:lnTo>
                    <a:pt x="196" y="206"/>
                  </a:lnTo>
                  <a:lnTo>
                    <a:pt x="196" y="214"/>
                  </a:lnTo>
                  <a:lnTo>
                    <a:pt x="196" y="220"/>
                  </a:lnTo>
                  <a:lnTo>
                    <a:pt x="198" y="226"/>
                  </a:lnTo>
                  <a:lnTo>
                    <a:pt x="200" y="230"/>
                  </a:lnTo>
                  <a:lnTo>
                    <a:pt x="206" y="234"/>
                  </a:lnTo>
                  <a:lnTo>
                    <a:pt x="212" y="234"/>
                  </a:lnTo>
                  <a:lnTo>
                    <a:pt x="218" y="234"/>
                  </a:lnTo>
                  <a:lnTo>
                    <a:pt x="226" y="230"/>
                  </a:lnTo>
                  <a:lnTo>
                    <a:pt x="236" y="226"/>
                  </a:lnTo>
                  <a:lnTo>
                    <a:pt x="246" y="222"/>
                  </a:lnTo>
                  <a:lnTo>
                    <a:pt x="248" y="220"/>
                  </a:lnTo>
                  <a:lnTo>
                    <a:pt x="246" y="216"/>
                  </a:lnTo>
                  <a:lnTo>
                    <a:pt x="244" y="218"/>
                  </a:lnTo>
                  <a:close/>
                </a:path>
              </a:pathLst>
            </a:custGeom>
            <a:solidFill>
              <a:srgbClr val="000000"/>
            </a:solidFill>
            <a:ln w="19050" cmpd="sng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4128" name="Freeform 224"/>
            <p:cNvSpPr>
              <a:spLocks/>
            </p:cNvSpPr>
            <p:nvPr/>
          </p:nvSpPr>
          <p:spPr bwMode="auto">
            <a:xfrm rot="1844923" flipV="1">
              <a:off x="910" y="1817"/>
              <a:ext cx="404" cy="310"/>
            </a:xfrm>
            <a:custGeom>
              <a:avLst/>
              <a:gdLst/>
              <a:ahLst/>
              <a:cxnLst>
                <a:cxn ang="0">
                  <a:pos x="224" y="226"/>
                </a:cxn>
                <a:cxn ang="0">
                  <a:pos x="208" y="228"/>
                </a:cxn>
                <a:cxn ang="0">
                  <a:pos x="200" y="220"/>
                </a:cxn>
                <a:cxn ang="0">
                  <a:pos x="204" y="196"/>
                </a:cxn>
                <a:cxn ang="0">
                  <a:pos x="212" y="164"/>
                </a:cxn>
                <a:cxn ang="0">
                  <a:pos x="212" y="144"/>
                </a:cxn>
                <a:cxn ang="0">
                  <a:pos x="198" y="136"/>
                </a:cxn>
                <a:cxn ang="0">
                  <a:pos x="174" y="144"/>
                </a:cxn>
                <a:cxn ang="0">
                  <a:pos x="144" y="158"/>
                </a:cxn>
                <a:cxn ang="0">
                  <a:pos x="126" y="160"/>
                </a:cxn>
                <a:cxn ang="0">
                  <a:pos x="120" y="152"/>
                </a:cxn>
                <a:cxn ang="0">
                  <a:pos x="122" y="128"/>
                </a:cxn>
                <a:cxn ang="0">
                  <a:pos x="132" y="96"/>
                </a:cxn>
                <a:cxn ang="0">
                  <a:pos x="130" y="76"/>
                </a:cxn>
                <a:cxn ang="0">
                  <a:pos x="116" y="68"/>
                </a:cxn>
                <a:cxn ang="0">
                  <a:pos x="92" y="76"/>
                </a:cxn>
                <a:cxn ang="0">
                  <a:pos x="64" y="90"/>
                </a:cxn>
                <a:cxn ang="0">
                  <a:pos x="46" y="92"/>
                </a:cxn>
                <a:cxn ang="0">
                  <a:pos x="38" y="82"/>
                </a:cxn>
                <a:cxn ang="0">
                  <a:pos x="42" y="60"/>
                </a:cxn>
                <a:cxn ang="0">
                  <a:pos x="50" y="28"/>
                </a:cxn>
                <a:cxn ang="0">
                  <a:pos x="50" y="6"/>
                </a:cxn>
                <a:cxn ang="0">
                  <a:pos x="36" y="0"/>
                </a:cxn>
                <a:cxn ang="0">
                  <a:pos x="12" y="6"/>
                </a:cxn>
                <a:cxn ang="0">
                  <a:pos x="2" y="18"/>
                </a:cxn>
                <a:cxn ang="0">
                  <a:pos x="22" y="8"/>
                </a:cxn>
                <a:cxn ang="0">
                  <a:pos x="40" y="4"/>
                </a:cxn>
                <a:cxn ang="0">
                  <a:pos x="48" y="14"/>
                </a:cxn>
                <a:cxn ang="0">
                  <a:pos x="44" y="36"/>
                </a:cxn>
                <a:cxn ang="0">
                  <a:pos x="34" y="68"/>
                </a:cxn>
                <a:cxn ang="0">
                  <a:pos x="36" y="90"/>
                </a:cxn>
                <a:cxn ang="0">
                  <a:pos x="50" y="98"/>
                </a:cxn>
                <a:cxn ang="0">
                  <a:pos x="74" y="90"/>
                </a:cxn>
                <a:cxn ang="0">
                  <a:pos x="104" y="76"/>
                </a:cxn>
                <a:cxn ang="0">
                  <a:pos x="122" y="72"/>
                </a:cxn>
                <a:cxn ang="0">
                  <a:pos x="128" y="82"/>
                </a:cxn>
                <a:cxn ang="0">
                  <a:pos x="124" y="106"/>
                </a:cxn>
                <a:cxn ang="0">
                  <a:pos x="116" y="136"/>
                </a:cxn>
                <a:cxn ang="0">
                  <a:pos x="116" y="158"/>
                </a:cxn>
                <a:cxn ang="0">
                  <a:pos x="130" y="166"/>
                </a:cxn>
                <a:cxn ang="0">
                  <a:pos x="154" y="158"/>
                </a:cxn>
                <a:cxn ang="0">
                  <a:pos x="184" y="144"/>
                </a:cxn>
                <a:cxn ang="0">
                  <a:pos x="202" y="142"/>
                </a:cxn>
                <a:cxn ang="0">
                  <a:pos x="208" y="150"/>
                </a:cxn>
                <a:cxn ang="0">
                  <a:pos x="206" y="174"/>
                </a:cxn>
                <a:cxn ang="0">
                  <a:pos x="196" y="206"/>
                </a:cxn>
                <a:cxn ang="0">
                  <a:pos x="198" y="226"/>
                </a:cxn>
                <a:cxn ang="0">
                  <a:pos x="212" y="234"/>
                </a:cxn>
                <a:cxn ang="0">
                  <a:pos x="236" y="226"/>
                </a:cxn>
                <a:cxn ang="0">
                  <a:pos x="246" y="216"/>
                </a:cxn>
              </a:cxnLst>
              <a:rect l="0" t="0" r="r" b="b"/>
              <a:pathLst>
                <a:path w="248" h="234">
                  <a:moveTo>
                    <a:pt x="244" y="218"/>
                  </a:moveTo>
                  <a:lnTo>
                    <a:pt x="234" y="222"/>
                  </a:lnTo>
                  <a:lnTo>
                    <a:pt x="224" y="226"/>
                  </a:lnTo>
                  <a:lnTo>
                    <a:pt x="218" y="228"/>
                  </a:lnTo>
                  <a:lnTo>
                    <a:pt x="212" y="230"/>
                  </a:lnTo>
                  <a:lnTo>
                    <a:pt x="208" y="228"/>
                  </a:lnTo>
                  <a:lnTo>
                    <a:pt x="204" y="228"/>
                  </a:lnTo>
                  <a:lnTo>
                    <a:pt x="202" y="224"/>
                  </a:lnTo>
                  <a:lnTo>
                    <a:pt x="200" y="220"/>
                  </a:lnTo>
                  <a:lnTo>
                    <a:pt x="200" y="214"/>
                  </a:lnTo>
                  <a:lnTo>
                    <a:pt x="200" y="206"/>
                  </a:lnTo>
                  <a:lnTo>
                    <a:pt x="204" y="196"/>
                  </a:lnTo>
                  <a:lnTo>
                    <a:pt x="206" y="186"/>
                  </a:lnTo>
                  <a:lnTo>
                    <a:pt x="210" y="174"/>
                  </a:lnTo>
                  <a:lnTo>
                    <a:pt x="212" y="164"/>
                  </a:lnTo>
                  <a:lnTo>
                    <a:pt x="214" y="156"/>
                  </a:lnTo>
                  <a:lnTo>
                    <a:pt x="214" y="150"/>
                  </a:lnTo>
                  <a:lnTo>
                    <a:pt x="212" y="144"/>
                  </a:lnTo>
                  <a:lnTo>
                    <a:pt x="208" y="140"/>
                  </a:lnTo>
                  <a:lnTo>
                    <a:pt x="204" y="138"/>
                  </a:lnTo>
                  <a:lnTo>
                    <a:pt x="198" y="136"/>
                  </a:lnTo>
                  <a:lnTo>
                    <a:pt x="190" y="138"/>
                  </a:lnTo>
                  <a:lnTo>
                    <a:pt x="182" y="140"/>
                  </a:lnTo>
                  <a:lnTo>
                    <a:pt x="174" y="144"/>
                  </a:lnTo>
                  <a:lnTo>
                    <a:pt x="162" y="148"/>
                  </a:lnTo>
                  <a:lnTo>
                    <a:pt x="152" y="154"/>
                  </a:lnTo>
                  <a:lnTo>
                    <a:pt x="144" y="158"/>
                  </a:lnTo>
                  <a:lnTo>
                    <a:pt x="136" y="160"/>
                  </a:lnTo>
                  <a:lnTo>
                    <a:pt x="130" y="160"/>
                  </a:lnTo>
                  <a:lnTo>
                    <a:pt x="126" y="160"/>
                  </a:lnTo>
                  <a:lnTo>
                    <a:pt x="122" y="158"/>
                  </a:lnTo>
                  <a:lnTo>
                    <a:pt x="120" y="156"/>
                  </a:lnTo>
                  <a:lnTo>
                    <a:pt x="120" y="152"/>
                  </a:lnTo>
                  <a:lnTo>
                    <a:pt x="120" y="146"/>
                  </a:lnTo>
                  <a:lnTo>
                    <a:pt x="120" y="138"/>
                  </a:lnTo>
                  <a:lnTo>
                    <a:pt x="122" y="128"/>
                  </a:lnTo>
                  <a:lnTo>
                    <a:pt x="126" y="118"/>
                  </a:lnTo>
                  <a:lnTo>
                    <a:pt x="130" y="106"/>
                  </a:lnTo>
                  <a:lnTo>
                    <a:pt x="132" y="96"/>
                  </a:lnTo>
                  <a:lnTo>
                    <a:pt x="132" y="88"/>
                  </a:lnTo>
                  <a:lnTo>
                    <a:pt x="132" y="80"/>
                  </a:lnTo>
                  <a:lnTo>
                    <a:pt x="130" y="76"/>
                  </a:lnTo>
                  <a:lnTo>
                    <a:pt x="128" y="72"/>
                  </a:lnTo>
                  <a:lnTo>
                    <a:pt x="122" y="68"/>
                  </a:lnTo>
                  <a:lnTo>
                    <a:pt x="116" y="68"/>
                  </a:lnTo>
                  <a:lnTo>
                    <a:pt x="110" y="68"/>
                  </a:lnTo>
                  <a:lnTo>
                    <a:pt x="102" y="72"/>
                  </a:lnTo>
                  <a:lnTo>
                    <a:pt x="92" y="76"/>
                  </a:lnTo>
                  <a:lnTo>
                    <a:pt x="82" y="80"/>
                  </a:lnTo>
                  <a:lnTo>
                    <a:pt x="72" y="86"/>
                  </a:lnTo>
                  <a:lnTo>
                    <a:pt x="64" y="90"/>
                  </a:lnTo>
                  <a:lnTo>
                    <a:pt x="56" y="92"/>
                  </a:lnTo>
                  <a:lnTo>
                    <a:pt x="50" y="92"/>
                  </a:lnTo>
                  <a:lnTo>
                    <a:pt x="46" y="92"/>
                  </a:lnTo>
                  <a:lnTo>
                    <a:pt x="42" y="90"/>
                  </a:lnTo>
                  <a:lnTo>
                    <a:pt x="40" y="88"/>
                  </a:lnTo>
                  <a:lnTo>
                    <a:pt x="38" y="82"/>
                  </a:lnTo>
                  <a:lnTo>
                    <a:pt x="38" y="76"/>
                  </a:lnTo>
                  <a:lnTo>
                    <a:pt x="40" y="70"/>
                  </a:lnTo>
                  <a:lnTo>
                    <a:pt x="42" y="60"/>
                  </a:lnTo>
                  <a:lnTo>
                    <a:pt x="44" y="50"/>
                  </a:lnTo>
                  <a:lnTo>
                    <a:pt x="48" y="38"/>
                  </a:lnTo>
                  <a:lnTo>
                    <a:pt x="50" y="28"/>
                  </a:lnTo>
                  <a:lnTo>
                    <a:pt x="52" y="20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0" y="2"/>
                  </a:lnTo>
                  <a:lnTo>
                    <a:pt x="12" y="6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4" y="16"/>
                  </a:lnTo>
                  <a:lnTo>
                    <a:pt x="14" y="10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4" y="6"/>
                  </a:lnTo>
                  <a:lnTo>
                    <a:pt x="46" y="10"/>
                  </a:lnTo>
                  <a:lnTo>
                    <a:pt x="48" y="14"/>
                  </a:lnTo>
                  <a:lnTo>
                    <a:pt x="48" y="20"/>
                  </a:lnTo>
                  <a:lnTo>
                    <a:pt x="46" y="28"/>
                  </a:lnTo>
                  <a:lnTo>
                    <a:pt x="44" y="36"/>
                  </a:lnTo>
                  <a:lnTo>
                    <a:pt x="40" y="48"/>
                  </a:lnTo>
                  <a:lnTo>
                    <a:pt x="36" y="58"/>
                  </a:lnTo>
                  <a:lnTo>
                    <a:pt x="34" y="68"/>
                  </a:lnTo>
                  <a:lnTo>
                    <a:pt x="34" y="76"/>
                  </a:lnTo>
                  <a:lnTo>
                    <a:pt x="34" y="84"/>
                  </a:lnTo>
                  <a:lnTo>
                    <a:pt x="36" y="90"/>
                  </a:lnTo>
                  <a:lnTo>
                    <a:pt x="38" y="94"/>
                  </a:lnTo>
                  <a:lnTo>
                    <a:pt x="44" y="96"/>
                  </a:lnTo>
                  <a:lnTo>
                    <a:pt x="50" y="98"/>
                  </a:lnTo>
                  <a:lnTo>
                    <a:pt x="56" y="96"/>
                  </a:lnTo>
                  <a:lnTo>
                    <a:pt x="64" y="94"/>
                  </a:lnTo>
                  <a:lnTo>
                    <a:pt x="74" y="90"/>
                  </a:lnTo>
                  <a:lnTo>
                    <a:pt x="84" y="84"/>
                  </a:lnTo>
                  <a:lnTo>
                    <a:pt x="94" y="80"/>
                  </a:lnTo>
                  <a:lnTo>
                    <a:pt x="104" y="76"/>
                  </a:lnTo>
                  <a:lnTo>
                    <a:pt x="110" y="74"/>
                  </a:lnTo>
                  <a:lnTo>
                    <a:pt x="116" y="72"/>
                  </a:lnTo>
                  <a:lnTo>
                    <a:pt x="122" y="72"/>
                  </a:lnTo>
                  <a:lnTo>
                    <a:pt x="124" y="74"/>
                  </a:lnTo>
                  <a:lnTo>
                    <a:pt x="126" y="78"/>
                  </a:lnTo>
                  <a:lnTo>
                    <a:pt x="128" y="82"/>
                  </a:lnTo>
                  <a:lnTo>
                    <a:pt x="128" y="88"/>
                  </a:lnTo>
                  <a:lnTo>
                    <a:pt x="128" y="96"/>
                  </a:lnTo>
                  <a:lnTo>
                    <a:pt x="124" y="106"/>
                  </a:lnTo>
                  <a:lnTo>
                    <a:pt x="122" y="116"/>
                  </a:lnTo>
                  <a:lnTo>
                    <a:pt x="118" y="128"/>
                  </a:lnTo>
                  <a:lnTo>
                    <a:pt x="116" y="136"/>
                  </a:lnTo>
                  <a:lnTo>
                    <a:pt x="114" y="146"/>
                  </a:lnTo>
                  <a:lnTo>
                    <a:pt x="114" y="152"/>
                  </a:lnTo>
                  <a:lnTo>
                    <a:pt x="116" y="158"/>
                  </a:lnTo>
                  <a:lnTo>
                    <a:pt x="120" y="162"/>
                  </a:lnTo>
                  <a:lnTo>
                    <a:pt x="124" y="164"/>
                  </a:lnTo>
                  <a:lnTo>
                    <a:pt x="130" y="166"/>
                  </a:lnTo>
                  <a:lnTo>
                    <a:pt x="138" y="164"/>
                  </a:lnTo>
                  <a:lnTo>
                    <a:pt x="146" y="162"/>
                  </a:lnTo>
                  <a:lnTo>
                    <a:pt x="154" y="158"/>
                  </a:lnTo>
                  <a:lnTo>
                    <a:pt x="166" y="154"/>
                  </a:lnTo>
                  <a:lnTo>
                    <a:pt x="176" y="148"/>
                  </a:lnTo>
                  <a:lnTo>
                    <a:pt x="184" y="144"/>
                  </a:lnTo>
                  <a:lnTo>
                    <a:pt x="192" y="142"/>
                  </a:lnTo>
                  <a:lnTo>
                    <a:pt x="198" y="140"/>
                  </a:lnTo>
                  <a:lnTo>
                    <a:pt x="202" y="142"/>
                  </a:lnTo>
                  <a:lnTo>
                    <a:pt x="206" y="144"/>
                  </a:lnTo>
                  <a:lnTo>
                    <a:pt x="208" y="146"/>
                  </a:lnTo>
                  <a:lnTo>
                    <a:pt x="208" y="150"/>
                  </a:lnTo>
                  <a:lnTo>
                    <a:pt x="210" y="156"/>
                  </a:lnTo>
                  <a:lnTo>
                    <a:pt x="208" y="164"/>
                  </a:lnTo>
                  <a:lnTo>
                    <a:pt x="206" y="174"/>
                  </a:lnTo>
                  <a:lnTo>
                    <a:pt x="202" y="184"/>
                  </a:lnTo>
                  <a:lnTo>
                    <a:pt x="198" y="196"/>
                  </a:lnTo>
                  <a:lnTo>
                    <a:pt x="196" y="206"/>
                  </a:lnTo>
                  <a:lnTo>
                    <a:pt x="196" y="214"/>
                  </a:lnTo>
                  <a:lnTo>
                    <a:pt x="196" y="220"/>
                  </a:lnTo>
                  <a:lnTo>
                    <a:pt x="198" y="226"/>
                  </a:lnTo>
                  <a:lnTo>
                    <a:pt x="200" y="230"/>
                  </a:lnTo>
                  <a:lnTo>
                    <a:pt x="206" y="234"/>
                  </a:lnTo>
                  <a:lnTo>
                    <a:pt x="212" y="234"/>
                  </a:lnTo>
                  <a:lnTo>
                    <a:pt x="218" y="234"/>
                  </a:lnTo>
                  <a:lnTo>
                    <a:pt x="226" y="230"/>
                  </a:lnTo>
                  <a:lnTo>
                    <a:pt x="236" y="226"/>
                  </a:lnTo>
                  <a:lnTo>
                    <a:pt x="246" y="222"/>
                  </a:lnTo>
                  <a:lnTo>
                    <a:pt x="248" y="220"/>
                  </a:lnTo>
                  <a:lnTo>
                    <a:pt x="246" y="216"/>
                  </a:lnTo>
                  <a:lnTo>
                    <a:pt x="244" y="218"/>
                  </a:lnTo>
                  <a:close/>
                </a:path>
              </a:pathLst>
            </a:custGeom>
            <a:solidFill>
              <a:srgbClr val="000000"/>
            </a:solidFill>
            <a:ln w="19050" cmpd="sng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grpSp>
        <p:nvGrpSpPr>
          <p:cNvPr id="124183" name="Group 279"/>
          <p:cNvGrpSpPr>
            <a:grpSpLocks/>
          </p:cNvGrpSpPr>
          <p:nvPr/>
        </p:nvGrpSpPr>
        <p:grpSpPr bwMode="auto">
          <a:xfrm>
            <a:off x="6199188" y="846138"/>
            <a:ext cx="1568450" cy="1608137"/>
            <a:chOff x="4209" y="509"/>
            <a:chExt cx="988" cy="1013"/>
          </a:xfrm>
        </p:grpSpPr>
        <p:sp>
          <p:nvSpPr>
            <p:cNvPr id="124133" name="Line 229"/>
            <p:cNvSpPr>
              <a:spLocks noChangeShapeType="1"/>
            </p:cNvSpPr>
            <p:nvPr/>
          </p:nvSpPr>
          <p:spPr bwMode="auto">
            <a:xfrm flipH="1">
              <a:off x="4619" y="1102"/>
              <a:ext cx="72" cy="17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4134" name="Freeform 230"/>
            <p:cNvSpPr>
              <a:spLocks/>
            </p:cNvSpPr>
            <p:nvPr/>
          </p:nvSpPr>
          <p:spPr bwMode="auto">
            <a:xfrm rot="1141667">
              <a:off x="4467" y="771"/>
              <a:ext cx="288" cy="313"/>
            </a:xfrm>
            <a:custGeom>
              <a:avLst/>
              <a:gdLst/>
              <a:ahLst/>
              <a:cxnLst>
                <a:cxn ang="0">
                  <a:pos x="224" y="226"/>
                </a:cxn>
                <a:cxn ang="0">
                  <a:pos x="208" y="228"/>
                </a:cxn>
                <a:cxn ang="0">
                  <a:pos x="200" y="220"/>
                </a:cxn>
                <a:cxn ang="0">
                  <a:pos x="204" y="196"/>
                </a:cxn>
                <a:cxn ang="0">
                  <a:pos x="212" y="164"/>
                </a:cxn>
                <a:cxn ang="0">
                  <a:pos x="212" y="144"/>
                </a:cxn>
                <a:cxn ang="0">
                  <a:pos x="198" y="136"/>
                </a:cxn>
                <a:cxn ang="0">
                  <a:pos x="174" y="144"/>
                </a:cxn>
                <a:cxn ang="0">
                  <a:pos x="144" y="158"/>
                </a:cxn>
                <a:cxn ang="0">
                  <a:pos x="126" y="160"/>
                </a:cxn>
                <a:cxn ang="0">
                  <a:pos x="120" y="152"/>
                </a:cxn>
                <a:cxn ang="0">
                  <a:pos x="122" y="128"/>
                </a:cxn>
                <a:cxn ang="0">
                  <a:pos x="132" y="96"/>
                </a:cxn>
                <a:cxn ang="0">
                  <a:pos x="130" y="76"/>
                </a:cxn>
                <a:cxn ang="0">
                  <a:pos x="116" y="68"/>
                </a:cxn>
                <a:cxn ang="0">
                  <a:pos x="92" y="76"/>
                </a:cxn>
                <a:cxn ang="0">
                  <a:pos x="64" y="90"/>
                </a:cxn>
                <a:cxn ang="0">
                  <a:pos x="46" y="92"/>
                </a:cxn>
                <a:cxn ang="0">
                  <a:pos x="38" y="82"/>
                </a:cxn>
                <a:cxn ang="0">
                  <a:pos x="42" y="60"/>
                </a:cxn>
                <a:cxn ang="0">
                  <a:pos x="50" y="28"/>
                </a:cxn>
                <a:cxn ang="0">
                  <a:pos x="50" y="6"/>
                </a:cxn>
                <a:cxn ang="0">
                  <a:pos x="36" y="0"/>
                </a:cxn>
                <a:cxn ang="0">
                  <a:pos x="12" y="6"/>
                </a:cxn>
                <a:cxn ang="0">
                  <a:pos x="2" y="18"/>
                </a:cxn>
                <a:cxn ang="0">
                  <a:pos x="22" y="8"/>
                </a:cxn>
                <a:cxn ang="0">
                  <a:pos x="40" y="4"/>
                </a:cxn>
                <a:cxn ang="0">
                  <a:pos x="48" y="14"/>
                </a:cxn>
                <a:cxn ang="0">
                  <a:pos x="44" y="36"/>
                </a:cxn>
                <a:cxn ang="0">
                  <a:pos x="34" y="68"/>
                </a:cxn>
                <a:cxn ang="0">
                  <a:pos x="36" y="90"/>
                </a:cxn>
                <a:cxn ang="0">
                  <a:pos x="50" y="98"/>
                </a:cxn>
                <a:cxn ang="0">
                  <a:pos x="74" y="90"/>
                </a:cxn>
                <a:cxn ang="0">
                  <a:pos x="104" y="76"/>
                </a:cxn>
                <a:cxn ang="0">
                  <a:pos x="122" y="72"/>
                </a:cxn>
                <a:cxn ang="0">
                  <a:pos x="128" y="82"/>
                </a:cxn>
                <a:cxn ang="0">
                  <a:pos x="124" y="106"/>
                </a:cxn>
                <a:cxn ang="0">
                  <a:pos x="116" y="136"/>
                </a:cxn>
                <a:cxn ang="0">
                  <a:pos x="116" y="158"/>
                </a:cxn>
                <a:cxn ang="0">
                  <a:pos x="130" y="166"/>
                </a:cxn>
                <a:cxn ang="0">
                  <a:pos x="154" y="158"/>
                </a:cxn>
                <a:cxn ang="0">
                  <a:pos x="184" y="144"/>
                </a:cxn>
                <a:cxn ang="0">
                  <a:pos x="202" y="142"/>
                </a:cxn>
                <a:cxn ang="0">
                  <a:pos x="208" y="150"/>
                </a:cxn>
                <a:cxn ang="0">
                  <a:pos x="206" y="174"/>
                </a:cxn>
                <a:cxn ang="0">
                  <a:pos x="196" y="206"/>
                </a:cxn>
                <a:cxn ang="0">
                  <a:pos x="198" y="226"/>
                </a:cxn>
                <a:cxn ang="0">
                  <a:pos x="212" y="234"/>
                </a:cxn>
                <a:cxn ang="0">
                  <a:pos x="236" y="226"/>
                </a:cxn>
                <a:cxn ang="0">
                  <a:pos x="246" y="216"/>
                </a:cxn>
              </a:cxnLst>
              <a:rect l="0" t="0" r="r" b="b"/>
              <a:pathLst>
                <a:path w="248" h="234">
                  <a:moveTo>
                    <a:pt x="244" y="218"/>
                  </a:moveTo>
                  <a:lnTo>
                    <a:pt x="234" y="222"/>
                  </a:lnTo>
                  <a:lnTo>
                    <a:pt x="224" y="226"/>
                  </a:lnTo>
                  <a:lnTo>
                    <a:pt x="218" y="228"/>
                  </a:lnTo>
                  <a:lnTo>
                    <a:pt x="212" y="230"/>
                  </a:lnTo>
                  <a:lnTo>
                    <a:pt x="208" y="228"/>
                  </a:lnTo>
                  <a:lnTo>
                    <a:pt x="204" y="228"/>
                  </a:lnTo>
                  <a:lnTo>
                    <a:pt x="202" y="224"/>
                  </a:lnTo>
                  <a:lnTo>
                    <a:pt x="200" y="220"/>
                  </a:lnTo>
                  <a:lnTo>
                    <a:pt x="200" y="214"/>
                  </a:lnTo>
                  <a:lnTo>
                    <a:pt x="200" y="206"/>
                  </a:lnTo>
                  <a:lnTo>
                    <a:pt x="204" y="196"/>
                  </a:lnTo>
                  <a:lnTo>
                    <a:pt x="206" y="186"/>
                  </a:lnTo>
                  <a:lnTo>
                    <a:pt x="210" y="174"/>
                  </a:lnTo>
                  <a:lnTo>
                    <a:pt x="212" y="164"/>
                  </a:lnTo>
                  <a:lnTo>
                    <a:pt x="214" y="156"/>
                  </a:lnTo>
                  <a:lnTo>
                    <a:pt x="214" y="150"/>
                  </a:lnTo>
                  <a:lnTo>
                    <a:pt x="212" y="144"/>
                  </a:lnTo>
                  <a:lnTo>
                    <a:pt x="208" y="140"/>
                  </a:lnTo>
                  <a:lnTo>
                    <a:pt x="204" y="138"/>
                  </a:lnTo>
                  <a:lnTo>
                    <a:pt x="198" y="136"/>
                  </a:lnTo>
                  <a:lnTo>
                    <a:pt x="190" y="138"/>
                  </a:lnTo>
                  <a:lnTo>
                    <a:pt x="182" y="140"/>
                  </a:lnTo>
                  <a:lnTo>
                    <a:pt x="174" y="144"/>
                  </a:lnTo>
                  <a:lnTo>
                    <a:pt x="162" y="148"/>
                  </a:lnTo>
                  <a:lnTo>
                    <a:pt x="152" y="154"/>
                  </a:lnTo>
                  <a:lnTo>
                    <a:pt x="144" y="158"/>
                  </a:lnTo>
                  <a:lnTo>
                    <a:pt x="136" y="160"/>
                  </a:lnTo>
                  <a:lnTo>
                    <a:pt x="130" y="160"/>
                  </a:lnTo>
                  <a:lnTo>
                    <a:pt x="126" y="160"/>
                  </a:lnTo>
                  <a:lnTo>
                    <a:pt x="122" y="158"/>
                  </a:lnTo>
                  <a:lnTo>
                    <a:pt x="120" y="156"/>
                  </a:lnTo>
                  <a:lnTo>
                    <a:pt x="120" y="152"/>
                  </a:lnTo>
                  <a:lnTo>
                    <a:pt x="120" y="146"/>
                  </a:lnTo>
                  <a:lnTo>
                    <a:pt x="120" y="138"/>
                  </a:lnTo>
                  <a:lnTo>
                    <a:pt x="122" y="128"/>
                  </a:lnTo>
                  <a:lnTo>
                    <a:pt x="126" y="118"/>
                  </a:lnTo>
                  <a:lnTo>
                    <a:pt x="130" y="106"/>
                  </a:lnTo>
                  <a:lnTo>
                    <a:pt x="132" y="96"/>
                  </a:lnTo>
                  <a:lnTo>
                    <a:pt x="132" y="88"/>
                  </a:lnTo>
                  <a:lnTo>
                    <a:pt x="132" y="80"/>
                  </a:lnTo>
                  <a:lnTo>
                    <a:pt x="130" y="76"/>
                  </a:lnTo>
                  <a:lnTo>
                    <a:pt x="128" y="72"/>
                  </a:lnTo>
                  <a:lnTo>
                    <a:pt x="122" y="68"/>
                  </a:lnTo>
                  <a:lnTo>
                    <a:pt x="116" y="68"/>
                  </a:lnTo>
                  <a:lnTo>
                    <a:pt x="110" y="68"/>
                  </a:lnTo>
                  <a:lnTo>
                    <a:pt x="102" y="72"/>
                  </a:lnTo>
                  <a:lnTo>
                    <a:pt x="92" y="76"/>
                  </a:lnTo>
                  <a:lnTo>
                    <a:pt x="82" y="80"/>
                  </a:lnTo>
                  <a:lnTo>
                    <a:pt x="72" y="86"/>
                  </a:lnTo>
                  <a:lnTo>
                    <a:pt x="64" y="90"/>
                  </a:lnTo>
                  <a:lnTo>
                    <a:pt x="56" y="92"/>
                  </a:lnTo>
                  <a:lnTo>
                    <a:pt x="50" y="92"/>
                  </a:lnTo>
                  <a:lnTo>
                    <a:pt x="46" y="92"/>
                  </a:lnTo>
                  <a:lnTo>
                    <a:pt x="42" y="90"/>
                  </a:lnTo>
                  <a:lnTo>
                    <a:pt x="40" y="88"/>
                  </a:lnTo>
                  <a:lnTo>
                    <a:pt x="38" y="82"/>
                  </a:lnTo>
                  <a:lnTo>
                    <a:pt x="38" y="76"/>
                  </a:lnTo>
                  <a:lnTo>
                    <a:pt x="40" y="70"/>
                  </a:lnTo>
                  <a:lnTo>
                    <a:pt x="42" y="60"/>
                  </a:lnTo>
                  <a:lnTo>
                    <a:pt x="44" y="50"/>
                  </a:lnTo>
                  <a:lnTo>
                    <a:pt x="48" y="38"/>
                  </a:lnTo>
                  <a:lnTo>
                    <a:pt x="50" y="28"/>
                  </a:lnTo>
                  <a:lnTo>
                    <a:pt x="52" y="20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0" y="2"/>
                  </a:lnTo>
                  <a:lnTo>
                    <a:pt x="12" y="6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4" y="16"/>
                  </a:lnTo>
                  <a:lnTo>
                    <a:pt x="14" y="10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4" y="6"/>
                  </a:lnTo>
                  <a:lnTo>
                    <a:pt x="46" y="10"/>
                  </a:lnTo>
                  <a:lnTo>
                    <a:pt x="48" y="14"/>
                  </a:lnTo>
                  <a:lnTo>
                    <a:pt x="48" y="20"/>
                  </a:lnTo>
                  <a:lnTo>
                    <a:pt x="46" y="28"/>
                  </a:lnTo>
                  <a:lnTo>
                    <a:pt x="44" y="36"/>
                  </a:lnTo>
                  <a:lnTo>
                    <a:pt x="40" y="48"/>
                  </a:lnTo>
                  <a:lnTo>
                    <a:pt x="36" y="58"/>
                  </a:lnTo>
                  <a:lnTo>
                    <a:pt x="34" y="68"/>
                  </a:lnTo>
                  <a:lnTo>
                    <a:pt x="34" y="76"/>
                  </a:lnTo>
                  <a:lnTo>
                    <a:pt x="34" y="84"/>
                  </a:lnTo>
                  <a:lnTo>
                    <a:pt x="36" y="90"/>
                  </a:lnTo>
                  <a:lnTo>
                    <a:pt x="38" y="94"/>
                  </a:lnTo>
                  <a:lnTo>
                    <a:pt x="44" y="96"/>
                  </a:lnTo>
                  <a:lnTo>
                    <a:pt x="50" y="98"/>
                  </a:lnTo>
                  <a:lnTo>
                    <a:pt x="56" y="96"/>
                  </a:lnTo>
                  <a:lnTo>
                    <a:pt x="64" y="94"/>
                  </a:lnTo>
                  <a:lnTo>
                    <a:pt x="74" y="90"/>
                  </a:lnTo>
                  <a:lnTo>
                    <a:pt x="84" y="84"/>
                  </a:lnTo>
                  <a:lnTo>
                    <a:pt x="94" y="80"/>
                  </a:lnTo>
                  <a:lnTo>
                    <a:pt x="104" y="76"/>
                  </a:lnTo>
                  <a:lnTo>
                    <a:pt x="110" y="74"/>
                  </a:lnTo>
                  <a:lnTo>
                    <a:pt x="116" y="72"/>
                  </a:lnTo>
                  <a:lnTo>
                    <a:pt x="122" y="72"/>
                  </a:lnTo>
                  <a:lnTo>
                    <a:pt x="124" y="74"/>
                  </a:lnTo>
                  <a:lnTo>
                    <a:pt x="126" y="78"/>
                  </a:lnTo>
                  <a:lnTo>
                    <a:pt x="128" y="82"/>
                  </a:lnTo>
                  <a:lnTo>
                    <a:pt x="128" y="88"/>
                  </a:lnTo>
                  <a:lnTo>
                    <a:pt x="128" y="96"/>
                  </a:lnTo>
                  <a:lnTo>
                    <a:pt x="124" y="106"/>
                  </a:lnTo>
                  <a:lnTo>
                    <a:pt x="122" y="116"/>
                  </a:lnTo>
                  <a:lnTo>
                    <a:pt x="118" y="128"/>
                  </a:lnTo>
                  <a:lnTo>
                    <a:pt x="116" y="136"/>
                  </a:lnTo>
                  <a:lnTo>
                    <a:pt x="114" y="146"/>
                  </a:lnTo>
                  <a:lnTo>
                    <a:pt x="114" y="152"/>
                  </a:lnTo>
                  <a:lnTo>
                    <a:pt x="116" y="158"/>
                  </a:lnTo>
                  <a:lnTo>
                    <a:pt x="120" y="162"/>
                  </a:lnTo>
                  <a:lnTo>
                    <a:pt x="124" y="164"/>
                  </a:lnTo>
                  <a:lnTo>
                    <a:pt x="130" y="166"/>
                  </a:lnTo>
                  <a:lnTo>
                    <a:pt x="138" y="164"/>
                  </a:lnTo>
                  <a:lnTo>
                    <a:pt x="146" y="162"/>
                  </a:lnTo>
                  <a:lnTo>
                    <a:pt x="154" y="158"/>
                  </a:lnTo>
                  <a:lnTo>
                    <a:pt x="166" y="154"/>
                  </a:lnTo>
                  <a:lnTo>
                    <a:pt x="176" y="148"/>
                  </a:lnTo>
                  <a:lnTo>
                    <a:pt x="184" y="144"/>
                  </a:lnTo>
                  <a:lnTo>
                    <a:pt x="192" y="142"/>
                  </a:lnTo>
                  <a:lnTo>
                    <a:pt x="198" y="140"/>
                  </a:lnTo>
                  <a:lnTo>
                    <a:pt x="202" y="142"/>
                  </a:lnTo>
                  <a:lnTo>
                    <a:pt x="206" y="144"/>
                  </a:lnTo>
                  <a:lnTo>
                    <a:pt x="208" y="146"/>
                  </a:lnTo>
                  <a:lnTo>
                    <a:pt x="208" y="150"/>
                  </a:lnTo>
                  <a:lnTo>
                    <a:pt x="210" y="156"/>
                  </a:lnTo>
                  <a:lnTo>
                    <a:pt x="208" y="164"/>
                  </a:lnTo>
                  <a:lnTo>
                    <a:pt x="206" y="174"/>
                  </a:lnTo>
                  <a:lnTo>
                    <a:pt x="202" y="184"/>
                  </a:lnTo>
                  <a:lnTo>
                    <a:pt x="198" y="196"/>
                  </a:lnTo>
                  <a:lnTo>
                    <a:pt x="196" y="206"/>
                  </a:lnTo>
                  <a:lnTo>
                    <a:pt x="196" y="214"/>
                  </a:lnTo>
                  <a:lnTo>
                    <a:pt x="196" y="220"/>
                  </a:lnTo>
                  <a:lnTo>
                    <a:pt x="198" y="226"/>
                  </a:lnTo>
                  <a:lnTo>
                    <a:pt x="200" y="230"/>
                  </a:lnTo>
                  <a:lnTo>
                    <a:pt x="206" y="234"/>
                  </a:lnTo>
                  <a:lnTo>
                    <a:pt x="212" y="234"/>
                  </a:lnTo>
                  <a:lnTo>
                    <a:pt x="218" y="234"/>
                  </a:lnTo>
                  <a:lnTo>
                    <a:pt x="226" y="230"/>
                  </a:lnTo>
                  <a:lnTo>
                    <a:pt x="236" y="226"/>
                  </a:lnTo>
                  <a:lnTo>
                    <a:pt x="246" y="222"/>
                  </a:lnTo>
                  <a:lnTo>
                    <a:pt x="248" y="220"/>
                  </a:lnTo>
                  <a:lnTo>
                    <a:pt x="246" y="216"/>
                  </a:lnTo>
                  <a:lnTo>
                    <a:pt x="244" y="218"/>
                  </a:lnTo>
                  <a:close/>
                </a:path>
              </a:pathLst>
            </a:custGeom>
            <a:solidFill>
              <a:srgbClr val="000000"/>
            </a:solidFill>
            <a:ln w="19050" cmpd="sng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grpSp>
          <p:nvGrpSpPr>
            <p:cNvPr id="124135" name="Group 231"/>
            <p:cNvGrpSpPr>
              <a:grpSpLocks/>
            </p:cNvGrpSpPr>
            <p:nvPr/>
          </p:nvGrpSpPr>
          <p:grpSpPr bwMode="auto">
            <a:xfrm>
              <a:off x="4776" y="1404"/>
              <a:ext cx="421" cy="118"/>
              <a:chOff x="4507" y="2811"/>
              <a:chExt cx="661" cy="158"/>
            </a:xfrm>
          </p:grpSpPr>
          <p:sp>
            <p:nvSpPr>
              <p:cNvPr id="124136" name="Freeform 232"/>
              <p:cNvSpPr>
                <a:spLocks/>
              </p:cNvSpPr>
              <p:nvPr/>
            </p:nvSpPr>
            <p:spPr bwMode="auto">
              <a:xfrm>
                <a:off x="4809" y="2858"/>
                <a:ext cx="53" cy="24"/>
              </a:xfrm>
              <a:custGeom>
                <a:avLst/>
                <a:gdLst/>
                <a:ahLst/>
                <a:cxnLst>
                  <a:cxn ang="0">
                    <a:pos x="26" y="12"/>
                  </a:cxn>
                  <a:cxn ang="0">
                    <a:pos x="0" y="14"/>
                  </a:cxn>
                  <a:cxn ang="0">
                    <a:pos x="6" y="8"/>
                  </a:cxn>
                  <a:cxn ang="0">
                    <a:pos x="4" y="0"/>
                  </a:cxn>
                  <a:cxn ang="0">
                    <a:pos x="26" y="12"/>
                  </a:cxn>
                </a:cxnLst>
                <a:rect l="0" t="0" r="r" b="b"/>
                <a:pathLst>
                  <a:path w="26" h="14">
                    <a:moveTo>
                      <a:pt x="26" y="12"/>
                    </a:moveTo>
                    <a:lnTo>
                      <a:pt x="0" y="14"/>
                    </a:lnTo>
                    <a:lnTo>
                      <a:pt x="6" y="8"/>
                    </a:lnTo>
                    <a:lnTo>
                      <a:pt x="4" y="0"/>
                    </a:lnTo>
                    <a:lnTo>
                      <a:pt x="26" y="1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4137" name="Freeform 233"/>
              <p:cNvSpPr>
                <a:spLocks noEditPoints="1"/>
              </p:cNvSpPr>
              <p:nvPr/>
            </p:nvSpPr>
            <p:spPr bwMode="auto">
              <a:xfrm>
                <a:off x="4789" y="2842"/>
                <a:ext cx="102" cy="50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10" y="20"/>
                  </a:cxn>
                  <a:cxn ang="0">
                    <a:pos x="10" y="24"/>
                  </a:cxn>
                  <a:cxn ang="0">
                    <a:pos x="14" y="28"/>
                  </a:cxn>
                  <a:cxn ang="0">
                    <a:pos x="20" y="20"/>
                  </a:cxn>
                  <a:cxn ang="0">
                    <a:pos x="22" y="18"/>
                  </a:cxn>
                  <a:cxn ang="0">
                    <a:pos x="20" y="16"/>
                  </a:cxn>
                  <a:cxn ang="0">
                    <a:pos x="18" y="8"/>
                  </a:cxn>
                  <a:cxn ang="0">
                    <a:pos x="14" y="10"/>
                  </a:cxn>
                  <a:cxn ang="0">
                    <a:pos x="12" y="14"/>
                  </a:cxn>
                  <a:cxn ang="0">
                    <a:pos x="32" y="26"/>
                  </a:cxn>
                  <a:cxn ang="0">
                    <a:pos x="36" y="22"/>
                  </a:cxn>
                  <a:cxn ang="0">
                    <a:pos x="34" y="18"/>
                  </a:cxn>
                  <a:cxn ang="0">
                    <a:pos x="38" y="18"/>
                  </a:cxn>
                  <a:cxn ang="0">
                    <a:pos x="16" y="6"/>
                  </a:cxn>
                  <a:cxn ang="0">
                    <a:pos x="6" y="0"/>
                  </a:cxn>
                  <a:cxn ang="0">
                    <a:pos x="10" y="10"/>
                  </a:cxn>
                  <a:cxn ang="0">
                    <a:pos x="12" y="18"/>
                  </a:cxn>
                  <a:cxn ang="0">
                    <a:pos x="16" y="18"/>
                  </a:cxn>
                  <a:cxn ang="0">
                    <a:pos x="12" y="14"/>
                  </a:cxn>
                  <a:cxn ang="0">
                    <a:pos x="8" y="22"/>
                  </a:cxn>
                  <a:cxn ang="0">
                    <a:pos x="0" y="30"/>
                  </a:cxn>
                  <a:cxn ang="0">
                    <a:pos x="12" y="28"/>
                  </a:cxn>
                  <a:cxn ang="0">
                    <a:pos x="36" y="26"/>
                  </a:cxn>
                  <a:cxn ang="0">
                    <a:pos x="50" y="24"/>
                  </a:cxn>
                  <a:cxn ang="0">
                    <a:pos x="38" y="18"/>
                  </a:cxn>
                </a:cxnLst>
                <a:rect l="0" t="0" r="r" b="b"/>
                <a:pathLst>
                  <a:path w="50" h="30">
                    <a:moveTo>
                      <a:pt x="34" y="18"/>
                    </a:moveTo>
                    <a:lnTo>
                      <a:pt x="10" y="20"/>
                    </a:lnTo>
                    <a:lnTo>
                      <a:pt x="10" y="24"/>
                    </a:lnTo>
                    <a:lnTo>
                      <a:pt x="14" y="28"/>
                    </a:lnTo>
                    <a:lnTo>
                      <a:pt x="20" y="20"/>
                    </a:lnTo>
                    <a:lnTo>
                      <a:pt x="22" y="18"/>
                    </a:lnTo>
                    <a:lnTo>
                      <a:pt x="20" y="16"/>
                    </a:lnTo>
                    <a:lnTo>
                      <a:pt x="18" y="8"/>
                    </a:lnTo>
                    <a:lnTo>
                      <a:pt x="14" y="10"/>
                    </a:lnTo>
                    <a:lnTo>
                      <a:pt x="12" y="14"/>
                    </a:lnTo>
                    <a:lnTo>
                      <a:pt x="32" y="26"/>
                    </a:lnTo>
                    <a:lnTo>
                      <a:pt x="36" y="22"/>
                    </a:lnTo>
                    <a:lnTo>
                      <a:pt x="34" y="18"/>
                    </a:lnTo>
                    <a:close/>
                    <a:moveTo>
                      <a:pt x="38" y="18"/>
                    </a:moveTo>
                    <a:lnTo>
                      <a:pt x="16" y="6"/>
                    </a:lnTo>
                    <a:lnTo>
                      <a:pt x="6" y="0"/>
                    </a:lnTo>
                    <a:lnTo>
                      <a:pt x="10" y="10"/>
                    </a:lnTo>
                    <a:lnTo>
                      <a:pt x="12" y="18"/>
                    </a:lnTo>
                    <a:lnTo>
                      <a:pt x="16" y="18"/>
                    </a:lnTo>
                    <a:lnTo>
                      <a:pt x="12" y="14"/>
                    </a:lnTo>
                    <a:lnTo>
                      <a:pt x="8" y="22"/>
                    </a:lnTo>
                    <a:lnTo>
                      <a:pt x="0" y="30"/>
                    </a:lnTo>
                    <a:lnTo>
                      <a:pt x="12" y="28"/>
                    </a:lnTo>
                    <a:lnTo>
                      <a:pt x="36" y="26"/>
                    </a:lnTo>
                    <a:lnTo>
                      <a:pt x="50" y="24"/>
                    </a:lnTo>
                    <a:lnTo>
                      <a:pt x="38" y="1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4138" name="Freeform 234"/>
              <p:cNvSpPr>
                <a:spLocks/>
              </p:cNvSpPr>
              <p:nvPr/>
            </p:nvSpPr>
            <p:spPr bwMode="auto">
              <a:xfrm>
                <a:off x="4507" y="2811"/>
                <a:ext cx="661" cy="12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320" y="74"/>
                  </a:cxn>
                  <a:cxn ang="0">
                    <a:pos x="322" y="74"/>
                  </a:cxn>
                  <a:cxn ang="0">
                    <a:pos x="324" y="70"/>
                  </a:cxn>
                  <a:cxn ang="0">
                    <a:pos x="322" y="7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4"/>
                  </a:cxn>
                </a:cxnLst>
                <a:rect l="0" t="0" r="r" b="b"/>
                <a:pathLst>
                  <a:path w="324" h="74">
                    <a:moveTo>
                      <a:pt x="2" y="4"/>
                    </a:moveTo>
                    <a:lnTo>
                      <a:pt x="320" y="74"/>
                    </a:lnTo>
                    <a:lnTo>
                      <a:pt x="322" y="74"/>
                    </a:lnTo>
                    <a:lnTo>
                      <a:pt x="324" y="70"/>
                    </a:lnTo>
                    <a:lnTo>
                      <a:pt x="322" y="7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4139" name="Freeform 235"/>
              <p:cNvSpPr>
                <a:spLocks/>
              </p:cNvSpPr>
              <p:nvPr/>
            </p:nvSpPr>
            <p:spPr bwMode="auto">
              <a:xfrm>
                <a:off x="4817" y="2892"/>
                <a:ext cx="49" cy="26"/>
              </a:xfrm>
              <a:custGeom>
                <a:avLst/>
                <a:gdLst/>
                <a:ahLst/>
                <a:cxnLst>
                  <a:cxn ang="0">
                    <a:pos x="24" y="12"/>
                  </a:cxn>
                  <a:cxn ang="0">
                    <a:pos x="0" y="16"/>
                  </a:cxn>
                  <a:cxn ang="0">
                    <a:pos x="4" y="8"/>
                  </a:cxn>
                  <a:cxn ang="0">
                    <a:pos x="2" y="0"/>
                  </a:cxn>
                  <a:cxn ang="0">
                    <a:pos x="24" y="12"/>
                  </a:cxn>
                </a:cxnLst>
                <a:rect l="0" t="0" r="r" b="b"/>
                <a:pathLst>
                  <a:path w="24" h="16">
                    <a:moveTo>
                      <a:pt x="24" y="12"/>
                    </a:moveTo>
                    <a:lnTo>
                      <a:pt x="0" y="16"/>
                    </a:lnTo>
                    <a:lnTo>
                      <a:pt x="4" y="8"/>
                    </a:lnTo>
                    <a:lnTo>
                      <a:pt x="2" y="0"/>
                    </a:lnTo>
                    <a:lnTo>
                      <a:pt x="24" y="1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4140" name="Freeform 236"/>
              <p:cNvSpPr>
                <a:spLocks noEditPoints="1"/>
              </p:cNvSpPr>
              <p:nvPr/>
            </p:nvSpPr>
            <p:spPr bwMode="auto">
              <a:xfrm>
                <a:off x="4793" y="2875"/>
                <a:ext cx="102" cy="53"/>
              </a:xfrm>
              <a:custGeom>
                <a:avLst/>
                <a:gdLst/>
                <a:ahLst/>
                <a:cxnLst>
                  <a:cxn ang="0">
                    <a:pos x="36" y="18"/>
                  </a:cxn>
                  <a:cxn ang="0">
                    <a:pos x="10" y="20"/>
                  </a:cxn>
                  <a:cxn ang="0">
                    <a:pos x="12" y="26"/>
                  </a:cxn>
                  <a:cxn ang="0">
                    <a:pos x="14" y="28"/>
                  </a:cxn>
                  <a:cxn ang="0">
                    <a:pos x="20" y="22"/>
                  </a:cxn>
                  <a:cxn ang="0">
                    <a:pos x="22" y="20"/>
                  </a:cxn>
                  <a:cxn ang="0">
                    <a:pos x="22" y="18"/>
                  </a:cxn>
                  <a:cxn ang="0">
                    <a:pos x="18" y="10"/>
                  </a:cxn>
                  <a:cxn ang="0">
                    <a:pos x="14" y="10"/>
                  </a:cxn>
                  <a:cxn ang="0">
                    <a:pos x="12" y="14"/>
                  </a:cxn>
                  <a:cxn ang="0">
                    <a:pos x="34" y="26"/>
                  </a:cxn>
                  <a:cxn ang="0">
                    <a:pos x="36" y="22"/>
                  </a:cxn>
                  <a:cxn ang="0">
                    <a:pos x="36" y="18"/>
                  </a:cxn>
                  <a:cxn ang="0">
                    <a:pos x="38" y="18"/>
                  </a:cxn>
                  <a:cxn ang="0">
                    <a:pos x="16" y="6"/>
                  </a:cxn>
                  <a:cxn ang="0">
                    <a:pos x="6" y="0"/>
                  </a:cxn>
                  <a:cxn ang="0">
                    <a:pos x="10" y="12"/>
                  </a:cxn>
                  <a:cxn ang="0">
                    <a:pos x="12" y="20"/>
                  </a:cxn>
                  <a:cxn ang="0">
                    <a:pos x="16" y="18"/>
                  </a:cxn>
                  <a:cxn ang="0">
                    <a:pos x="12" y="16"/>
                  </a:cxn>
                  <a:cxn ang="0">
                    <a:pos x="8" y="22"/>
                  </a:cxn>
                  <a:cxn ang="0">
                    <a:pos x="0" y="32"/>
                  </a:cxn>
                  <a:cxn ang="0">
                    <a:pos x="12" y="30"/>
                  </a:cxn>
                  <a:cxn ang="0">
                    <a:pos x="36" y="28"/>
                  </a:cxn>
                  <a:cxn ang="0">
                    <a:pos x="50" y="26"/>
                  </a:cxn>
                  <a:cxn ang="0">
                    <a:pos x="38" y="18"/>
                  </a:cxn>
                </a:cxnLst>
                <a:rect l="0" t="0" r="r" b="b"/>
                <a:pathLst>
                  <a:path w="50" h="32">
                    <a:moveTo>
                      <a:pt x="36" y="18"/>
                    </a:moveTo>
                    <a:lnTo>
                      <a:pt x="10" y="20"/>
                    </a:lnTo>
                    <a:lnTo>
                      <a:pt x="12" y="26"/>
                    </a:lnTo>
                    <a:lnTo>
                      <a:pt x="14" y="28"/>
                    </a:lnTo>
                    <a:lnTo>
                      <a:pt x="20" y="22"/>
                    </a:lnTo>
                    <a:lnTo>
                      <a:pt x="22" y="20"/>
                    </a:lnTo>
                    <a:lnTo>
                      <a:pt x="22" y="18"/>
                    </a:lnTo>
                    <a:lnTo>
                      <a:pt x="18" y="10"/>
                    </a:lnTo>
                    <a:lnTo>
                      <a:pt x="14" y="10"/>
                    </a:lnTo>
                    <a:lnTo>
                      <a:pt x="12" y="14"/>
                    </a:lnTo>
                    <a:lnTo>
                      <a:pt x="34" y="26"/>
                    </a:lnTo>
                    <a:lnTo>
                      <a:pt x="36" y="22"/>
                    </a:lnTo>
                    <a:lnTo>
                      <a:pt x="36" y="18"/>
                    </a:lnTo>
                    <a:close/>
                    <a:moveTo>
                      <a:pt x="38" y="18"/>
                    </a:moveTo>
                    <a:lnTo>
                      <a:pt x="16" y="6"/>
                    </a:lnTo>
                    <a:lnTo>
                      <a:pt x="6" y="0"/>
                    </a:lnTo>
                    <a:lnTo>
                      <a:pt x="10" y="12"/>
                    </a:lnTo>
                    <a:lnTo>
                      <a:pt x="12" y="20"/>
                    </a:lnTo>
                    <a:lnTo>
                      <a:pt x="16" y="18"/>
                    </a:lnTo>
                    <a:lnTo>
                      <a:pt x="12" y="16"/>
                    </a:lnTo>
                    <a:lnTo>
                      <a:pt x="8" y="22"/>
                    </a:lnTo>
                    <a:lnTo>
                      <a:pt x="0" y="32"/>
                    </a:lnTo>
                    <a:lnTo>
                      <a:pt x="12" y="30"/>
                    </a:lnTo>
                    <a:lnTo>
                      <a:pt x="36" y="28"/>
                    </a:lnTo>
                    <a:lnTo>
                      <a:pt x="50" y="26"/>
                    </a:lnTo>
                    <a:lnTo>
                      <a:pt x="38" y="1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4141" name="Freeform 237"/>
              <p:cNvSpPr>
                <a:spLocks/>
              </p:cNvSpPr>
              <p:nvPr/>
            </p:nvSpPr>
            <p:spPr bwMode="auto">
              <a:xfrm>
                <a:off x="4520" y="2848"/>
                <a:ext cx="648" cy="121"/>
              </a:xfrm>
              <a:custGeom>
                <a:avLst/>
                <a:gdLst/>
                <a:ahLst/>
                <a:cxnLst>
                  <a:cxn ang="0">
                    <a:pos x="2" y="6"/>
                  </a:cxn>
                  <a:cxn ang="0">
                    <a:pos x="314" y="72"/>
                  </a:cxn>
                  <a:cxn ang="0">
                    <a:pos x="316" y="72"/>
                  </a:cxn>
                  <a:cxn ang="0">
                    <a:pos x="318" y="68"/>
                  </a:cxn>
                  <a:cxn ang="0">
                    <a:pos x="316" y="6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2" y="6"/>
                  </a:cxn>
                </a:cxnLst>
                <a:rect l="0" t="0" r="r" b="b"/>
                <a:pathLst>
                  <a:path w="318" h="72">
                    <a:moveTo>
                      <a:pt x="2" y="6"/>
                    </a:moveTo>
                    <a:lnTo>
                      <a:pt x="314" y="72"/>
                    </a:lnTo>
                    <a:lnTo>
                      <a:pt x="316" y="72"/>
                    </a:lnTo>
                    <a:lnTo>
                      <a:pt x="318" y="68"/>
                    </a:lnTo>
                    <a:lnTo>
                      <a:pt x="316" y="6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grpSp>
          <p:nvGrpSpPr>
            <p:cNvPr id="124142" name="Group 238"/>
            <p:cNvGrpSpPr>
              <a:grpSpLocks/>
            </p:cNvGrpSpPr>
            <p:nvPr/>
          </p:nvGrpSpPr>
          <p:grpSpPr bwMode="auto">
            <a:xfrm>
              <a:off x="4209" y="1398"/>
              <a:ext cx="354" cy="119"/>
              <a:chOff x="2888" y="2825"/>
              <a:chExt cx="698" cy="127"/>
            </a:xfrm>
          </p:grpSpPr>
          <p:sp>
            <p:nvSpPr>
              <p:cNvPr id="124143" name="Freeform 239"/>
              <p:cNvSpPr>
                <a:spLocks/>
              </p:cNvSpPr>
              <p:nvPr/>
            </p:nvSpPr>
            <p:spPr bwMode="auto">
              <a:xfrm>
                <a:off x="2888" y="2825"/>
                <a:ext cx="690" cy="87"/>
              </a:xfrm>
              <a:custGeom>
                <a:avLst/>
                <a:gdLst/>
                <a:ahLst/>
                <a:cxnLst>
                  <a:cxn ang="0">
                    <a:pos x="4" y="52"/>
                  </a:cxn>
                  <a:cxn ang="0">
                    <a:pos x="336" y="6"/>
                  </a:cxn>
                  <a:cxn ang="0">
                    <a:pos x="338" y="6"/>
                  </a:cxn>
                  <a:cxn ang="0">
                    <a:pos x="336" y="0"/>
                  </a:cxn>
                  <a:cxn ang="0">
                    <a:pos x="334" y="2"/>
                  </a:cxn>
                  <a:cxn ang="0">
                    <a:pos x="4" y="48"/>
                  </a:cxn>
                  <a:cxn ang="0">
                    <a:pos x="0" y="48"/>
                  </a:cxn>
                  <a:cxn ang="0">
                    <a:pos x="2" y="52"/>
                  </a:cxn>
                  <a:cxn ang="0">
                    <a:pos x="4" y="52"/>
                  </a:cxn>
                </a:cxnLst>
                <a:rect l="0" t="0" r="r" b="b"/>
                <a:pathLst>
                  <a:path w="338" h="52">
                    <a:moveTo>
                      <a:pt x="4" y="52"/>
                    </a:moveTo>
                    <a:lnTo>
                      <a:pt x="336" y="6"/>
                    </a:lnTo>
                    <a:lnTo>
                      <a:pt x="338" y="6"/>
                    </a:lnTo>
                    <a:lnTo>
                      <a:pt x="336" y="0"/>
                    </a:lnTo>
                    <a:lnTo>
                      <a:pt x="334" y="2"/>
                    </a:lnTo>
                    <a:lnTo>
                      <a:pt x="4" y="48"/>
                    </a:lnTo>
                    <a:lnTo>
                      <a:pt x="0" y="48"/>
                    </a:lnTo>
                    <a:lnTo>
                      <a:pt x="2" y="52"/>
                    </a:lnTo>
                    <a:lnTo>
                      <a:pt x="4" y="5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4144" name="Freeform 240"/>
              <p:cNvSpPr>
                <a:spLocks/>
              </p:cNvSpPr>
              <p:nvPr/>
            </p:nvSpPr>
            <p:spPr bwMode="auto">
              <a:xfrm>
                <a:off x="2888" y="2865"/>
                <a:ext cx="698" cy="87"/>
              </a:xfrm>
              <a:custGeom>
                <a:avLst/>
                <a:gdLst/>
                <a:ahLst/>
                <a:cxnLst>
                  <a:cxn ang="0">
                    <a:pos x="4" y="52"/>
                  </a:cxn>
                  <a:cxn ang="0">
                    <a:pos x="340" y="6"/>
                  </a:cxn>
                  <a:cxn ang="0">
                    <a:pos x="342" y="4"/>
                  </a:cxn>
                  <a:cxn ang="0">
                    <a:pos x="342" y="0"/>
                  </a:cxn>
                  <a:cxn ang="0">
                    <a:pos x="340" y="0"/>
                  </a:cxn>
                  <a:cxn ang="0">
                    <a:pos x="4" y="48"/>
                  </a:cxn>
                  <a:cxn ang="0">
                    <a:pos x="0" y="48"/>
                  </a:cxn>
                  <a:cxn ang="0">
                    <a:pos x="2" y="52"/>
                  </a:cxn>
                  <a:cxn ang="0">
                    <a:pos x="4" y="52"/>
                  </a:cxn>
                </a:cxnLst>
                <a:rect l="0" t="0" r="r" b="b"/>
                <a:pathLst>
                  <a:path w="342" h="52">
                    <a:moveTo>
                      <a:pt x="4" y="52"/>
                    </a:moveTo>
                    <a:lnTo>
                      <a:pt x="340" y="6"/>
                    </a:lnTo>
                    <a:lnTo>
                      <a:pt x="342" y="4"/>
                    </a:lnTo>
                    <a:lnTo>
                      <a:pt x="342" y="0"/>
                    </a:lnTo>
                    <a:lnTo>
                      <a:pt x="340" y="0"/>
                    </a:lnTo>
                    <a:lnTo>
                      <a:pt x="4" y="48"/>
                    </a:lnTo>
                    <a:lnTo>
                      <a:pt x="0" y="48"/>
                    </a:lnTo>
                    <a:lnTo>
                      <a:pt x="2" y="52"/>
                    </a:lnTo>
                    <a:lnTo>
                      <a:pt x="4" y="5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sp>
          <p:nvSpPr>
            <p:cNvPr id="124145" name="Freeform 241"/>
            <p:cNvSpPr>
              <a:spLocks/>
            </p:cNvSpPr>
            <p:nvPr/>
          </p:nvSpPr>
          <p:spPr bwMode="auto">
            <a:xfrm>
              <a:off x="4688" y="1117"/>
              <a:ext cx="73" cy="205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56" y="250"/>
                </a:cxn>
                <a:cxn ang="0">
                  <a:pos x="56" y="252"/>
                </a:cxn>
                <a:cxn ang="0">
                  <a:pos x="62" y="252"/>
                </a:cxn>
                <a:cxn ang="0">
                  <a:pos x="60" y="250"/>
                </a:cxn>
                <a:cxn ang="0">
                  <a:pos x="4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0" y="4"/>
                </a:cxn>
              </a:cxnLst>
              <a:rect l="0" t="0" r="r" b="b"/>
              <a:pathLst>
                <a:path w="62" h="252">
                  <a:moveTo>
                    <a:pt x="0" y="4"/>
                  </a:moveTo>
                  <a:lnTo>
                    <a:pt x="56" y="250"/>
                  </a:lnTo>
                  <a:lnTo>
                    <a:pt x="56" y="252"/>
                  </a:lnTo>
                  <a:lnTo>
                    <a:pt x="62" y="252"/>
                  </a:lnTo>
                  <a:lnTo>
                    <a:pt x="60" y="250"/>
                  </a:lnTo>
                  <a:lnTo>
                    <a:pt x="4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4146" name="Freeform 242"/>
            <p:cNvSpPr>
              <a:spLocks/>
            </p:cNvSpPr>
            <p:nvPr/>
          </p:nvSpPr>
          <p:spPr bwMode="auto">
            <a:xfrm>
              <a:off x="4546" y="1254"/>
              <a:ext cx="257" cy="241"/>
            </a:xfrm>
            <a:custGeom>
              <a:avLst/>
              <a:gdLst/>
              <a:ahLst/>
              <a:cxnLst>
                <a:cxn ang="0">
                  <a:pos x="468" y="94"/>
                </a:cxn>
                <a:cxn ang="0">
                  <a:pos x="462" y="114"/>
                </a:cxn>
                <a:cxn ang="0">
                  <a:pos x="444" y="134"/>
                </a:cxn>
                <a:cxn ang="0">
                  <a:pos x="416" y="152"/>
                </a:cxn>
                <a:cxn ang="0">
                  <a:pos x="380" y="166"/>
                </a:cxn>
                <a:cxn ang="0">
                  <a:pos x="336" y="178"/>
                </a:cxn>
                <a:cxn ang="0">
                  <a:pos x="288" y="184"/>
                </a:cxn>
                <a:cxn ang="0">
                  <a:pos x="234" y="186"/>
                </a:cxn>
                <a:cxn ang="0">
                  <a:pos x="180" y="184"/>
                </a:cxn>
                <a:cxn ang="0">
                  <a:pos x="132" y="178"/>
                </a:cxn>
                <a:cxn ang="0">
                  <a:pos x="88" y="166"/>
                </a:cxn>
                <a:cxn ang="0">
                  <a:pos x="52" y="152"/>
                </a:cxn>
                <a:cxn ang="0">
                  <a:pos x="24" y="134"/>
                </a:cxn>
                <a:cxn ang="0">
                  <a:pos x="8" y="114"/>
                </a:cxn>
                <a:cxn ang="0">
                  <a:pos x="0" y="94"/>
                </a:cxn>
                <a:cxn ang="0">
                  <a:pos x="8" y="72"/>
                </a:cxn>
                <a:cxn ang="0">
                  <a:pos x="24" y="52"/>
                </a:cxn>
                <a:cxn ang="0">
                  <a:pos x="52" y="36"/>
                </a:cxn>
                <a:cxn ang="0">
                  <a:pos x="88" y="20"/>
                </a:cxn>
                <a:cxn ang="0">
                  <a:pos x="132" y="10"/>
                </a:cxn>
                <a:cxn ang="0">
                  <a:pos x="180" y="2"/>
                </a:cxn>
                <a:cxn ang="0">
                  <a:pos x="234" y="0"/>
                </a:cxn>
                <a:cxn ang="0">
                  <a:pos x="288" y="2"/>
                </a:cxn>
                <a:cxn ang="0">
                  <a:pos x="336" y="10"/>
                </a:cxn>
                <a:cxn ang="0">
                  <a:pos x="380" y="20"/>
                </a:cxn>
                <a:cxn ang="0">
                  <a:pos x="416" y="36"/>
                </a:cxn>
                <a:cxn ang="0">
                  <a:pos x="444" y="52"/>
                </a:cxn>
                <a:cxn ang="0">
                  <a:pos x="462" y="72"/>
                </a:cxn>
                <a:cxn ang="0">
                  <a:pos x="468" y="94"/>
                </a:cxn>
              </a:cxnLst>
              <a:rect l="0" t="0" r="r" b="b"/>
              <a:pathLst>
                <a:path w="468" h="186">
                  <a:moveTo>
                    <a:pt x="468" y="94"/>
                  </a:moveTo>
                  <a:lnTo>
                    <a:pt x="462" y="114"/>
                  </a:lnTo>
                  <a:lnTo>
                    <a:pt x="444" y="134"/>
                  </a:lnTo>
                  <a:lnTo>
                    <a:pt x="416" y="152"/>
                  </a:lnTo>
                  <a:lnTo>
                    <a:pt x="380" y="166"/>
                  </a:lnTo>
                  <a:lnTo>
                    <a:pt x="336" y="178"/>
                  </a:lnTo>
                  <a:lnTo>
                    <a:pt x="288" y="184"/>
                  </a:lnTo>
                  <a:lnTo>
                    <a:pt x="234" y="186"/>
                  </a:lnTo>
                  <a:lnTo>
                    <a:pt x="180" y="184"/>
                  </a:lnTo>
                  <a:lnTo>
                    <a:pt x="132" y="178"/>
                  </a:lnTo>
                  <a:lnTo>
                    <a:pt x="88" y="166"/>
                  </a:lnTo>
                  <a:lnTo>
                    <a:pt x="52" y="152"/>
                  </a:lnTo>
                  <a:lnTo>
                    <a:pt x="24" y="134"/>
                  </a:lnTo>
                  <a:lnTo>
                    <a:pt x="8" y="114"/>
                  </a:lnTo>
                  <a:lnTo>
                    <a:pt x="0" y="94"/>
                  </a:lnTo>
                  <a:lnTo>
                    <a:pt x="8" y="72"/>
                  </a:lnTo>
                  <a:lnTo>
                    <a:pt x="24" y="52"/>
                  </a:lnTo>
                  <a:lnTo>
                    <a:pt x="52" y="36"/>
                  </a:lnTo>
                  <a:lnTo>
                    <a:pt x="88" y="20"/>
                  </a:lnTo>
                  <a:lnTo>
                    <a:pt x="132" y="10"/>
                  </a:lnTo>
                  <a:lnTo>
                    <a:pt x="180" y="2"/>
                  </a:lnTo>
                  <a:lnTo>
                    <a:pt x="234" y="0"/>
                  </a:lnTo>
                  <a:lnTo>
                    <a:pt x="288" y="2"/>
                  </a:lnTo>
                  <a:lnTo>
                    <a:pt x="336" y="10"/>
                  </a:lnTo>
                  <a:lnTo>
                    <a:pt x="380" y="20"/>
                  </a:lnTo>
                  <a:lnTo>
                    <a:pt x="416" y="36"/>
                  </a:lnTo>
                  <a:lnTo>
                    <a:pt x="444" y="52"/>
                  </a:lnTo>
                  <a:lnTo>
                    <a:pt x="462" y="72"/>
                  </a:lnTo>
                  <a:lnTo>
                    <a:pt x="468" y="94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100000">
                  <a:schemeClr val="hlink"/>
                </a:gs>
              </a:gsLst>
              <a:path path="rect">
                <a:fillToRect l="50000" t="50000" r="50000" b="50000"/>
              </a:path>
            </a:gradFill>
            <a:ln w="0">
              <a:solidFill>
                <a:srgbClr val="E1E1E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4147" name="Line 243"/>
            <p:cNvSpPr>
              <a:spLocks noChangeShapeType="1"/>
            </p:cNvSpPr>
            <p:nvPr/>
          </p:nvSpPr>
          <p:spPr bwMode="auto">
            <a:xfrm>
              <a:off x="4215" y="745"/>
              <a:ext cx="276" cy="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4148" name="Line 244"/>
            <p:cNvSpPr>
              <a:spLocks noChangeShapeType="1"/>
            </p:cNvSpPr>
            <p:nvPr/>
          </p:nvSpPr>
          <p:spPr bwMode="auto">
            <a:xfrm flipV="1">
              <a:off x="4509" y="514"/>
              <a:ext cx="424" cy="236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stealth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4149" name="Oval 245"/>
            <p:cNvSpPr>
              <a:spLocks noChangeArrowheads="1"/>
            </p:cNvSpPr>
            <p:nvPr/>
          </p:nvSpPr>
          <p:spPr bwMode="auto">
            <a:xfrm>
              <a:off x="4644" y="652"/>
              <a:ext cx="32" cy="3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4150" name="Oval 246"/>
            <p:cNvSpPr>
              <a:spLocks noChangeArrowheads="1"/>
            </p:cNvSpPr>
            <p:nvPr/>
          </p:nvSpPr>
          <p:spPr bwMode="auto">
            <a:xfrm>
              <a:off x="4496" y="732"/>
              <a:ext cx="32" cy="3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4151" name="Oval 247"/>
            <p:cNvSpPr>
              <a:spLocks noChangeArrowheads="1"/>
            </p:cNvSpPr>
            <p:nvPr/>
          </p:nvSpPr>
          <p:spPr bwMode="auto">
            <a:xfrm>
              <a:off x="4676" y="1104"/>
              <a:ext cx="32" cy="3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4152" name="Freeform 248"/>
            <p:cNvSpPr>
              <a:spLocks/>
            </p:cNvSpPr>
            <p:nvPr/>
          </p:nvSpPr>
          <p:spPr bwMode="auto">
            <a:xfrm rot="1844923" flipV="1">
              <a:off x="4706" y="509"/>
              <a:ext cx="404" cy="310"/>
            </a:xfrm>
            <a:custGeom>
              <a:avLst/>
              <a:gdLst/>
              <a:ahLst/>
              <a:cxnLst>
                <a:cxn ang="0">
                  <a:pos x="224" y="226"/>
                </a:cxn>
                <a:cxn ang="0">
                  <a:pos x="208" y="228"/>
                </a:cxn>
                <a:cxn ang="0">
                  <a:pos x="200" y="220"/>
                </a:cxn>
                <a:cxn ang="0">
                  <a:pos x="204" y="196"/>
                </a:cxn>
                <a:cxn ang="0">
                  <a:pos x="212" y="164"/>
                </a:cxn>
                <a:cxn ang="0">
                  <a:pos x="212" y="144"/>
                </a:cxn>
                <a:cxn ang="0">
                  <a:pos x="198" y="136"/>
                </a:cxn>
                <a:cxn ang="0">
                  <a:pos x="174" y="144"/>
                </a:cxn>
                <a:cxn ang="0">
                  <a:pos x="144" y="158"/>
                </a:cxn>
                <a:cxn ang="0">
                  <a:pos x="126" y="160"/>
                </a:cxn>
                <a:cxn ang="0">
                  <a:pos x="120" y="152"/>
                </a:cxn>
                <a:cxn ang="0">
                  <a:pos x="122" y="128"/>
                </a:cxn>
                <a:cxn ang="0">
                  <a:pos x="132" y="96"/>
                </a:cxn>
                <a:cxn ang="0">
                  <a:pos x="130" y="76"/>
                </a:cxn>
                <a:cxn ang="0">
                  <a:pos x="116" y="68"/>
                </a:cxn>
                <a:cxn ang="0">
                  <a:pos x="92" y="76"/>
                </a:cxn>
                <a:cxn ang="0">
                  <a:pos x="64" y="90"/>
                </a:cxn>
                <a:cxn ang="0">
                  <a:pos x="46" y="92"/>
                </a:cxn>
                <a:cxn ang="0">
                  <a:pos x="38" y="82"/>
                </a:cxn>
                <a:cxn ang="0">
                  <a:pos x="42" y="60"/>
                </a:cxn>
                <a:cxn ang="0">
                  <a:pos x="50" y="28"/>
                </a:cxn>
                <a:cxn ang="0">
                  <a:pos x="50" y="6"/>
                </a:cxn>
                <a:cxn ang="0">
                  <a:pos x="36" y="0"/>
                </a:cxn>
                <a:cxn ang="0">
                  <a:pos x="12" y="6"/>
                </a:cxn>
                <a:cxn ang="0">
                  <a:pos x="2" y="18"/>
                </a:cxn>
                <a:cxn ang="0">
                  <a:pos x="22" y="8"/>
                </a:cxn>
                <a:cxn ang="0">
                  <a:pos x="40" y="4"/>
                </a:cxn>
                <a:cxn ang="0">
                  <a:pos x="48" y="14"/>
                </a:cxn>
                <a:cxn ang="0">
                  <a:pos x="44" y="36"/>
                </a:cxn>
                <a:cxn ang="0">
                  <a:pos x="34" y="68"/>
                </a:cxn>
                <a:cxn ang="0">
                  <a:pos x="36" y="90"/>
                </a:cxn>
                <a:cxn ang="0">
                  <a:pos x="50" y="98"/>
                </a:cxn>
                <a:cxn ang="0">
                  <a:pos x="74" y="90"/>
                </a:cxn>
                <a:cxn ang="0">
                  <a:pos x="104" y="76"/>
                </a:cxn>
                <a:cxn ang="0">
                  <a:pos x="122" y="72"/>
                </a:cxn>
                <a:cxn ang="0">
                  <a:pos x="128" y="82"/>
                </a:cxn>
                <a:cxn ang="0">
                  <a:pos x="124" y="106"/>
                </a:cxn>
                <a:cxn ang="0">
                  <a:pos x="116" y="136"/>
                </a:cxn>
                <a:cxn ang="0">
                  <a:pos x="116" y="158"/>
                </a:cxn>
                <a:cxn ang="0">
                  <a:pos x="130" y="166"/>
                </a:cxn>
                <a:cxn ang="0">
                  <a:pos x="154" y="158"/>
                </a:cxn>
                <a:cxn ang="0">
                  <a:pos x="184" y="144"/>
                </a:cxn>
                <a:cxn ang="0">
                  <a:pos x="202" y="142"/>
                </a:cxn>
                <a:cxn ang="0">
                  <a:pos x="208" y="150"/>
                </a:cxn>
                <a:cxn ang="0">
                  <a:pos x="206" y="174"/>
                </a:cxn>
                <a:cxn ang="0">
                  <a:pos x="196" y="206"/>
                </a:cxn>
                <a:cxn ang="0">
                  <a:pos x="198" y="226"/>
                </a:cxn>
                <a:cxn ang="0">
                  <a:pos x="212" y="234"/>
                </a:cxn>
                <a:cxn ang="0">
                  <a:pos x="236" y="226"/>
                </a:cxn>
                <a:cxn ang="0">
                  <a:pos x="246" y="216"/>
                </a:cxn>
              </a:cxnLst>
              <a:rect l="0" t="0" r="r" b="b"/>
              <a:pathLst>
                <a:path w="248" h="234">
                  <a:moveTo>
                    <a:pt x="244" y="218"/>
                  </a:moveTo>
                  <a:lnTo>
                    <a:pt x="234" y="222"/>
                  </a:lnTo>
                  <a:lnTo>
                    <a:pt x="224" y="226"/>
                  </a:lnTo>
                  <a:lnTo>
                    <a:pt x="218" y="228"/>
                  </a:lnTo>
                  <a:lnTo>
                    <a:pt x="212" y="230"/>
                  </a:lnTo>
                  <a:lnTo>
                    <a:pt x="208" y="228"/>
                  </a:lnTo>
                  <a:lnTo>
                    <a:pt x="204" y="228"/>
                  </a:lnTo>
                  <a:lnTo>
                    <a:pt x="202" y="224"/>
                  </a:lnTo>
                  <a:lnTo>
                    <a:pt x="200" y="220"/>
                  </a:lnTo>
                  <a:lnTo>
                    <a:pt x="200" y="214"/>
                  </a:lnTo>
                  <a:lnTo>
                    <a:pt x="200" y="206"/>
                  </a:lnTo>
                  <a:lnTo>
                    <a:pt x="204" y="196"/>
                  </a:lnTo>
                  <a:lnTo>
                    <a:pt x="206" y="186"/>
                  </a:lnTo>
                  <a:lnTo>
                    <a:pt x="210" y="174"/>
                  </a:lnTo>
                  <a:lnTo>
                    <a:pt x="212" y="164"/>
                  </a:lnTo>
                  <a:lnTo>
                    <a:pt x="214" y="156"/>
                  </a:lnTo>
                  <a:lnTo>
                    <a:pt x="214" y="150"/>
                  </a:lnTo>
                  <a:lnTo>
                    <a:pt x="212" y="144"/>
                  </a:lnTo>
                  <a:lnTo>
                    <a:pt x="208" y="140"/>
                  </a:lnTo>
                  <a:lnTo>
                    <a:pt x="204" y="138"/>
                  </a:lnTo>
                  <a:lnTo>
                    <a:pt x="198" y="136"/>
                  </a:lnTo>
                  <a:lnTo>
                    <a:pt x="190" y="138"/>
                  </a:lnTo>
                  <a:lnTo>
                    <a:pt x="182" y="140"/>
                  </a:lnTo>
                  <a:lnTo>
                    <a:pt x="174" y="144"/>
                  </a:lnTo>
                  <a:lnTo>
                    <a:pt x="162" y="148"/>
                  </a:lnTo>
                  <a:lnTo>
                    <a:pt x="152" y="154"/>
                  </a:lnTo>
                  <a:lnTo>
                    <a:pt x="144" y="158"/>
                  </a:lnTo>
                  <a:lnTo>
                    <a:pt x="136" y="160"/>
                  </a:lnTo>
                  <a:lnTo>
                    <a:pt x="130" y="160"/>
                  </a:lnTo>
                  <a:lnTo>
                    <a:pt x="126" y="160"/>
                  </a:lnTo>
                  <a:lnTo>
                    <a:pt x="122" y="158"/>
                  </a:lnTo>
                  <a:lnTo>
                    <a:pt x="120" y="156"/>
                  </a:lnTo>
                  <a:lnTo>
                    <a:pt x="120" y="152"/>
                  </a:lnTo>
                  <a:lnTo>
                    <a:pt x="120" y="146"/>
                  </a:lnTo>
                  <a:lnTo>
                    <a:pt x="120" y="138"/>
                  </a:lnTo>
                  <a:lnTo>
                    <a:pt x="122" y="128"/>
                  </a:lnTo>
                  <a:lnTo>
                    <a:pt x="126" y="118"/>
                  </a:lnTo>
                  <a:lnTo>
                    <a:pt x="130" y="106"/>
                  </a:lnTo>
                  <a:lnTo>
                    <a:pt x="132" y="96"/>
                  </a:lnTo>
                  <a:lnTo>
                    <a:pt x="132" y="88"/>
                  </a:lnTo>
                  <a:lnTo>
                    <a:pt x="132" y="80"/>
                  </a:lnTo>
                  <a:lnTo>
                    <a:pt x="130" y="76"/>
                  </a:lnTo>
                  <a:lnTo>
                    <a:pt x="128" y="72"/>
                  </a:lnTo>
                  <a:lnTo>
                    <a:pt x="122" y="68"/>
                  </a:lnTo>
                  <a:lnTo>
                    <a:pt x="116" y="68"/>
                  </a:lnTo>
                  <a:lnTo>
                    <a:pt x="110" y="68"/>
                  </a:lnTo>
                  <a:lnTo>
                    <a:pt x="102" y="72"/>
                  </a:lnTo>
                  <a:lnTo>
                    <a:pt x="92" y="76"/>
                  </a:lnTo>
                  <a:lnTo>
                    <a:pt x="82" y="80"/>
                  </a:lnTo>
                  <a:lnTo>
                    <a:pt x="72" y="86"/>
                  </a:lnTo>
                  <a:lnTo>
                    <a:pt x="64" y="90"/>
                  </a:lnTo>
                  <a:lnTo>
                    <a:pt x="56" y="92"/>
                  </a:lnTo>
                  <a:lnTo>
                    <a:pt x="50" y="92"/>
                  </a:lnTo>
                  <a:lnTo>
                    <a:pt x="46" y="92"/>
                  </a:lnTo>
                  <a:lnTo>
                    <a:pt x="42" y="90"/>
                  </a:lnTo>
                  <a:lnTo>
                    <a:pt x="40" y="88"/>
                  </a:lnTo>
                  <a:lnTo>
                    <a:pt x="38" y="82"/>
                  </a:lnTo>
                  <a:lnTo>
                    <a:pt x="38" y="76"/>
                  </a:lnTo>
                  <a:lnTo>
                    <a:pt x="40" y="70"/>
                  </a:lnTo>
                  <a:lnTo>
                    <a:pt x="42" y="60"/>
                  </a:lnTo>
                  <a:lnTo>
                    <a:pt x="44" y="50"/>
                  </a:lnTo>
                  <a:lnTo>
                    <a:pt x="48" y="38"/>
                  </a:lnTo>
                  <a:lnTo>
                    <a:pt x="50" y="28"/>
                  </a:lnTo>
                  <a:lnTo>
                    <a:pt x="52" y="20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0" y="2"/>
                  </a:lnTo>
                  <a:lnTo>
                    <a:pt x="12" y="6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4" y="16"/>
                  </a:lnTo>
                  <a:lnTo>
                    <a:pt x="14" y="10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4" y="6"/>
                  </a:lnTo>
                  <a:lnTo>
                    <a:pt x="46" y="10"/>
                  </a:lnTo>
                  <a:lnTo>
                    <a:pt x="48" y="14"/>
                  </a:lnTo>
                  <a:lnTo>
                    <a:pt x="48" y="20"/>
                  </a:lnTo>
                  <a:lnTo>
                    <a:pt x="46" y="28"/>
                  </a:lnTo>
                  <a:lnTo>
                    <a:pt x="44" y="36"/>
                  </a:lnTo>
                  <a:lnTo>
                    <a:pt x="40" y="48"/>
                  </a:lnTo>
                  <a:lnTo>
                    <a:pt x="36" y="58"/>
                  </a:lnTo>
                  <a:lnTo>
                    <a:pt x="34" y="68"/>
                  </a:lnTo>
                  <a:lnTo>
                    <a:pt x="34" y="76"/>
                  </a:lnTo>
                  <a:lnTo>
                    <a:pt x="34" y="84"/>
                  </a:lnTo>
                  <a:lnTo>
                    <a:pt x="36" y="90"/>
                  </a:lnTo>
                  <a:lnTo>
                    <a:pt x="38" y="94"/>
                  </a:lnTo>
                  <a:lnTo>
                    <a:pt x="44" y="96"/>
                  </a:lnTo>
                  <a:lnTo>
                    <a:pt x="50" y="98"/>
                  </a:lnTo>
                  <a:lnTo>
                    <a:pt x="56" y="96"/>
                  </a:lnTo>
                  <a:lnTo>
                    <a:pt x="64" y="94"/>
                  </a:lnTo>
                  <a:lnTo>
                    <a:pt x="74" y="90"/>
                  </a:lnTo>
                  <a:lnTo>
                    <a:pt x="84" y="84"/>
                  </a:lnTo>
                  <a:lnTo>
                    <a:pt x="94" y="80"/>
                  </a:lnTo>
                  <a:lnTo>
                    <a:pt x="104" y="76"/>
                  </a:lnTo>
                  <a:lnTo>
                    <a:pt x="110" y="74"/>
                  </a:lnTo>
                  <a:lnTo>
                    <a:pt x="116" y="72"/>
                  </a:lnTo>
                  <a:lnTo>
                    <a:pt x="122" y="72"/>
                  </a:lnTo>
                  <a:lnTo>
                    <a:pt x="124" y="74"/>
                  </a:lnTo>
                  <a:lnTo>
                    <a:pt x="126" y="78"/>
                  </a:lnTo>
                  <a:lnTo>
                    <a:pt x="128" y="82"/>
                  </a:lnTo>
                  <a:lnTo>
                    <a:pt x="128" y="88"/>
                  </a:lnTo>
                  <a:lnTo>
                    <a:pt x="128" y="96"/>
                  </a:lnTo>
                  <a:lnTo>
                    <a:pt x="124" y="106"/>
                  </a:lnTo>
                  <a:lnTo>
                    <a:pt x="122" y="116"/>
                  </a:lnTo>
                  <a:lnTo>
                    <a:pt x="118" y="128"/>
                  </a:lnTo>
                  <a:lnTo>
                    <a:pt x="116" y="136"/>
                  </a:lnTo>
                  <a:lnTo>
                    <a:pt x="114" y="146"/>
                  </a:lnTo>
                  <a:lnTo>
                    <a:pt x="114" y="152"/>
                  </a:lnTo>
                  <a:lnTo>
                    <a:pt x="116" y="158"/>
                  </a:lnTo>
                  <a:lnTo>
                    <a:pt x="120" y="162"/>
                  </a:lnTo>
                  <a:lnTo>
                    <a:pt x="124" y="164"/>
                  </a:lnTo>
                  <a:lnTo>
                    <a:pt x="130" y="166"/>
                  </a:lnTo>
                  <a:lnTo>
                    <a:pt x="138" y="164"/>
                  </a:lnTo>
                  <a:lnTo>
                    <a:pt x="146" y="162"/>
                  </a:lnTo>
                  <a:lnTo>
                    <a:pt x="154" y="158"/>
                  </a:lnTo>
                  <a:lnTo>
                    <a:pt x="166" y="154"/>
                  </a:lnTo>
                  <a:lnTo>
                    <a:pt x="176" y="148"/>
                  </a:lnTo>
                  <a:lnTo>
                    <a:pt x="184" y="144"/>
                  </a:lnTo>
                  <a:lnTo>
                    <a:pt x="192" y="142"/>
                  </a:lnTo>
                  <a:lnTo>
                    <a:pt x="198" y="140"/>
                  </a:lnTo>
                  <a:lnTo>
                    <a:pt x="202" y="142"/>
                  </a:lnTo>
                  <a:lnTo>
                    <a:pt x="206" y="144"/>
                  </a:lnTo>
                  <a:lnTo>
                    <a:pt x="208" y="146"/>
                  </a:lnTo>
                  <a:lnTo>
                    <a:pt x="208" y="150"/>
                  </a:lnTo>
                  <a:lnTo>
                    <a:pt x="210" y="156"/>
                  </a:lnTo>
                  <a:lnTo>
                    <a:pt x="208" y="164"/>
                  </a:lnTo>
                  <a:lnTo>
                    <a:pt x="206" y="174"/>
                  </a:lnTo>
                  <a:lnTo>
                    <a:pt x="202" y="184"/>
                  </a:lnTo>
                  <a:lnTo>
                    <a:pt x="198" y="196"/>
                  </a:lnTo>
                  <a:lnTo>
                    <a:pt x="196" y="206"/>
                  </a:lnTo>
                  <a:lnTo>
                    <a:pt x="196" y="214"/>
                  </a:lnTo>
                  <a:lnTo>
                    <a:pt x="196" y="220"/>
                  </a:lnTo>
                  <a:lnTo>
                    <a:pt x="198" y="226"/>
                  </a:lnTo>
                  <a:lnTo>
                    <a:pt x="200" y="230"/>
                  </a:lnTo>
                  <a:lnTo>
                    <a:pt x="206" y="234"/>
                  </a:lnTo>
                  <a:lnTo>
                    <a:pt x="212" y="234"/>
                  </a:lnTo>
                  <a:lnTo>
                    <a:pt x="218" y="234"/>
                  </a:lnTo>
                  <a:lnTo>
                    <a:pt x="226" y="230"/>
                  </a:lnTo>
                  <a:lnTo>
                    <a:pt x="236" y="226"/>
                  </a:lnTo>
                  <a:lnTo>
                    <a:pt x="246" y="222"/>
                  </a:lnTo>
                  <a:lnTo>
                    <a:pt x="248" y="220"/>
                  </a:lnTo>
                  <a:lnTo>
                    <a:pt x="246" y="216"/>
                  </a:lnTo>
                  <a:lnTo>
                    <a:pt x="244" y="218"/>
                  </a:lnTo>
                  <a:close/>
                </a:path>
              </a:pathLst>
            </a:custGeom>
            <a:solidFill>
              <a:srgbClr val="000000"/>
            </a:solidFill>
            <a:ln w="19050" cmpd="sng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sp>
        <p:nvSpPr>
          <p:cNvPr id="124180" name="Text Box 276"/>
          <p:cNvSpPr txBox="1">
            <a:spLocks noChangeArrowheads="1"/>
          </p:cNvSpPr>
          <p:nvPr/>
        </p:nvSpPr>
        <p:spPr bwMode="auto">
          <a:xfrm>
            <a:off x="3117850" y="1565275"/>
            <a:ext cx="4222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=</a:t>
            </a: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4181" name="Text Box 277"/>
          <p:cNvSpPr txBox="1">
            <a:spLocks noChangeArrowheads="1"/>
          </p:cNvSpPr>
          <p:nvPr/>
        </p:nvSpPr>
        <p:spPr bwMode="auto">
          <a:xfrm>
            <a:off x="5708650" y="1501775"/>
            <a:ext cx="4222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+</a:t>
            </a: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4182" name="Text Box 278"/>
          <p:cNvSpPr txBox="1">
            <a:spLocks noChangeArrowheads="1"/>
          </p:cNvSpPr>
          <p:nvPr/>
        </p:nvSpPr>
        <p:spPr bwMode="auto">
          <a:xfrm>
            <a:off x="3295650" y="3851275"/>
            <a:ext cx="4222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+</a:t>
            </a: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grpSp>
        <p:nvGrpSpPr>
          <p:cNvPr id="124186" name="Group 282"/>
          <p:cNvGrpSpPr>
            <a:grpSpLocks/>
          </p:cNvGrpSpPr>
          <p:nvPr/>
        </p:nvGrpSpPr>
        <p:grpSpPr bwMode="auto">
          <a:xfrm>
            <a:off x="4049713" y="3432175"/>
            <a:ext cx="2117725" cy="1309688"/>
            <a:chOff x="103" y="1858"/>
            <a:chExt cx="1334" cy="825"/>
          </a:xfrm>
        </p:grpSpPr>
        <p:sp>
          <p:nvSpPr>
            <p:cNvPr id="124187" name="Freeform 283"/>
            <p:cNvSpPr>
              <a:spLocks/>
            </p:cNvSpPr>
            <p:nvPr/>
          </p:nvSpPr>
          <p:spPr bwMode="auto">
            <a:xfrm>
              <a:off x="381" y="2071"/>
              <a:ext cx="308" cy="324"/>
            </a:xfrm>
            <a:custGeom>
              <a:avLst/>
              <a:gdLst/>
              <a:ahLst/>
              <a:cxnLst>
                <a:cxn ang="0">
                  <a:pos x="224" y="226"/>
                </a:cxn>
                <a:cxn ang="0">
                  <a:pos x="208" y="228"/>
                </a:cxn>
                <a:cxn ang="0">
                  <a:pos x="200" y="220"/>
                </a:cxn>
                <a:cxn ang="0">
                  <a:pos x="204" y="196"/>
                </a:cxn>
                <a:cxn ang="0">
                  <a:pos x="212" y="164"/>
                </a:cxn>
                <a:cxn ang="0">
                  <a:pos x="212" y="144"/>
                </a:cxn>
                <a:cxn ang="0">
                  <a:pos x="198" y="136"/>
                </a:cxn>
                <a:cxn ang="0">
                  <a:pos x="174" y="144"/>
                </a:cxn>
                <a:cxn ang="0">
                  <a:pos x="144" y="158"/>
                </a:cxn>
                <a:cxn ang="0">
                  <a:pos x="126" y="160"/>
                </a:cxn>
                <a:cxn ang="0">
                  <a:pos x="120" y="152"/>
                </a:cxn>
                <a:cxn ang="0">
                  <a:pos x="122" y="128"/>
                </a:cxn>
                <a:cxn ang="0">
                  <a:pos x="132" y="96"/>
                </a:cxn>
                <a:cxn ang="0">
                  <a:pos x="130" y="76"/>
                </a:cxn>
                <a:cxn ang="0">
                  <a:pos x="116" y="68"/>
                </a:cxn>
                <a:cxn ang="0">
                  <a:pos x="92" y="76"/>
                </a:cxn>
                <a:cxn ang="0">
                  <a:pos x="64" y="90"/>
                </a:cxn>
                <a:cxn ang="0">
                  <a:pos x="46" y="92"/>
                </a:cxn>
                <a:cxn ang="0">
                  <a:pos x="38" y="82"/>
                </a:cxn>
                <a:cxn ang="0">
                  <a:pos x="42" y="60"/>
                </a:cxn>
                <a:cxn ang="0">
                  <a:pos x="50" y="28"/>
                </a:cxn>
                <a:cxn ang="0">
                  <a:pos x="50" y="6"/>
                </a:cxn>
                <a:cxn ang="0">
                  <a:pos x="36" y="0"/>
                </a:cxn>
                <a:cxn ang="0">
                  <a:pos x="12" y="6"/>
                </a:cxn>
                <a:cxn ang="0">
                  <a:pos x="2" y="18"/>
                </a:cxn>
                <a:cxn ang="0">
                  <a:pos x="22" y="8"/>
                </a:cxn>
                <a:cxn ang="0">
                  <a:pos x="40" y="4"/>
                </a:cxn>
                <a:cxn ang="0">
                  <a:pos x="48" y="14"/>
                </a:cxn>
                <a:cxn ang="0">
                  <a:pos x="44" y="36"/>
                </a:cxn>
                <a:cxn ang="0">
                  <a:pos x="34" y="68"/>
                </a:cxn>
                <a:cxn ang="0">
                  <a:pos x="36" y="90"/>
                </a:cxn>
                <a:cxn ang="0">
                  <a:pos x="50" y="98"/>
                </a:cxn>
                <a:cxn ang="0">
                  <a:pos x="74" y="90"/>
                </a:cxn>
                <a:cxn ang="0">
                  <a:pos x="104" y="76"/>
                </a:cxn>
                <a:cxn ang="0">
                  <a:pos x="122" y="72"/>
                </a:cxn>
                <a:cxn ang="0">
                  <a:pos x="128" y="82"/>
                </a:cxn>
                <a:cxn ang="0">
                  <a:pos x="124" y="106"/>
                </a:cxn>
                <a:cxn ang="0">
                  <a:pos x="116" y="136"/>
                </a:cxn>
                <a:cxn ang="0">
                  <a:pos x="116" y="158"/>
                </a:cxn>
                <a:cxn ang="0">
                  <a:pos x="130" y="166"/>
                </a:cxn>
                <a:cxn ang="0">
                  <a:pos x="154" y="158"/>
                </a:cxn>
                <a:cxn ang="0">
                  <a:pos x="184" y="144"/>
                </a:cxn>
                <a:cxn ang="0">
                  <a:pos x="202" y="142"/>
                </a:cxn>
                <a:cxn ang="0">
                  <a:pos x="208" y="150"/>
                </a:cxn>
                <a:cxn ang="0">
                  <a:pos x="206" y="174"/>
                </a:cxn>
                <a:cxn ang="0">
                  <a:pos x="196" y="206"/>
                </a:cxn>
                <a:cxn ang="0">
                  <a:pos x="198" y="226"/>
                </a:cxn>
                <a:cxn ang="0">
                  <a:pos x="212" y="234"/>
                </a:cxn>
                <a:cxn ang="0">
                  <a:pos x="236" y="226"/>
                </a:cxn>
                <a:cxn ang="0">
                  <a:pos x="246" y="216"/>
                </a:cxn>
              </a:cxnLst>
              <a:rect l="0" t="0" r="r" b="b"/>
              <a:pathLst>
                <a:path w="248" h="234">
                  <a:moveTo>
                    <a:pt x="244" y="218"/>
                  </a:moveTo>
                  <a:lnTo>
                    <a:pt x="234" y="222"/>
                  </a:lnTo>
                  <a:lnTo>
                    <a:pt x="224" y="226"/>
                  </a:lnTo>
                  <a:lnTo>
                    <a:pt x="218" y="228"/>
                  </a:lnTo>
                  <a:lnTo>
                    <a:pt x="212" y="230"/>
                  </a:lnTo>
                  <a:lnTo>
                    <a:pt x="208" y="228"/>
                  </a:lnTo>
                  <a:lnTo>
                    <a:pt x="204" y="228"/>
                  </a:lnTo>
                  <a:lnTo>
                    <a:pt x="202" y="224"/>
                  </a:lnTo>
                  <a:lnTo>
                    <a:pt x="200" y="220"/>
                  </a:lnTo>
                  <a:lnTo>
                    <a:pt x="200" y="214"/>
                  </a:lnTo>
                  <a:lnTo>
                    <a:pt x="200" y="206"/>
                  </a:lnTo>
                  <a:lnTo>
                    <a:pt x="204" y="196"/>
                  </a:lnTo>
                  <a:lnTo>
                    <a:pt x="206" y="186"/>
                  </a:lnTo>
                  <a:lnTo>
                    <a:pt x="210" y="174"/>
                  </a:lnTo>
                  <a:lnTo>
                    <a:pt x="212" y="164"/>
                  </a:lnTo>
                  <a:lnTo>
                    <a:pt x="214" y="156"/>
                  </a:lnTo>
                  <a:lnTo>
                    <a:pt x="214" y="150"/>
                  </a:lnTo>
                  <a:lnTo>
                    <a:pt x="212" y="144"/>
                  </a:lnTo>
                  <a:lnTo>
                    <a:pt x="208" y="140"/>
                  </a:lnTo>
                  <a:lnTo>
                    <a:pt x="204" y="138"/>
                  </a:lnTo>
                  <a:lnTo>
                    <a:pt x="198" y="136"/>
                  </a:lnTo>
                  <a:lnTo>
                    <a:pt x="190" y="138"/>
                  </a:lnTo>
                  <a:lnTo>
                    <a:pt x="182" y="140"/>
                  </a:lnTo>
                  <a:lnTo>
                    <a:pt x="174" y="144"/>
                  </a:lnTo>
                  <a:lnTo>
                    <a:pt x="162" y="148"/>
                  </a:lnTo>
                  <a:lnTo>
                    <a:pt x="152" y="154"/>
                  </a:lnTo>
                  <a:lnTo>
                    <a:pt x="144" y="158"/>
                  </a:lnTo>
                  <a:lnTo>
                    <a:pt x="136" y="160"/>
                  </a:lnTo>
                  <a:lnTo>
                    <a:pt x="130" y="160"/>
                  </a:lnTo>
                  <a:lnTo>
                    <a:pt x="126" y="160"/>
                  </a:lnTo>
                  <a:lnTo>
                    <a:pt x="122" y="158"/>
                  </a:lnTo>
                  <a:lnTo>
                    <a:pt x="120" y="156"/>
                  </a:lnTo>
                  <a:lnTo>
                    <a:pt x="120" y="152"/>
                  </a:lnTo>
                  <a:lnTo>
                    <a:pt x="120" y="146"/>
                  </a:lnTo>
                  <a:lnTo>
                    <a:pt x="120" y="138"/>
                  </a:lnTo>
                  <a:lnTo>
                    <a:pt x="122" y="128"/>
                  </a:lnTo>
                  <a:lnTo>
                    <a:pt x="126" y="118"/>
                  </a:lnTo>
                  <a:lnTo>
                    <a:pt x="130" y="106"/>
                  </a:lnTo>
                  <a:lnTo>
                    <a:pt x="132" y="96"/>
                  </a:lnTo>
                  <a:lnTo>
                    <a:pt x="132" y="88"/>
                  </a:lnTo>
                  <a:lnTo>
                    <a:pt x="132" y="80"/>
                  </a:lnTo>
                  <a:lnTo>
                    <a:pt x="130" y="76"/>
                  </a:lnTo>
                  <a:lnTo>
                    <a:pt x="128" y="72"/>
                  </a:lnTo>
                  <a:lnTo>
                    <a:pt x="122" y="68"/>
                  </a:lnTo>
                  <a:lnTo>
                    <a:pt x="116" y="68"/>
                  </a:lnTo>
                  <a:lnTo>
                    <a:pt x="110" y="68"/>
                  </a:lnTo>
                  <a:lnTo>
                    <a:pt x="102" y="72"/>
                  </a:lnTo>
                  <a:lnTo>
                    <a:pt x="92" y="76"/>
                  </a:lnTo>
                  <a:lnTo>
                    <a:pt x="82" y="80"/>
                  </a:lnTo>
                  <a:lnTo>
                    <a:pt x="72" y="86"/>
                  </a:lnTo>
                  <a:lnTo>
                    <a:pt x="64" y="90"/>
                  </a:lnTo>
                  <a:lnTo>
                    <a:pt x="56" y="92"/>
                  </a:lnTo>
                  <a:lnTo>
                    <a:pt x="50" y="92"/>
                  </a:lnTo>
                  <a:lnTo>
                    <a:pt x="46" y="92"/>
                  </a:lnTo>
                  <a:lnTo>
                    <a:pt x="42" y="90"/>
                  </a:lnTo>
                  <a:lnTo>
                    <a:pt x="40" y="88"/>
                  </a:lnTo>
                  <a:lnTo>
                    <a:pt x="38" y="82"/>
                  </a:lnTo>
                  <a:lnTo>
                    <a:pt x="38" y="76"/>
                  </a:lnTo>
                  <a:lnTo>
                    <a:pt x="40" y="70"/>
                  </a:lnTo>
                  <a:lnTo>
                    <a:pt x="42" y="60"/>
                  </a:lnTo>
                  <a:lnTo>
                    <a:pt x="44" y="50"/>
                  </a:lnTo>
                  <a:lnTo>
                    <a:pt x="48" y="38"/>
                  </a:lnTo>
                  <a:lnTo>
                    <a:pt x="50" y="28"/>
                  </a:lnTo>
                  <a:lnTo>
                    <a:pt x="52" y="20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0" y="2"/>
                  </a:lnTo>
                  <a:lnTo>
                    <a:pt x="12" y="6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4" y="16"/>
                  </a:lnTo>
                  <a:lnTo>
                    <a:pt x="14" y="10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4" y="6"/>
                  </a:lnTo>
                  <a:lnTo>
                    <a:pt x="46" y="10"/>
                  </a:lnTo>
                  <a:lnTo>
                    <a:pt x="48" y="14"/>
                  </a:lnTo>
                  <a:lnTo>
                    <a:pt x="48" y="20"/>
                  </a:lnTo>
                  <a:lnTo>
                    <a:pt x="46" y="28"/>
                  </a:lnTo>
                  <a:lnTo>
                    <a:pt x="44" y="36"/>
                  </a:lnTo>
                  <a:lnTo>
                    <a:pt x="40" y="48"/>
                  </a:lnTo>
                  <a:lnTo>
                    <a:pt x="36" y="58"/>
                  </a:lnTo>
                  <a:lnTo>
                    <a:pt x="34" y="68"/>
                  </a:lnTo>
                  <a:lnTo>
                    <a:pt x="34" y="76"/>
                  </a:lnTo>
                  <a:lnTo>
                    <a:pt x="34" y="84"/>
                  </a:lnTo>
                  <a:lnTo>
                    <a:pt x="36" y="90"/>
                  </a:lnTo>
                  <a:lnTo>
                    <a:pt x="38" y="94"/>
                  </a:lnTo>
                  <a:lnTo>
                    <a:pt x="44" y="96"/>
                  </a:lnTo>
                  <a:lnTo>
                    <a:pt x="50" y="98"/>
                  </a:lnTo>
                  <a:lnTo>
                    <a:pt x="56" y="96"/>
                  </a:lnTo>
                  <a:lnTo>
                    <a:pt x="64" y="94"/>
                  </a:lnTo>
                  <a:lnTo>
                    <a:pt x="74" y="90"/>
                  </a:lnTo>
                  <a:lnTo>
                    <a:pt x="84" y="84"/>
                  </a:lnTo>
                  <a:lnTo>
                    <a:pt x="94" y="80"/>
                  </a:lnTo>
                  <a:lnTo>
                    <a:pt x="104" y="76"/>
                  </a:lnTo>
                  <a:lnTo>
                    <a:pt x="110" y="74"/>
                  </a:lnTo>
                  <a:lnTo>
                    <a:pt x="116" y="72"/>
                  </a:lnTo>
                  <a:lnTo>
                    <a:pt x="122" y="72"/>
                  </a:lnTo>
                  <a:lnTo>
                    <a:pt x="124" y="74"/>
                  </a:lnTo>
                  <a:lnTo>
                    <a:pt x="126" y="78"/>
                  </a:lnTo>
                  <a:lnTo>
                    <a:pt x="128" y="82"/>
                  </a:lnTo>
                  <a:lnTo>
                    <a:pt x="128" y="88"/>
                  </a:lnTo>
                  <a:lnTo>
                    <a:pt x="128" y="96"/>
                  </a:lnTo>
                  <a:lnTo>
                    <a:pt x="124" y="106"/>
                  </a:lnTo>
                  <a:lnTo>
                    <a:pt x="122" y="116"/>
                  </a:lnTo>
                  <a:lnTo>
                    <a:pt x="118" y="128"/>
                  </a:lnTo>
                  <a:lnTo>
                    <a:pt x="116" y="136"/>
                  </a:lnTo>
                  <a:lnTo>
                    <a:pt x="114" y="146"/>
                  </a:lnTo>
                  <a:lnTo>
                    <a:pt x="114" y="152"/>
                  </a:lnTo>
                  <a:lnTo>
                    <a:pt x="116" y="158"/>
                  </a:lnTo>
                  <a:lnTo>
                    <a:pt x="120" y="162"/>
                  </a:lnTo>
                  <a:lnTo>
                    <a:pt x="124" y="164"/>
                  </a:lnTo>
                  <a:lnTo>
                    <a:pt x="130" y="166"/>
                  </a:lnTo>
                  <a:lnTo>
                    <a:pt x="138" y="164"/>
                  </a:lnTo>
                  <a:lnTo>
                    <a:pt x="146" y="162"/>
                  </a:lnTo>
                  <a:lnTo>
                    <a:pt x="154" y="158"/>
                  </a:lnTo>
                  <a:lnTo>
                    <a:pt x="166" y="154"/>
                  </a:lnTo>
                  <a:lnTo>
                    <a:pt x="176" y="148"/>
                  </a:lnTo>
                  <a:lnTo>
                    <a:pt x="184" y="144"/>
                  </a:lnTo>
                  <a:lnTo>
                    <a:pt x="192" y="142"/>
                  </a:lnTo>
                  <a:lnTo>
                    <a:pt x="198" y="140"/>
                  </a:lnTo>
                  <a:lnTo>
                    <a:pt x="202" y="142"/>
                  </a:lnTo>
                  <a:lnTo>
                    <a:pt x="206" y="144"/>
                  </a:lnTo>
                  <a:lnTo>
                    <a:pt x="208" y="146"/>
                  </a:lnTo>
                  <a:lnTo>
                    <a:pt x="208" y="150"/>
                  </a:lnTo>
                  <a:lnTo>
                    <a:pt x="210" y="156"/>
                  </a:lnTo>
                  <a:lnTo>
                    <a:pt x="208" y="164"/>
                  </a:lnTo>
                  <a:lnTo>
                    <a:pt x="206" y="174"/>
                  </a:lnTo>
                  <a:lnTo>
                    <a:pt x="202" y="184"/>
                  </a:lnTo>
                  <a:lnTo>
                    <a:pt x="198" y="196"/>
                  </a:lnTo>
                  <a:lnTo>
                    <a:pt x="196" y="206"/>
                  </a:lnTo>
                  <a:lnTo>
                    <a:pt x="196" y="214"/>
                  </a:lnTo>
                  <a:lnTo>
                    <a:pt x="196" y="220"/>
                  </a:lnTo>
                  <a:lnTo>
                    <a:pt x="198" y="226"/>
                  </a:lnTo>
                  <a:lnTo>
                    <a:pt x="200" y="230"/>
                  </a:lnTo>
                  <a:lnTo>
                    <a:pt x="206" y="234"/>
                  </a:lnTo>
                  <a:lnTo>
                    <a:pt x="212" y="234"/>
                  </a:lnTo>
                  <a:lnTo>
                    <a:pt x="218" y="234"/>
                  </a:lnTo>
                  <a:lnTo>
                    <a:pt x="226" y="230"/>
                  </a:lnTo>
                  <a:lnTo>
                    <a:pt x="236" y="226"/>
                  </a:lnTo>
                  <a:lnTo>
                    <a:pt x="246" y="222"/>
                  </a:lnTo>
                  <a:lnTo>
                    <a:pt x="248" y="220"/>
                  </a:lnTo>
                  <a:lnTo>
                    <a:pt x="246" y="216"/>
                  </a:lnTo>
                  <a:lnTo>
                    <a:pt x="244" y="218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grpSp>
          <p:nvGrpSpPr>
            <p:cNvPr id="124188" name="Group 284"/>
            <p:cNvGrpSpPr>
              <a:grpSpLocks/>
            </p:cNvGrpSpPr>
            <p:nvPr/>
          </p:nvGrpSpPr>
          <p:grpSpPr bwMode="auto">
            <a:xfrm>
              <a:off x="1016" y="2557"/>
              <a:ext cx="421" cy="118"/>
              <a:chOff x="4507" y="2811"/>
              <a:chExt cx="661" cy="158"/>
            </a:xfrm>
          </p:grpSpPr>
          <p:sp>
            <p:nvSpPr>
              <p:cNvPr id="124189" name="Freeform 285"/>
              <p:cNvSpPr>
                <a:spLocks/>
              </p:cNvSpPr>
              <p:nvPr/>
            </p:nvSpPr>
            <p:spPr bwMode="auto">
              <a:xfrm>
                <a:off x="4809" y="2858"/>
                <a:ext cx="53" cy="24"/>
              </a:xfrm>
              <a:custGeom>
                <a:avLst/>
                <a:gdLst/>
                <a:ahLst/>
                <a:cxnLst>
                  <a:cxn ang="0">
                    <a:pos x="26" y="12"/>
                  </a:cxn>
                  <a:cxn ang="0">
                    <a:pos x="0" y="14"/>
                  </a:cxn>
                  <a:cxn ang="0">
                    <a:pos x="6" y="8"/>
                  </a:cxn>
                  <a:cxn ang="0">
                    <a:pos x="4" y="0"/>
                  </a:cxn>
                  <a:cxn ang="0">
                    <a:pos x="26" y="12"/>
                  </a:cxn>
                </a:cxnLst>
                <a:rect l="0" t="0" r="r" b="b"/>
                <a:pathLst>
                  <a:path w="26" h="14">
                    <a:moveTo>
                      <a:pt x="26" y="12"/>
                    </a:moveTo>
                    <a:lnTo>
                      <a:pt x="0" y="14"/>
                    </a:lnTo>
                    <a:lnTo>
                      <a:pt x="6" y="8"/>
                    </a:lnTo>
                    <a:lnTo>
                      <a:pt x="4" y="0"/>
                    </a:lnTo>
                    <a:lnTo>
                      <a:pt x="26" y="1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4190" name="Freeform 286"/>
              <p:cNvSpPr>
                <a:spLocks noEditPoints="1"/>
              </p:cNvSpPr>
              <p:nvPr/>
            </p:nvSpPr>
            <p:spPr bwMode="auto">
              <a:xfrm>
                <a:off x="4789" y="2842"/>
                <a:ext cx="102" cy="50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10" y="20"/>
                  </a:cxn>
                  <a:cxn ang="0">
                    <a:pos x="10" y="24"/>
                  </a:cxn>
                  <a:cxn ang="0">
                    <a:pos x="14" y="28"/>
                  </a:cxn>
                  <a:cxn ang="0">
                    <a:pos x="20" y="20"/>
                  </a:cxn>
                  <a:cxn ang="0">
                    <a:pos x="22" y="18"/>
                  </a:cxn>
                  <a:cxn ang="0">
                    <a:pos x="20" y="16"/>
                  </a:cxn>
                  <a:cxn ang="0">
                    <a:pos x="18" y="8"/>
                  </a:cxn>
                  <a:cxn ang="0">
                    <a:pos x="14" y="10"/>
                  </a:cxn>
                  <a:cxn ang="0">
                    <a:pos x="12" y="14"/>
                  </a:cxn>
                  <a:cxn ang="0">
                    <a:pos x="32" y="26"/>
                  </a:cxn>
                  <a:cxn ang="0">
                    <a:pos x="36" y="22"/>
                  </a:cxn>
                  <a:cxn ang="0">
                    <a:pos x="34" y="18"/>
                  </a:cxn>
                  <a:cxn ang="0">
                    <a:pos x="38" y="18"/>
                  </a:cxn>
                  <a:cxn ang="0">
                    <a:pos x="16" y="6"/>
                  </a:cxn>
                  <a:cxn ang="0">
                    <a:pos x="6" y="0"/>
                  </a:cxn>
                  <a:cxn ang="0">
                    <a:pos x="10" y="10"/>
                  </a:cxn>
                  <a:cxn ang="0">
                    <a:pos x="12" y="18"/>
                  </a:cxn>
                  <a:cxn ang="0">
                    <a:pos x="16" y="18"/>
                  </a:cxn>
                  <a:cxn ang="0">
                    <a:pos x="12" y="14"/>
                  </a:cxn>
                  <a:cxn ang="0">
                    <a:pos x="8" y="22"/>
                  </a:cxn>
                  <a:cxn ang="0">
                    <a:pos x="0" y="30"/>
                  </a:cxn>
                  <a:cxn ang="0">
                    <a:pos x="12" y="28"/>
                  </a:cxn>
                  <a:cxn ang="0">
                    <a:pos x="36" y="26"/>
                  </a:cxn>
                  <a:cxn ang="0">
                    <a:pos x="50" y="24"/>
                  </a:cxn>
                  <a:cxn ang="0">
                    <a:pos x="38" y="18"/>
                  </a:cxn>
                </a:cxnLst>
                <a:rect l="0" t="0" r="r" b="b"/>
                <a:pathLst>
                  <a:path w="50" h="30">
                    <a:moveTo>
                      <a:pt x="34" y="18"/>
                    </a:moveTo>
                    <a:lnTo>
                      <a:pt x="10" y="20"/>
                    </a:lnTo>
                    <a:lnTo>
                      <a:pt x="10" y="24"/>
                    </a:lnTo>
                    <a:lnTo>
                      <a:pt x="14" y="28"/>
                    </a:lnTo>
                    <a:lnTo>
                      <a:pt x="20" y="20"/>
                    </a:lnTo>
                    <a:lnTo>
                      <a:pt x="22" y="18"/>
                    </a:lnTo>
                    <a:lnTo>
                      <a:pt x="20" y="16"/>
                    </a:lnTo>
                    <a:lnTo>
                      <a:pt x="18" y="8"/>
                    </a:lnTo>
                    <a:lnTo>
                      <a:pt x="14" y="10"/>
                    </a:lnTo>
                    <a:lnTo>
                      <a:pt x="12" y="14"/>
                    </a:lnTo>
                    <a:lnTo>
                      <a:pt x="32" y="26"/>
                    </a:lnTo>
                    <a:lnTo>
                      <a:pt x="36" y="22"/>
                    </a:lnTo>
                    <a:lnTo>
                      <a:pt x="34" y="18"/>
                    </a:lnTo>
                    <a:close/>
                    <a:moveTo>
                      <a:pt x="38" y="18"/>
                    </a:moveTo>
                    <a:lnTo>
                      <a:pt x="16" y="6"/>
                    </a:lnTo>
                    <a:lnTo>
                      <a:pt x="6" y="0"/>
                    </a:lnTo>
                    <a:lnTo>
                      <a:pt x="10" y="10"/>
                    </a:lnTo>
                    <a:lnTo>
                      <a:pt x="12" y="18"/>
                    </a:lnTo>
                    <a:lnTo>
                      <a:pt x="16" y="18"/>
                    </a:lnTo>
                    <a:lnTo>
                      <a:pt x="12" y="14"/>
                    </a:lnTo>
                    <a:lnTo>
                      <a:pt x="8" y="22"/>
                    </a:lnTo>
                    <a:lnTo>
                      <a:pt x="0" y="30"/>
                    </a:lnTo>
                    <a:lnTo>
                      <a:pt x="12" y="28"/>
                    </a:lnTo>
                    <a:lnTo>
                      <a:pt x="36" y="26"/>
                    </a:lnTo>
                    <a:lnTo>
                      <a:pt x="50" y="24"/>
                    </a:lnTo>
                    <a:lnTo>
                      <a:pt x="38" y="1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4191" name="Freeform 287"/>
              <p:cNvSpPr>
                <a:spLocks/>
              </p:cNvSpPr>
              <p:nvPr/>
            </p:nvSpPr>
            <p:spPr bwMode="auto">
              <a:xfrm>
                <a:off x="4507" y="2811"/>
                <a:ext cx="661" cy="12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320" y="74"/>
                  </a:cxn>
                  <a:cxn ang="0">
                    <a:pos x="322" y="74"/>
                  </a:cxn>
                  <a:cxn ang="0">
                    <a:pos x="324" y="70"/>
                  </a:cxn>
                  <a:cxn ang="0">
                    <a:pos x="322" y="7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4"/>
                  </a:cxn>
                </a:cxnLst>
                <a:rect l="0" t="0" r="r" b="b"/>
                <a:pathLst>
                  <a:path w="324" h="74">
                    <a:moveTo>
                      <a:pt x="2" y="4"/>
                    </a:moveTo>
                    <a:lnTo>
                      <a:pt x="320" y="74"/>
                    </a:lnTo>
                    <a:lnTo>
                      <a:pt x="322" y="74"/>
                    </a:lnTo>
                    <a:lnTo>
                      <a:pt x="324" y="70"/>
                    </a:lnTo>
                    <a:lnTo>
                      <a:pt x="322" y="7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4192" name="Freeform 288"/>
              <p:cNvSpPr>
                <a:spLocks/>
              </p:cNvSpPr>
              <p:nvPr/>
            </p:nvSpPr>
            <p:spPr bwMode="auto">
              <a:xfrm>
                <a:off x="4817" y="2892"/>
                <a:ext cx="49" cy="26"/>
              </a:xfrm>
              <a:custGeom>
                <a:avLst/>
                <a:gdLst/>
                <a:ahLst/>
                <a:cxnLst>
                  <a:cxn ang="0">
                    <a:pos x="24" y="12"/>
                  </a:cxn>
                  <a:cxn ang="0">
                    <a:pos x="0" y="16"/>
                  </a:cxn>
                  <a:cxn ang="0">
                    <a:pos x="4" y="8"/>
                  </a:cxn>
                  <a:cxn ang="0">
                    <a:pos x="2" y="0"/>
                  </a:cxn>
                  <a:cxn ang="0">
                    <a:pos x="24" y="12"/>
                  </a:cxn>
                </a:cxnLst>
                <a:rect l="0" t="0" r="r" b="b"/>
                <a:pathLst>
                  <a:path w="24" h="16">
                    <a:moveTo>
                      <a:pt x="24" y="12"/>
                    </a:moveTo>
                    <a:lnTo>
                      <a:pt x="0" y="16"/>
                    </a:lnTo>
                    <a:lnTo>
                      <a:pt x="4" y="8"/>
                    </a:lnTo>
                    <a:lnTo>
                      <a:pt x="2" y="0"/>
                    </a:lnTo>
                    <a:lnTo>
                      <a:pt x="24" y="1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4193" name="Freeform 289"/>
              <p:cNvSpPr>
                <a:spLocks noEditPoints="1"/>
              </p:cNvSpPr>
              <p:nvPr/>
            </p:nvSpPr>
            <p:spPr bwMode="auto">
              <a:xfrm>
                <a:off x="4793" y="2875"/>
                <a:ext cx="102" cy="53"/>
              </a:xfrm>
              <a:custGeom>
                <a:avLst/>
                <a:gdLst/>
                <a:ahLst/>
                <a:cxnLst>
                  <a:cxn ang="0">
                    <a:pos x="36" y="18"/>
                  </a:cxn>
                  <a:cxn ang="0">
                    <a:pos x="10" y="20"/>
                  </a:cxn>
                  <a:cxn ang="0">
                    <a:pos x="12" y="26"/>
                  </a:cxn>
                  <a:cxn ang="0">
                    <a:pos x="14" y="28"/>
                  </a:cxn>
                  <a:cxn ang="0">
                    <a:pos x="20" y="22"/>
                  </a:cxn>
                  <a:cxn ang="0">
                    <a:pos x="22" y="20"/>
                  </a:cxn>
                  <a:cxn ang="0">
                    <a:pos x="22" y="18"/>
                  </a:cxn>
                  <a:cxn ang="0">
                    <a:pos x="18" y="10"/>
                  </a:cxn>
                  <a:cxn ang="0">
                    <a:pos x="14" y="10"/>
                  </a:cxn>
                  <a:cxn ang="0">
                    <a:pos x="12" y="14"/>
                  </a:cxn>
                  <a:cxn ang="0">
                    <a:pos x="34" y="26"/>
                  </a:cxn>
                  <a:cxn ang="0">
                    <a:pos x="36" y="22"/>
                  </a:cxn>
                  <a:cxn ang="0">
                    <a:pos x="36" y="18"/>
                  </a:cxn>
                  <a:cxn ang="0">
                    <a:pos x="38" y="18"/>
                  </a:cxn>
                  <a:cxn ang="0">
                    <a:pos x="16" y="6"/>
                  </a:cxn>
                  <a:cxn ang="0">
                    <a:pos x="6" y="0"/>
                  </a:cxn>
                  <a:cxn ang="0">
                    <a:pos x="10" y="12"/>
                  </a:cxn>
                  <a:cxn ang="0">
                    <a:pos x="12" y="20"/>
                  </a:cxn>
                  <a:cxn ang="0">
                    <a:pos x="16" y="18"/>
                  </a:cxn>
                  <a:cxn ang="0">
                    <a:pos x="12" y="16"/>
                  </a:cxn>
                  <a:cxn ang="0">
                    <a:pos x="8" y="22"/>
                  </a:cxn>
                  <a:cxn ang="0">
                    <a:pos x="0" y="32"/>
                  </a:cxn>
                  <a:cxn ang="0">
                    <a:pos x="12" y="30"/>
                  </a:cxn>
                  <a:cxn ang="0">
                    <a:pos x="36" y="28"/>
                  </a:cxn>
                  <a:cxn ang="0">
                    <a:pos x="50" y="26"/>
                  </a:cxn>
                  <a:cxn ang="0">
                    <a:pos x="38" y="18"/>
                  </a:cxn>
                </a:cxnLst>
                <a:rect l="0" t="0" r="r" b="b"/>
                <a:pathLst>
                  <a:path w="50" h="32">
                    <a:moveTo>
                      <a:pt x="36" y="18"/>
                    </a:moveTo>
                    <a:lnTo>
                      <a:pt x="10" y="20"/>
                    </a:lnTo>
                    <a:lnTo>
                      <a:pt x="12" y="26"/>
                    </a:lnTo>
                    <a:lnTo>
                      <a:pt x="14" y="28"/>
                    </a:lnTo>
                    <a:lnTo>
                      <a:pt x="20" y="22"/>
                    </a:lnTo>
                    <a:lnTo>
                      <a:pt x="22" y="20"/>
                    </a:lnTo>
                    <a:lnTo>
                      <a:pt x="22" y="18"/>
                    </a:lnTo>
                    <a:lnTo>
                      <a:pt x="18" y="10"/>
                    </a:lnTo>
                    <a:lnTo>
                      <a:pt x="14" y="10"/>
                    </a:lnTo>
                    <a:lnTo>
                      <a:pt x="12" y="14"/>
                    </a:lnTo>
                    <a:lnTo>
                      <a:pt x="34" y="26"/>
                    </a:lnTo>
                    <a:lnTo>
                      <a:pt x="36" y="22"/>
                    </a:lnTo>
                    <a:lnTo>
                      <a:pt x="36" y="18"/>
                    </a:lnTo>
                    <a:close/>
                    <a:moveTo>
                      <a:pt x="38" y="18"/>
                    </a:moveTo>
                    <a:lnTo>
                      <a:pt x="16" y="6"/>
                    </a:lnTo>
                    <a:lnTo>
                      <a:pt x="6" y="0"/>
                    </a:lnTo>
                    <a:lnTo>
                      <a:pt x="10" y="12"/>
                    </a:lnTo>
                    <a:lnTo>
                      <a:pt x="12" y="20"/>
                    </a:lnTo>
                    <a:lnTo>
                      <a:pt x="16" y="18"/>
                    </a:lnTo>
                    <a:lnTo>
                      <a:pt x="12" y="16"/>
                    </a:lnTo>
                    <a:lnTo>
                      <a:pt x="8" y="22"/>
                    </a:lnTo>
                    <a:lnTo>
                      <a:pt x="0" y="32"/>
                    </a:lnTo>
                    <a:lnTo>
                      <a:pt x="12" y="30"/>
                    </a:lnTo>
                    <a:lnTo>
                      <a:pt x="36" y="28"/>
                    </a:lnTo>
                    <a:lnTo>
                      <a:pt x="50" y="26"/>
                    </a:lnTo>
                    <a:lnTo>
                      <a:pt x="38" y="1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4194" name="Freeform 290"/>
              <p:cNvSpPr>
                <a:spLocks/>
              </p:cNvSpPr>
              <p:nvPr/>
            </p:nvSpPr>
            <p:spPr bwMode="auto">
              <a:xfrm>
                <a:off x="4520" y="2848"/>
                <a:ext cx="648" cy="121"/>
              </a:xfrm>
              <a:custGeom>
                <a:avLst/>
                <a:gdLst/>
                <a:ahLst/>
                <a:cxnLst>
                  <a:cxn ang="0">
                    <a:pos x="2" y="6"/>
                  </a:cxn>
                  <a:cxn ang="0">
                    <a:pos x="314" y="72"/>
                  </a:cxn>
                  <a:cxn ang="0">
                    <a:pos x="316" y="72"/>
                  </a:cxn>
                  <a:cxn ang="0">
                    <a:pos x="318" y="68"/>
                  </a:cxn>
                  <a:cxn ang="0">
                    <a:pos x="316" y="6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2" y="6"/>
                  </a:cxn>
                </a:cxnLst>
                <a:rect l="0" t="0" r="r" b="b"/>
                <a:pathLst>
                  <a:path w="318" h="72">
                    <a:moveTo>
                      <a:pt x="2" y="6"/>
                    </a:moveTo>
                    <a:lnTo>
                      <a:pt x="314" y="72"/>
                    </a:lnTo>
                    <a:lnTo>
                      <a:pt x="316" y="72"/>
                    </a:lnTo>
                    <a:lnTo>
                      <a:pt x="318" y="68"/>
                    </a:lnTo>
                    <a:lnTo>
                      <a:pt x="316" y="6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grpSp>
          <p:nvGrpSpPr>
            <p:cNvPr id="124195" name="Group 291"/>
            <p:cNvGrpSpPr>
              <a:grpSpLocks/>
            </p:cNvGrpSpPr>
            <p:nvPr/>
          </p:nvGrpSpPr>
          <p:grpSpPr bwMode="auto">
            <a:xfrm>
              <a:off x="173" y="2547"/>
              <a:ext cx="354" cy="119"/>
              <a:chOff x="2888" y="2825"/>
              <a:chExt cx="698" cy="127"/>
            </a:xfrm>
          </p:grpSpPr>
          <p:sp>
            <p:nvSpPr>
              <p:cNvPr id="124196" name="Freeform 292"/>
              <p:cNvSpPr>
                <a:spLocks/>
              </p:cNvSpPr>
              <p:nvPr/>
            </p:nvSpPr>
            <p:spPr bwMode="auto">
              <a:xfrm>
                <a:off x="2888" y="2825"/>
                <a:ext cx="690" cy="87"/>
              </a:xfrm>
              <a:custGeom>
                <a:avLst/>
                <a:gdLst/>
                <a:ahLst/>
                <a:cxnLst>
                  <a:cxn ang="0">
                    <a:pos x="4" y="52"/>
                  </a:cxn>
                  <a:cxn ang="0">
                    <a:pos x="336" y="6"/>
                  </a:cxn>
                  <a:cxn ang="0">
                    <a:pos x="338" y="6"/>
                  </a:cxn>
                  <a:cxn ang="0">
                    <a:pos x="336" y="0"/>
                  </a:cxn>
                  <a:cxn ang="0">
                    <a:pos x="334" y="2"/>
                  </a:cxn>
                  <a:cxn ang="0">
                    <a:pos x="4" y="48"/>
                  </a:cxn>
                  <a:cxn ang="0">
                    <a:pos x="0" y="48"/>
                  </a:cxn>
                  <a:cxn ang="0">
                    <a:pos x="2" y="52"/>
                  </a:cxn>
                  <a:cxn ang="0">
                    <a:pos x="4" y="52"/>
                  </a:cxn>
                </a:cxnLst>
                <a:rect l="0" t="0" r="r" b="b"/>
                <a:pathLst>
                  <a:path w="338" h="52">
                    <a:moveTo>
                      <a:pt x="4" y="52"/>
                    </a:moveTo>
                    <a:lnTo>
                      <a:pt x="336" y="6"/>
                    </a:lnTo>
                    <a:lnTo>
                      <a:pt x="338" y="6"/>
                    </a:lnTo>
                    <a:lnTo>
                      <a:pt x="336" y="0"/>
                    </a:lnTo>
                    <a:lnTo>
                      <a:pt x="334" y="2"/>
                    </a:lnTo>
                    <a:lnTo>
                      <a:pt x="4" y="48"/>
                    </a:lnTo>
                    <a:lnTo>
                      <a:pt x="0" y="48"/>
                    </a:lnTo>
                    <a:lnTo>
                      <a:pt x="2" y="52"/>
                    </a:lnTo>
                    <a:lnTo>
                      <a:pt x="4" y="5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4197" name="Freeform 293"/>
              <p:cNvSpPr>
                <a:spLocks/>
              </p:cNvSpPr>
              <p:nvPr/>
            </p:nvSpPr>
            <p:spPr bwMode="auto">
              <a:xfrm>
                <a:off x="2888" y="2865"/>
                <a:ext cx="698" cy="87"/>
              </a:xfrm>
              <a:custGeom>
                <a:avLst/>
                <a:gdLst/>
                <a:ahLst/>
                <a:cxnLst>
                  <a:cxn ang="0">
                    <a:pos x="4" y="52"/>
                  </a:cxn>
                  <a:cxn ang="0">
                    <a:pos x="340" y="6"/>
                  </a:cxn>
                  <a:cxn ang="0">
                    <a:pos x="342" y="4"/>
                  </a:cxn>
                  <a:cxn ang="0">
                    <a:pos x="342" y="0"/>
                  </a:cxn>
                  <a:cxn ang="0">
                    <a:pos x="340" y="0"/>
                  </a:cxn>
                  <a:cxn ang="0">
                    <a:pos x="4" y="48"/>
                  </a:cxn>
                  <a:cxn ang="0">
                    <a:pos x="0" y="48"/>
                  </a:cxn>
                  <a:cxn ang="0">
                    <a:pos x="2" y="52"/>
                  </a:cxn>
                  <a:cxn ang="0">
                    <a:pos x="4" y="52"/>
                  </a:cxn>
                </a:cxnLst>
                <a:rect l="0" t="0" r="r" b="b"/>
                <a:pathLst>
                  <a:path w="342" h="52">
                    <a:moveTo>
                      <a:pt x="4" y="52"/>
                    </a:moveTo>
                    <a:lnTo>
                      <a:pt x="340" y="6"/>
                    </a:lnTo>
                    <a:lnTo>
                      <a:pt x="342" y="4"/>
                    </a:lnTo>
                    <a:lnTo>
                      <a:pt x="342" y="0"/>
                    </a:lnTo>
                    <a:lnTo>
                      <a:pt x="340" y="0"/>
                    </a:lnTo>
                    <a:lnTo>
                      <a:pt x="4" y="48"/>
                    </a:lnTo>
                    <a:lnTo>
                      <a:pt x="0" y="48"/>
                    </a:lnTo>
                    <a:lnTo>
                      <a:pt x="2" y="52"/>
                    </a:lnTo>
                    <a:lnTo>
                      <a:pt x="4" y="5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sp>
          <p:nvSpPr>
            <p:cNvPr id="124198" name="Freeform 294"/>
            <p:cNvSpPr>
              <a:spLocks/>
            </p:cNvSpPr>
            <p:nvPr/>
          </p:nvSpPr>
          <p:spPr bwMode="auto">
            <a:xfrm>
              <a:off x="494" y="2354"/>
              <a:ext cx="571" cy="329"/>
            </a:xfrm>
            <a:custGeom>
              <a:avLst/>
              <a:gdLst/>
              <a:ahLst/>
              <a:cxnLst>
                <a:cxn ang="0">
                  <a:pos x="468" y="94"/>
                </a:cxn>
                <a:cxn ang="0">
                  <a:pos x="462" y="114"/>
                </a:cxn>
                <a:cxn ang="0">
                  <a:pos x="444" y="134"/>
                </a:cxn>
                <a:cxn ang="0">
                  <a:pos x="416" y="152"/>
                </a:cxn>
                <a:cxn ang="0">
                  <a:pos x="380" y="166"/>
                </a:cxn>
                <a:cxn ang="0">
                  <a:pos x="336" y="178"/>
                </a:cxn>
                <a:cxn ang="0">
                  <a:pos x="288" y="184"/>
                </a:cxn>
                <a:cxn ang="0">
                  <a:pos x="234" y="186"/>
                </a:cxn>
                <a:cxn ang="0">
                  <a:pos x="180" y="184"/>
                </a:cxn>
                <a:cxn ang="0">
                  <a:pos x="132" y="178"/>
                </a:cxn>
                <a:cxn ang="0">
                  <a:pos x="88" y="166"/>
                </a:cxn>
                <a:cxn ang="0">
                  <a:pos x="52" y="152"/>
                </a:cxn>
                <a:cxn ang="0">
                  <a:pos x="24" y="134"/>
                </a:cxn>
                <a:cxn ang="0">
                  <a:pos x="8" y="114"/>
                </a:cxn>
                <a:cxn ang="0">
                  <a:pos x="0" y="94"/>
                </a:cxn>
                <a:cxn ang="0">
                  <a:pos x="8" y="72"/>
                </a:cxn>
                <a:cxn ang="0">
                  <a:pos x="24" y="52"/>
                </a:cxn>
                <a:cxn ang="0">
                  <a:pos x="52" y="36"/>
                </a:cxn>
                <a:cxn ang="0">
                  <a:pos x="88" y="20"/>
                </a:cxn>
                <a:cxn ang="0">
                  <a:pos x="132" y="10"/>
                </a:cxn>
                <a:cxn ang="0">
                  <a:pos x="180" y="2"/>
                </a:cxn>
                <a:cxn ang="0">
                  <a:pos x="234" y="0"/>
                </a:cxn>
                <a:cxn ang="0">
                  <a:pos x="288" y="2"/>
                </a:cxn>
                <a:cxn ang="0">
                  <a:pos x="336" y="10"/>
                </a:cxn>
                <a:cxn ang="0">
                  <a:pos x="380" y="20"/>
                </a:cxn>
                <a:cxn ang="0">
                  <a:pos x="416" y="36"/>
                </a:cxn>
                <a:cxn ang="0">
                  <a:pos x="444" y="52"/>
                </a:cxn>
                <a:cxn ang="0">
                  <a:pos x="462" y="72"/>
                </a:cxn>
                <a:cxn ang="0">
                  <a:pos x="468" y="94"/>
                </a:cxn>
              </a:cxnLst>
              <a:rect l="0" t="0" r="r" b="b"/>
              <a:pathLst>
                <a:path w="468" h="186">
                  <a:moveTo>
                    <a:pt x="468" y="94"/>
                  </a:moveTo>
                  <a:lnTo>
                    <a:pt x="462" y="114"/>
                  </a:lnTo>
                  <a:lnTo>
                    <a:pt x="444" y="134"/>
                  </a:lnTo>
                  <a:lnTo>
                    <a:pt x="416" y="152"/>
                  </a:lnTo>
                  <a:lnTo>
                    <a:pt x="380" y="166"/>
                  </a:lnTo>
                  <a:lnTo>
                    <a:pt x="336" y="178"/>
                  </a:lnTo>
                  <a:lnTo>
                    <a:pt x="288" y="184"/>
                  </a:lnTo>
                  <a:lnTo>
                    <a:pt x="234" y="186"/>
                  </a:lnTo>
                  <a:lnTo>
                    <a:pt x="180" y="184"/>
                  </a:lnTo>
                  <a:lnTo>
                    <a:pt x="132" y="178"/>
                  </a:lnTo>
                  <a:lnTo>
                    <a:pt x="88" y="166"/>
                  </a:lnTo>
                  <a:lnTo>
                    <a:pt x="52" y="152"/>
                  </a:lnTo>
                  <a:lnTo>
                    <a:pt x="24" y="134"/>
                  </a:lnTo>
                  <a:lnTo>
                    <a:pt x="8" y="114"/>
                  </a:lnTo>
                  <a:lnTo>
                    <a:pt x="0" y="94"/>
                  </a:lnTo>
                  <a:lnTo>
                    <a:pt x="8" y="72"/>
                  </a:lnTo>
                  <a:lnTo>
                    <a:pt x="24" y="52"/>
                  </a:lnTo>
                  <a:lnTo>
                    <a:pt x="52" y="36"/>
                  </a:lnTo>
                  <a:lnTo>
                    <a:pt x="88" y="20"/>
                  </a:lnTo>
                  <a:lnTo>
                    <a:pt x="132" y="10"/>
                  </a:lnTo>
                  <a:lnTo>
                    <a:pt x="180" y="2"/>
                  </a:lnTo>
                  <a:lnTo>
                    <a:pt x="234" y="0"/>
                  </a:lnTo>
                  <a:lnTo>
                    <a:pt x="288" y="2"/>
                  </a:lnTo>
                  <a:lnTo>
                    <a:pt x="336" y="10"/>
                  </a:lnTo>
                  <a:lnTo>
                    <a:pt x="380" y="20"/>
                  </a:lnTo>
                  <a:lnTo>
                    <a:pt x="416" y="36"/>
                  </a:lnTo>
                  <a:lnTo>
                    <a:pt x="444" y="52"/>
                  </a:lnTo>
                  <a:lnTo>
                    <a:pt x="462" y="72"/>
                  </a:lnTo>
                  <a:lnTo>
                    <a:pt x="468" y="94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100000">
                  <a:schemeClr val="hlink"/>
                </a:gs>
              </a:gsLst>
              <a:path path="rect">
                <a:fillToRect l="50000" t="50000" r="50000" b="50000"/>
              </a:path>
            </a:gradFill>
            <a:ln w="0">
              <a:solidFill>
                <a:srgbClr val="E1E1E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4199" name="Freeform 295"/>
            <p:cNvSpPr>
              <a:spLocks/>
            </p:cNvSpPr>
            <p:nvPr/>
          </p:nvSpPr>
          <p:spPr bwMode="auto">
            <a:xfrm rot="19066066">
              <a:off x="1002" y="2221"/>
              <a:ext cx="404" cy="310"/>
            </a:xfrm>
            <a:custGeom>
              <a:avLst/>
              <a:gdLst/>
              <a:ahLst/>
              <a:cxnLst>
                <a:cxn ang="0">
                  <a:pos x="224" y="226"/>
                </a:cxn>
                <a:cxn ang="0">
                  <a:pos x="208" y="228"/>
                </a:cxn>
                <a:cxn ang="0">
                  <a:pos x="200" y="220"/>
                </a:cxn>
                <a:cxn ang="0">
                  <a:pos x="204" y="196"/>
                </a:cxn>
                <a:cxn ang="0">
                  <a:pos x="212" y="164"/>
                </a:cxn>
                <a:cxn ang="0">
                  <a:pos x="212" y="144"/>
                </a:cxn>
                <a:cxn ang="0">
                  <a:pos x="198" y="136"/>
                </a:cxn>
                <a:cxn ang="0">
                  <a:pos x="174" y="144"/>
                </a:cxn>
                <a:cxn ang="0">
                  <a:pos x="144" y="158"/>
                </a:cxn>
                <a:cxn ang="0">
                  <a:pos x="126" y="160"/>
                </a:cxn>
                <a:cxn ang="0">
                  <a:pos x="120" y="152"/>
                </a:cxn>
                <a:cxn ang="0">
                  <a:pos x="122" y="128"/>
                </a:cxn>
                <a:cxn ang="0">
                  <a:pos x="132" y="96"/>
                </a:cxn>
                <a:cxn ang="0">
                  <a:pos x="130" y="76"/>
                </a:cxn>
                <a:cxn ang="0">
                  <a:pos x="116" y="68"/>
                </a:cxn>
                <a:cxn ang="0">
                  <a:pos x="92" y="76"/>
                </a:cxn>
                <a:cxn ang="0">
                  <a:pos x="64" y="90"/>
                </a:cxn>
                <a:cxn ang="0">
                  <a:pos x="46" y="92"/>
                </a:cxn>
                <a:cxn ang="0">
                  <a:pos x="38" y="82"/>
                </a:cxn>
                <a:cxn ang="0">
                  <a:pos x="42" y="60"/>
                </a:cxn>
                <a:cxn ang="0">
                  <a:pos x="50" y="28"/>
                </a:cxn>
                <a:cxn ang="0">
                  <a:pos x="50" y="6"/>
                </a:cxn>
                <a:cxn ang="0">
                  <a:pos x="36" y="0"/>
                </a:cxn>
                <a:cxn ang="0">
                  <a:pos x="12" y="6"/>
                </a:cxn>
                <a:cxn ang="0">
                  <a:pos x="2" y="18"/>
                </a:cxn>
                <a:cxn ang="0">
                  <a:pos x="22" y="8"/>
                </a:cxn>
                <a:cxn ang="0">
                  <a:pos x="40" y="4"/>
                </a:cxn>
                <a:cxn ang="0">
                  <a:pos x="48" y="14"/>
                </a:cxn>
                <a:cxn ang="0">
                  <a:pos x="44" y="36"/>
                </a:cxn>
                <a:cxn ang="0">
                  <a:pos x="34" y="68"/>
                </a:cxn>
                <a:cxn ang="0">
                  <a:pos x="36" y="90"/>
                </a:cxn>
                <a:cxn ang="0">
                  <a:pos x="50" y="98"/>
                </a:cxn>
                <a:cxn ang="0">
                  <a:pos x="74" y="90"/>
                </a:cxn>
                <a:cxn ang="0">
                  <a:pos x="104" y="76"/>
                </a:cxn>
                <a:cxn ang="0">
                  <a:pos x="122" y="72"/>
                </a:cxn>
                <a:cxn ang="0">
                  <a:pos x="128" y="82"/>
                </a:cxn>
                <a:cxn ang="0">
                  <a:pos x="124" y="106"/>
                </a:cxn>
                <a:cxn ang="0">
                  <a:pos x="116" y="136"/>
                </a:cxn>
                <a:cxn ang="0">
                  <a:pos x="116" y="158"/>
                </a:cxn>
                <a:cxn ang="0">
                  <a:pos x="130" y="166"/>
                </a:cxn>
                <a:cxn ang="0">
                  <a:pos x="154" y="158"/>
                </a:cxn>
                <a:cxn ang="0">
                  <a:pos x="184" y="144"/>
                </a:cxn>
                <a:cxn ang="0">
                  <a:pos x="202" y="142"/>
                </a:cxn>
                <a:cxn ang="0">
                  <a:pos x="208" y="150"/>
                </a:cxn>
                <a:cxn ang="0">
                  <a:pos x="206" y="174"/>
                </a:cxn>
                <a:cxn ang="0">
                  <a:pos x="196" y="206"/>
                </a:cxn>
                <a:cxn ang="0">
                  <a:pos x="198" y="226"/>
                </a:cxn>
                <a:cxn ang="0">
                  <a:pos x="212" y="234"/>
                </a:cxn>
                <a:cxn ang="0">
                  <a:pos x="236" y="226"/>
                </a:cxn>
                <a:cxn ang="0">
                  <a:pos x="246" y="216"/>
                </a:cxn>
              </a:cxnLst>
              <a:rect l="0" t="0" r="r" b="b"/>
              <a:pathLst>
                <a:path w="248" h="234">
                  <a:moveTo>
                    <a:pt x="244" y="218"/>
                  </a:moveTo>
                  <a:lnTo>
                    <a:pt x="234" y="222"/>
                  </a:lnTo>
                  <a:lnTo>
                    <a:pt x="224" y="226"/>
                  </a:lnTo>
                  <a:lnTo>
                    <a:pt x="218" y="228"/>
                  </a:lnTo>
                  <a:lnTo>
                    <a:pt x="212" y="230"/>
                  </a:lnTo>
                  <a:lnTo>
                    <a:pt x="208" y="228"/>
                  </a:lnTo>
                  <a:lnTo>
                    <a:pt x="204" y="228"/>
                  </a:lnTo>
                  <a:lnTo>
                    <a:pt x="202" y="224"/>
                  </a:lnTo>
                  <a:lnTo>
                    <a:pt x="200" y="220"/>
                  </a:lnTo>
                  <a:lnTo>
                    <a:pt x="200" y="214"/>
                  </a:lnTo>
                  <a:lnTo>
                    <a:pt x="200" y="206"/>
                  </a:lnTo>
                  <a:lnTo>
                    <a:pt x="204" y="196"/>
                  </a:lnTo>
                  <a:lnTo>
                    <a:pt x="206" y="186"/>
                  </a:lnTo>
                  <a:lnTo>
                    <a:pt x="210" y="174"/>
                  </a:lnTo>
                  <a:lnTo>
                    <a:pt x="212" y="164"/>
                  </a:lnTo>
                  <a:lnTo>
                    <a:pt x="214" y="156"/>
                  </a:lnTo>
                  <a:lnTo>
                    <a:pt x="214" y="150"/>
                  </a:lnTo>
                  <a:lnTo>
                    <a:pt x="212" y="144"/>
                  </a:lnTo>
                  <a:lnTo>
                    <a:pt x="208" y="140"/>
                  </a:lnTo>
                  <a:lnTo>
                    <a:pt x="204" y="138"/>
                  </a:lnTo>
                  <a:lnTo>
                    <a:pt x="198" y="136"/>
                  </a:lnTo>
                  <a:lnTo>
                    <a:pt x="190" y="138"/>
                  </a:lnTo>
                  <a:lnTo>
                    <a:pt x="182" y="140"/>
                  </a:lnTo>
                  <a:lnTo>
                    <a:pt x="174" y="144"/>
                  </a:lnTo>
                  <a:lnTo>
                    <a:pt x="162" y="148"/>
                  </a:lnTo>
                  <a:lnTo>
                    <a:pt x="152" y="154"/>
                  </a:lnTo>
                  <a:lnTo>
                    <a:pt x="144" y="158"/>
                  </a:lnTo>
                  <a:lnTo>
                    <a:pt x="136" y="160"/>
                  </a:lnTo>
                  <a:lnTo>
                    <a:pt x="130" y="160"/>
                  </a:lnTo>
                  <a:lnTo>
                    <a:pt x="126" y="160"/>
                  </a:lnTo>
                  <a:lnTo>
                    <a:pt x="122" y="158"/>
                  </a:lnTo>
                  <a:lnTo>
                    <a:pt x="120" y="156"/>
                  </a:lnTo>
                  <a:lnTo>
                    <a:pt x="120" y="152"/>
                  </a:lnTo>
                  <a:lnTo>
                    <a:pt x="120" y="146"/>
                  </a:lnTo>
                  <a:lnTo>
                    <a:pt x="120" y="138"/>
                  </a:lnTo>
                  <a:lnTo>
                    <a:pt x="122" y="128"/>
                  </a:lnTo>
                  <a:lnTo>
                    <a:pt x="126" y="118"/>
                  </a:lnTo>
                  <a:lnTo>
                    <a:pt x="130" y="106"/>
                  </a:lnTo>
                  <a:lnTo>
                    <a:pt x="132" y="96"/>
                  </a:lnTo>
                  <a:lnTo>
                    <a:pt x="132" y="88"/>
                  </a:lnTo>
                  <a:lnTo>
                    <a:pt x="132" y="80"/>
                  </a:lnTo>
                  <a:lnTo>
                    <a:pt x="130" y="76"/>
                  </a:lnTo>
                  <a:lnTo>
                    <a:pt x="128" y="72"/>
                  </a:lnTo>
                  <a:lnTo>
                    <a:pt x="122" y="68"/>
                  </a:lnTo>
                  <a:lnTo>
                    <a:pt x="116" y="68"/>
                  </a:lnTo>
                  <a:lnTo>
                    <a:pt x="110" y="68"/>
                  </a:lnTo>
                  <a:lnTo>
                    <a:pt x="102" y="72"/>
                  </a:lnTo>
                  <a:lnTo>
                    <a:pt x="92" y="76"/>
                  </a:lnTo>
                  <a:lnTo>
                    <a:pt x="82" y="80"/>
                  </a:lnTo>
                  <a:lnTo>
                    <a:pt x="72" y="86"/>
                  </a:lnTo>
                  <a:lnTo>
                    <a:pt x="64" y="90"/>
                  </a:lnTo>
                  <a:lnTo>
                    <a:pt x="56" y="92"/>
                  </a:lnTo>
                  <a:lnTo>
                    <a:pt x="50" y="92"/>
                  </a:lnTo>
                  <a:lnTo>
                    <a:pt x="46" y="92"/>
                  </a:lnTo>
                  <a:lnTo>
                    <a:pt x="42" y="90"/>
                  </a:lnTo>
                  <a:lnTo>
                    <a:pt x="40" y="88"/>
                  </a:lnTo>
                  <a:lnTo>
                    <a:pt x="38" y="82"/>
                  </a:lnTo>
                  <a:lnTo>
                    <a:pt x="38" y="76"/>
                  </a:lnTo>
                  <a:lnTo>
                    <a:pt x="40" y="70"/>
                  </a:lnTo>
                  <a:lnTo>
                    <a:pt x="42" y="60"/>
                  </a:lnTo>
                  <a:lnTo>
                    <a:pt x="44" y="50"/>
                  </a:lnTo>
                  <a:lnTo>
                    <a:pt x="48" y="38"/>
                  </a:lnTo>
                  <a:lnTo>
                    <a:pt x="50" y="28"/>
                  </a:lnTo>
                  <a:lnTo>
                    <a:pt x="52" y="20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0" y="2"/>
                  </a:lnTo>
                  <a:lnTo>
                    <a:pt x="12" y="6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4" y="16"/>
                  </a:lnTo>
                  <a:lnTo>
                    <a:pt x="14" y="10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4" y="6"/>
                  </a:lnTo>
                  <a:lnTo>
                    <a:pt x="46" y="10"/>
                  </a:lnTo>
                  <a:lnTo>
                    <a:pt x="48" y="14"/>
                  </a:lnTo>
                  <a:lnTo>
                    <a:pt x="48" y="20"/>
                  </a:lnTo>
                  <a:lnTo>
                    <a:pt x="46" y="28"/>
                  </a:lnTo>
                  <a:lnTo>
                    <a:pt x="44" y="36"/>
                  </a:lnTo>
                  <a:lnTo>
                    <a:pt x="40" y="48"/>
                  </a:lnTo>
                  <a:lnTo>
                    <a:pt x="36" y="58"/>
                  </a:lnTo>
                  <a:lnTo>
                    <a:pt x="34" y="68"/>
                  </a:lnTo>
                  <a:lnTo>
                    <a:pt x="34" y="76"/>
                  </a:lnTo>
                  <a:lnTo>
                    <a:pt x="34" y="84"/>
                  </a:lnTo>
                  <a:lnTo>
                    <a:pt x="36" y="90"/>
                  </a:lnTo>
                  <a:lnTo>
                    <a:pt x="38" y="94"/>
                  </a:lnTo>
                  <a:lnTo>
                    <a:pt x="44" y="96"/>
                  </a:lnTo>
                  <a:lnTo>
                    <a:pt x="50" y="98"/>
                  </a:lnTo>
                  <a:lnTo>
                    <a:pt x="56" y="96"/>
                  </a:lnTo>
                  <a:lnTo>
                    <a:pt x="64" y="94"/>
                  </a:lnTo>
                  <a:lnTo>
                    <a:pt x="74" y="90"/>
                  </a:lnTo>
                  <a:lnTo>
                    <a:pt x="84" y="84"/>
                  </a:lnTo>
                  <a:lnTo>
                    <a:pt x="94" y="80"/>
                  </a:lnTo>
                  <a:lnTo>
                    <a:pt x="104" y="76"/>
                  </a:lnTo>
                  <a:lnTo>
                    <a:pt x="110" y="74"/>
                  </a:lnTo>
                  <a:lnTo>
                    <a:pt x="116" y="72"/>
                  </a:lnTo>
                  <a:lnTo>
                    <a:pt x="122" y="72"/>
                  </a:lnTo>
                  <a:lnTo>
                    <a:pt x="124" y="74"/>
                  </a:lnTo>
                  <a:lnTo>
                    <a:pt x="126" y="78"/>
                  </a:lnTo>
                  <a:lnTo>
                    <a:pt x="128" y="82"/>
                  </a:lnTo>
                  <a:lnTo>
                    <a:pt x="128" y="88"/>
                  </a:lnTo>
                  <a:lnTo>
                    <a:pt x="128" y="96"/>
                  </a:lnTo>
                  <a:lnTo>
                    <a:pt x="124" y="106"/>
                  </a:lnTo>
                  <a:lnTo>
                    <a:pt x="122" y="116"/>
                  </a:lnTo>
                  <a:lnTo>
                    <a:pt x="118" y="128"/>
                  </a:lnTo>
                  <a:lnTo>
                    <a:pt x="116" y="136"/>
                  </a:lnTo>
                  <a:lnTo>
                    <a:pt x="114" y="146"/>
                  </a:lnTo>
                  <a:lnTo>
                    <a:pt x="114" y="152"/>
                  </a:lnTo>
                  <a:lnTo>
                    <a:pt x="116" y="158"/>
                  </a:lnTo>
                  <a:lnTo>
                    <a:pt x="120" y="162"/>
                  </a:lnTo>
                  <a:lnTo>
                    <a:pt x="124" y="164"/>
                  </a:lnTo>
                  <a:lnTo>
                    <a:pt x="130" y="166"/>
                  </a:lnTo>
                  <a:lnTo>
                    <a:pt x="138" y="164"/>
                  </a:lnTo>
                  <a:lnTo>
                    <a:pt x="146" y="162"/>
                  </a:lnTo>
                  <a:lnTo>
                    <a:pt x="154" y="158"/>
                  </a:lnTo>
                  <a:lnTo>
                    <a:pt x="166" y="154"/>
                  </a:lnTo>
                  <a:lnTo>
                    <a:pt x="176" y="148"/>
                  </a:lnTo>
                  <a:lnTo>
                    <a:pt x="184" y="144"/>
                  </a:lnTo>
                  <a:lnTo>
                    <a:pt x="192" y="142"/>
                  </a:lnTo>
                  <a:lnTo>
                    <a:pt x="198" y="140"/>
                  </a:lnTo>
                  <a:lnTo>
                    <a:pt x="202" y="142"/>
                  </a:lnTo>
                  <a:lnTo>
                    <a:pt x="206" y="144"/>
                  </a:lnTo>
                  <a:lnTo>
                    <a:pt x="208" y="146"/>
                  </a:lnTo>
                  <a:lnTo>
                    <a:pt x="208" y="150"/>
                  </a:lnTo>
                  <a:lnTo>
                    <a:pt x="210" y="156"/>
                  </a:lnTo>
                  <a:lnTo>
                    <a:pt x="208" y="164"/>
                  </a:lnTo>
                  <a:lnTo>
                    <a:pt x="206" y="174"/>
                  </a:lnTo>
                  <a:lnTo>
                    <a:pt x="202" y="184"/>
                  </a:lnTo>
                  <a:lnTo>
                    <a:pt x="198" y="196"/>
                  </a:lnTo>
                  <a:lnTo>
                    <a:pt x="196" y="206"/>
                  </a:lnTo>
                  <a:lnTo>
                    <a:pt x="196" y="214"/>
                  </a:lnTo>
                  <a:lnTo>
                    <a:pt x="196" y="220"/>
                  </a:lnTo>
                  <a:lnTo>
                    <a:pt x="198" y="226"/>
                  </a:lnTo>
                  <a:lnTo>
                    <a:pt x="200" y="230"/>
                  </a:lnTo>
                  <a:lnTo>
                    <a:pt x="206" y="234"/>
                  </a:lnTo>
                  <a:lnTo>
                    <a:pt x="212" y="234"/>
                  </a:lnTo>
                  <a:lnTo>
                    <a:pt x="218" y="234"/>
                  </a:lnTo>
                  <a:lnTo>
                    <a:pt x="226" y="230"/>
                  </a:lnTo>
                  <a:lnTo>
                    <a:pt x="236" y="226"/>
                  </a:lnTo>
                  <a:lnTo>
                    <a:pt x="246" y="222"/>
                  </a:lnTo>
                  <a:lnTo>
                    <a:pt x="248" y="220"/>
                  </a:lnTo>
                  <a:lnTo>
                    <a:pt x="246" y="216"/>
                  </a:lnTo>
                  <a:lnTo>
                    <a:pt x="244" y="218"/>
                  </a:lnTo>
                  <a:close/>
                </a:path>
              </a:pathLst>
            </a:custGeom>
            <a:solidFill>
              <a:srgbClr val="000000"/>
            </a:solidFill>
            <a:ln w="19050" cmpd="sng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4200" name="Line 296"/>
            <p:cNvSpPr>
              <a:spLocks noChangeShapeType="1"/>
            </p:cNvSpPr>
            <p:nvPr/>
          </p:nvSpPr>
          <p:spPr bwMode="auto">
            <a:xfrm>
              <a:off x="103" y="2081"/>
              <a:ext cx="276" cy="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4201" name="Line 297"/>
            <p:cNvSpPr>
              <a:spLocks noChangeShapeType="1"/>
            </p:cNvSpPr>
            <p:nvPr/>
          </p:nvSpPr>
          <p:spPr bwMode="auto">
            <a:xfrm flipV="1">
              <a:off x="365" y="1858"/>
              <a:ext cx="424" cy="236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stealth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sp>
        <p:nvSpPr>
          <p:cNvPr id="124202" name="Text Box 298"/>
          <p:cNvSpPr txBox="1">
            <a:spLocks noChangeArrowheads="1"/>
          </p:cNvSpPr>
          <p:nvPr/>
        </p:nvSpPr>
        <p:spPr bwMode="auto">
          <a:xfrm>
            <a:off x="4552950" y="2600325"/>
            <a:ext cx="2787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Bethe-Heitler (BH)</a:t>
            </a:r>
          </a:p>
        </p:txBody>
      </p:sp>
      <p:sp>
        <p:nvSpPr>
          <p:cNvPr id="124203" name="AutoShape 299"/>
          <p:cNvSpPr>
            <a:spLocks noChangeArrowheads="1"/>
          </p:cNvSpPr>
          <p:nvPr/>
        </p:nvSpPr>
        <p:spPr bwMode="auto">
          <a:xfrm>
            <a:off x="3543300" y="787400"/>
            <a:ext cx="4699000" cy="2184400"/>
          </a:xfrm>
          <a:prstGeom prst="bracePair">
            <a:avLst>
              <a:gd name="adj" fmla="val 7778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4204" name="Text Box 300"/>
          <p:cNvSpPr txBox="1">
            <a:spLocks noChangeArrowheads="1"/>
          </p:cNvSpPr>
          <p:nvPr/>
        </p:nvSpPr>
        <p:spPr bwMode="auto">
          <a:xfrm>
            <a:off x="6435725" y="3959225"/>
            <a:ext cx="8175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VCS</a:t>
            </a:r>
            <a:endParaRPr lang="en-US" sz="2400" dirty="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91" name="Text Box 22"/>
          <p:cNvSpPr txBox="1">
            <a:spLocks noChangeArrowheads="1"/>
          </p:cNvSpPr>
          <p:nvPr/>
        </p:nvSpPr>
        <p:spPr bwMode="auto">
          <a:xfrm>
            <a:off x="4352925" y="3863975"/>
            <a:ext cx="3047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FF8D0E"/>
                </a:solidFill>
                <a:latin typeface="Comic Sans MS" pitchFamily="-65" charset="0"/>
                <a:ea typeface="Arial" pitchFamily="-65" charset="0"/>
                <a:cs typeface="Arial" pitchFamily="-65" charset="0"/>
              </a:rPr>
              <a:t>q</a:t>
            </a:r>
            <a:endParaRPr lang="en-US" dirty="0">
              <a:solidFill>
                <a:srgbClr val="333399"/>
              </a:solidFill>
              <a:latin typeface="Comic Sans M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93" name="Text Box 22"/>
          <p:cNvSpPr txBox="1">
            <a:spLocks noChangeArrowheads="1"/>
          </p:cNvSpPr>
          <p:nvPr/>
        </p:nvSpPr>
        <p:spPr bwMode="auto">
          <a:xfrm>
            <a:off x="4340225" y="1489075"/>
            <a:ext cx="3385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3D21E"/>
                </a:solidFill>
                <a:latin typeface="Symbol" charset="2"/>
                <a:ea typeface="Arial" pitchFamily="-65" charset="0"/>
                <a:cs typeface="Symbol" charset="2"/>
              </a:rPr>
              <a:t>D</a:t>
            </a:r>
            <a:endParaRPr lang="en-US" b="1" dirty="0">
              <a:solidFill>
                <a:srgbClr val="03D21E"/>
              </a:solidFill>
              <a:latin typeface="Symbol" charset="2"/>
              <a:ea typeface="Arial" pitchFamily="-65" charset="0"/>
              <a:cs typeface="Symbol" charset="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COMPASS DVCS  Projections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03300"/>
            <a:ext cx="2730500" cy="4114800"/>
          </a:xfrm>
        </p:spPr>
        <p:txBody>
          <a:bodyPr/>
          <a:lstStyle/>
          <a:p>
            <a:r>
              <a:rPr lang="en-US" dirty="0" smtClean="0"/>
              <a:t>160 GeV</a:t>
            </a:r>
          </a:p>
          <a:p>
            <a:endParaRPr lang="en-US" dirty="0"/>
          </a:p>
          <a:p>
            <a:r>
              <a:rPr lang="en-US" dirty="0" err="1" smtClean="0"/>
              <a:t>Spin×Charge</a:t>
            </a:r>
            <a:r>
              <a:rPr lang="en-US" dirty="0" smtClean="0"/>
              <a:t> averaged</a:t>
            </a:r>
          </a:p>
          <a:p>
            <a:endParaRPr lang="en-US" dirty="0"/>
          </a:p>
          <a:p>
            <a:r>
              <a:rPr lang="en-US" dirty="0" err="1" smtClean="0"/>
              <a:t>Spin</a:t>
            </a:r>
            <a:r>
              <a:rPr lang="en-US" dirty="0" err="1"/>
              <a:t>×</a:t>
            </a:r>
            <a:r>
              <a:rPr lang="en-US" dirty="0" err="1" smtClean="0"/>
              <a:t>Charge</a:t>
            </a:r>
            <a:r>
              <a:rPr lang="en-US" dirty="0" smtClean="0"/>
              <a:t> difference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4226832"/>
              </p:ext>
            </p:extLst>
          </p:nvPr>
        </p:nvGraphicFramePr>
        <p:xfrm>
          <a:off x="895350" y="1562100"/>
          <a:ext cx="13335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2" name="Equation" r:id="rId3" imgW="1333500" imgH="457200" progId="Equation.3">
                  <p:embed/>
                </p:oleObj>
              </mc:Choice>
              <mc:Fallback>
                <p:oleObj name="Equation" r:id="rId3" imgW="13335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95350" y="1562100"/>
                        <a:ext cx="13335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298702" y="4170594"/>
            <a:ext cx="2730500" cy="189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-65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2718"/>
              </a:buClr>
              <a:buFont typeface="Times" pitchFamily="-65" charset="0"/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-65" charset="2"/>
              <a:buChar char="Ø"/>
              <a:defRPr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r>
              <a:rPr lang="en-US" dirty="0" err="1"/>
              <a:t>Spin×Charge</a:t>
            </a:r>
            <a:r>
              <a:rPr lang="en-US" dirty="0"/>
              <a:t> </a:t>
            </a:r>
            <a:r>
              <a:rPr lang="en-US" dirty="0" smtClean="0"/>
              <a:t>difference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2102277"/>
              </p:ext>
            </p:extLst>
          </p:nvPr>
        </p:nvGraphicFramePr>
        <p:xfrm>
          <a:off x="2675468" y="2518831"/>
          <a:ext cx="17780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3" name="Equation" r:id="rId5" imgW="1778000" imgH="533400" progId="Equation.3">
                  <p:embed/>
                </p:oleObj>
              </mc:Choice>
              <mc:Fallback>
                <p:oleObj name="Equation" r:id="rId5" imgW="1778000" imgH="533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75468" y="2518831"/>
                        <a:ext cx="177800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Arrow Connector 9"/>
          <p:cNvCxnSpPr/>
          <p:nvPr/>
        </p:nvCxnSpPr>
        <p:spPr bwMode="auto">
          <a:xfrm flipV="1">
            <a:off x="3166533" y="2019300"/>
            <a:ext cx="1134534" cy="3683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686400"/>
              </p:ext>
            </p:extLst>
          </p:nvPr>
        </p:nvGraphicFramePr>
        <p:xfrm>
          <a:off x="6171702" y="5446713"/>
          <a:ext cx="2857500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4" name="Equation" r:id="rId7" imgW="2857500" imgH="850900" progId="Equation.3">
                  <p:embed/>
                </p:oleObj>
              </mc:Choice>
              <mc:Fallback>
                <p:oleObj name="Equation" r:id="rId7" imgW="2857500" imgH="850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171702" y="5446713"/>
                        <a:ext cx="2857500" cy="850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e 12"/>
          <p:cNvGrpSpPr/>
          <p:nvPr/>
        </p:nvGrpSpPr>
        <p:grpSpPr>
          <a:xfrm>
            <a:off x="4572000" y="952500"/>
            <a:ext cx="4251739" cy="2629662"/>
            <a:chOff x="379865" y="1760572"/>
            <a:chExt cx="7592391" cy="4695825"/>
          </a:xfrm>
        </p:grpSpPr>
        <p:sp>
          <p:nvSpPr>
            <p:cNvPr id="13" name="Rectangle 12"/>
            <p:cNvSpPr/>
            <p:nvPr/>
          </p:nvSpPr>
          <p:spPr>
            <a:xfrm>
              <a:off x="5372144" y="2794013"/>
              <a:ext cx="428628" cy="13573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 r="2316"/>
            <a:stretch>
              <a:fillRect/>
            </a:stretch>
          </p:blipFill>
          <p:spPr bwMode="auto">
            <a:xfrm>
              <a:off x="379865" y="1760572"/>
              <a:ext cx="7592391" cy="4695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Picture 8" descr="Projections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69" y="3530600"/>
            <a:ext cx="5754372" cy="317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23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Leading Order (LO) QCD Factorization of DVES</a:t>
            </a:r>
          </a:p>
        </p:txBody>
      </p:sp>
      <p:sp>
        <p:nvSpPr>
          <p:cNvPr id="122922" name="Text Box 42"/>
          <p:cNvSpPr txBox="1">
            <a:spLocks noChangeArrowheads="1"/>
          </p:cNvSpPr>
          <p:nvPr/>
        </p:nvSpPr>
        <p:spPr bwMode="auto">
          <a:xfrm>
            <a:off x="3340100" y="3027363"/>
            <a:ext cx="10541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 defTabSz="914400" fontAlgn="base"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itchFamily="-65" charset="2"/>
              <a:buNone/>
            </a:pPr>
            <a:r>
              <a:rPr lang="en-US">
                <a:solidFill>
                  <a:srgbClr val="33CC33"/>
                </a:solidFill>
                <a:latin typeface="Comic Sans MS" pitchFamily="-65" charset="0"/>
                <a:ea typeface="Arial" pitchFamily="-65" charset="0"/>
                <a:cs typeface="Arial" pitchFamily="-65" charset="0"/>
              </a:rPr>
              <a:t>P-</a:t>
            </a:r>
            <a:r>
              <a:rPr lang="el-GR">
                <a:solidFill>
                  <a:srgbClr val="33CC33"/>
                </a:solidFill>
                <a:latin typeface="ヒラギノ明朝 ProN W3" pitchFamily="-65" charset="-128"/>
                <a:ea typeface="Arial" pitchFamily="-65" charset="0"/>
                <a:cs typeface="Arial" pitchFamily="-65" charset="0"/>
              </a:rPr>
              <a:t>Δ</a:t>
            </a:r>
            <a:r>
              <a:rPr lang="en-US">
                <a:solidFill>
                  <a:srgbClr val="33CC33"/>
                </a:solidFill>
                <a:latin typeface="Comic Sans MS" pitchFamily="-65" charset="0"/>
                <a:ea typeface="Arial" pitchFamily="-65" charset="0"/>
                <a:cs typeface="Arial" pitchFamily="-65" charset="0"/>
              </a:rPr>
              <a:t>/2</a:t>
            </a:r>
            <a:endParaRPr lang="el-GR">
              <a:solidFill>
                <a:srgbClr val="33CC33"/>
              </a:solidFill>
              <a:latin typeface="Comic Sans M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22885" name="Freeform 5"/>
          <p:cNvSpPr>
            <a:spLocks/>
          </p:cNvSpPr>
          <p:nvPr/>
        </p:nvSpPr>
        <p:spPr bwMode="auto">
          <a:xfrm>
            <a:off x="901700" y="1112838"/>
            <a:ext cx="801688" cy="620712"/>
          </a:xfrm>
          <a:custGeom>
            <a:avLst/>
            <a:gdLst/>
            <a:ahLst/>
            <a:cxnLst>
              <a:cxn ang="0">
                <a:pos x="224" y="226"/>
              </a:cxn>
              <a:cxn ang="0">
                <a:pos x="208" y="228"/>
              </a:cxn>
              <a:cxn ang="0">
                <a:pos x="200" y="220"/>
              </a:cxn>
              <a:cxn ang="0">
                <a:pos x="204" y="196"/>
              </a:cxn>
              <a:cxn ang="0">
                <a:pos x="212" y="164"/>
              </a:cxn>
              <a:cxn ang="0">
                <a:pos x="212" y="144"/>
              </a:cxn>
              <a:cxn ang="0">
                <a:pos x="198" y="136"/>
              </a:cxn>
              <a:cxn ang="0">
                <a:pos x="174" y="144"/>
              </a:cxn>
              <a:cxn ang="0">
                <a:pos x="144" y="158"/>
              </a:cxn>
              <a:cxn ang="0">
                <a:pos x="126" y="160"/>
              </a:cxn>
              <a:cxn ang="0">
                <a:pos x="120" y="152"/>
              </a:cxn>
              <a:cxn ang="0">
                <a:pos x="122" y="128"/>
              </a:cxn>
              <a:cxn ang="0">
                <a:pos x="132" y="96"/>
              </a:cxn>
              <a:cxn ang="0">
                <a:pos x="130" y="76"/>
              </a:cxn>
              <a:cxn ang="0">
                <a:pos x="116" y="68"/>
              </a:cxn>
              <a:cxn ang="0">
                <a:pos x="92" y="76"/>
              </a:cxn>
              <a:cxn ang="0">
                <a:pos x="64" y="90"/>
              </a:cxn>
              <a:cxn ang="0">
                <a:pos x="46" y="92"/>
              </a:cxn>
              <a:cxn ang="0">
                <a:pos x="38" y="82"/>
              </a:cxn>
              <a:cxn ang="0">
                <a:pos x="42" y="60"/>
              </a:cxn>
              <a:cxn ang="0">
                <a:pos x="50" y="28"/>
              </a:cxn>
              <a:cxn ang="0">
                <a:pos x="50" y="6"/>
              </a:cxn>
              <a:cxn ang="0">
                <a:pos x="36" y="0"/>
              </a:cxn>
              <a:cxn ang="0">
                <a:pos x="12" y="6"/>
              </a:cxn>
              <a:cxn ang="0">
                <a:pos x="2" y="18"/>
              </a:cxn>
              <a:cxn ang="0">
                <a:pos x="22" y="8"/>
              </a:cxn>
              <a:cxn ang="0">
                <a:pos x="40" y="4"/>
              </a:cxn>
              <a:cxn ang="0">
                <a:pos x="48" y="14"/>
              </a:cxn>
              <a:cxn ang="0">
                <a:pos x="44" y="36"/>
              </a:cxn>
              <a:cxn ang="0">
                <a:pos x="34" y="68"/>
              </a:cxn>
              <a:cxn ang="0">
                <a:pos x="36" y="90"/>
              </a:cxn>
              <a:cxn ang="0">
                <a:pos x="50" y="98"/>
              </a:cxn>
              <a:cxn ang="0">
                <a:pos x="74" y="90"/>
              </a:cxn>
              <a:cxn ang="0">
                <a:pos x="104" y="76"/>
              </a:cxn>
              <a:cxn ang="0">
                <a:pos x="122" y="72"/>
              </a:cxn>
              <a:cxn ang="0">
                <a:pos x="128" y="82"/>
              </a:cxn>
              <a:cxn ang="0">
                <a:pos x="124" y="106"/>
              </a:cxn>
              <a:cxn ang="0">
                <a:pos x="116" y="136"/>
              </a:cxn>
              <a:cxn ang="0">
                <a:pos x="116" y="158"/>
              </a:cxn>
              <a:cxn ang="0">
                <a:pos x="130" y="166"/>
              </a:cxn>
              <a:cxn ang="0">
                <a:pos x="154" y="158"/>
              </a:cxn>
              <a:cxn ang="0">
                <a:pos x="184" y="144"/>
              </a:cxn>
              <a:cxn ang="0">
                <a:pos x="202" y="142"/>
              </a:cxn>
              <a:cxn ang="0">
                <a:pos x="208" y="150"/>
              </a:cxn>
              <a:cxn ang="0">
                <a:pos x="206" y="174"/>
              </a:cxn>
              <a:cxn ang="0">
                <a:pos x="196" y="206"/>
              </a:cxn>
              <a:cxn ang="0">
                <a:pos x="198" y="226"/>
              </a:cxn>
              <a:cxn ang="0">
                <a:pos x="212" y="234"/>
              </a:cxn>
              <a:cxn ang="0">
                <a:pos x="236" y="226"/>
              </a:cxn>
              <a:cxn ang="0">
                <a:pos x="246" y="216"/>
              </a:cxn>
            </a:cxnLst>
            <a:rect l="0" t="0" r="r" b="b"/>
            <a:pathLst>
              <a:path w="248" h="234">
                <a:moveTo>
                  <a:pt x="244" y="218"/>
                </a:moveTo>
                <a:lnTo>
                  <a:pt x="234" y="222"/>
                </a:lnTo>
                <a:lnTo>
                  <a:pt x="224" y="226"/>
                </a:lnTo>
                <a:lnTo>
                  <a:pt x="218" y="228"/>
                </a:lnTo>
                <a:lnTo>
                  <a:pt x="212" y="230"/>
                </a:lnTo>
                <a:lnTo>
                  <a:pt x="208" y="228"/>
                </a:lnTo>
                <a:lnTo>
                  <a:pt x="204" y="228"/>
                </a:lnTo>
                <a:lnTo>
                  <a:pt x="202" y="224"/>
                </a:lnTo>
                <a:lnTo>
                  <a:pt x="200" y="220"/>
                </a:lnTo>
                <a:lnTo>
                  <a:pt x="200" y="214"/>
                </a:lnTo>
                <a:lnTo>
                  <a:pt x="200" y="206"/>
                </a:lnTo>
                <a:lnTo>
                  <a:pt x="204" y="196"/>
                </a:lnTo>
                <a:lnTo>
                  <a:pt x="206" y="186"/>
                </a:lnTo>
                <a:lnTo>
                  <a:pt x="210" y="174"/>
                </a:lnTo>
                <a:lnTo>
                  <a:pt x="212" y="164"/>
                </a:lnTo>
                <a:lnTo>
                  <a:pt x="214" y="156"/>
                </a:lnTo>
                <a:lnTo>
                  <a:pt x="214" y="150"/>
                </a:lnTo>
                <a:lnTo>
                  <a:pt x="212" y="144"/>
                </a:lnTo>
                <a:lnTo>
                  <a:pt x="208" y="140"/>
                </a:lnTo>
                <a:lnTo>
                  <a:pt x="204" y="138"/>
                </a:lnTo>
                <a:lnTo>
                  <a:pt x="198" y="136"/>
                </a:lnTo>
                <a:lnTo>
                  <a:pt x="190" y="138"/>
                </a:lnTo>
                <a:lnTo>
                  <a:pt x="182" y="140"/>
                </a:lnTo>
                <a:lnTo>
                  <a:pt x="174" y="144"/>
                </a:lnTo>
                <a:lnTo>
                  <a:pt x="162" y="148"/>
                </a:lnTo>
                <a:lnTo>
                  <a:pt x="152" y="154"/>
                </a:lnTo>
                <a:lnTo>
                  <a:pt x="144" y="158"/>
                </a:lnTo>
                <a:lnTo>
                  <a:pt x="136" y="160"/>
                </a:lnTo>
                <a:lnTo>
                  <a:pt x="130" y="160"/>
                </a:lnTo>
                <a:lnTo>
                  <a:pt x="126" y="160"/>
                </a:lnTo>
                <a:lnTo>
                  <a:pt x="122" y="158"/>
                </a:lnTo>
                <a:lnTo>
                  <a:pt x="120" y="156"/>
                </a:lnTo>
                <a:lnTo>
                  <a:pt x="120" y="152"/>
                </a:lnTo>
                <a:lnTo>
                  <a:pt x="120" y="146"/>
                </a:lnTo>
                <a:lnTo>
                  <a:pt x="120" y="138"/>
                </a:lnTo>
                <a:lnTo>
                  <a:pt x="122" y="128"/>
                </a:lnTo>
                <a:lnTo>
                  <a:pt x="126" y="118"/>
                </a:lnTo>
                <a:lnTo>
                  <a:pt x="130" y="106"/>
                </a:lnTo>
                <a:lnTo>
                  <a:pt x="132" y="96"/>
                </a:lnTo>
                <a:lnTo>
                  <a:pt x="132" y="88"/>
                </a:lnTo>
                <a:lnTo>
                  <a:pt x="132" y="80"/>
                </a:lnTo>
                <a:lnTo>
                  <a:pt x="130" y="76"/>
                </a:lnTo>
                <a:lnTo>
                  <a:pt x="128" y="72"/>
                </a:lnTo>
                <a:lnTo>
                  <a:pt x="122" y="68"/>
                </a:lnTo>
                <a:lnTo>
                  <a:pt x="116" y="68"/>
                </a:lnTo>
                <a:lnTo>
                  <a:pt x="110" y="68"/>
                </a:lnTo>
                <a:lnTo>
                  <a:pt x="102" y="72"/>
                </a:lnTo>
                <a:lnTo>
                  <a:pt x="92" y="76"/>
                </a:lnTo>
                <a:lnTo>
                  <a:pt x="82" y="80"/>
                </a:lnTo>
                <a:lnTo>
                  <a:pt x="72" y="86"/>
                </a:lnTo>
                <a:lnTo>
                  <a:pt x="64" y="90"/>
                </a:lnTo>
                <a:lnTo>
                  <a:pt x="56" y="92"/>
                </a:lnTo>
                <a:lnTo>
                  <a:pt x="50" y="92"/>
                </a:lnTo>
                <a:lnTo>
                  <a:pt x="46" y="92"/>
                </a:lnTo>
                <a:lnTo>
                  <a:pt x="42" y="90"/>
                </a:lnTo>
                <a:lnTo>
                  <a:pt x="40" y="88"/>
                </a:lnTo>
                <a:lnTo>
                  <a:pt x="38" y="82"/>
                </a:lnTo>
                <a:lnTo>
                  <a:pt x="38" y="76"/>
                </a:lnTo>
                <a:lnTo>
                  <a:pt x="40" y="70"/>
                </a:lnTo>
                <a:lnTo>
                  <a:pt x="42" y="60"/>
                </a:lnTo>
                <a:lnTo>
                  <a:pt x="44" y="50"/>
                </a:lnTo>
                <a:lnTo>
                  <a:pt x="48" y="38"/>
                </a:lnTo>
                <a:lnTo>
                  <a:pt x="50" y="28"/>
                </a:lnTo>
                <a:lnTo>
                  <a:pt x="52" y="20"/>
                </a:lnTo>
                <a:lnTo>
                  <a:pt x="52" y="12"/>
                </a:lnTo>
                <a:lnTo>
                  <a:pt x="50" y="6"/>
                </a:lnTo>
                <a:lnTo>
                  <a:pt x="46" y="2"/>
                </a:lnTo>
                <a:lnTo>
                  <a:pt x="42" y="0"/>
                </a:lnTo>
                <a:lnTo>
                  <a:pt x="36" y="0"/>
                </a:lnTo>
                <a:lnTo>
                  <a:pt x="28" y="0"/>
                </a:lnTo>
                <a:lnTo>
                  <a:pt x="20" y="2"/>
                </a:lnTo>
                <a:lnTo>
                  <a:pt x="12" y="6"/>
                </a:lnTo>
                <a:lnTo>
                  <a:pt x="2" y="12"/>
                </a:lnTo>
                <a:lnTo>
                  <a:pt x="0" y="14"/>
                </a:lnTo>
                <a:lnTo>
                  <a:pt x="2" y="18"/>
                </a:lnTo>
                <a:lnTo>
                  <a:pt x="4" y="16"/>
                </a:lnTo>
                <a:lnTo>
                  <a:pt x="14" y="10"/>
                </a:lnTo>
                <a:lnTo>
                  <a:pt x="22" y="8"/>
                </a:lnTo>
                <a:lnTo>
                  <a:pt x="30" y="4"/>
                </a:lnTo>
                <a:lnTo>
                  <a:pt x="36" y="4"/>
                </a:lnTo>
                <a:lnTo>
                  <a:pt x="40" y="4"/>
                </a:lnTo>
                <a:lnTo>
                  <a:pt x="44" y="6"/>
                </a:lnTo>
                <a:lnTo>
                  <a:pt x="46" y="10"/>
                </a:lnTo>
                <a:lnTo>
                  <a:pt x="48" y="14"/>
                </a:lnTo>
                <a:lnTo>
                  <a:pt x="48" y="20"/>
                </a:lnTo>
                <a:lnTo>
                  <a:pt x="46" y="28"/>
                </a:lnTo>
                <a:lnTo>
                  <a:pt x="44" y="36"/>
                </a:lnTo>
                <a:lnTo>
                  <a:pt x="40" y="48"/>
                </a:lnTo>
                <a:lnTo>
                  <a:pt x="36" y="58"/>
                </a:lnTo>
                <a:lnTo>
                  <a:pt x="34" y="68"/>
                </a:lnTo>
                <a:lnTo>
                  <a:pt x="34" y="76"/>
                </a:lnTo>
                <a:lnTo>
                  <a:pt x="34" y="84"/>
                </a:lnTo>
                <a:lnTo>
                  <a:pt x="36" y="90"/>
                </a:lnTo>
                <a:lnTo>
                  <a:pt x="38" y="94"/>
                </a:lnTo>
                <a:lnTo>
                  <a:pt x="44" y="96"/>
                </a:lnTo>
                <a:lnTo>
                  <a:pt x="50" y="98"/>
                </a:lnTo>
                <a:lnTo>
                  <a:pt x="56" y="96"/>
                </a:lnTo>
                <a:lnTo>
                  <a:pt x="64" y="94"/>
                </a:lnTo>
                <a:lnTo>
                  <a:pt x="74" y="90"/>
                </a:lnTo>
                <a:lnTo>
                  <a:pt x="84" y="84"/>
                </a:lnTo>
                <a:lnTo>
                  <a:pt x="94" y="80"/>
                </a:lnTo>
                <a:lnTo>
                  <a:pt x="104" y="76"/>
                </a:lnTo>
                <a:lnTo>
                  <a:pt x="110" y="74"/>
                </a:lnTo>
                <a:lnTo>
                  <a:pt x="116" y="72"/>
                </a:lnTo>
                <a:lnTo>
                  <a:pt x="122" y="72"/>
                </a:lnTo>
                <a:lnTo>
                  <a:pt x="124" y="74"/>
                </a:lnTo>
                <a:lnTo>
                  <a:pt x="126" y="78"/>
                </a:lnTo>
                <a:lnTo>
                  <a:pt x="128" y="82"/>
                </a:lnTo>
                <a:lnTo>
                  <a:pt x="128" y="88"/>
                </a:lnTo>
                <a:lnTo>
                  <a:pt x="128" y="96"/>
                </a:lnTo>
                <a:lnTo>
                  <a:pt x="124" y="106"/>
                </a:lnTo>
                <a:lnTo>
                  <a:pt x="122" y="116"/>
                </a:lnTo>
                <a:lnTo>
                  <a:pt x="118" y="128"/>
                </a:lnTo>
                <a:lnTo>
                  <a:pt x="116" y="136"/>
                </a:lnTo>
                <a:lnTo>
                  <a:pt x="114" y="146"/>
                </a:lnTo>
                <a:lnTo>
                  <a:pt x="114" y="152"/>
                </a:lnTo>
                <a:lnTo>
                  <a:pt x="116" y="158"/>
                </a:lnTo>
                <a:lnTo>
                  <a:pt x="120" y="162"/>
                </a:lnTo>
                <a:lnTo>
                  <a:pt x="124" y="164"/>
                </a:lnTo>
                <a:lnTo>
                  <a:pt x="130" y="166"/>
                </a:lnTo>
                <a:lnTo>
                  <a:pt x="138" y="164"/>
                </a:lnTo>
                <a:lnTo>
                  <a:pt x="146" y="162"/>
                </a:lnTo>
                <a:lnTo>
                  <a:pt x="154" y="158"/>
                </a:lnTo>
                <a:lnTo>
                  <a:pt x="166" y="154"/>
                </a:lnTo>
                <a:lnTo>
                  <a:pt x="176" y="148"/>
                </a:lnTo>
                <a:lnTo>
                  <a:pt x="184" y="144"/>
                </a:lnTo>
                <a:lnTo>
                  <a:pt x="192" y="142"/>
                </a:lnTo>
                <a:lnTo>
                  <a:pt x="198" y="140"/>
                </a:lnTo>
                <a:lnTo>
                  <a:pt x="202" y="142"/>
                </a:lnTo>
                <a:lnTo>
                  <a:pt x="206" y="144"/>
                </a:lnTo>
                <a:lnTo>
                  <a:pt x="208" y="146"/>
                </a:lnTo>
                <a:lnTo>
                  <a:pt x="208" y="150"/>
                </a:lnTo>
                <a:lnTo>
                  <a:pt x="210" y="156"/>
                </a:lnTo>
                <a:lnTo>
                  <a:pt x="208" y="164"/>
                </a:lnTo>
                <a:lnTo>
                  <a:pt x="206" y="174"/>
                </a:lnTo>
                <a:lnTo>
                  <a:pt x="202" y="184"/>
                </a:lnTo>
                <a:lnTo>
                  <a:pt x="198" y="196"/>
                </a:lnTo>
                <a:lnTo>
                  <a:pt x="196" y="206"/>
                </a:lnTo>
                <a:lnTo>
                  <a:pt x="196" y="214"/>
                </a:lnTo>
                <a:lnTo>
                  <a:pt x="196" y="220"/>
                </a:lnTo>
                <a:lnTo>
                  <a:pt x="198" y="226"/>
                </a:lnTo>
                <a:lnTo>
                  <a:pt x="200" y="230"/>
                </a:lnTo>
                <a:lnTo>
                  <a:pt x="206" y="234"/>
                </a:lnTo>
                <a:lnTo>
                  <a:pt x="212" y="234"/>
                </a:lnTo>
                <a:lnTo>
                  <a:pt x="218" y="234"/>
                </a:lnTo>
                <a:lnTo>
                  <a:pt x="226" y="230"/>
                </a:lnTo>
                <a:lnTo>
                  <a:pt x="236" y="226"/>
                </a:lnTo>
                <a:lnTo>
                  <a:pt x="246" y="222"/>
                </a:lnTo>
                <a:lnTo>
                  <a:pt x="248" y="220"/>
                </a:lnTo>
                <a:lnTo>
                  <a:pt x="246" y="216"/>
                </a:lnTo>
                <a:lnTo>
                  <a:pt x="244" y="218"/>
                </a:lnTo>
                <a:close/>
              </a:path>
            </a:pathLst>
          </a:custGeom>
          <a:solidFill>
            <a:srgbClr val="000000"/>
          </a:solidFill>
          <a:ln w="28575" cmpd="sng">
            <a:solidFill>
              <a:srgbClr val="FF99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888" name="Text Box 8"/>
          <p:cNvSpPr txBox="1">
            <a:spLocks noChangeArrowheads="1"/>
          </p:cNvSpPr>
          <p:nvPr/>
        </p:nvSpPr>
        <p:spPr bwMode="auto">
          <a:xfrm>
            <a:off x="1765300" y="1047750"/>
            <a:ext cx="603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defTabSz="914400" fontAlgn="base"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itchFamily="-65" charset="2"/>
              <a:buNone/>
            </a:pPr>
            <a:r>
              <a:rPr lang="el-GR" sz="2000">
                <a:solidFill>
                  <a:srgbClr val="33CC33"/>
                </a:solidFill>
                <a:latin typeface="Symbol" pitchFamily="-65" charset="2"/>
                <a:ea typeface="Arial" pitchFamily="-65" charset="0"/>
                <a:cs typeface="Arial" pitchFamily="-65" charset="0"/>
                <a:sym typeface="Symbol" pitchFamily="-65" charset="2"/>
              </a:rPr>
              <a:t></a:t>
            </a:r>
            <a:r>
              <a:rPr lang="el-GR" sz="2000" baseline="-15000">
                <a:solidFill>
                  <a:srgbClr val="33CC33"/>
                </a:solidFill>
                <a:latin typeface="Symbol" pitchFamily="-65" charset="2"/>
                <a:ea typeface="Arial" pitchFamily="-65" charset="0"/>
                <a:cs typeface="Arial" pitchFamily="-65" charset="0"/>
                <a:sym typeface="Symbol" pitchFamily="-65" charset="2"/>
              </a:rPr>
              <a:t></a:t>
            </a:r>
            <a:endParaRPr lang="en-US" sz="2000">
              <a:solidFill>
                <a:srgbClr val="33CC33"/>
              </a:solidFill>
              <a:latin typeface="Comic Sans M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22889" name="Freeform 9"/>
          <p:cNvSpPr>
            <a:spLocks/>
          </p:cNvSpPr>
          <p:nvPr/>
        </p:nvSpPr>
        <p:spPr bwMode="auto">
          <a:xfrm>
            <a:off x="2116138" y="1660525"/>
            <a:ext cx="76200" cy="41275"/>
          </a:xfrm>
          <a:custGeom>
            <a:avLst/>
            <a:gdLst/>
            <a:ahLst/>
            <a:cxnLst>
              <a:cxn ang="0">
                <a:pos x="24" y="8"/>
              </a:cxn>
              <a:cxn ang="0">
                <a:pos x="0" y="16"/>
              </a:cxn>
              <a:cxn ang="0">
                <a:pos x="4" y="8"/>
              </a:cxn>
              <a:cxn ang="0">
                <a:pos x="0" y="0"/>
              </a:cxn>
              <a:cxn ang="0">
                <a:pos x="24" y="8"/>
              </a:cxn>
            </a:cxnLst>
            <a:rect l="0" t="0" r="r" b="b"/>
            <a:pathLst>
              <a:path w="24" h="16">
                <a:moveTo>
                  <a:pt x="24" y="8"/>
                </a:moveTo>
                <a:lnTo>
                  <a:pt x="0" y="16"/>
                </a:lnTo>
                <a:lnTo>
                  <a:pt x="4" y="8"/>
                </a:lnTo>
                <a:lnTo>
                  <a:pt x="0" y="0"/>
                </a:lnTo>
                <a:lnTo>
                  <a:pt x="24" y="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890" name="Freeform 10"/>
          <p:cNvSpPr>
            <a:spLocks noEditPoints="1"/>
          </p:cNvSpPr>
          <p:nvPr/>
        </p:nvSpPr>
        <p:spPr bwMode="auto">
          <a:xfrm>
            <a:off x="2092325" y="1638300"/>
            <a:ext cx="155575" cy="85725"/>
          </a:xfrm>
          <a:custGeom>
            <a:avLst/>
            <a:gdLst/>
            <a:ahLst/>
            <a:cxnLst>
              <a:cxn ang="0">
                <a:pos x="32" y="12"/>
              </a:cxn>
              <a:cxn ang="0">
                <a:pos x="8" y="20"/>
              </a:cxn>
              <a:cxn ang="0">
                <a:pos x="10" y="24"/>
              </a:cxn>
              <a:cxn ang="0">
                <a:pos x="14" y="26"/>
              </a:cxn>
              <a:cxn ang="0">
                <a:pos x="18" y="18"/>
              </a:cxn>
              <a:cxn ang="0">
                <a:pos x="20" y="16"/>
              </a:cxn>
              <a:cxn ang="0">
                <a:pos x="18" y="14"/>
              </a:cxn>
              <a:cxn ang="0">
                <a:pos x="14" y="6"/>
              </a:cxn>
              <a:cxn ang="0">
                <a:pos x="10" y="8"/>
              </a:cxn>
              <a:cxn ang="0">
                <a:pos x="8" y="14"/>
              </a:cxn>
              <a:cxn ang="0">
                <a:pos x="32" y="22"/>
              </a:cxn>
              <a:cxn ang="0">
                <a:pos x="34" y="16"/>
              </a:cxn>
              <a:cxn ang="0">
                <a:pos x="32" y="12"/>
              </a:cxn>
              <a:cxn ang="0">
                <a:pos x="34" y="12"/>
              </a:cxn>
              <a:cxn ang="0">
                <a:pos x="12" y="4"/>
              </a:cxn>
              <a:cxn ang="0">
                <a:pos x="0" y="0"/>
              </a:cxn>
              <a:cxn ang="0">
                <a:pos x="6" y="12"/>
              </a:cxn>
              <a:cxn ang="0">
                <a:pos x="10" y="18"/>
              </a:cxn>
              <a:cxn ang="0">
                <a:pos x="14" y="16"/>
              </a:cxn>
              <a:cxn ang="0">
                <a:pos x="10" y="14"/>
              </a:cxn>
              <a:cxn ang="0">
                <a:pos x="6" y="22"/>
              </a:cxn>
              <a:cxn ang="0">
                <a:pos x="0" y="32"/>
              </a:cxn>
              <a:cxn ang="0">
                <a:pos x="12" y="28"/>
              </a:cxn>
              <a:cxn ang="0">
                <a:pos x="34" y="22"/>
              </a:cxn>
              <a:cxn ang="0">
                <a:pos x="48" y="16"/>
              </a:cxn>
              <a:cxn ang="0">
                <a:pos x="34" y="12"/>
              </a:cxn>
            </a:cxnLst>
            <a:rect l="0" t="0" r="r" b="b"/>
            <a:pathLst>
              <a:path w="48" h="32">
                <a:moveTo>
                  <a:pt x="32" y="12"/>
                </a:moveTo>
                <a:lnTo>
                  <a:pt x="8" y="20"/>
                </a:lnTo>
                <a:lnTo>
                  <a:pt x="10" y="24"/>
                </a:lnTo>
                <a:lnTo>
                  <a:pt x="14" y="26"/>
                </a:lnTo>
                <a:lnTo>
                  <a:pt x="18" y="18"/>
                </a:lnTo>
                <a:lnTo>
                  <a:pt x="20" y="16"/>
                </a:lnTo>
                <a:lnTo>
                  <a:pt x="18" y="14"/>
                </a:lnTo>
                <a:lnTo>
                  <a:pt x="14" y="6"/>
                </a:lnTo>
                <a:lnTo>
                  <a:pt x="10" y="8"/>
                </a:lnTo>
                <a:lnTo>
                  <a:pt x="8" y="14"/>
                </a:lnTo>
                <a:lnTo>
                  <a:pt x="32" y="22"/>
                </a:lnTo>
                <a:lnTo>
                  <a:pt x="34" y="16"/>
                </a:lnTo>
                <a:lnTo>
                  <a:pt x="32" y="12"/>
                </a:lnTo>
                <a:close/>
                <a:moveTo>
                  <a:pt x="34" y="12"/>
                </a:moveTo>
                <a:lnTo>
                  <a:pt x="12" y="4"/>
                </a:lnTo>
                <a:lnTo>
                  <a:pt x="0" y="0"/>
                </a:lnTo>
                <a:lnTo>
                  <a:pt x="6" y="12"/>
                </a:lnTo>
                <a:lnTo>
                  <a:pt x="10" y="18"/>
                </a:lnTo>
                <a:lnTo>
                  <a:pt x="14" y="16"/>
                </a:lnTo>
                <a:lnTo>
                  <a:pt x="10" y="14"/>
                </a:lnTo>
                <a:lnTo>
                  <a:pt x="6" y="22"/>
                </a:lnTo>
                <a:lnTo>
                  <a:pt x="0" y="32"/>
                </a:lnTo>
                <a:lnTo>
                  <a:pt x="12" y="28"/>
                </a:lnTo>
                <a:lnTo>
                  <a:pt x="34" y="22"/>
                </a:lnTo>
                <a:lnTo>
                  <a:pt x="48" y="16"/>
                </a:lnTo>
                <a:lnTo>
                  <a:pt x="34" y="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891" name="AutoShape 11"/>
          <p:cNvSpPr>
            <a:spLocks noChangeArrowheads="1"/>
          </p:cNvSpPr>
          <p:nvPr/>
        </p:nvSpPr>
        <p:spPr bwMode="auto">
          <a:xfrm>
            <a:off x="1701800" y="1123950"/>
            <a:ext cx="152400" cy="304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892" name="Freeform 12"/>
          <p:cNvSpPr>
            <a:spLocks/>
          </p:cNvSpPr>
          <p:nvPr/>
        </p:nvSpPr>
        <p:spPr bwMode="auto">
          <a:xfrm>
            <a:off x="3341688" y="2733675"/>
            <a:ext cx="84137" cy="38100"/>
          </a:xfrm>
          <a:custGeom>
            <a:avLst/>
            <a:gdLst/>
            <a:ahLst/>
            <a:cxnLst>
              <a:cxn ang="0">
                <a:pos x="26" y="12"/>
              </a:cxn>
              <a:cxn ang="0">
                <a:pos x="0" y="14"/>
              </a:cxn>
              <a:cxn ang="0">
                <a:pos x="6" y="8"/>
              </a:cxn>
              <a:cxn ang="0">
                <a:pos x="4" y="0"/>
              </a:cxn>
              <a:cxn ang="0">
                <a:pos x="26" y="12"/>
              </a:cxn>
            </a:cxnLst>
            <a:rect l="0" t="0" r="r" b="b"/>
            <a:pathLst>
              <a:path w="26" h="14">
                <a:moveTo>
                  <a:pt x="26" y="12"/>
                </a:moveTo>
                <a:lnTo>
                  <a:pt x="0" y="14"/>
                </a:lnTo>
                <a:lnTo>
                  <a:pt x="6" y="8"/>
                </a:lnTo>
                <a:lnTo>
                  <a:pt x="4" y="0"/>
                </a:lnTo>
                <a:lnTo>
                  <a:pt x="26" y="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893" name="Freeform 13"/>
          <p:cNvSpPr>
            <a:spLocks noEditPoints="1"/>
          </p:cNvSpPr>
          <p:nvPr/>
        </p:nvSpPr>
        <p:spPr bwMode="auto">
          <a:xfrm>
            <a:off x="3309938" y="2708275"/>
            <a:ext cx="161925" cy="79375"/>
          </a:xfrm>
          <a:custGeom>
            <a:avLst/>
            <a:gdLst/>
            <a:ahLst/>
            <a:cxnLst>
              <a:cxn ang="0">
                <a:pos x="34" y="18"/>
              </a:cxn>
              <a:cxn ang="0">
                <a:pos x="10" y="20"/>
              </a:cxn>
              <a:cxn ang="0">
                <a:pos x="10" y="24"/>
              </a:cxn>
              <a:cxn ang="0">
                <a:pos x="14" y="28"/>
              </a:cxn>
              <a:cxn ang="0">
                <a:pos x="20" y="20"/>
              </a:cxn>
              <a:cxn ang="0">
                <a:pos x="22" y="18"/>
              </a:cxn>
              <a:cxn ang="0">
                <a:pos x="20" y="16"/>
              </a:cxn>
              <a:cxn ang="0">
                <a:pos x="18" y="8"/>
              </a:cxn>
              <a:cxn ang="0">
                <a:pos x="14" y="10"/>
              </a:cxn>
              <a:cxn ang="0">
                <a:pos x="12" y="14"/>
              </a:cxn>
              <a:cxn ang="0">
                <a:pos x="32" y="26"/>
              </a:cxn>
              <a:cxn ang="0">
                <a:pos x="36" y="22"/>
              </a:cxn>
              <a:cxn ang="0">
                <a:pos x="34" y="18"/>
              </a:cxn>
              <a:cxn ang="0">
                <a:pos x="38" y="18"/>
              </a:cxn>
              <a:cxn ang="0">
                <a:pos x="16" y="6"/>
              </a:cxn>
              <a:cxn ang="0">
                <a:pos x="6" y="0"/>
              </a:cxn>
              <a:cxn ang="0">
                <a:pos x="10" y="10"/>
              </a:cxn>
              <a:cxn ang="0">
                <a:pos x="12" y="18"/>
              </a:cxn>
              <a:cxn ang="0">
                <a:pos x="16" y="18"/>
              </a:cxn>
              <a:cxn ang="0">
                <a:pos x="12" y="14"/>
              </a:cxn>
              <a:cxn ang="0">
                <a:pos x="8" y="22"/>
              </a:cxn>
              <a:cxn ang="0">
                <a:pos x="0" y="30"/>
              </a:cxn>
              <a:cxn ang="0">
                <a:pos x="12" y="28"/>
              </a:cxn>
              <a:cxn ang="0">
                <a:pos x="36" y="26"/>
              </a:cxn>
              <a:cxn ang="0">
                <a:pos x="50" y="24"/>
              </a:cxn>
              <a:cxn ang="0">
                <a:pos x="38" y="18"/>
              </a:cxn>
            </a:cxnLst>
            <a:rect l="0" t="0" r="r" b="b"/>
            <a:pathLst>
              <a:path w="50" h="30">
                <a:moveTo>
                  <a:pt x="34" y="18"/>
                </a:moveTo>
                <a:lnTo>
                  <a:pt x="10" y="20"/>
                </a:lnTo>
                <a:lnTo>
                  <a:pt x="10" y="24"/>
                </a:lnTo>
                <a:lnTo>
                  <a:pt x="14" y="28"/>
                </a:lnTo>
                <a:lnTo>
                  <a:pt x="20" y="20"/>
                </a:lnTo>
                <a:lnTo>
                  <a:pt x="22" y="18"/>
                </a:lnTo>
                <a:lnTo>
                  <a:pt x="20" y="16"/>
                </a:lnTo>
                <a:lnTo>
                  <a:pt x="18" y="8"/>
                </a:lnTo>
                <a:lnTo>
                  <a:pt x="14" y="10"/>
                </a:lnTo>
                <a:lnTo>
                  <a:pt x="12" y="14"/>
                </a:lnTo>
                <a:lnTo>
                  <a:pt x="32" y="26"/>
                </a:lnTo>
                <a:lnTo>
                  <a:pt x="36" y="22"/>
                </a:lnTo>
                <a:lnTo>
                  <a:pt x="34" y="18"/>
                </a:lnTo>
                <a:close/>
                <a:moveTo>
                  <a:pt x="38" y="18"/>
                </a:moveTo>
                <a:lnTo>
                  <a:pt x="16" y="6"/>
                </a:lnTo>
                <a:lnTo>
                  <a:pt x="6" y="0"/>
                </a:lnTo>
                <a:lnTo>
                  <a:pt x="10" y="10"/>
                </a:lnTo>
                <a:lnTo>
                  <a:pt x="12" y="18"/>
                </a:lnTo>
                <a:lnTo>
                  <a:pt x="16" y="18"/>
                </a:lnTo>
                <a:lnTo>
                  <a:pt x="12" y="14"/>
                </a:lnTo>
                <a:lnTo>
                  <a:pt x="8" y="22"/>
                </a:lnTo>
                <a:lnTo>
                  <a:pt x="0" y="30"/>
                </a:lnTo>
                <a:lnTo>
                  <a:pt x="12" y="28"/>
                </a:lnTo>
                <a:lnTo>
                  <a:pt x="36" y="26"/>
                </a:lnTo>
                <a:lnTo>
                  <a:pt x="50" y="24"/>
                </a:lnTo>
                <a:lnTo>
                  <a:pt x="38" y="1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894" name="Freeform 14"/>
          <p:cNvSpPr>
            <a:spLocks/>
          </p:cNvSpPr>
          <p:nvPr/>
        </p:nvSpPr>
        <p:spPr bwMode="auto">
          <a:xfrm>
            <a:off x="2862263" y="2659063"/>
            <a:ext cx="1049337" cy="196850"/>
          </a:xfrm>
          <a:custGeom>
            <a:avLst/>
            <a:gdLst/>
            <a:ahLst/>
            <a:cxnLst>
              <a:cxn ang="0">
                <a:pos x="2" y="4"/>
              </a:cxn>
              <a:cxn ang="0">
                <a:pos x="320" y="74"/>
              </a:cxn>
              <a:cxn ang="0">
                <a:pos x="322" y="74"/>
              </a:cxn>
              <a:cxn ang="0">
                <a:pos x="324" y="70"/>
              </a:cxn>
              <a:cxn ang="0">
                <a:pos x="322" y="70"/>
              </a:cxn>
              <a:cxn ang="0">
                <a:pos x="4" y="0"/>
              </a:cxn>
              <a:cxn ang="0">
                <a:pos x="2" y="0"/>
              </a:cxn>
              <a:cxn ang="0">
                <a:pos x="0" y="4"/>
              </a:cxn>
              <a:cxn ang="0">
                <a:pos x="2" y="4"/>
              </a:cxn>
            </a:cxnLst>
            <a:rect l="0" t="0" r="r" b="b"/>
            <a:pathLst>
              <a:path w="324" h="74">
                <a:moveTo>
                  <a:pt x="2" y="4"/>
                </a:moveTo>
                <a:lnTo>
                  <a:pt x="320" y="74"/>
                </a:lnTo>
                <a:lnTo>
                  <a:pt x="322" y="74"/>
                </a:lnTo>
                <a:lnTo>
                  <a:pt x="324" y="70"/>
                </a:lnTo>
                <a:lnTo>
                  <a:pt x="322" y="70"/>
                </a:lnTo>
                <a:lnTo>
                  <a:pt x="4" y="0"/>
                </a:lnTo>
                <a:lnTo>
                  <a:pt x="2" y="0"/>
                </a:lnTo>
                <a:lnTo>
                  <a:pt x="0" y="4"/>
                </a:lnTo>
                <a:lnTo>
                  <a:pt x="2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895" name="Freeform 15"/>
          <p:cNvSpPr>
            <a:spLocks/>
          </p:cNvSpPr>
          <p:nvPr/>
        </p:nvSpPr>
        <p:spPr bwMode="auto">
          <a:xfrm>
            <a:off x="3354388" y="2787650"/>
            <a:ext cx="77787" cy="41275"/>
          </a:xfrm>
          <a:custGeom>
            <a:avLst/>
            <a:gdLst/>
            <a:ahLst/>
            <a:cxnLst>
              <a:cxn ang="0">
                <a:pos x="24" y="12"/>
              </a:cxn>
              <a:cxn ang="0">
                <a:pos x="0" y="16"/>
              </a:cxn>
              <a:cxn ang="0">
                <a:pos x="4" y="8"/>
              </a:cxn>
              <a:cxn ang="0">
                <a:pos x="2" y="0"/>
              </a:cxn>
              <a:cxn ang="0">
                <a:pos x="24" y="12"/>
              </a:cxn>
            </a:cxnLst>
            <a:rect l="0" t="0" r="r" b="b"/>
            <a:pathLst>
              <a:path w="24" h="16">
                <a:moveTo>
                  <a:pt x="24" y="12"/>
                </a:moveTo>
                <a:lnTo>
                  <a:pt x="0" y="16"/>
                </a:lnTo>
                <a:lnTo>
                  <a:pt x="4" y="8"/>
                </a:lnTo>
                <a:lnTo>
                  <a:pt x="2" y="0"/>
                </a:lnTo>
                <a:lnTo>
                  <a:pt x="24" y="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896" name="Freeform 16"/>
          <p:cNvSpPr>
            <a:spLocks noEditPoints="1"/>
          </p:cNvSpPr>
          <p:nvPr/>
        </p:nvSpPr>
        <p:spPr bwMode="auto">
          <a:xfrm>
            <a:off x="3316288" y="2760663"/>
            <a:ext cx="161925" cy="84137"/>
          </a:xfrm>
          <a:custGeom>
            <a:avLst/>
            <a:gdLst/>
            <a:ahLst/>
            <a:cxnLst>
              <a:cxn ang="0">
                <a:pos x="36" y="18"/>
              </a:cxn>
              <a:cxn ang="0">
                <a:pos x="10" y="20"/>
              </a:cxn>
              <a:cxn ang="0">
                <a:pos x="12" y="26"/>
              </a:cxn>
              <a:cxn ang="0">
                <a:pos x="14" y="28"/>
              </a:cxn>
              <a:cxn ang="0">
                <a:pos x="20" y="22"/>
              </a:cxn>
              <a:cxn ang="0">
                <a:pos x="22" y="20"/>
              </a:cxn>
              <a:cxn ang="0">
                <a:pos x="22" y="18"/>
              </a:cxn>
              <a:cxn ang="0">
                <a:pos x="18" y="10"/>
              </a:cxn>
              <a:cxn ang="0">
                <a:pos x="14" y="10"/>
              </a:cxn>
              <a:cxn ang="0">
                <a:pos x="12" y="14"/>
              </a:cxn>
              <a:cxn ang="0">
                <a:pos x="34" y="26"/>
              </a:cxn>
              <a:cxn ang="0">
                <a:pos x="36" y="22"/>
              </a:cxn>
              <a:cxn ang="0">
                <a:pos x="36" y="18"/>
              </a:cxn>
              <a:cxn ang="0">
                <a:pos x="38" y="18"/>
              </a:cxn>
              <a:cxn ang="0">
                <a:pos x="16" y="6"/>
              </a:cxn>
              <a:cxn ang="0">
                <a:pos x="6" y="0"/>
              </a:cxn>
              <a:cxn ang="0">
                <a:pos x="10" y="12"/>
              </a:cxn>
              <a:cxn ang="0">
                <a:pos x="12" y="20"/>
              </a:cxn>
              <a:cxn ang="0">
                <a:pos x="16" y="18"/>
              </a:cxn>
              <a:cxn ang="0">
                <a:pos x="12" y="16"/>
              </a:cxn>
              <a:cxn ang="0">
                <a:pos x="8" y="22"/>
              </a:cxn>
              <a:cxn ang="0">
                <a:pos x="0" y="32"/>
              </a:cxn>
              <a:cxn ang="0">
                <a:pos x="12" y="30"/>
              </a:cxn>
              <a:cxn ang="0">
                <a:pos x="36" y="28"/>
              </a:cxn>
              <a:cxn ang="0">
                <a:pos x="50" y="26"/>
              </a:cxn>
              <a:cxn ang="0">
                <a:pos x="38" y="18"/>
              </a:cxn>
            </a:cxnLst>
            <a:rect l="0" t="0" r="r" b="b"/>
            <a:pathLst>
              <a:path w="50" h="32">
                <a:moveTo>
                  <a:pt x="36" y="18"/>
                </a:moveTo>
                <a:lnTo>
                  <a:pt x="10" y="20"/>
                </a:lnTo>
                <a:lnTo>
                  <a:pt x="12" y="26"/>
                </a:lnTo>
                <a:lnTo>
                  <a:pt x="14" y="28"/>
                </a:lnTo>
                <a:lnTo>
                  <a:pt x="20" y="22"/>
                </a:lnTo>
                <a:lnTo>
                  <a:pt x="22" y="20"/>
                </a:lnTo>
                <a:lnTo>
                  <a:pt x="22" y="18"/>
                </a:lnTo>
                <a:lnTo>
                  <a:pt x="18" y="10"/>
                </a:lnTo>
                <a:lnTo>
                  <a:pt x="14" y="10"/>
                </a:lnTo>
                <a:lnTo>
                  <a:pt x="12" y="14"/>
                </a:lnTo>
                <a:lnTo>
                  <a:pt x="34" y="26"/>
                </a:lnTo>
                <a:lnTo>
                  <a:pt x="36" y="22"/>
                </a:lnTo>
                <a:lnTo>
                  <a:pt x="36" y="18"/>
                </a:lnTo>
                <a:close/>
                <a:moveTo>
                  <a:pt x="38" y="18"/>
                </a:moveTo>
                <a:lnTo>
                  <a:pt x="16" y="6"/>
                </a:lnTo>
                <a:lnTo>
                  <a:pt x="6" y="0"/>
                </a:lnTo>
                <a:lnTo>
                  <a:pt x="10" y="12"/>
                </a:lnTo>
                <a:lnTo>
                  <a:pt x="12" y="20"/>
                </a:lnTo>
                <a:lnTo>
                  <a:pt x="16" y="18"/>
                </a:lnTo>
                <a:lnTo>
                  <a:pt x="12" y="16"/>
                </a:lnTo>
                <a:lnTo>
                  <a:pt x="8" y="22"/>
                </a:lnTo>
                <a:lnTo>
                  <a:pt x="0" y="32"/>
                </a:lnTo>
                <a:lnTo>
                  <a:pt x="12" y="30"/>
                </a:lnTo>
                <a:lnTo>
                  <a:pt x="36" y="28"/>
                </a:lnTo>
                <a:lnTo>
                  <a:pt x="50" y="26"/>
                </a:lnTo>
                <a:lnTo>
                  <a:pt x="38" y="1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897" name="Freeform 17"/>
          <p:cNvSpPr>
            <a:spLocks/>
          </p:cNvSpPr>
          <p:nvPr/>
        </p:nvSpPr>
        <p:spPr bwMode="auto">
          <a:xfrm>
            <a:off x="2882900" y="2717800"/>
            <a:ext cx="1028700" cy="192088"/>
          </a:xfrm>
          <a:custGeom>
            <a:avLst/>
            <a:gdLst/>
            <a:ahLst/>
            <a:cxnLst>
              <a:cxn ang="0">
                <a:pos x="2" y="6"/>
              </a:cxn>
              <a:cxn ang="0">
                <a:pos x="314" y="72"/>
              </a:cxn>
              <a:cxn ang="0">
                <a:pos x="316" y="72"/>
              </a:cxn>
              <a:cxn ang="0">
                <a:pos x="318" y="68"/>
              </a:cxn>
              <a:cxn ang="0">
                <a:pos x="316" y="66"/>
              </a:cxn>
              <a:cxn ang="0">
                <a:pos x="2" y="2"/>
              </a:cxn>
              <a:cxn ang="0">
                <a:pos x="0" y="0"/>
              </a:cxn>
              <a:cxn ang="0">
                <a:pos x="0" y="6"/>
              </a:cxn>
              <a:cxn ang="0">
                <a:pos x="2" y="6"/>
              </a:cxn>
            </a:cxnLst>
            <a:rect l="0" t="0" r="r" b="b"/>
            <a:pathLst>
              <a:path w="318" h="72">
                <a:moveTo>
                  <a:pt x="2" y="6"/>
                </a:moveTo>
                <a:lnTo>
                  <a:pt x="314" y="72"/>
                </a:lnTo>
                <a:lnTo>
                  <a:pt x="316" y="72"/>
                </a:lnTo>
                <a:lnTo>
                  <a:pt x="318" y="68"/>
                </a:lnTo>
                <a:lnTo>
                  <a:pt x="316" y="66"/>
                </a:lnTo>
                <a:lnTo>
                  <a:pt x="2" y="2"/>
                </a:lnTo>
                <a:lnTo>
                  <a:pt x="0" y="0"/>
                </a:lnTo>
                <a:lnTo>
                  <a:pt x="0" y="6"/>
                </a:lnTo>
                <a:lnTo>
                  <a:pt x="2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898" name="Freeform 18"/>
          <p:cNvSpPr>
            <a:spLocks/>
          </p:cNvSpPr>
          <p:nvPr/>
        </p:nvSpPr>
        <p:spPr bwMode="auto">
          <a:xfrm>
            <a:off x="3354388" y="2851150"/>
            <a:ext cx="77787" cy="36513"/>
          </a:xfrm>
          <a:custGeom>
            <a:avLst/>
            <a:gdLst/>
            <a:ahLst/>
            <a:cxnLst>
              <a:cxn ang="0">
                <a:pos x="24" y="12"/>
              </a:cxn>
              <a:cxn ang="0">
                <a:pos x="0" y="14"/>
              </a:cxn>
              <a:cxn ang="0">
                <a:pos x="4" y="8"/>
              </a:cxn>
              <a:cxn ang="0">
                <a:pos x="2" y="0"/>
              </a:cxn>
              <a:cxn ang="0">
                <a:pos x="24" y="12"/>
              </a:cxn>
            </a:cxnLst>
            <a:rect l="0" t="0" r="r" b="b"/>
            <a:pathLst>
              <a:path w="24" h="14">
                <a:moveTo>
                  <a:pt x="24" y="12"/>
                </a:moveTo>
                <a:lnTo>
                  <a:pt x="0" y="14"/>
                </a:lnTo>
                <a:lnTo>
                  <a:pt x="4" y="8"/>
                </a:lnTo>
                <a:lnTo>
                  <a:pt x="2" y="0"/>
                </a:lnTo>
                <a:lnTo>
                  <a:pt x="24" y="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899" name="Freeform 19"/>
          <p:cNvSpPr>
            <a:spLocks noEditPoints="1"/>
          </p:cNvSpPr>
          <p:nvPr/>
        </p:nvSpPr>
        <p:spPr bwMode="auto">
          <a:xfrm>
            <a:off x="3316288" y="2824163"/>
            <a:ext cx="161925" cy="79375"/>
          </a:xfrm>
          <a:custGeom>
            <a:avLst/>
            <a:gdLst/>
            <a:ahLst/>
            <a:cxnLst>
              <a:cxn ang="0">
                <a:pos x="36" y="18"/>
              </a:cxn>
              <a:cxn ang="0">
                <a:pos x="10" y="20"/>
              </a:cxn>
              <a:cxn ang="0">
                <a:pos x="12" y="24"/>
              </a:cxn>
              <a:cxn ang="0">
                <a:pos x="14" y="28"/>
              </a:cxn>
              <a:cxn ang="0">
                <a:pos x="20" y="20"/>
              </a:cxn>
              <a:cxn ang="0">
                <a:pos x="22" y="20"/>
              </a:cxn>
              <a:cxn ang="0">
                <a:pos x="22" y="16"/>
              </a:cxn>
              <a:cxn ang="0">
                <a:pos x="18" y="8"/>
              </a:cxn>
              <a:cxn ang="0">
                <a:pos x="14" y="10"/>
              </a:cxn>
              <a:cxn ang="0">
                <a:pos x="12" y="14"/>
              </a:cxn>
              <a:cxn ang="0">
                <a:pos x="34" y="26"/>
              </a:cxn>
              <a:cxn ang="0">
                <a:pos x="36" y="22"/>
              </a:cxn>
              <a:cxn ang="0">
                <a:pos x="36" y="18"/>
              </a:cxn>
              <a:cxn ang="0">
                <a:pos x="38" y="18"/>
              </a:cxn>
              <a:cxn ang="0">
                <a:pos x="16" y="6"/>
              </a:cxn>
              <a:cxn ang="0">
                <a:pos x="6" y="0"/>
              </a:cxn>
              <a:cxn ang="0">
                <a:pos x="10" y="10"/>
              </a:cxn>
              <a:cxn ang="0">
                <a:pos x="12" y="20"/>
              </a:cxn>
              <a:cxn ang="0">
                <a:pos x="16" y="18"/>
              </a:cxn>
              <a:cxn ang="0">
                <a:pos x="12" y="16"/>
              </a:cxn>
              <a:cxn ang="0">
                <a:pos x="8" y="22"/>
              </a:cxn>
              <a:cxn ang="0">
                <a:pos x="0" y="30"/>
              </a:cxn>
              <a:cxn ang="0">
                <a:pos x="12" y="30"/>
              </a:cxn>
              <a:cxn ang="0">
                <a:pos x="36" y="26"/>
              </a:cxn>
              <a:cxn ang="0">
                <a:pos x="50" y="24"/>
              </a:cxn>
              <a:cxn ang="0">
                <a:pos x="38" y="18"/>
              </a:cxn>
            </a:cxnLst>
            <a:rect l="0" t="0" r="r" b="b"/>
            <a:pathLst>
              <a:path w="50" h="30">
                <a:moveTo>
                  <a:pt x="36" y="18"/>
                </a:moveTo>
                <a:lnTo>
                  <a:pt x="10" y="20"/>
                </a:lnTo>
                <a:lnTo>
                  <a:pt x="12" y="24"/>
                </a:lnTo>
                <a:lnTo>
                  <a:pt x="14" y="28"/>
                </a:lnTo>
                <a:lnTo>
                  <a:pt x="20" y="20"/>
                </a:lnTo>
                <a:lnTo>
                  <a:pt x="22" y="20"/>
                </a:lnTo>
                <a:lnTo>
                  <a:pt x="22" y="16"/>
                </a:lnTo>
                <a:lnTo>
                  <a:pt x="18" y="8"/>
                </a:lnTo>
                <a:lnTo>
                  <a:pt x="14" y="10"/>
                </a:lnTo>
                <a:lnTo>
                  <a:pt x="12" y="14"/>
                </a:lnTo>
                <a:lnTo>
                  <a:pt x="34" y="26"/>
                </a:lnTo>
                <a:lnTo>
                  <a:pt x="36" y="22"/>
                </a:lnTo>
                <a:lnTo>
                  <a:pt x="36" y="18"/>
                </a:lnTo>
                <a:close/>
                <a:moveTo>
                  <a:pt x="38" y="18"/>
                </a:moveTo>
                <a:lnTo>
                  <a:pt x="16" y="6"/>
                </a:lnTo>
                <a:lnTo>
                  <a:pt x="6" y="0"/>
                </a:lnTo>
                <a:lnTo>
                  <a:pt x="10" y="10"/>
                </a:lnTo>
                <a:lnTo>
                  <a:pt x="12" y="20"/>
                </a:lnTo>
                <a:lnTo>
                  <a:pt x="16" y="18"/>
                </a:lnTo>
                <a:lnTo>
                  <a:pt x="12" y="16"/>
                </a:lnTo>
                <a:lnTo>
                  <a:pt x="8" y="22"/>
                </a:lnTo>
                <a:lnTo>
                  <a:pt x="0" y="30"/>
                </a:lnTo>
                <a:lnTo>
                  <a:pt x="12" y="30"/>
                </a:lnTo>
                <a:lnTo>
                  <a:pt x="36" y="26"/>
                </a:lnTo>
                <a:lnTo>
                  <a:pt x="50" y="24"/>
                </a:lnTo>
                <a:lnTo>
                  <a:pt x="38" y="1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900" name="Freeform 20"/>
          <p:cNvSpPr>
            <a:spLocks/>
          </p:cNvSpPr>
          <p:nvPr/>
        </p:nvSpPr>
        <p:spPr bwMode="auto">
          <a:xfrm>
            <a:off x="2882900" y="2781300"/>
            <a:ext cx="1028700" cy="185738"/>
          </a:xfrm>
          <a:custGeom>
            <a:avLst/>
            <a:gdLst/>
            <a:ahLst/>
            <a:cxnLst>
              <a:cxn ang="0">
                <a:pos x="2" y="6"/>
              </a:cxn>
              <a:cxn ang="0">
                <a:pos x="314" y="70"/>
              </a:cxn>
              <a:cxn ang="0">
                <a:pos x="316" y="70"/>
              </a:cxn>
              <a:cxn ang="0">
                <a:pos x="318" y="66"/>
              </a:cxn>
              <a:cxn ang="0">
                <a:pos x="316" y="66"/>
              </a:cxn>
              <a:cxn ang="0">
                <a:pos x="2" y="0"/>
              </a:cxn>
              <a:cxn ang="0">
                <a:pos x="0" y="0"/>
              </a:cxn>
              <a:cxn ang="0">
                <a:pos x="0" y="4"/>
              </a:cxn>
              <a:cxn ang="0">
                <a:pos x="2" y="6"/>
              </a:cxn>
            </a:cxnLst>
            <a:rect l="0" t="0" r="r" b="b"/>
            <a:pathLst>
              <a:path w="318" h="70">
                <a:moveTo>
                  <a:pt x="2" y="6"/>
                </a:moveTo>
                <a:lnTo>
                  <a:pt x="314" y="70"/>
                </a:lnTo>
                <a:lnTo>
                  <a:pt x="316" y="70"/>
                </a:lnTo>
                <a:lnTo>
                  <a:pt x="318" y="66"/>
                </a:lnTo>
                <a:lnTo>
                  <a:pt x="316" y="66"/>
                </a:lnTo>
                <a:lnTo>
                  <a:pt x="2" y="0"/>
                </a:lnTo>
                <a:lnTo>
                  <a:pt x="0" y="0"/>
                </a:lnTo>
                <a:lnTo>
                  <a:pt x="0" y="4"/>
                </a:lnTo>
                <a:lnTo>
                  <a:pt x="2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901" name="Freeform 21"/>
          <p:cNvSpPr>
            <a:spLocks/>
          </p:cNvSpPr>
          <p:nvPr/>
        </p:nvSpPr>
        <p:spPr bwMode="auto">
          <a:xfrm>
            <a:off x="292100" y="2681288"/>
            <a:ext cx="1095375" cy="138112"/>
          </a:xfrm>
          <a:custGeom>
            <a:avLst/>
            <a:gdLst/>
            <a:ahLst/>
            <a:cxnLst>
              <a:cxn ang="0">
                <a:pos x="4" y="52"/>
              </a:cxn>
              <a:cxn ang="0">
                <a:pos x="336" y="6"/>
              </a:cxn>
              <a:cxn ang="0">
                <a:pos x="338" y="6"/>
              </a:cxn>
              <a:cxn ang="0">
                <a:pos x="336" y="0"/>
              </a:cxn>
              <a:cxn ang="0">
                <a:pos x="334" y="2"/>
              </a:cxn>
              <a:cxn ang="0">
                <a:pos x="4" y="48"/>
              </a:cxn>
              <a:cxn ang="0">
                <a:pos x="0" y="48"/>
              </a:cxn>
              <a:cxn ang="0">
                <a:pos x="2" y="52"/>
              </a:cxn>
              <a:cxn ang="0">
                <a:pos x="4" y="52"/>
              </a:cxn>
            </a:cxnLst>
            <a:rect l="0" t="0" r="r" b="b"/>
            <a:pathLst>
              <a:path w="338" h="52">
                <a:moveTo>
                  <a:pt x="4" y="52"/>
                </a:moveTo>
                <a:lnTo>
                  <a:pt x="336" y="6"/>
                </a:lnTo>
                <a:lnTo>
                  <a:pt x="338" y="6"/>
                </a:lnTo>
                <a:lnTo>
                  <a:pt x="336" y="0"/>
                </a:lnTo>
                <a:lnTo>
                  <a:pt x="334" y="2"/>
                </a:lnTo>
                <a:lnTo>
                  <a:pt x="4" y="48"/>
                </a:lnTo>
                <a:lnTo>
                  <a:pt x="0" y="48"/>
                </a:lnTo>
                <a:lnTo>
                  <a:pt x="2" y="52"/>
                </a:lnTo>
                <a:lnTo>
                  <a:pt x="4" y="5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902" name="Freeform 22"/>
          <p:cNvSpPr>
            <a:spLocks/>
          </p:cNvSpPr>
          <p:nvPr/>
        </p:nvSpPr>
        <p:spPr bwMode="auto">
          <a:xfrm>
            <a:off x="292100" y="2744788"/>
            <a:ext cx="1108075" cy="138112"/>
          </a:xfrm>
          <a:custGeom>
            <a:avLst/>
            <a:gdLst/>
            <a:ahLst/>
            <a:cxnLst>
              <a:cxn ang="0">
                <a:pos x="4" y="52"/>
              </a:cxn>
              <a:cxn ang="0">
                <a:pos x="340" y="6"/>
              </a:cxn>
              <a:cxn ang="0">
                <a:pos x="342" y="4"/>
              </a:cxn>
              <a:cxn ang="0">
                <a:pos x="342" y="0"/>
              </a:cxn>
              <a:cxn ang="0">
                <a:pos x="340" y="0"/>
              </a:cxn>
              <a:cxn ang="0">
                <a:pos x="4" y="48"/>
              </a:cxn>
              <a:cxn ang="0">
                <a:pos x="0" y="48"/>
              </a:cxn>
              <a:cxn ang="0">
                <a:pos x="2" y="52"/>
              </a:cxn>
              <a:cxn ang="0">
                <a:pos x="4" y="52"/>
              </a:cxn>
            </a:cxnLst>
            <a:rect l="0" t="0" r="r" b="b"/>
            <a:pathLst>
              <a:path w="342" h="52">
                <a:moveTo>
                  <a:pt x="4" y="52"/>
                </a:moveTo>
                <a:lnTo>
                  <a:pt x="340" y="6"/>
                </a:lnTo>
                <a:lnTo>
                  <a:pt x="342" y="4"/>
                </a:lnTo>
                <a:lnTo>
                  <a:pt x="342" y="0"/>
                </a:lnTo>
                <a:lnTo>
                  <a:pt x="340" y="0"/>
                </a:lnTo>
                <a:lnTo>
                  <a:pt x="4" y="48"/>
                </a:lnTo>
                <a:lnTo>
                  <a:pt x="0" y="48"/>
                </a:lnTo>
                <a:lnTo>
                  <a:pt x="2" y="52"/>
                </a:lnTo>
                <a:lnTo>
                  <a:pt x="4" y="5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903" name="Freeform 23"/>
          <p:cNvSpPr>
            <a:spLocks/>
          </p:cNvSpPr>
          <p:nvPr/>
        </p:nvSpPr>
        <p:spPr bwMode="auto">
          <a:xfrm>
            <a:off x="292100" y="2792413"/>
            <a:ext cx="1152525" cy="153987"/>
          </a:xfrm>
          <a:custGeom>
            <a:avLst/>
            <a:gdLst/>
            <a:ahLst/>
            <a:cxnLst>
              <a:cxn ang="0">
                <a:pos x="4" y="58"/>
              </a:cxn>
              <a:cxn ang="0">
                <a:pos x="354" y="6"/>
              </a:cxn>
              <a:cxn ang="0">
                <a:pos x="356" y="6"/>
              </a:cxn>
              <a:cxn ang="0">
                <a:pos x="356" y="0"/>
              </a:cxn>
              <a:cxn ang="0">
                <a:pos x="354" y="2"/>
              </a:cxn>
              <a:cxn ang="0">
                <a:pos x="4" y="52"/>
              </a:cxn>
              <a:cxn ang="0">
                <a:pos x="0" y="52"/>
              </a:cxn>
              <a:cxn ang="0">
                <a:pos x="2" y="58"/>
              </a:cxn>
              <a:cxn ang="0">
                <a:pos x="4" y="58"/>
              </a:cxn>
            </a:cxnLst>
            <a:rect l="0" t="0" r="r" b="b"/>
            <a:pathLst>
              <a:path w="356" h="58">
                <a:moveTo>
                  <a:pt x="4" y="58"/>
                </a:moveTo>
                <a:lnTo>
                  <a:pt x="354" y="6"/>
                </a:lnTo>
                <a:lnTo>
                  <a:pt x="356" y="6"/>
                </a:lnTo>
                <a:lnTo>
                  <a:pt x="356" y="0"/>
                </a:lnTo>
                <a:lnTo>
                  <a:pt x="354" y="2"/>
                </a:lnTo>
                <a:lnTo>
                  <a:pt x="4" y="52"/>
                </a:lnTo>
                <a:lnTo>
                  <a:pt x="0" y="52"/>
                </a:lnTo>
                <a:lnTo>
                  <a:pt x="2" y="58"/>
                </a:lnTo>
                <a:lnTo>
                  <a:pt x="4" y="5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904" name="Freeform 24"/>
          <p:cNvSpPr>
            <a:spLocks noEditPoints="1"/>
          </p:cNvSpPr>
          <p:nvPr/>
        </p:nvSpPr>
        <p:spPr bwMode="auto">
          <a:xfrm>
            <a:off x="1549400" y="2192338"/>
            <a:ext cx="65088" cy="133350"/>
          </a:xfrm>
          <a:custGeom>
            <a:avLst/>
            <a:gdLst/>
            <a:ahLst/>
            <a:cxnLst>
              <a:cxn ang="0">
                <a:pos x="18" y="16"/>
              </a:cxn>
              <a:cxn ang="0">
                <a:pos x="20" y="40"/>
              </a:cxn>
              <a:cxn ang="0">
                <a:pos x="24" y="40"/>
              </a:cxn>
              <a:cxn ang="0">
                <a:pos x="28" y="36"/>
              </a:cxn>
              <a:cxn ang="0">
                <a:pos x="20" y="30"/>
              </a:cxn>
              <a:cxn ang="0">
                <a:pos x="18" y="28"/>
              </a:cxn>
              <a:cxn ang="0">
                <a:pos x="16" y="30"/>
              </a:cxn>
              <a:cxn ang="0">
                <a:pos x="8" y="32"/>
              </a:cxn>
              <a:cxn ang="0">
                <a:pos x="10" y="36"/>
              </a:cxn>
              <a:cxn ang="0">
                <a:pos x="14" y="38"/>
              </a:cxn>
              <a:cxn ang="0">
                <a:pos x="26" y="18"/>
              </a:cxn>
              <a:cxn ang="0">
                <a:pos x="22" y="16"/>
              </a:cxn>
              <a:cxn ang="0">
                <a:pos x="18" y="16"/>
              </a:cxn>
              <a:cxn ang="0">
                <a:pos x="18" y="12"/>
              </a:cxn>
              <a:cxn ang="0">
                <a:pos x="6" y="34"/>
              </a:cxn>
              <a:cxn ang="0">
                <a:pos x="0" y="44"/>
              </a:cxn>
              <a:cxn ang="0">
                <a:pos x="10" y="40"/>
              </a:cxn>
              <a:cxn ang="0">
                <a:pos x="18" y="38"/>
              </a:cxn>
              <a:cxn ang="0">
                <a:pos x="18" y="34"/>
              </a:cxn>
              <a:cxn ang="0">
                <a:pos x="14" y="38"/>
              </a:cxn>
              <a:cxn ang="0">
                <a:pos x="22" y="44"/>
              </a:cxn>
              <a:cxn ang="0">
                <a:pos x="30" y="50"/>
              </a:cxn>
              <a:cxn ang="0">
                <a:pos x="28" y="40"/>
              </a:cxn>
              <a:cxn ang="0">
                <a:pos x="26" y="14"/>
              </a:cxn>
              <a:cxn ang="0">
                <a:pos x="26" y="0"/>
              </a:cxn>
              <a:cxn ang="0">
                <a:pos x="18" y="12"/>
              </a:cxn>
            </a:cxnLst>
            <a:rect l="0" t="0" r="r" b="b"/>
            <a:pathLst>
              <a:path w="30" h="50">
                <a:moveTo>
                  <a:pt x="18" y="16"/>
                </a:moveTo>
                <a:lnTo>
                  <a:pt x="20" y="40"/>
                </a:lnTo>
                <a:lnTo>
                  <a:pt x="24" y="40"/>
                </a:lnTo>
                <a:lnTo>
                  <a:pt x="28" y="36"/>
                </a:lnTo>
                <a:lnTo>
                  <a:pt x="20" y="30"/>
                </a:lnTo>
                <a:lnTo>
                  <a:pt x="18" y="28"/>
                </a:lnTo>
                <a:lnTo>
                  <a:pt x="16" y="30"/>
                </a:lnTo>
                <a:lnTo>
                  <a:pt x="8" y="32"/>
                </a:lnTo>
                <a:lnTo>
                  <a:pt x="10" y="36"/>
                </a:lnTo>
                <a:lnTo>
                  <a:pt x="14" y="38"/>
                </a:lnTo>
                <a:lnTo>
                  <a:pt x="26" y="18"/>
                </a:lnTo>
                <a:lnTo>
                  <a:pt x="22" y="16"/>
                </a:lnTo>
                <a:lnTo>
                  <a:pt x="18" y="16"/>
                </a:lnTo>
                <a:close/>
                <a:moveTo>
                  <a:pt x="18" y="12"/>
                </a:moveTo>
                <a:lnTo>
                  <a:pt x="6" y="34"/>
                </a:lnTo>
                <a:lnTo>
                  <a:pt x="0" y="44"/>
                </a:lnTo>
                <a:lnTo>
                  <a:pt x="10" y="40"/>
                </a:lnTo>
                <a:lnTo>
                  <a:pt x="18" y="38"/>
                </a:lnTo>
                <a:lnTo>
                  <a:pt x="18" y="34"/>
                </a:lnTo>
                <a:lnTo>
                  <a:pt x="14" y="38"/>
                </a:lnTo>
                <a:lnTo>
                  <a:pt x="22" y="44"/>
                </a:lnTo>
                <a:lnTo>
                  <a:pt x="30" y="50"/>
                </a:lnTo>
                <a:lnTo>
                  <a:pt x="28" y="40"/>
                </a:lnTo>
                <a:lnTo>
                  <a:pt x="26" y="14"/>
                </a:lnTo>
                <a:lnTo>
                  <a:pt x="26" y="0"/>
                </a:lnTo>
                <a:lnTo>
                  <a:pt x="18" y="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905" name="Freeform 25"/>
          <p:cNvSpPr>
            <a:spLocks/>
          </p:cNvSpPr>
          <p:nvPr/>
        </p:nvSpPr>
        <p:spPr bwMode="auto">
          <a:xfrm>
            <a:off x="1516063" y="1692275"/>
            <a:ext cx="203200" cy="866775"/>
          </a:xfrm>
          <a:custGeom>
            <a:avLst/>
            <a:gdLst/>
            <a:ahLst/>
            <a:cxnLst>
              <a:cxn ang="0">
                <a:pos x="6" y="222"/>
              </a:cxn>
              <a:cxn ang="0">
                <a:pos x="58" y="4"/>
              </a:cxn>
              <a:cxn ang="0">
                <a:pos x="58" y="2"/>
              </a:cxn>
              <a:cxn ang="0">
                <a:pos x="54" y="0"/>
              </a:cxn>
              <a:cxn ang="0">
                <a:pos x="52" y="2"/>
              </a:cxn>
              <a:cxn ang="0">
                <a:pos x="2" y="222"/>
              </a:cxn>
              <a:cxn ang="0">
                <a:pos x="0" y="224"/>
              </a:cxn>
              <a:cxn ang="0">
                <a:pos x="6" y="224"/>
              </a:cxn>
              <a:cxn ang="0">
                <a:pos x="6" y="222"/>
              </a:cxn>
            </a:cxnLst>
            <a:rect l="0" t="0" r="r" b="b"/>
            <a:pathLst>
              <a:path w="58" h="224">
                <a:moveTo>
                  <a:pt x="6" y="222"/>
                </a:moveTo>
                <a:lnTo>
                  <a:pt x="58" y="4"/>
                </a:lnTo>
                <a:lnTo>
                  <a:pt x="58" y="2"/>
                </a:lnTo>
                <a:lnTo>
                  <a:pt x="54" y="0"/>
                </a:lnTo>
                <a:lnTo>
                  <a:pt x="52" y="2"/>
                </a:lnTo>
                <a:lnTo>
                  <a:pt x="2" y="222"/>
                </a:lnTo>
                <a:lnTo>
                  <a:pt x="0" y="224"/>
                </a:lnTo>
                <a:lnTo>
                  <a:pt x="6" y="224"/>
                </a:lnTo>
                <a:lnTo>
                  <a:pt x="6" y="22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906" name="Freeform 26"/>
          <p:cNvSpPr>
            <a:spLocks/>
          </p:cNvSpPr>
          <p:nvPr/>
        </p:nvSpPr>
        <p:spPr bwMode="auto">
          <a:xfrm>
            <a:off x="2687638" y="2266950"/>
            <a:ext cx="52387" cy="63500"/>
          </a:xfrm>
          <a:custGeom>
            <a:avLst/>
            <a:gdLst/>
            <a:ahLst/>
            <a:cxnLst>
              <a:cxn ang="0">
                <a:pos x="12" y="24"/>
              </a:cxn>
              <a:cxn ang="0">
                <a:pos x="0" y="2"/>
              </a:cxn>
              <a:cxn ang="0">
                <a:pos x="8" y="4"/>
              </a:cxn>
              <a:cxn ang="0">
                <a:pos x="16" y="0"/>
              </a:cxn>
              <a:cxn ang="0">
                <a:pos x="12" y="24"/>
              </a:cxn>
            </a:cxnLst>
            <a:rect l="0" t="0" r="r" b="b"/>
            <a:pathLst>
              <a:path w="16" h="24">
                <a:moveTo>
                  <a:pt x="12" y="24"/>
                </a:moveTo>
                <a:lnTo>
                  <a:pt x="0" y="2"/>
                </a:lnTo>
                <a:lnTo>
                  <a:pt x="8" y="4"/>
                </a:lnTo>
                <a:lnTo>
                  <a:pt x="16" y="0"/>
                </a:lnTo>
                <a:lnTo>
                  <a:pt x="12" y="2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907" name="Freeform 27"/>
          <p:cNvSpPr>
            <a:spLocks noEditPoints="1"/>
          </p:cNvSpPr>
          <p:nvPr/>
        </p:nvSpPr>
        <p:spPr bwMode="auto">
          <a:xfrm>
            <a:off x="2655888" y="2235200"/>
            <a:ext cx="103187" cy="133350"/>
          </a:xfrm>
          <a:custGeom>
            <a:avLst/>
            <a:gdLst/>
            <a:ahLst/>
            <a:cxnLst>
              <a:cxn ang="0">
                <a:pos x="26" y="34"/>
              </a:cxn>
              <a:cxn ang="0">
                <a:pos x="14" y="12"/>
              </a:cxn>
              <a:cxn ang="0">
                <a:pos x="10" y="14"/>
              </a:cxn>
              <a:cxn ang="0">
                <a:pos x="10" y="20"/>
              </a:cxn>
              <a:cxn ang="0">
                <a:pos x="18" y="22"/>
              </a:cxn>
              <a:cxn ang="0">
                <a:pos x="20" y="22"/>
              </a:cxn>
              <a:cxn ang="0">
                <a:pos x="22" y="20"/>
              </a:cxn>
              <a:cxn ang="0">
                <a:pos x="28" y="14"/>
              </a:cxn>
              <a:cxn ang="0">
                <a:pos x="26" y="12"/>
              </a:cxn>
              <a:cxn ang="0">
                <a:pos x="20" y="10"/>
              </a:cxn>
              <a:cxn ang="0">
                <a:pos x="18" y="36"/>
              </a:cxn>
              <a:cxn ang="0">
                <a:pos x="22" y="36"/>
              </a:cxn>
              <a:cxn ang="0">
                <a:pos x="26" y="34"/>
              </a:cxn>
              <a:cxn ang="0">
                <a:pos x="28" y="36"/>
              </a:cxn>
              <a:cxn ang="0">
                <a:pos x="30" y="12"/>
              </a:cxn>
              <a:cxn ang="0">
                <a:pos x="32" y="0"/>
              </a:cxn>
              <a:cxn ang="0">
                <a:pos x="22" y="8"/>
              </a:cxn>
              <a:cxn ang="0">
                <a:pos x="16" y="14"/>
              </a:cxn>
              <a:cxn ang="0">
                <a:pos x="18" y="16"/>
              </a:cxn>
              <a:cxn ang="0">
                <a:pos x="20" y="12"/>
              </a:cxn>
              <a:cxn ang="0">
                <a:pos x="12" y="10"/>
              </a:cxn>
              <a:cxn ang="0">
                <a:pos x="0" y="8"/>
              </a:cxn>
              <a:cxn ang="0">
                <a:pos x="6" y="18"/>
              </a:cxn>
              <a:cxn ang="0">
                <a:pos x="18" y="38"/>
              </a:cxn>
              <a:cxn ang="0">
                <a:pos x="26" y="50"/>
              </a:cxn>
              <a:cxn ang="0">
                <a:pos x="28" y="36"/>
              </a:cxn>
            </a:cxnLst>
            <a:rect l="0" t="0" r="r" b="b"/>
            <a:pathLst>
              <a:path w="32" h="50">
                <a:moveTo>
                  <a:pt x="26" y="34"/>
                </a:moveTo>
                <a:lnTo>
                  <a:pt x="14" y="12"/>
                </a:lnTo>
                <a:lnTo>
                  <a:pt x="10" y="14"/>
                </a:lnTo>
                <a:lnTo>
                  <a:pt x="10" y="20"/>
                </a:lnTo>
                <a:lnTo>
                  <a:pt x="18" y="22"/>
                </a:lnTo>
                <a:lnTo>
                  <a:pt x="20" y="22"/>
                </a:lnTo>
                <a:lnTo>
                  <a:pt x="22" y="20"/>
                </a:lnTo>
                <a:lnTo>
                  <a:pt x="28" y="14"/>
                </a:lnTo>
                <a:lnTo>
                  <a:pt x="26" y="12"/>
                </a:lnTo>
                <a:lnTo>
                  <a:pt x="20" y="10"/>
                </a:lnTo>
                <a:lnTo>
                  <a:pt x="18" y="36"/>
                </a:lnTo>
                <a:lnTo>
                  <a:pt x="22" y="36"/>
                </a:lnTo>
                <a:lnTo>
                  <a:pt x="26" y="34"/>
                </a:lnTo>
                <a:close/>
                <a:moveTo>
                  <a:pt x="28" y="36"/>
                </a:moveTo>
                <a:lnTo>
                  <a:pt x="30" y="12"/>
                </a:lnTo>
                <a:lnTo>
                  <a:pt x="32" y="0"/>
                </a:lnTo>
                <a:lnTo>
                  <a:pt x="22" y="8"/>
                </a:lnTo>
                <a:lnTo>
                  <a:pt x="16" y="14"/>
                </a:lnTo>
                <a:lnTo>
                  <a:pt x="18" y="16"/>
                </a:lnTo>
                <a:lnTo>
                  <a:pt x="20" y="12"/>
                </a:lnTo>
                <a:lnTo>
                  <a:pt x="12" y="10"/>
                </a:lnTo>
                <a:lnTo>
                  <a:pt x="0" y="8"/>
                </a:lnTo>
                <a:lnTo>
                  <a:pt x="6" y="18"/>
                </a:lnTo>
                <a:lnTo>
                  <a:pt x="18" y="38"/>
                </a:lnTo>
                <a:lnTo>
                  <a:pt x="26" y="50"/>
                </a:lnTo>
                <a:lnTo>
                  <a:pt x="28" y="3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908" name="Freeform 28"/>
          <p:cNvSpPr>
            <a:spLocks/>
          </p:cNvSpPr>
          <p:nvPr/>
        </p:nvSpPr>
        <p:spPr bwMode="auto">
          <a:xfrm>
            <a:off x="2624138" y="1965325"/>
            <a:ext cx="200025" cy="668338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56" y="250"/>
              </a:cxn>
              <a:cxn ang="0">
                <a:pos x="56" y="252"/>
              </a:cxn>
              <a:cxn ang="0">
                <a:pos x="62" y="252"/>
              </a:cxn>
              <a:cxn ang="0">
                <a:pos x="60" y="250"/>
              </a:cxn>
              <a:cxn ang="0">
                <a:pos x="4" y="2"/>
              </a:cxn>
              <a:cxn ang="0">
                <a:pos x="4" y="0"/>
              </a:cxn>
              <a:cxn ang="0">
                <a:pos x="0" y="2"/>
              </a:cxn>
              <a:cxn ang="0">
                <a:pos x="0" y="4"/>
              </a:cxn>
            </a:cxnLst>
            <a:rect l="0" t="0" r="r" b="b"/>
            <a:pathLst>
              <a:path w="62" h="252">
                <a:moveTo>
                  <a:pt x="0" y="4"/>
                </a:moveTo>
                <a:lnTo>
                  <a:pt x="56" y="250"/>
                </a:lnTo>
                <a:lnTo>
                  <a:pt x="56" y="252"/>
                </a:lnTo>
                <a:lnTo>
                  <a:pt x="62" y="252"/>
                </a:lnTo>
                <a:lnTo>
                  <a:pt x="60" y="250"/>
                </a:lnTo>
                <a:lnTo>
                  <a:pt x="4" y="2"/>
                </a:lnTo>
                <a:lnTo>
                  <a:pt x="4" y="0"/>
                </a:lnTo>
                <a:lnTo>
                  <a:pt x="0" y="2"/>
                </a:lnTo>
                <a:lnTo>
                  <a:pt x="0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909" name="Text Box 29"/>
          <p:cNvSpPr txBox="1">
            <a:spLocks noChangeArrowheads="1"/>
          </p:cNvSpPr>
          <p:nvPr/>
        </p:nvSpPr>
        <p:spPr bwMode="auto">
          <a:xfrm>
            <a:off x="711200" y="2003425"/>
            <a:ext cx="838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 defTabSz="914400" fontAlgn="base"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itchFamily="-65" charset="2"/>
              <a:buNone/>
            </a:pPr>
            <a:r>
              <a:rPr lang="en-US" sz="2000">
                <a:solidFill>
                  <a:srgbClr val="FF0000"/>
                </a:solidFill>
                <a:latin typeface="Comic Sans MS" pitchFamily="-65" charset="0"/>
                <a:ea typeface="Arial" pitchFamily="-65" charset="0"/>
                <a:cs typeface="Arial" pitchFamily="-65" charset="0"/>
              </a:rPr>
              <a:t>x+</a:t>
            </a:r>
            <a:r>
              <a:rPr lang="el-GR" sz="2000">
                <a:solidFill>
                  <a:srgbClr val="FF0000"/>
                </a:solidFill>
                <a:latin typeface="ヒラギノ明朝 ProN W3" pitchFamily="-65" charset="-128"/>
                <a:ea typeface="Arial" pitchFamily="-65" charset="0"/>
                <a:cs typeface="Arial" pitchFamily="-65" charset="0"/>
              </a:rPr>
              <a:t>ξ</a:t>
            </a:r>
            <a:endParaRPr lang="el-GR" sz="2000">
              <a:solidFill>
                <a:srgbClr val="FF0000"/>
              </a:solidFill>
              <a:latin typeface="Comic Sans M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22910" name="Text Box 30"/>
          <p:cNvSpPr txBox="1">
            <a:spLocks noChangeArrowheads="1"/>
          </p:cNvSpPr>
          <p:nvPr/>
        </p:nvSpPr>
        <p:spPr bwMode="auto">
          <a:xfrm>
            <a:off x="2768600" y="2003425"/>
            <a:ext cx="838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 defTabSz="914400" fontAlgn="base"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itchFamily="-65" charset="2"/>
              <a:buNone/>
            </a:pPr>
            <a:r>
              <a:rPr lang="en-US" sz="2000">
                <a:solidFill>
                  <a:srgbClr val="FF0000"/>
                </a:solidFill>
                <a:latin typeface="Comic Sans MS" pitchFamily="-65" charset="0"/>
                <a:ea typeface="Arial" pitchFamily="-65" charset="0"/>
                <a:cs typeface="Arial" pitchFamily="-65" charset="0"/>
              </a:rPr>
              <a:t>x-</a:t>
            </a:r>
            <a:r>
              <a:rPr lang="el-GR" sz="2000">
                <a:solidFill>
                  <a:srgbClr val="FF0000"/>
                </a:solidFill>
                <a:latin typeface="ヒラギノ明朝 ProN W3" pitchFamily="-65" charset="-128"/>
                <a:ea typeface="Arial" pitchFamily="-65" charset="0"/>
                <a:cs typeface="Arial" pitchFamily="-65" charset="0"/>
              </a:rPr>
              <a:t>ξ</a:t>
            </a:r>
            <a:endParaRPr lang="el-GR" sz="2000">
              <a:solidFill>
                <a:srgbClr val="FF0000"/>
              </a:solidFill>
              <a:latin typeface="Comic Sans M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22911" name="Text Box 31"/>
          <p:cNvSpPr txBox="1">
            <a:spLocks noChangeArrowheads="1"/>
          </p:cNvSpPr>
          <p:nvPr/>
        </p:nvSpPr>
        <p:spPr bwMode="auto">
          <a:xfrm>
            <a:off x="0" y="3052763"/>
            <a:ext cx="1219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 defTabSz="914400" fontAlgn="base"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itchFamily="-65" charset="2"/>
              <a:buNone/>
            </a:pPr>
            <a:r>
              <a:rPr lang="en-US">
                <a:solidFill>
                  <a:srgbClr val="33CC33"/>
                </a:solidFill>
                <a:latin typeface="Comic Sans MS" pitchFamily="-65" charset="0"/>
                <a:ea typeface="Arial" pitchFamily="-65" charset="0"/>
                <a:cs typeface="Arial" pitchFamily="-65" charset="0"/>
              </a:rPr>
              <a:t>P +</a:t>
            </a:r>
            <a:r>
              <a:rPr lang="el-GR">
                <a:solidFill>
                  <a:srgbClr val="33CC33"/>
                </a:solidFill>
                <a:latin typeface="ヒラギノ明朝 ProN W3" pitchFamily="-65" charset="-128"/>
                <a:ea typeface="Arial" pitchFamily="-65" charset="0"/>
                <a:cs typeface="Arial" pitchFamily="-65" charset="0"/>
              </a:rPr>
              <a:t>Δ</a:t>
            </a:r>
            <a:r>
              <a:rPr lang="en-US">
                <a:solidFill>
                  <a:srgbClr val="33CC33"/>
                </a:solidFill>
                <a:latin typeface="Comic Sans MS" pitchFamily="-65" charset="0"/>
                <a:ea typeface="Arial" pitchFamily="-65" charset="0"/>
                <a:cs typeface="Arial" pitchFamily="-65" charset="0"/>
              </a:rPr>
              <a:t>/2</a:t>
            </a:r>
            <a:endParaRPr lang="el-GR" sz="2000">
              <a:solidFill>
                <a:srgbClr val="33CC33"/>
              </a:solidFill>
              <a:latin typeface="Comic Sans M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22912" name="Text Box 32"/>
          <p:cNvSpPr txBox="1">
            <a:spLocks noChangeArrowheads="1"/>
          </p:cNvSpPr>
          <p:nvPr/>
        </p:nvSpPr>
        <p:spPr bwMode="auto">
          <a:xfrm>
            <a:off x="1174750" y="3108325"/>
            <a:ext cx="2076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 defTabSz="914400" fontAlgn="base"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itchFamily="-65" charset="2"/>
              <a:buNone/>
            </a:pPr>
            <a:r>
              <a:rPr lang="en-US" sz="2000">
                <a:solidFill>
                  <a:srgbClr val="333399"/>
                </a:solidFill>
                <a:latin typeface="Comic Sans MS" pitchFamily="-65" charset="0"/>
                <a:ea typeface="Arial" pitchFamily="-65" charset="0"/>
                <a:cs typeface="Arial" pitchFamily="-65" charset="0"/>
              </a:rPr>
              <a:t>GPD(</a:t>
            </a:r>
            <a:r>
              <a:rPr lang="en-US" sz="2000">
                <a:solidFill>
                  <a:srgbClr val="FF0000"/>
                </a:solidFill>
                <a:latin typeface="Comic Sans MS" pitchFamily="-65" charset="0"/>
                <a:ea typeface="Arial" pitchFamily="-65" charset="0"/>
                <a:cs typeface="Arial" pitchFamily="-65" charset="0"/>
              </a:rPr>
              <a:t>x,</a:t>
            </a:r>
            <a:r>
              <a:rPr lang="el-GR" sz="2000">
                <a:solidFill>
                  <a:srgbClr val="FF0000"/>
                </a:solidFill>
                <a:latin typeface="ヒラギノ明朝 ProN W3" pitchFamily="-65" charset="-128"/>
                <a:ea typeface="Arial" pitchFamily="-65" charset="0"/>
                <a:cs typeface="Arial" pitchFamily="-65" charset="0"/>
              </a:rPr>
              <a:t>ξ</a:t>
            </a:r>
            <a:r>
              <a:rPr lang="en-US" sz="2000">
                <a:solidFill>
                  <a:srgbClr val="FF0000"/>
                </a:solidFill>
                <a:latin typeface="Comic Sans MS" pitchFamily="-65" charset="0"/>
                <a:ea typeface="Arial" pitchFamily="-65" charset="0"/>
                <a:cs typeface="Arial" pitchFamily="-65" charset="0"/>
              </a:rPr>
              <a:t> ,</a:t>
            </a:r>
            <a:r>
              <a:rPr lang="en-US" sz="2000">
                <a:solidFill>
                  <a:srgbClr val="03D21E"/>
                </a:solidFill>
                <a:latin typeface="Comic Sans MS" pitchFamily="-65" charset="0"/>
                <a:ea typeface="Arial" pitchFamily="-65" charset="0"/>
                <a:cs typeface="Arial" pitchFamily="-65" charset="0"/>
              </a:rPr>
              <a:t>t=</a:t>
            </a:r>
            <a:r>
              <a:rPr lang="en-US" sz="2000">
                <a:solidFill>
                  <a:srgbClr val="03D21E"/>
                </a:solidFill>
                <a:latin typeface="Symbol" pitchFamily="-65" charset="2"/>
                <a:ea typeface="Arial" pitchFamily="-65" charset="0"/>
                <a:cs typeface="Arial" pitchFamily="-65" charset="0"/>
                <a:sym typeface="Symbol" pitchFamily="-65" charset="2"/>
              </a:rPr>
              <a:t></a:t>
            </a:r>
            <a:r>
              <a:rPr lang="en-US" sz="2000" baseline="30000">
                <a:solidFill>
                  <a:srgbClr val="03D21E"/>
                </a:solidFill>
                <a:latin typeface="Comic Sans MS" pitchFamily="-65" charset="0"/>
                <a:ea typeface="Arial" pitchFamily="-65" charset="0"/>
                <a:cs typeface="Arial" pitchFamily="-65" charset="0"/>
              </a:rPr>
              <a:t>2</a:t>
            </a:r>
            <a:r>
              <a:rPr lang="en-US" sz="2000">
                <a:solidFill>
                  <a:srgbClr val="333399"/>
                </a:solidFill>
                <a:latin typeface="Comic Sans MS" pitchFamily="-65" charset="0"/>
                <a:ea typeface="Arial" pitchFamily="-65" charset="0"/>
                <a:cs typeface="Arial" pitchFamily="-65" charset="0"/>
              </a:rPr>
              <a:t>)</a:t>
            </a:r>
            <a:endParaRPr lang="en-US" sz="2000">
              <a:solidFill>
                <a:srgbClr val="FF0000"/>
              </a:solidFill>
              <a:latin typeface="Comic Sans M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22913" name="Freeform 33"/>
          <p:cNvSpPr>
            <a:spLocks/>
          </p:cNvSpPr>
          <p:nvPr/>
        </p:nvSpPr>
        <p:spPr bwMode="auto">
          <a:xfrm>
            <a:off x="1373188" y="2451100"/>
            <a:ext cx="1516062" cy="522288"/>
          </a:xfrm>
          <a:custGeom>
            <a:avLst/>
            <a:gdLst/>
            <a:ahLst/>
            <a:cxnLst>
              <a:cxn ang="0">
                <a:pos x="468" y="94"/>
              </a:cxn>
              <a:cxn ang="0">
                <a:pos x="462" y="114"/>
              </a:cxn>
              <a:cxn ang="0">
                <a:pos x="444" y="134"/>
              </a:cxn>
              <a:cxn ang="0">
                <a:pos x="416" y="152"/>
              </a:cxn>
              <a:cxn ang="0">
                <a:pos x="380" y="166"/>
              </a:cxn>
              <a:cxn ang="0">
                <a:pos x="336" y="178"/>
              </a:cxn>
              <a:cxn ang="0">
                <a:pos x="288" y="184"/>
              </a:cxn>
              <a:cxn ang="0">
                <a:pos x="234" y="186"/>
              </a:cxn>
              <a:cxn ang="0">
                <a:pos x="180" y="184"/>
              </a:cxn>
              <a:cxn ang="0">
                <a:pos x="132" y="178"/>
              </a:cxn>
              <a:cxn ang="0">
                <a:pos x="88" y="166"/>
              </a:cxn>
              <a:cxn ang="0">
                <a:pos x="52" y="152"/>
              </a:cxn>
              <a:cxn ang="0">
                <a:pos x="24" y="134"/>
              </a:cxn>
              <a:cxn ang="0">
                <a:pos x="8" y="114"/>
              </a:cxn>
              <a:cxn ang="0">
                <a:pos x="0" y="94"/>
              </a:cxn>
              <a:cxn ang="0">
                <a:pos x="8" y="72"/>
              </a:cxn>
              <a:cxn ang="0">
                <a:pos x="24" y="52"/>
              </a:cxn>
              <a:cxn ang="0">
                <a:pos x="52" y="36"/>
              </a:cxn>
              <a:cxn ang="0">
                <a:pos x="88" y="20"/>
              </a:cxn>
              <a:cxn ang="0">
                <a:pos x="132" y="10"/>
              </a:cxn>
              <a:cxn ang="0">
                <a:pos x="180" y="2"/>
              </a:cxn>
              <a:cxn ang="0">
                <a:pos x="234" y="0"/>
              </a:cxn>
              <a:cxn ang="0">
                <a:pos x="288" y="2"/>
              </a:cxn>
              <a:cxn ang="0">
                <a:pos x="336" y="10"/>
              </a:cxn>
              <a:cxn ang="0">
                <a:pos x="380" y="20"/>
              </a:cxn>
              <a:cxn ang="0">
                <a:pos x="416" y="36"/>
              </a:cxn>
              <a:cxn ang="0">
                <a:pos x="444" y="52"/>
              </a:cxn>
              <a:cxn ang="0">
                <a:pos x="462" y="72"/>
              </a:cxn>
              <a:cxn ang="0">
                <a:pos x="468" y="94"/>
              </a:cxn>
            </a:cxnLst>
            <a:rect l="0" t="0" r="r" b="b"/>
            <a:pathLst>
              <a:path w="468" h="186">
                <a:moveTo>
                  <a:pt x="468" y="94"/>
                </a:moveTo>
                <a:lnTo>
                  <a:pt x="462" y="114"/>
                </a:lnTo>
                <a:lnTo>
                  <a:pt x="444" y="134"/>
                </a:lnTo>
                <a:lnTo>
                  <a:pt x="416" y="152"/>
                </a:lnTo>
                <a:lnTo>
                  <a:pt x="380" y="166"/>
                </a:lnTo>
                <a:lnTo>
                  <a:pt x="336" y="178"/>
                </a:lnTo>
                <a:lnTo>
                  <a:pt x="288" y="184"/>
                </a:lnTo>
                <a:lnTo>
                  <a:pt x="234" y="186"/>
                </a:lnTo>
                <a:lnTo>
                  <a:pt x="180" y="184"/>
                </a:lnTo>
                <a:lnTo>
                  <a:pt x="132" y="178"/>
                </a:lnTo>
                <a:lnTo>
                  <a:pt x="88" y="166"/>
                </a:lnTo>
                <a:lnTo>
                  <a:pt x="52" y="152"/>
                </a:lnTo>
                <a:lnTo>
                  <a:pt x="24" y="134"/>
                </a:lnTo>
                <a:lnTo>
                  <a:pt x="8" y="114"/>
                </a:lnTo>
                <a:lnTo>
                  <a:pt x="0" y="94"/>
                </a:lnTo>
                <a:lnTo>
                  <a:pt x="8" y="72"/>
                </a:lnTo>
                <a:lnTo>
                  <a:pt x="24" y="52"/>
                </a:lnTo>
                <a:lnTo>
                  <a:pt x="52" y="36"/>
                </a:lnTo>
                <a:lnTo>
                  <a:pt x="88" y="20"/>
                </a:lnTo>
                <a:lnTo>
                  <a:pt x="132" y="10"/>
                </a:lnTo>
                <a:lnTo>
                  <a:pt x="180" y="2"/>
                </a:lnTo>
                <a:lnTo>
                  <a:pt x="234" y="0"/>
                </a:lnTo>
                <a:lnTo>
                  <a:pt x="288" y="2"/>
                </a:lnTo>
                <a:lnTo>
                  <a:pt x="336" y="10"/>
                </a:lnTo>
                <a:lnTo>
                  <a:pt x="380" y="20"/>
                </a:lnTo>
                <a:lnTo>
                  <a:pt x="416" y="36"/>
                </a:lnTo>
                <a:lnTo>
                  <a:pt x="444" y="52"/>
                </a:lnTo>
                <a:lnTo>
                  <a:pt x="462" y="72"/>
                </a:lnTo>
                <a:lnTo>
                  <a:pt x="468" y="94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tint val="0"/>
                  <a:invGamma/>
                </a:schemeClr>
              </a:gs>
              <a:gs pos="100000">
                <a:schemeClr val="hlink"/>
              </a:gs>
            </a:gsLst>
            <a:path path="rect">
              <a:fillToRect l="50000" t="50000" r="50000" b="50000"/>
            </a:path>
          </a:gradFill>
          <a:ln w="0">
            <a:solidFill>
              <a:srgbClr val="E1E1E1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914" name="Line 34"/>
          <p:cNvSpPr>
            <a:spLocks noChangeShapeType="1"/>
          </p:cNvSpPr>
          <p:nvPr/>
        </p:nvSpPr>
        <p:spPr bwMode="auto">
          <a:xfrm flipV="1">
            <a:off x="2159000" y="2689225"/>
            <a:ext cx="0" cy="457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915" name="Line 35"/>
          <p:cNvSpPr>
            <a:spLocks noChangeShapeType="1"/>
          </p:cNvSpPr>
          <p:nvPr/>
        </p:nvSpPr>
        <p:spPr bwMode="auto">
          <a:xfrm flipV="1">
            <a:off x="1704975" y="1689100"/>
            <a:ext cx="6921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916" name="Freeform 36"/>
          <p:cNvSpPr>
            <a:spLocks/>
          </p:cNvSpPr>
          <p:nvPr/>
        </p:nvSpPr>
        <p:spPr bwMode="auto">
          <a:xfrm>
            <a:off x="2393950" y="1685925"/>
            <a:ext cx="239713" cy="2952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" y="16"/>
              </a:cxn>
              <a:cxn ang="0">
                <a:pos x="30" y="46"/>
              </a:cxn>
              <a:cxn ang="0">
                <a:pos x="62" y="48"/>
              </a:cxn>
              <a:cxn ang="0">
                <a:pos x="80" y="28"/>
              </a:cxn>
              <a:cxn ang="0">
                <a:pos x="82" y="18"/>
              </a:cxn>
              <a:cxn ang="0">
                <a:pos x="56" y="10"/>
              </a:cxn>
              <a:cxn ang="0">
                <a:pos x="36" y="44"/>
              </a:cxn>
              <a:cxn ang="0">
                <a:pos x="72" y="94"/>
              </a:cxn>
              <a:cxn ang="0">
                <a:pos x="104" y="86"/>
              </a:cxn>
              <a:cxn ang="0">
                <a:pos x="100" y="56"/>
              </a:cxn>
              <a:cxn ang="0">
                <a:pos x="70" y="72"/>
              </a:cxn>
              <a:cxn ang="0">
                <a:pos x="60" y="92"/>
              </a:cxn>
              <a:cxn ang="0">
                <a:pos x="74" y="134"/>
              </a:cxn>
              <a:cxn ang="0">
                <a:pos x="116" y="142"/>
              </a:cxn>
              <a:cxn ang="0">
                <a:pos x="144" y="124"/>
              </a:cxn>
              <a:cxn ang="0">
                <a:pos x="142" y="98"/>
              </a:cxn>
              <a:cxn ang="0">
                <a:pos x="120" y="100"/>
              </a:cxn>
              <a:cxn ang="0">
                <a:pos x="104" y="114"/>
              </a:cxn>
              <a:cxn ang="0">
                <a:pos x="110" y="170"/>
              </a:cxn>
              <a:cxn ang="0">
                <a:pos x="140" y="180"/>
              </a:cxn>
              <a:cxn ang="0">
                <a:pos x="150" y="186"/>
              </a:cxn>
            </a:cxnLst>
            <a:rect l="0" t="0" r="r" b="b"/>
            <a:pathLst>
              <a:path w="151" h="186">
                <a:moveTo>
                  <a:pt x="0" y="0"/>
                </a:moveTo>
                <a:cubicBezTo>
                  <a:pt x="7" y="4"/>
                  <a:pt x="11" y="7"/>
                  <a:pt x="14" y="16"/>
                </a:cubicBezTo>
                <a:cubicBezTo>
                  <a:pt x="15" y="29"/>
                  <a:pt x="18" y="38"/>
                  <a:pt x="30" y="46"/>
                </a:cubicBezTo>
                <a:cubicBezTo>
                  <a:pt x="37" y="57"/>
                  <a:pt x="50" y="51"/>
                  <a:pt x="62" y="48"/>
                </a:cubicBezTo>
                <a:cubicBezTo>
                  <a:pt x="70" y="45"/>
                  <a:pt x="77" y="33"/>
                  <a:pt x="80" y="28"/>
                </a:cubicBezTo>
                <a:cubicBezTo>
                  <a:pt x="83" y="23"/>
                  <a:pt x="86" y="21"/>
                  <a:pt x="82" y="18"/>
                </a:cubicBezTo>
                <a:cubicBezTo>
                  <a:pt x="78" y="3"/>
                  <a:pt x="71" y="8"/>
                  <a:pt x="56" y="10"/>
                </a:cubicBezTo>
                <a:cubicBezTo>
                  <a:pt x="45" y="20"/>
                  <a:pt x="40" y="30"/>
                  <a:pt x="36" y="44"/>
                </a:cubicBezTo>
                <a:cubicBezTo>
                  <a:pt x="30" y="84"/>
                  <a:pt x="40" y="83"/>
                  <a:pt x="72" y="94"/>
                </a:cubicBezTo>
                <a:cubicBezTo>
                  <a:pt x="97" y="92"/>
                  <a:pt x="86" y="94"/>
                  <a:pt x="104" y="86"/>
                </a:cubicBezTo>
                <a:cubicBezTo>
                  <a:pt x="112" y="64"/>
                  <a:pt x="116" y="64"/>
                  <a:pt x="100" y="56"/>
                </a:cubicBezTo>
                <a:cubicBezTo>
                  <a:pt x="89" y="58"/>
                  <a:pt x="76" y="63"/>
                  <a:pt x="70" y="72"/>
                </a:cubicBezTo>
                <a:cubicBezTo>
                  <a:pt x="67" y="79"/>
                  <a:pt x="64" y="85"/>
                  <a:pt x="60" y="92"/>
                </a:cubicBezTo>
                <a:cubicBezTo>
                  <a:pt x="61" y="114"/>
                  <a:pt x="57" y="121"/>
                  <a:pt x="74" y="134"/>
                </a:cubicBezTo>
                <a:cubicBezTo>
                  <a:pt x="79" y="151"/>
                  <a:pt x="101" y="145"/>
                  <a:pt x="116" y="142"/>
                </a:cubicBezTo>
                <a:cubicBezTo>
                  <a:pt x="126" y="134"/>
                  <a:pt x="133" y="130"/>
                  <a:pt x="144" y="124"/>
                </a:cubicBezTo>
                <a:cubicBezTo>
                  <a:pt x="149" y="116"/>
                  <a:pt x="151" y="101"/>
                  <a:pt x="142" y="98"/>
                </a:cubicBezTo>
                <a:cubicBezTo>
                  <a:pt x="134" y="98"/>
                  <a:pt x="127" y="97"/>
                  <a:pt x="120" y="100"/>
                </a:cubicBezTo>
                <a:cubicBezTo>
                  <a:pt x="112" y="102"/>
                  <a:pt x="111" y="111"/>
                  <a:pt x="104" y="114"/>
                </a:cubicBezTo>
                <a:cubicBezTo>
                  <a:pt x="98" y="129"/>
                  <a:pt x="89" y="163"/>
                  <a:pt x="110" y="170"/>
                </a:cubicBezTo>
                <a:cubicBezTo>
                  <a:pt x="117" y="180"/>
                  <a:pt x="127" y="178"/>
                  <a:pt x="140" y="180"/>
                </a:cubicBezTo>
                <a:cubicBezTo>
                  <a:pt x="147" y="182"/>
                  <a:pt x="144" y="180"/>
                  <a:pt x="150" y="186"/>
                </a:cubicBezTo>
              </a:path>
            </a:pathLst>
          </a:custGeom>
          <a:noFill/>
          <a:ln w="19050" cmpd="sng">
            <a:solidFill>
              <a:schemeClr val="accent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917" name="Line 37"/>
          <p:cNvSpPr>
            <a:spLocks noChangeShapeType="1"/>
          </p:cNvSpPr>
          <p:nvPr/>
        </p:nvSpPr>
        <p:spPr bwMode="auto">
          <a:xfrm flipV="1">
            <a:off x="2406650" y="1365250"/>
            <a:ext cx="450850" cy="317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918" name="Line 38"/>
          <p:cNvSpPr>
            <a:spLocks noChangeShapeType="1"/>
          </p:cNvSpPr>
          <p:nvPr/>
        </p:nvSpPr>
        <p:spPr bwMode="auto">
          <a:xfrm flipV="1">
            <a:off x="2628900" y="1663700"/>
            <a:ext cx="450850" cy="317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919" name="Oval 39"/>
          <p:cNvSpPr>
            <a:spLocks noChangeArrowheads="1"/>
          </p:cNvSpPr>
          <p:nvPr/>
        </p:nvSpPr>
        <p:spPr bwMode="auto">
          <a:xfrm rot="-2022944">
            <a:off x="2879725" y="1165225"/>
            <a:ext cx="377825" cy="590550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920" name="Line 40"/>
          <p:cNvSpPr>
            <a:spLocks noChangeShapeType="1"/>
          </p:cNvSpPr>
          <p:nvPr/>
        </p:nvSpPr>
        <p:spPr bwMode="auto">
          <a:xfrm flipV="1">
            <a:off x="3206750" y="920750"/>
            <a:ext cx="482600" cy="403225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921" name="Text Box 41"/>
          <p:cNvSpPr txBox="1">
            <a:spLocks noChangeArrowheads="1"/>
          </p:cNvSpPr>
          <p:nvPr/>
        </p:nvSpPr>
        <p:spPr bwMode="auto">
          <a:xfrm>
            <a:off x="3009900" y="1406525"/>
            <a:ext cx="1358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 defTabSz="914400" fontAlgn="base"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itchFamily="-65" charset="2"/>
              <a:buNone/>
            </a:pPr>
            <a:r>
              <a:rPr lang="en-US" sz="2000">
                <a:solidFill>
                  <a:srgbClr val="333399"/>
                </a:solidFill>
                <a:latin typeface="Comic Sans MS" pitchFamily="-65" charset="0"/>
                <a:ea typeface="Arial" pitchFamily="-65" charset="0"/>
                <a:cs typeface="Arial" pitchFamily="-65" charset="0"/>
              </a:rPr>
              <a:t>DA(z)</a:t>
            </a:r>
            <a:endParaRPr lang="en-US" sz="2000">
              <a:solidFill>
                <a:srgbClr val="FF0000"/>
              </a:solidFill>
              <a:latin typeface="Comic Sans M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22923" name="Text Box 43"/>
          <p:cNvSpPr txBox="1">
            <a:spLocks noChangeArrowheads="1"/>
          </p:cNvSpPr>
          <p:nvPr/>
        </p:nvSpPr>
        <p:spPr bwMode="auto">
          <a:xfrm>
            <a:off x="2362200" y="1216025"/>
            <a:ext cx="419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 defTabSz="914400" fontAlgn="base"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itchFamily="-65" charset="2"/>
              <a:buNone/>
            </a:pPr>
            <a:r>
              <a:rPr lang="en-US" sz="2000">
                <a:solidFill>
                  <a:srgbClr val="333399"/>
                </a:solidFill>
                <a:latin typeface="Comic Sans MS" pitchFamily="-65" charset="0"/>
                <a:ea typeface="Arial" pitchFamily="-65" charset="0"/>
                <a:cs typeface="Arial" pitchFamily="-65" charset="0"/>
              </a:rPr>
              <a:t>z</a:t>
            </a:r>
            <a:endParaRPr lang="en-US" sz="2000">
              <a:solidFill>
                <a:srgbClr val="FF0000"/>
              </a:solidFill>
              <a:latin typeface="Comic Sans M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22925" name="Text Box 45"/>
          <p:cNvSpPr txBox="1">
            <a:spLocks noGrp="1" noChangeArrowheads="1"/>
          </p:cNvSpPr>
          <p:nvPr>
            <p:ph type="body" idx="1"/>
          </p:nvPr>
        </p:nvSpPr>
        <p:spPr>
          <a:xfrm>
            <a:off x="165100" y="5232400"/>
            <a:ext cx="4330700" cy="1498600"/>
          </a:xfrm>
          <a:noFill/>
          <a:ln w="28575">
            <a:solidFill>
              <a:schemeClr val="accent2"/>
            </a:solidFill>
          </a:ln>
        </p:spPr>
        <p:txBody>
          <a:bodyPr/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2000">
                <a:ea typeface="ＭＳ Ｐゴシック" pitchFamily="-65" charset="-128"/>
                <a:cs typeface="ＭＳ Ｐゴシック" pitchFamily="-65" charset="-128"/>
              </a:rPr>
              <a:t>Gluon and quark GPDs enter to same order in </a:t>
            </a:r>
            <a:r>
              <a:rPr lang="en-US" sz="2000">
                <a:latin typeface="Symbol" pitchFamily="-65" charset="2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</a:t>
            </a:r>
            <a:r>
              <a:rPr lang="en-US" sz="2000" baseline="-15000">
                <a:ea typeface="ＭＳ Ｐゴシック" pitchFamily="-65" charset="-128"/>
                <a:cs typeface="ＭＳ Ｐゴシック" pitchFamily="-65" charset="-128"/>
              </a:rPr>
              <a:t>S</a:t>
            </a:r>
            <a:r>
              <a:rPr lang="en-US" sz="2000">
                <a:ea typeface="ＭＳ Ｐゴシック" pitchFamily="-65" charset="-128"/>
                <a:cs typeface="ＭＳ Ｐゴシック" pitchFamily="-65" charset="-128"/>
              </a:rPr>
              <a:t>. 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2000">
                <a:ea typeface="ＭＳ Ｐゴシック" pitchFamily="-65" charset="-128"/>
                <a:cs typeface="ＭＳ Ｐゴシック" pitchFamily="-65" charset="-128"/>
              </a:rPr>
              <a:t>SCHC:	</a:t>
            </a:r>
            <a:r>
              <a:rPr lang="en-US" sz="2400">
                <a:latin typeface="Symbol" pitchFamily="-65" charset="2"/>
                <a:sym typeface="Symbol" pitchFamily="-65" charset="2"/>
              </a:rPr>
              <a:t></a:t>
            </a:r>
            <a:r>
              <a:rPr lang="en-US" sz="2400" baseline="-15000"/>
              <a:t>L</a:t>
            </a:r>
            <a:r>
              <a:rPr lang="en-US" altLang="ja-JP" sz="2400"/>
              <a:t>~ [Q</a:t>
            </a:r>
            <a:r>
              <a:rPr lang="en-US" altLang="ja-JP" sz="2400" baseline="30000"/>
              <a:t>2</a:t>
            </a:r>
            <a:r>
              <a:rPr lang="en-US" altLang="ja-JP" sz="2400"/>
              <a:t>]</a:t>
            </a:r>
            <a:r>
              <a:rPr lang="en-US" altLang="ja-JP" sz="2400" baseline="30000">
                <a:latin typeface="Symbol" pitchFamily="-65" charset="2"/>
                <a:sym typeface="Symbol" pitchFamily="-65" charset="2"/>
              </a:rPr>
              <a:t></a:t>
            </a:r>
            <a:r>
              <a:rPr lang="en-US" altLang="ja-JP" sz="2400"/>
              <a:t>	</a:t>
            </a:r>
            <a:r>
              <a:rPr lang="en-US" sz="2400">
                <a:latin typeface="Symbol" pitchFamily="-65" charset="2"/>
                <a:sym typeface="Symbol" pitchFamily="-65" charset="2"/>
              </a:rPr>
              <a:t></a:t>
            </a:r>
            <a:r>
              <a:rPr lang="en-US" sz="2400" baseline="-15000"/>
              <a:t>T</a:t>
            </a:r>
            <a:r>
              <a:rPr lang="en-US" altLang="ja-JP" sz="2400"/>
              <a:t>~ [Q</a:t>
            </a:r>
            <a:r>
              <a:rPr lang="en-US" altLang="ja-JP" sz="2400" baseline="30000"/>
              <a:t>2</a:t>
            </a:r>
            <a:r>
              <a:rPr lang="en-US" altLang="ja-JP" sz="2400"/>
              <a:t>]</a:t>
            </a:r>
            <a:r>
              <a:rPr lang="en-US" altLang="ja-JP" sz="2400" baseline="30000">
                <a:latin typeface="Symbol" pitchFamily="-65" charset="2"/>
                <a:sym typeface="Symbol" pitchFamily="-65" charset="2"/>
              </a:rPr>
              <a:t></a:t>
            </a:r>
            <a:endParaRPr lang="en-US" sz="2000">
              <a:ea typeface="ＭＳ Ｐゴシック" pitchFamily="-65" charset="-128"/>
              <a:cs typeface="ＭＳ Ｐゴシック" pitchFamily="-65" charset="-128"/>
            </a:endParaRP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2000">
                <a:ea typeface="ＭＳ Ｐゴシック" pitchFamily="-65" charset="-128"/>
                <a:cs typeface="ＭＳ Ｐゴシック" pitchFamily="-65" charset="-128"/>
              </a:rPr>
              <a:t>Spin/Flavor selectivity 	</a:t>
            </a:r>
          </a:p>
        </p:txBody>
      </p:sp>
      <p:sp>
        <p:nvSpPr>
          <p:cNvPr id="122927" name="Text Box 47"/>
          <p:cNvSpPr txBox="1">
            <a:spLocks noChangeArrowheads="1"/>
          </p:cNvSpPr>
          <p:nvPr/>
        </p:nvSpPr>
        <p:spPr bwMode="auto">
          <a:xfrm>
            <a:off x="4273550" y="1641475"/>
            <a:ext cx="4222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+</a:t>
            </a: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2965" name="Text Box 85"/>
          <p:cNvSpPr txBox="1">
            <a:spLocks noChangeArrowheads="1"/>
          </p:cNvSpPr>
          <p:nvPr/>
        </p:nvSpPr>
        <p:spPr bwMode="auto">
          <a:xfrm>
            <a:off x="4603750" y="4524375"/>
            <a:ext cx="4222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+</a:t>
            </a: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3001" name="Text Box 121"/>
          <p:cNvSpPr txBox="1">
            <a:spLocks noChangeArrowheads="1"/>
          </p:cNvSpPr>
          <p:nvPr/>
        </p:nvSpPr>
        <p:spPr bwMode="auto">
          <a:xfrm>
            <a:off x="4911725" y="6318250"/>
            <a:ext cx="3078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[Diffractive channels only]</a:t>
            </a:r>
          </a:p>
        </p:txBody>
      </p:sp>
      <p:grpSp>
        <p:nvGrpSpPr>
          <p:cNvPr id="123003" name="Group 123"/>
          <p:cNvGrpSpPr>
            <a:grpSpLocks/>
          </p:cNvGrpSpPr>
          <p:nvPr/>
        </p:nvGrpSpPr>
        <p:grpSpPr bwMode="auto">
          <a:xfrm>
            <a:off x="5118100" y="3752850"/>
            <a:ext cx="3797300" cy="2444750"/>
            <a:chOff x="3008" y="2364"/>
            <a:chExt cx="2392" cy="1540"/>
          </a:xfrm>
        </p:grpSpPr>
        <p:sp>
          <p:nvSpPr>
            <p:cNvPr id="122968" name="Freeform 88"/>
            <p:cNvSpPr>
              <a:spLocks/>
            </p:cNvSpPr>
            <p:nvPr/>
          </p:nvSpPr>
          <p:spPr bwMode="auto">
            <a:xfrm>
              <a:off x="3464" y="2453"/>
              <a:ext cx="505" cy="391"/>
            </a:xfrm>
            <a:custGeom>
              <a:avLst/>
              <a:gdLst/>
              <a:ahLst/>
              <a:cxnLst>
                <a:cxn ang="0">
                  <a:pos x="224" y="226"/>
                </a:cxn>
                <a:cxn ang="0">
                  <a:pos x="208" y="228"/>
                </a:cxn>
                <a:cxn ang="0">
                  <a:pos x="200" y="220"/>
                </a:cxn>
                <a:cxn ang="0">
                  <a:pos x="204" y="196"/>
                </a:cxn>
                <a:cxn ang="0">
                  <a:pos x="212" y="164"/>
                </a:cxn>
                <a:cxn ang="0">
                  <a:pos x="212" y="144"/>
                </a:cxn>
                <a:cxn ang="0">
                  <a:pos x="198" y="136"/>
                </a:cxn>
                <a:cxn ang="0">
                  <a:pos x="174" y="144"/>
                </a:cxn>
                <a:cxn ang="0">
                  <a:pos x="144" y="158"/>
                </a:cxn>
                <a:cxn ang="0">
                  <a:pos x="126" y="160"/>
                </a:cxn>
                <a:cxn ang="0">
                  <a:pos x="120" y="152"/>
                </a:cxn>
                <a:cxn ang="0">
                  <a:pos x="122" y="128"/>
                </a:cxn>
                <a:cxn ang="0">
                  <a:pos x="132" y="96"/>
                </a:cxn>
                <a:cxn ang="0">
                  <a:pos x="130" y="76"/>
                </a:cxn>
                <a:cxn ang="0">
                  <a:pos x="116" y="68"/>
                </a:cxn>
                <a:cxn ang="0">
                  <a:pos x="92" y="76"/>
                </a:cxn>
                <a:cxn ang="0">
                  <a:pos x="64" y="90"/>
                </a:cxn>
                <a:cxn ang="0">
                  <a:pos x="46" y="92"/>
                </a:cxn>
                <a:cxn ang="0">
                  <a:pos x="38" y="82"/>
                </a:cxn>
                <a:cxn ang="0">
                  <a:pos x="42" y="60"/>
                </a:cxn>
                <a:cxn ang="0">
                  <a:pos x="50" y="28"/>
                </a:cxn>
                <a:cxn ang="0">
                  <a:pos x="50" y="6"/>
                </a:cxn>
                <a:cxn ang="0">
                  <a:pos x="36" y="0"/>
                </a:cxn>
                <a:cxn ang="0">
                  <a:pos x="12" y="6"/>
                </a:cxn>
                <a:cxn ang="0">
                  <a:pos x="2" y="18"/>
                </a:cxn>
                <a:cxn ang="0">
                  <a:pos x="22" y="8"/>
                </a:cxn>
                <a:cxn ang="0">
                  <a:pos x="40" y="4"/>
                </a:cxn>
                <a:cxn ang="0">
                  <a:pos x="48" y="14"/>
                </a:cxn>
                <a:cxn ang="0">
                  <a:pos x="44" y="36"/>
                </a:cxn>
                <a:cxn ang="0">
                  <a:pos x="34" y="68"/>
                </a:cxn>
                <a:cxn ang="0">
                  <a:pos x="36" y="90"/>
                </a:cxn>
                <a:cxn ang="0">
                  <a:pos x="50" y="98"/>
                </a:cxn>
                <a:cxn ang="0">
                  <a:pos x="74" y="90"/>
                </a:cxn>
                <a:cxn ang="0">
                  <a:pos x="104" y="76"/>
                </a:cxn>
                <a:cxn ang="0">
                  <a:pos x="122" y="72"/>
                </a:cxn>
                <a:cxn ang="0">
                  <a:pos x="128" y="82"/>
                </a:cxn>
                <a:cxn ang="0">
                  <a:pos x="124" y="106"/>
                </a:cxn>
                <a:cxn ang="0">
                  <a:pos x="116" y="136"/>
                </a:cxn>
                <a:cxn ang="0">
                  <a:pos x="116" y="158"/>
                </a:cxn>
                <a:cxn ang="0">
                  <a:pos x="130" y="166"/>
                </a:cxn>
                <a:cxn ang="0">
                  <a:pos x="154" y="158"/>
                </a:cxn>
                <a:cxn ang="0">
                  <a:pos x="184" y="144"/>
                </a:cxn>
                <a:cxn ang="0">
                  <a:pos x="202" y="142"/>
                </a:cxn>
                <a:cxn ang="0">
                  <a:pos x="208" y="150"/>
                </a:cxn>
                <a:cxn ang="0">
                  <a:pos x="206" y="174"/>
                </a:cxn>
                <a:cxn ang="0">
                  <a:pos x="196" y="206"/>
                </a:cxn>
                <a:cxn ang="0">
                  <a:pos x="198" y="226"/>
                </a:cxn>
                <a:cxn ang="0">
                  <a:pos x="212" y="234"/>
                </a:cxn>
                <a:cxn ang="0">
                  <a:pos x="236" y="226"/>
                </a:cxn>
                <a:cxn ang="0">
                  <a:pos x="246" y="216"/>
                </a:cxn>
              </a:cxnLst>
              <a:rect l="0" t="0" r="r" b="b"/>
              <a:pathLst>
                <a:path w="248" h="234">
                  <a:moveTo>
                    <a:pt x="244" y="218"/>
                  </a:moveTo>
                  <a:lnTo>
                    <a:pt x="234" y="222"/>
                  </a:lnTo>
                  <a:lnTo>
                    <a:pt x="224" y="226"/>
                  </a:lnTo>
                  <a:lnTo>
                    <a:pt x="218" y="228"/>
                  </a:lnTo>
                  <a:lnTo>
                    <a:pt x="212" y="230"/>
                  </a:lnTo>
                  <a:lnTo>
                    <a:pt x="208" y="228"/>
                  </a:lnTo>
                  <a:lnTo>
                    <a:pt x="204" y="228"/>
                  </a:lnTo>
                  <a:lnTo>
                    <a:pt x="202" y="224"/>
                  </a:lnTo>
                  <a:lnTo>
                    <a:pt x="200" y="220"/>
                  </a:lnTo>
                  <a:lnTo>
                    <a:pt x="200" y="214"/>
                  </a:lnTo>
                  <a:lnTo>
                    <a:pt x="200" y="206"/>
                  </a:lnTo>
                  <a:lnTo>
                    <a:pt x="204" y="196"/>
                  </a:lnTo>
                  <a:lnTo>
                    <a:pt x="206" y="186"/>
                  </a:lnTo>
                  <a:lnTo>
                    <a:pt x="210" y="174"/>
                  </a:lnTo>
                  <a:lnTo>
                    <a:pt x="212" y="164"/>
                  </a:lnTo>
                  <a:lnTo>
                    <a:pt x="214" y="156"/>
                  </a:lnTo>
                  <a:lnTo>
                    <a:pt x="214" y="150"/>
                  </a:lnTo>
                  <a:lnTo>
                    <a:pt x="212" y="144"/>
                  </a:lnTo>
                  <a:lnTo>
                    <a:pt x="208" y="140"/>
                  </a:lnTo>
                  <a:lnTo>
                    <a:pt x="204" y="138"/>
                  </a:lnTo>
                  <a:lnTo>
                    <a:pt x="198" y="136"/>
                  </a:lnTo>
                  <a:lnTo>
                    <a:pt x="190" y="138"/>
                  </a:lnTo>
                  <a:lnTo>
                    <a:pt x="182" y="140"/>
                  </a:lnTo>
                  <a:lnTo>
                    <a:pt x="174" y="144"/>
                  </a:lnTo>
                  <a:lnTo>
                    <a:pt x="162" y="148"/>
                  </a:lnTo>
                  <a:lnTo>
                    <a:pt x="152" y="154"/>
                  </a:lnTo>
                  <a:lnTo>
                    <a:pt x="144" y="158"/>
                  </a:lnTo>
                  <a:lnTo>
                    <a:pt x="136" y="160"/>
                  </a:lnTo>
                  <a:lnTo>
                    <a:pt x="130" y="160"/>
                  </a:lnTo>
                  <a:lnTo>
                    <a:pt x="126" y="160"/>
                  </a:lnTo>
                  <a:lnTo>
                    <a:pt x="122" y="158"/>
                  </a:lnTo>
                  <a:lnTo>
                    <a:pt x="120" y="156"/>
                  </a:lnTo>
                  <a:lnTo>
                    <a:pt x="120" y="152"/>
                  </a:lnTo>
                  <a:lnTo>
                    <a:pt x="120" y="146"/>
                  </a:lnTo>
                  <a:lnTo>
                    <a:pt x="120" y="138"/>
                  </a:lnTo>
                  <a:lnTo>
                    <a:pt x="122" y="128"/>
                  </a:lnTo>
                  <a:lnTo>
                    <a:pt x="126" y="118"/>
                  </a:lnTo>
                  <a:lnTo>
                    <a:pt x="130" y="106"/>
                  </a:lnTo>
                  <a:lnTo>
                    <a:pt x="132" y="96"/>
                  </a:lnTo>
                  <a:lnTo>
                    <a:pt x="132" y="88"/>
                  </a:lnTo>
                  <a:lnTo>
                    <a:pt x="132" y="80"/>
                  </a:lnTo>
                  <a:lnTo>
                    <a:pt x="130" y="76"/>
                  </a:lnTo>
                  <a:lnTo>
                    <a:pt x="128" y="72"/>
                  </a:lnTo>
                  <a:lnTo>
                    <a:pt x="122" y="68"/>
                  </a:lnTo>
                  <a:lnTo>
                    <a:pt x="116" y="68"/>
                  </a:lnTo>
                  <a:lnTo>
                    <a:pt x="110" y="68"/>
                  </a:lnTo>
                  <a:lnTo>
                    <a:pt x="102" y="72"/>
                  </a:lnTo>
                  <a:lnTo>
                    <a:pt x="92" y="76"/>
                  </a:lnTo>
                  <a:lnTo>
                    <a:pt x="82" y="80"/>
                  </a:lnTo>
                  <a:lnTo>
                    <a:pt x="72" y="86"/>
                  </a:lnTo>
                  <a:lnTo>
                    <a:pt x="64" y="90"/>
                  </a:lnTo>
                  <a:lnTo>
                    <a:pt x="56" y="92"/>
                  </a:lnTo>
                  <a:lnTo>
                    <a:pt x="50" y="92"/>
                  </a:lnTo>
                  <a:lnTo>
                    <a:pt x="46" y="92"/>
                  </a:lnTo>
                  <a:lnTo>
                    <a:pt x="42" y="90"/>
                  </a:lnTo>
                  <a:lnTo>
                    <a:pt x="40" y="88"/>
                  </a:lnTo>
                  <a:lnTo>
                    <a:pt x="38" y="82"/>
                  </a:lnTo>
                  <a:lnTo>
                    <a:pt x="38" y="76"/>
                  </a:lnTo>
                  <a:lnTo>
                    <a:pt x="40" y="70"/>
                  </a:lnTo>
                  <a:lnTo>
                    <a:pt x="42" y="60"/>
                  </a:lnTo>
                  <a:lnTo>
                    <a:pt x="44" y="50"/>
                  </a:lnTo>
                  <a:lnTo>
                    <a:pt x="48" y="38"/>
                  </a:lnTo>
                  <a:lnTo>
                    <a:pt x="50" y="28"/>
                  </a:lnTo>
                  <a:lnTo>
                    <a:pt x="52" y="20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0" y="2"/>
                  </a:lnTo>
                  <a:lnTo>
                    <a:pt x="12" y="6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4" y="16"/>
                  </a:lnTo>
                  <a:lnTo>
                    <a:pt x="14" y="10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4" y="6"/>
                  </a:lnTo>
                  <a:lnTo>
                    <a:pt x="46" y="10"/>
                  </a:lnTo>
                  <a:lnTo>
                    <a:pt x="48" y="14"/>
                  </a:lnTo>
                  <a:lnTo>
                    <a:pt x="48" y="20"/>
                  </a:lnTo>
                  <a:lnTo>
                    <a:pt x="46" y="28"/>
                  </a:lnTo>
                  <a:lnTo>
                    <a:pt x="44" y="36"/>
                  </a:lnTo>
                  <a:lnTo>
                    <a:pt x="40" y="48"/>
                  </a:lnTo>
                  <a:lnTo>
                    <a:pt x="36" y="58"/>
                  </a:lnTo>
                  <a:lnTo>
                    <a:pt x="34" y="68"/>
                  </a:lnTo>
                  <a:lnTo>
                    <a:pt x="34" y="76"/>
                  </a:lnTo>
                  <a:lnTo>
                    <a:pt x="34" y="84"/>
                  </a:lnTo>
                  <a:lnTo>
                    <a:pt x="36" y="90"/>
                  </a:lnTo>
                  <a:lnTo>
                    <a:pt x="38" y="94"/>
                  </a:lnTo>
                  <a:lnTo>
                    <a:pt x="44" y="96"/>
                  </a:lnTo>
                  <a:lnTo>
                    <a:pt x="50" y="98"/>
                  </a:lnTo>
                  <a:lnTo>
                    <a:pt x="56" y="96"/>
                  </a:lnTo>
                  <a:lnTo>
                    <a:pt x="64" y="94"/>
                  </a:lnTo>
                  <a:lnTo>
                    <a:pt x="74" y="90"/>
                  </a:lnTo>
                  <a:lnTo>
                    <a:pt x="84" y="84"/>
                  </a:lnTo>
                  <a:lnTo>
                    <a:pt x="94" y="80"/>
                  </a:lnTo>
                  <a:lnTo>
                    <a:pt x="104" y="76"/>
                  </a:lnTo>
                  <a:lnTo>
                    <a:pt x="110" y="74"/>
                  </a:lnTo>
                  <a:lnTo>
                    <a:pt x="116" y="72"/>
                  </a:lnTo>
                  <a:lnTo>
                    <a:pt x="122" y="72"/>
                  </a:lnTo>
                  <a:lnTo>
                    <a:pt x="124" y="74"/>
                  </a:lnTo>
                  <a:lnTo>
                    <a:pt x="126" y="78"/>
                  </a:lnTo>
                  <a:lnTo>
                    <a:pt x="128" y="82"/>
                  </a:lnTo>
                  <a:lnTo>
                    <a:pt x="128" y="88"/>
                  </a:lnTo>
                  <a:lnTo>
                    <a:pt x="128" y="96"/>
                  </a:lnTo>
                  <a:lnTo>
                    <a:pt x="124" y="106"/>
                  </a:lnTo>
                  <a:lnTo>
                    <a:pt x="122" y="116"/>
                  </a:lnTo>
                  <a:lnTo>
                    <a:pt x="118" y="128"/>
                  </a:lnTo>
                  <a:lnTo>
                    <a:pt x="116" y="136"/>
                  </a:lnTo>
                  <a:lnTo>
                    <a:pt x="114" y="146"/>
                  </a:lnTo>
                  <a:lnTo>
                    <a:pt x="114" y="152"/>
                  </a:lnTo>
                  <a:lnTo>
                    <a:pt x="116" y="158"/>
                  </a:lnTo>
                  <a:lnTo>
                    <a:pt x="120" y="162"/>
                  </a:lnTo>
                  <a:lnTo>
                    <a:pt x="124" y="164"/>
                  </a:lnTo>
                  <a:lnTo>
                    <a:pt x="130" y="166"/>
                  </a:lnTo>
                  <a:lnTo>
                    <a:pt x="138" y="164"/>
                  </a:lnTo>
                  <a:lnTo>
                    <a:pt x="146" y="162"/>
                  </a:lnTo>
                  <a:lnTo>
                    <a:pt x="154" y="158"/>
                  </a:lnTo>
                  <a:lnTo>
                    <a:pt x="166" y="154"/>
                  </a:lnTo>
                  <a:lnTo>
                    <a:pt x="176" y="148"/>
                  </a:lnTo>
                  <a:lnTo>
                    <a:pt x="184" y="144"/>
                  </a:lnTo>
                  <a:lnTo>
                    <a:pt x="192" y="142"/>
                  </a:lnTo>
                  <a:lnTo>
                    <a:pt x="198" y="140"/>
                  </a:lnTo>
                  <a:lnTo>
                    <a:pt x="202" y="142"/>
                  </a:lnTo>
                  <a:lnTo>
                    <a:pt x="206" y="144"/>
                  </a:lnTo>
                  <a:lnTo>
                    <a:pt x="208" y="146"/>
                  </a:lnTo>
                  <a:lnTo>
                    <a:pt x="208" y="150"/>
                  </a:lnTo>
                  <a:lnTo>
                    <a:pt x="210" y="156"/>
                  </a:lnTo>
                  <a:lnTo>
                    <a:pt x="208" y="164"/>
                  </a:lnTo>
                  <a:lnTo>
                    <a:pt x="206" y="174"/>
                  </a:lnTo>
                  <a:lnTo>
                    <a:pt x="202" y="184"/>
                  </a:lnTo>
                  <a:lnTo>
                    <a:pt x="198" y="196"/>
                  </a:lnTo>
                  <a:lnTo>
                    <a:pt x="196" y="206"/>
                  </a:lnTo>
                  <a:lnTo>
                    <a:pt x="196" y="214"/>
                  </a:lnTo>
                  <a:lnTo>
                    <a:pt x="196" y="220"/>
                  </a:lnTo>
                  <a:lnTo>
                    <a:pt x="198" y="226"/>
                  </a:lnTo>
                  <a:lnTo>
                    <a:pt x="200" y="230"/>
                  </a:lnTo>
                  <a:lnTo>
                    <a:pt x="206" y="234"/>
                  </a:lnTo>
                  <a:lnTo>
                    <a:pt x="212" y="234"/>
                  </a:lnTo>
                  <a:lnTo>
                    <a:pt x="218" y="234"/>
                  </a:lnTo>
                  <a:lnTo>
                    <a:pt x="226" y="230"/>
                  </a:lnTo>
                  <a:lnTo>
                    <a:pt x="236" y="226"/>
                  </a:lnTo>
                  <a:lnTo>
                    <a:pt x="246" y="222"/>
                  </a:lnTo>
                  <a:lnTo>
                    <a:pt x="248" y="220"/>
                  </a:lnTo>
                  <a:lnTo>
                    <a:pt x="246" y="216"/>
                  </a:lnTo>
                  <a:lnTo>
                    <a:pt x="244" y="218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69" name="Freeform 89"/>
            <p:cNvSpPr>
              <a:spLocks/>
            </p:cNvSpPr>
            <p:nvPr/>
          </p:nvSpPr>
          <p:spPr bwMode="auto">
            <a:xfrm>
              <a:off x="4929" y="3418"/>
              <a:ext cx="53" cy="24"/>
            </a:xfrm>
            <a:custGeom>
              <a:avLst/>
              <a:gdLst/>
              <a:ahLst/>
              <a:cxnLst>
                <a:cxn ang="0">
                  <a:pos x="26" y="12"/>
                </a:cxn>
                <a:cxn ang="0">
                  <a:pos x="0" y="14"/>
                </a:cxn>
                <a:cxn ang="0">
                  <a:pos x="6" y="8"/>
                </a:cxn>
                <a:cxn ang="0">
                  <a:pos x="4" y="0"/>
                </a:cxn>
                <a:cxn ang="0">
                  <a:pos x="26" y="12"/>
                </a:cxn>
              </a:cxnLst>
              <a:rect l="0" t="0" r="r" b="b"/>
              <a:pathLst>
                <a:path w="26" h="14">
                  <a:moveTo>
                    <a:pt x="26" y="12"/>
                  </a:moveTo>
                  <a:lnTo>
                    <a:pt x="0" y="14"/>
                  </a:lnTo>
                  <a:lnTo>
                    <a:pt x="6" y="8"/>
                  </a:lnTo>
                  <a:lnTo>
                    <a:pt x="4" y="0"/>
                  </a:lnTo>
                  <a:lnTo>
                    <a:pt x="26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70" name="Freeform 90"/>
            <p:cNvSpPr>
              <a:spLocks noEditPoints="1"/>
            </p:cNvSpPr>
            <p:nvPr/>
          </p:nvSpPr>
          <p:spPr bwMode="auto">
            <a:xfrm>
              <a:off x="4909" y="3402"/>
              <a:ext cx="102" cy="50"/>
            </a:xfrm>
            <a:custGeom>
              <a:avLst/>
              <a:gdLst/>
              <a:ahLst/>
              <a:cxnLst>
                <a:cxn ang="0">
                  <a:pos x="34" y="18"/>
                </a:cxn>
                <a:cxn ang="0">
                  <a:pos x="10" y="20"/>
                </a:cxn>
                <a:cxn ang="0">
                  <a:pos x="10" y="24"/>
                </a:cxn>
                <a:cxn ang="0">
                  <a:pos x="14" y="28"/>
                </a:cxn>
                <a:cxn ang="0">
                  <a:pos x="20" y="20"/>
                </a:cxn>
                <a:cxn ang="0">
                  <a:pos x="22" y="18"/>
                </a:cxn>
                <a:cxn ang="0">
                  <a:pos x="20" y="16"/>
                </a:cxn>
                <a:cxn ang="0">
                  <a:pos x="18" y="8"/>
                </a:cxn>
                <a:cxn ang="0">
                  <a:pos x="14" y="10"/>
                </a:cxn>
                <a:cxn ang="0">
                  <a:pos x="12" y="14"/>
                </a:cxn>
                <a:cxn ang="0">
                  <a:pos x="32" y="26"/>
                </a:cxn>
                <a:cxn ang="0">
                  <a:pos x="36" y="22"/>
                </a:cxn>
                <a:cxn ang="0">
                  <a:pos x="34" y="18"/>
                </a:cxn>
                <a:cxn ang="0">
                  <a:pos x="38" y="18"/>
                </a:cxn>
                <a:cxn ang="0">
                  <a:pos x="16" y="6"/>
                </a:cxn>
                <a:cxn ang="0">
                  <a:pos x="6" y="0"/>
                </a:cxn>
                <a:cxn ang="0">
                  <a:pos x="10" y="10"/>
                </a:cxn>
                <a:cxn ang="0">
                  <a:pos x="12" y="18"/>
                </a:cxn>
                <a:cxn ang="0">
                  <a:pos x="16" y="18"/>
                </a:cxn>
                <a:cxn ang="0">
                  <a:pos x="12" y="14"/>
                </a:cxn>
                <a:cxn ang="0">
                  <a:pos x="8" y="22"/>
                </a:cxn>
                <a:cxn ang="0">
                  <a:pos x="0" y="30"/>
                </a:cxn>
                <a:cxn ang="0">
                  <a:pos x="12" y="28"/>
                </a:cxn>
                <a:cxn ang="0">
                  <a:pos x="36" y="26"/>
                </a:cxn>
                <a:cxn ang="0">
                  <a:pos x="50" y="24"/>
                </a:cxn>
                <a:cxn ang="0">
                  <a:pos x="38" y="18"/>
                </a:cxn>
              </a:cxnLst>
              <a:rect l="0" t="0" r="r" b="b"/>
              <a:pathLst>
                <a:path w="50" h="30">
                  <a:moveTo>
                    <a:pt x="34" y="18"/>
                  </a:moveTo>
                  <a:lnTo>
                    <a:pt x="10" y="20"/>
                  </a:lnTo>
                  <a:lnTo>
                    <a:pt x="10" y="24"/>
                  </a:lnTo>
                  <a:lnTo>
                    <a:pt x="14" y="28"/>
                  </a:lnTo>
                  <a:lnTo>
                    <a:pt x="20" y="20"/>
                  </a:lnTo>
                  <a:lnTo>
                    <a:pt x="22" y="18"/>
                  </a:lnTo>
                  <a:lnTo>
                    <a:pt x="20" y="16"/>
                  </a:lnTo>
                  <a:lnTo>
                    <a:pt x="18" y="8"/>
                  </a:lnTo>
                  <a:lnTo>
                    <a:pt x="14" y="10"/>
                  </a:lnTo>
                  <a:lnTo>
                    <a:pt x="12" y="14"/>
                  </a:lnTo>
                  <a:lnTo>
                    <a:pt x="32" y="26"/>
                  </a:lnTo>
                  <a:lnTo>
                    <a:pt x="36" y="22"/>
                  </a:lnTo>
                  <a:lnTo>
                    <a:pt x="34" y="18"/>
                  </a:lnTo>
                  <a:close/>
                  <a:moveTo>
                    <a:pt x="38" y="18"/>
                  </a:moveTo>
                  <a:lnTo>
                    <a:pt x="16" y="6"/>
                  </a:lnTo>
                  <a:lnTo>
                    <a:pt x="6" y="0"/>
                  </a:lnTo>
                  <a:lnTo>
                    <a:pt x="10" y="10"/>
                  </a:lnTo>
                  <a:lnTo>
                    <a:pt x="12" y="18"/>
                  </a:lnTo>
                  <a:lnTo>
                    <a:pt x="16" y="18"/>
                  </a:lnTo>
                  <a:lnTo>
                    <a:pt x="12" y="14"/>
                  </a:lnTo>
                  <a:lnTo>
                    <a:pt x="8" y="22"/>
                  </a:lnTo>
                  <a:lnTo>
                    <a:pt x="0" y="30"/>
                  </a:lnTo>
                  <a:lnTo>
                    <a:pt x="12" y="28"/>
                  </a:lnTo>
                  <a:lnTo>
                    <a:pt x="36" y="26"/>
                  </a:lnTo>
                  <a:lnTo>
                    <a:pt x="50" y="24"/>
                  </a:lnTo>
                  <a:lnTo>
                    <a:pt x="38" y="1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71" name="Freeform 91"/>
            <p:cNvSpPr>
              <a:spLocks/>
            </p:cNvSpPr>
            <p:nvPr/>
          </p:nvSpPr>
          <p:spPr bwMode="auto">
            <a:xfrm>
              <a:off x="4627" y="3371"/>
              <a:ext cx="661" cy="124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320" y="74"/>
                </a:cxn>
                <a:cxn ang="0">
                  <a:pos x="322" y="74"/>
                </a:cxn>
                <a:cxn ang="0">
                  <a:pos x="324" y="70"/>
                </a:cxn>
                <a:cxn ang="0">
                  <a:pos x="322" y="70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2" y="4"/>
                </a:cxn>
              </a:cxnLst>
              <a:rect l="0" t="0" r="r" b="b"/>
              <a:pathLst>
                <a:path w="324" h="74">
                  <a:moveTo>
                    <a:pt x="2" y="4"/>
                  </a:moveTo>
                  <a:lnTo>
                    <a:pt x="320" y="74"/>
                  </a:lnTo>
                  <a:lnTo>
                    <a:pt x="322" y="74"/>
                  </a:lnTo>
                  <a:lnTo>
                    <a:pt x="324" y="70"/>
                  </a:lnTo>
                  <a:lnTo>
                    <a:pt x="322" y="7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72" name="Freeform 92"/>
            <p:cNvSpPr>
              <a:spLocks/>
            </p:cNvSpPr>
            <p:nvPr/>
          </p:nvSpPr>
          <p:spPr bwMode="auto">
            <a:xfrm>
              <a:off x="4937" y="3452"/>
              <a:ext cx="49" cy="26"/>
            </a:xfrm>
            <a:custGeom>
              <a:avLst/>
              <a:gdLst/>
              <a:ahLst/>
              <a:cxnLst>
                <a:cxn ang="0">
                  <a:pos x="24" y="12"/>
                </a:cxn>
                <a:cxn ang="0">
                  <a:pos x="0" y="16"/>
                </a:cxn>
                <a:cxn ang="0">
                  <a:pos x="4" y="8"/>
                </a:cxn>
                <a:cxn ang="0">
                  <a:pos x="2" y="0"/>
                </a:cxn>
                <a:cxn ang="0">
                  <a:pos x="24" y="12"/>
                </a:cxn>
              </a:cxnLst>
              <a:rect l="0" t="0" r="r" b="b"/>
              <a:pathLst>
                <a:path w="24" h="16">
                  <a:moveTo>
                    <a:pt x="24" y="12"/>
                  </a:moveTo>
                  <a:lnTo>
                    <a:pt x="0" y="16"/>
                  </a:lnTo>
                  <a:lnTo>
                    <a:pt x="4" y="8"/>
                  </a:lnTo>
                  <a:lnTo>
                    <a:pt x="2" y="0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73" name="Freeform 93"/>
            <p:cNvSpPr>
              <a:spLocks noEditPoints="1"/>
            </p:cNvSpPr>
            <p:nvPr/>
          </p:nvSpPr>
          <p:spPr bwMode="auto">
            <a:xfrm>
              <a:off x="4913" y="3435"/>
              <a:ext cx="102" cy="53"/>
            </a:xfrm>
            <a:custGeom>
              <a:avLst/>
              <a:gdLst/>
              <a:ahLst/>
              <a:cxnLst>
                <a:cxn ang="0">
                  <a:pos x="36" y="18"/>
                </a:cxn>
                <a:cxn ang="0">
                  <a:pos x="10" y="20"/>
                </a:cxn>
                <a:cxn ang="0">
                  <a:pos x="12" y="26"/>
                </a:cxn>
                <a:cxn ang="0">
                  <a:pos x="14" y="28"/>
                </a:cxn>
                <a:cxn ang="0">
                  <a:pos x="20" y="22"/>
                </a:cxn>
                <a:cxn ang="0">
                  <a:pos x="22" y="20"/>
                </a:cxn>
                <a:cxn ang="0">
                  <a:pos x="22" y="18"/>
                </a:cxn>
                <a:cxn ang="0">
                  <a:pos x="18" y="10"/>
                </a:cxn>
                <a:cxn ang="0">
                  <a:pos x="14" y="10"/>
                </a:cxn>
                <a:cxn ang="0">
                  <a:pos x="12" y="14"/>
                </a:cxn>
                <a:cxn ang="0">
                  <a:pos x="34" y="26"/>
                </a:cxn>
                <a:cxn ang="0">
                  <a:pos x="36" y="22"/>
                </a:cxn>
                <a:cxn ang="0">
                  <a:pos x="36" y="18"/>
                </a:cxn>
                <a:cxn ang="0">
                  <a:pos x="38" y="18"/>
                </a:cxn>
                <a:cxn ang="0">
                  <a:pos x="16" y="6"/>
                </a:cxn>
                <a:cxn ang="0">
                  <a:pos x="6" y="0"/>
                </a:cxn>
                <a:cxn ang="0">
                  <a:pos x="10" y="12"/>
                </a:cxn>
                <a:cxn ang="0">
                  <a:pos x="12" y="20"/>
                </a:cxn>
                <a:cxn ang="0">
                  <a:pos x="16" y="18"/>
                </a:cxn>
                <a:cxn ang="0">
                  <a:pos x="12" y="16"/>
                </a:cxn>
                <a:cxn ang="0">
                  <a:pos x="8" y="22"/>
                </a:cxn>
                <a:cxn ang="0">
                  <a:pos x="0" y="32"/>
                </a:cxn>
                <a:cxn ang="0">
                  <a:pos x="12" y="30"/>
                </a:cxn>
                <a:cxn ang="0">
                  <a:pos x="36" y="28"/>
                </a:cxn>
                <a:cxn ang="0">
                  <a:pos x="50" y="26"/>
                </a:cxn>
                <a:cxn ang="0">
                  <a:pos x="38" y="18"/>
                </a:cxn>
              </a:cxnLst>
              <a:rect l="0" t="0" r="r" b="b"/>
              <a:pathLst>
                <a:path w="50" h="32">
                  <a:moveTo>
                    <a:pt x="36" y="18"/>
                  </a:moveTo>
                  <a:lnTo>
                    <a:pt x="10" y="20"/>
                  </a:lnTo>
                  <a:lnTo>
                    <a:pt x="12" y="26"/>
                  </a:lnTo>
                  <a:lnTo>
                    <a:pt x="14" y="28"/>
                  </a:lnTo>
                  <a:lnTo>
                    <a:pt x="20" y="22"/>
                  </a:lnTo>
                  <a:lnTo>
                    <a:pt x="22" y="20"/>
                  </a:lnTo>
                  <a:lnTo>
                    <a:pt x="22" y="18"/>
                  </a:lnTo>
                  <a:lnTo>
                    <a:pt x="18" y="10"/>
                  </a:lnTo>
                  <a:lnTo>
                    <a:pt x="14" y="10"/>
                  </a:lnTo>
                  <a:lnTo>
                    <a:pt x="12" y="14"/>
                  </a:lnTo>
                  <a:lnTo>
                    <a:pt x="34" y="26"/>
                  </a:lnTo>
                  <a:lnTo>
                    <a:pt x="36" y="22"/>
                  </a:lnTo>
                  <a:lnTo>
                    <a:pt x="36" y="18"/>
                  </a:lnTo>
                  <a:close/>
                  <a:moveTo>
                    <a:pt x="38" y="18"/>
                  </a:moveTo>
                  <a:lnTo>
                    <a:pt x="16" y="6"/>
                  </a:lnTo>
                  <a:lnTo>
                    <a:pt x="6" y="0"/>
                  </a:lnTo>
                  <a:lnTo>
                    <a:pt x="10" y="12"/>
                  </a:lnTo>
                  <a:lnTo>
                    <a:pt x="12" y="20"/>
                  </a:lnTo>
                  <a:lnTo>
                    <a:pt x="16" y="18"/>
                  </a:lnTo>
                  <a:lnTo>
                    <a:pt x="12" y="16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12" y="30"/>
                  </a:lnTo>
                  <a:lnTo>
                    <a:pt x="36" y="28"/>
                  </a:lnTo>
                  <a:lnTo>
                    <a:pt x="50" y="26"/>
                  </a:lnTo>
                  <a:lnTo>
                    <a:pt x="38" y="1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74" name="Freeform 94"/>
            <p:cNvSpPr>
              <a:spLocks/>
            </p:cNvSpPr>
            <p:nvPr/>
          </p:nvSpPr>
          <p:spPr bwMode="auto">
            <a:xfrm>
              <a:off x="4640" y="3408"/>
              <a:ext cx="648" cy="121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314" y="72"/>
                </a:cxn>
                <a:cxn ang="0">
                  <a:pos x="316" y="72"/>
                </a:cxn>
                <a:cxn ang="0">
                  <a:pos x="318" y="68"/>
                </a:cxn>
                <a:cxn ang="0">
                  <a:pos x="316" y="6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2" y="6"/>
                </a:cxn>
              </a:cxnLst>
              <a:rect l="0" t="0" r="r" b="b"/>
              <a:pathLst>
                <a:path w="318" h="72">
                  <a:moveTo>
                    <a:pt x="2" y="6"/>
                  </a:moveTo>
                  <a:lnTo>
                    <a:pt x="314" y="72"/>
                  </a:lnTo>
                  <a:lnTo>
                    <a:pt x="316" y="72"/>
                  </a:lnTo>
                  <a:lnTo>
                    <a:pt x="318" y="68"/>
                  </a:lnTo>
                  <a:lnTo>
                    <a:pt x="316" y="66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6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75" name="Freeform 95"/>
            <p:cNvSpPr>
              <a:spLocks/>
            </p:cNvSpPr>
            <p:nvPr/>
          </p:nvSpPr>
          <p:spPr bwMode="auto">
            <a:xfrm>
              <a:off x="4937" y="3492"/>
              <a:ext cx="49" cy="23"/>
            </a:xfrm>
            <a:custGeom>
              <a:avLst/>
              <a:gdLst/>
              <a:ahLst/>
              <a:cxnLst>
                <a:cxn ang="0">
                  <a:pos x="24" y="12"/>
                </a:cxn>
                <a:cxn ang="0">
                  <a:pos x="0" y="14"/>
                </a:cxn>
                <a:cxn ang="0">
                  <a:pos x="4" y="8"/>
                </a:cxn>
                <a:cxn ang="0">
                  <a:pos x="2" y="0"/>
                </a:cxn>
                <a:cxn ang="0">
                  <a:pos x="24" y="12"/>
                </a:cxn>
              </a:cxnLst>
              <a:rect l="0" t="0" r="r" b="b"/>
              <a:pathLst>
                <a:path w="24" h="14">
                  <a:moveTo>
                    <a:pt x="24" y="12"/>
                  </a:moveTo>
                  <a:lnTo>
                    <a:pt x="0" y="14"/>
                  </a:lnTo>
                  <a:lnTo>
                    <a:pt x="4" y="8"/>
                  </a:lnTo>
                  <a:lnTo>
                    <a:pt x="2" y="0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76" name="Freeform 96"/>
            <p:cNvSpPr>
              <a:spLocks noEditPoints="1"/>
            </p:cNvSpPr>
            <p:nvPr/>
          </p:nvSpPr>
          <p:spPr bwMode="auto">
            <a:xfrm>
              <a:off x="4913" y="3475"/>
              <a:ext cx="102" cy="50"/>
            </a:xfrm>
            <a:custGeom>
              <a:avLst/>
              <a:gdLst/>
              <a:ahLst/>
              <a:cxnLst>
                <a:cxn ang="0">
                  <a:pos x="36" y="18"/>
                </a:cxn>
                <a:cxn ang="0">
                  <a:pos x="10" y="20"/>
                </a:cxn>
                <a:cxn ang="0">
                  <a:pos x="12" y="24"/>
                </a:cxn>
                <a:cxn ang="0">
                  <a:pos x="14" y="28"/>
                </a:cxn>
                <a:cxn ang="0">
                  <a:pos x="20" y="20"/>
                </a:cxn>
                <a:cxn ang="0">
                  <a:pos x="22" y="20"/>
                </a:cxn>
                <a:cxn ang="0">
                  <a:pos x="22" y="16"/>
                </a:cxn>
                <a:cxn ang="0">
                  <a:pos x="18" y="8"/>
                </a:cxn>
                <a:cxn ang="0">
                  <a:pos x="14" y="10"/>
                </a:cxn>
                <a:cxn ang="0">
                  <a:pos x="12" y="14"/>
                </a:cxn>
                <a:cxn ang="0">
                  <a:pos x="34" y="26"/>
                </a:cxn>
                <a:cxn ang="0">
                  <a:pos x="36" y="22"/>
                </a:cxn>
                <a:cxn ang="0">
                  <a:pos x="36" y="18"/>
                </a:cxn>
                <a:cxn ang="0">
                  <a:pos x="38" y="18"/>
                </a:cxn>
                <a:cxn ang="0">
                  <a:pos x="16" y="6"/>
                </a:cxn>
                <a:cxn ang="0">
                  <a:pos x="6" y="0"/>
                </a:cxn>
                <a:cxn ang="0">
                  <a:pos x="10" y="10"/>
                </a:cxn>
                <a:cxn ang="0">
                  <a:pos x="12" y="20"/>
                </a:cxn>
                <a:cxn ang="0">
                  <a:pos x="16" y="18"/>
                </a:cxn>
                <a:cxn ang="0">
                  <a:pos x="12" y="16"/>
                </a:cxn>
                <a:cxn ang="0">
                  <a:pos x="8" y="22"/>
                </a:cxn>
                <a:cxn ang="0">
                  <a:pos x="0" y="30"/>
                </a:cxn>
                <a:cxn ang="0">
                  <a:pos x="12" y="30"/>
                </a:cxn>
                <a:cxn ang="0">
                  <a:pos x="36" y="26"/>
                </a:cxn>
                <a:cxn ang="0">
                  <a:pos x="50" y="24"/>
                </a:cxn>
                <a:cxn ang="0">
                  <a:pos x="38" y="18"/>
                </a:cxn>
              </a:cxnLst>
              <a:rect l="0" t="0" r="r" b="b"/>
              <a:pathLst>
                <a:path w="50" h="30">
                  <a:moveTo>
                    <a:pt x="36" y="18"/>
                  </a:moveTo>
                  <a:lnTo>
                    <a:pt x="10" y="20"/>
                  </a:lnTo>
                  <a:lnTo>
                    <a:pt x="12" y="24"/>
                  </a:lnTo>
                  <a:lnTo>
                    <a:pt x="14" y="28"/>
                  </a:lnTo>
                  <a:lnTo>
                    <a:pt x="20" y="20"/>
                  </a:lnTo>
                  <a:lnTo>
                    <a:pt x="22" y="20"/>
                  </a:lnTo>
                  <a:lnTo>
                    <a:pt x="22" y="16"/>
                  </a:lnTo>
                  <a:lnTo>
                    <a:pt x="18" y="8"/>
                  </a:lnTo>
                  <a:lnTo>
                    <a:pt x="14" y="10"/>
                  </a:lnTo>
                  <a:lnTo>
                    <a:pt x="12" y="14"/>
                  </a:lnTo>
                  <a:lnTo>
                    <a:pt x="34" y="26"/>
                  </a:lnTo>
                  <a:lnTo>
                    <a:pt x="36" y="22"/>
                  </a:lnTo>
                  <a:lnTo>
                    <a:pt x="36" y="18"/>
                  </a:lnTo>
                  <a:close/>
                  <a:moveTo>
                    <a:pt x="38" y="18"/>
                  </a:moveTo>
                  <a:lnTo>
                    <a:pt x="16" y="6"/>
                  </a:lnTo>
                  <a:lnTo>
                    <a:pt x="6" y="0"/>
                  </a:lnTo>
                  <a:lnTo>
                    <a:pt x="10" y="10"/>
                  </a:lnTo>
                  <a:lnTo>
                    <a:pt x="12" y="20"/>
                  </a:lnTo>
                  <a:lnTo>
                    <a:pt x="16" y="18"/>
                  </a:lnTo>
                  <a:lnTo>
                    <a:pt x="12" y="16"/>
                  </a:lnTo>
                  <a:lnTo>
                    <a:pt x="8" y="22"/>
                  </a:lnTo>
                  <a:lnTo>
                    <a:pt x="0" y="30"/>
                  </a:lnTo>
                  <a:lnTo>
                    <a:pt x="12" y="30"/>
                  </a:lnTo>
                  <a:lnTo>
                    <a:pt x="36" y="26"/>
                  </a:lnTo>
                  <a:lnTo>
                    <a:pt x="50" y="24"/>
                  </a:lnTo>
                  <a:lnTo>
                    <a:pt x="38" y="1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77" name="Freeform 97"/>
            <p:cNvSpPr>
              <a:spLocks/>
            </p:cNvSpPr>
            <p:nvPr/>
          </p:nvSpPr>
          <p:spPr bwMode="auto">
            <a:xfrm>
              <a:off x="4640" y="3448"/>
              <a:ext cx="648" cy="117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314" y="70"/>
                </a:cxn>
                <a:cxn ang="0">
                  <a:pos x="316" y="70"/>
                </a:cxn>
                <a:cxn ang="0">
                  <a:pos x="318" y="66"/>
                </a:cxn>
                <a:cxn ang="0">
                  <a:pos x="316" y="66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2" y="6"/>
                </a:cxn>
              </a:cxnLst>
              <a:rect l="0" t="0" r="r" b="b"/>
              <a:pathLst>
                <a:path w="318" h="70">
                  <a:moveTo>
                    <a:pt x="2" y="6"/>
                  </a:moveTo>
                  <a:lnTo>
                    <a:pt x="314" y="70"/>
                  </a:lnTo>
                  <a:lnTo>
                    <a:pt x="316" y="70"/>
                  </a:lnTo>
                  <a:lnTo>
                    <a:pt x="318" y="66"/>
                  </a:lnTo>
                  <a:lnTo>
                    <a:pt x="316" y="66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78" name="Freeform 98"/>
            <p:cNvSpPr>
              <a:spLocks/>
            </p:cNvSpPr>
            <p:nvPr/>
          </p:nvSpPr>
          <p:spPr bwMode="auto">
            <a:xfrm>
              <a:off x="3008" y="3385"/>
              <a:ext cx="690" cy="87"/>
            </a:xfrm>
            <a:custGeom>
              <a:avLst/>
              <a:gdLst/>
              <a:ahLst/>
              <a:cxnLst>
                <a:cxn ang="0">
                  <a:pos x="4" y="52"/>
                </a:cxn>
                <a:cxn ang="0">
                  <a:pos x="336" y="6"/>
                </a:cxn>
                <a:cxn ang="0">
                  <a:pos x="338" y="6"/>
                </a:cxn>
                <a:cxn ang="0">
                  <a:pos x="336" y="0"/>
                </a:cxn>
                <a:cxn ang="0">
                  <a:pos x="334" y="2"/>
                </a:cxn>
                <a:cxn ang="0">
                  <a:pos x="4" y="48"/>
                </a:cxn>
                <a:cxn ang="0">
                  <a:pos x="0" y="48"/>
                </a:cxn>
                <a:cxn ang="0">
                  <a:pos x="2" y="52"/>
                </a:cxn>
                <a:cxn ang="0">
                  <a:pos x="4" y="52"/>
                </a:cxn>
              </a:cxnLst>
              <a:rect l="0" t="0" r="r" b="b"/>
              <a:pathLst>
                <a:path w="338" h="52">
                  <a:moveTo>
                    <a:pt x="4" y="52"/>
                  </a:moveTo>
                  <a:lnTo>
                    <a:pt x="336" y="6"/>
                  </a:lnTo>
                  <a:lnTo>
                    <a:pt x="338" y="6"/>
                  </a:lnTo>
                  <a:lnTo>
                    <a:pt x="336" y="0"/>
                  </a:lnTo>
                  <a:lnTo>
                    <a:pt x="334" y="2"/>
                  </a:lnTo>
                  <a:lnTo>
                    <a:pt x="4" y="48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4" y="5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79" name="Freeform 99"/>
            <p:cNvSpPr>
              <a:spLocks/>
            </p:cNvSpPr>
            <p:nvPr/>
          </p:nvSpPr>
          <p:spPr bwMode="auto">
            <a:xfrm>
              <a:off x="3008" y="3425"/>
              <a:ext cx="698" cy="87"/>
            </a:xfrm>
            <a:custGeom>
              <a:avLst/>
              <a:gdLst/>
              <a:ahLst/>
              <a:cxnLst>
                <a:cxn ang="0">
                  <a:pos x="4" y="52"/>
                </a:cxn>
                <a:cxn ang="0">
                  <a:pos x="340" y="6"/>
                </a:cxn>
                <a:cxn ang="0">
                  <a:pos x="342" y="4"/>
                </a:cxn>
                <a:cxn ang="0">
                  <a:pos x="342" y="0"/>
                </a:cxn>
                <a:cxn ang="0">
                  <a:pos x="340" y="0"/>
                </a:cxn>
                <a:cxn ang="0">
                  <a:pos x="4" y="48"/>
                </a:cxn>
                <a:cxn ang="0">
                  <a:pos x="0" y="48"/>
                </a:cxn>
                <a:cxn ang="0">
                  <a:pos x="2" y="52"/>
                </a:cxn>
                <a:cxn ang="0">
                  <a:pos x="4" y="52"/>
                </a:cxn>
              </a:cxnLst>
              <a:rect l="0" t="0" r="r" b="b"/>
              <a:pathLst>
                <a:path w="342" h="52">
                  <a:moveTo>
                    <a:pt x="4" y="52"/>
                  </a:moveTo>
                  <a:lnTo>
                    <a:pt x="340" y="6"/>
                  </a:lnTo>
                  <a:lnTo>
                    <a:pt x="342" y="4"/>
                  </a:lnTo>
                  <a:lnTo>
                    <a:pt x="342" y="0"/>
                  </a:lnTo>
                  <a:lnTo>
                    <a:pt x="340" y="0"/>
                  </a:lnTo>
                  <a:lnTo>
                    <a:pt x="4" y="48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4" y="5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80" name="Freeform 100"/>
            <p:cNvSpPr>
              <a:spLocks/>
            </p:cNvSpPr>
            <p:nvPr/>
          </p:nvSpPr>
          <p:spPr bwMode="auto">
            <a:xfrm>
              <a:off x="3008" y="3455"/>
              <a:ext cx="726" cy="97"/>
            </a:xfrm>
            <a:custGeom>
              <a:avLst/>
              <a:gdLst/>
              <a:ahLst/>
              <a:cxnLst>
                <a:cxn ang="0">
                  <a:pos x="4" y="58"/>
                </a:cxn>
                <a:cxn ang="0">
                  <a:pos x="354" y="6"/>
                </a:cxn>
                <a:cxn ang="0">
                  <a:pos x="356" y="6"/>
                </a:cxn>
                <a:cxn ang="0">
                  <a:pos x="356" y="0"/>
                </a:cxn>
                <a:cxn ang="0">
                  <a:pos x="354" y="2"/>
                </a:cxn>
                <a:cxn ang="0">
                  <a:pos x="4" y="52"/>
                </a:cxn>
                <a:cxn ang="0">
                  <a:pos x="0" y="52"/>
                </a:cxn>
                <a:cxn ang="0">
                  <a:pos x="2" y="58"/>
                </a:cxn>
                <a:cxn ang="0">
                  <a:pos x="4" y="58"/>
                </a:cxn>
              </a:cxnLst>
              <a:rect l="0" t="0" r="r" b="b"/>
              <a:pathLst>
                <a:path w="356" h="58">
                  <a:moveTo>
                    <a:pt x="4" y="58"/>
                  </a:moveTo>
                  <a:lnTo>
                    <a:pt x="354" y="6"/>
                  </a:lnTo>
                  <a:lnTo>
                    <a:pt x="356" y="6"/>
                  </a:lnTo>
                  <a:lnTo>
                    <a:pt x="356" y="0"/>
                  </a:lnTo>
                  <a:lnTo>
                    <a:pt x="354" y="2"/>
                  </a:lnTo>
                  <a:lnTo>
                    <a:pt x="4" y="52"/>
                  </a:lnTo>
                  <a:lnTo>
                    <a:pt x="0" y="52"/>
                  </a:lnTo>
                  <a:lnTo>
                    <a:pt x="2" y="58"/>
                  </a:lnTo>
                  <a:lnTo>
                    <a:pt x="4" y="5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87" name="Text Box 107"/>
            <p:cNvSpPr txBox="1">
              <a:spLocks noChangeArrowheads="1"/>
            </p:cNvSpPr>
            <p:nvPr/>
          </p:nvSpPr>
          <p:spPr bwMode="auto">
            <a:xfrm>
              <a:off x="3564" y="3654"/>
              <a:ext cx="130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 algn="ctr" defTabSz="914400" fontAlgn="base">
                <a:spcBef>
                  <a:spcPct val="50000"/>
                </a:spcBef>
                <a:spcAft>
                  <a:spcPct val="0"/>
                </a:spcAft>
                <a:buClr>
                  <a:srgbClr val="808080"/>
                </a:buClr>
                <a:buSzPct val="75000"/>
                <a:buFont typeface="Wingdings" pitchFamily="-65" charset="2"/>
                <a:buNone/>
              </a:pPr>
              <a:r>
                <a:rPr lang="en-US" sz="2000">
                  <a:solidFill>
                    <a:srgbClr val="333399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GPD(</a:t>
              </a:r>
              <a:r>
                <a:rPr lang="en-US" sz="2000">
                  <a:solidFill>
                    <a:srgbClr val="FF0000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x,</a:t>
              </a:r>
              <a:r>
                <a:rPr lang="el-GR" sz="2000">
                  <a:solidFill>
                    <a:srgbClr val="FF0000"/>
                  </a:solidFill>
                  <a:latin typeface="ヒラギノ明朝 ProN W3" pitchFamily="-65" charset="-128"/>
                  <a:ea typeface="Arial" pitchFamily="-65" charset="0"/>
                  <a:cs typeface="Arial" pitchFamily="-65" charset="0"/>
                </a:rPr>
                <a:t>ξ</a:t>
              </a:r>
              <a:r>
                <a:rPr lang="en-US" sz="2000">
                  <a:solidFill>
                    <a:srgbClr val="FF0000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 ,</a:t>
              </a:r>
              <a:r>
                <a:rPr lang="en-US" sz="2000">
                  <a:solidFill>
                    <a:srgbClr val="03D21E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t=</a:t>
              </a:r>
              <a:r>
                <a:rPr lang="en-US" sz="2000">
                  <a:solidFill>
                    <a:srgbClr val="03D21E"/>
                  </a:solidFill>
                  <a:latin typeface="Symbol" pitchFamily="-65" charset="2"/>
                  <a:ea typeface="Arial" pitchFamily="-65" charset="0"/>
                  <a:cs typeface="Arial" pitchFamily="-65" charset="0"/>
                  <a:sym typeface="Symbol" pitchFamily="-65" charset="2"/>
                </a:rPr>
                <a:t></a:t>
              </a:r>
              <a:r>
                <a:rPr lang="en-US" sz="2000" baseline="30000">
                  <a:solidFill>
                    <a:srgbClr val="03D21E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2</a:t>
              </a:r>
              <a:r>
                <a:rPr lang="en-US" sz="2000">
                  <a:solidFill>
                    <a:srgbClr val="333399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)</a:t>
              </a:r>
              <a:endParaRPr lang="en-US" sz="2000">
                <a:solidFill>
                  <a:srgbClr val="FF0000"/>
                </a:solidFill>
                <a:latin typeface="Comic Sans MS" pitchFamily="-65" charset="0"/>
                <a:ea typeface="Arial" pitchFamily="-65" charset="0"/>
                <a:cs typeface="Arial" pitchFamily="-65" charset="0"/>
              </a:endParaRPr>
            </a:p>
          </p:txBody>
        </p:sp>
        <p:sp>
          <p:nvSpPr>
            <p:cNvPr id="122988" name="Freeform 108"/>
            <p:cNvSpPr>
              <a:spLocks/>
            </p:cNvSpPr>
            <p:nvPr/>
          </p:nvSpPr>
          <p:spPr bwMode="auto">
            <a:xfrm>
              <a:off x="3689" y="3240"/>
              <a:ext cx="955" cy="329"/>
            </a:xfrm>
            <a:custGeom>
              <a:avLst/>
              <a:gdLst/>
              <a:ahLst/>
              <a:cxnLst>
                <a:cxn ang="0">
                  <a:pos x="468" y="94"/>
                </a:cxn>
                <a:cxn ang="0">
                  <a:pos x="462" y="114"/>
                </a:cxn>
                <a:cxn ang="0">
                  <a:pos x="444" y="134"/>
                </a:cxn>
                <a:cxn ang="0">
                  <a:pos x="416" y="152"/>
                </a:cxn>
                <a:cxn ang="0">
                  <a:pos x="380" y="166"/>
                </a:cxn>
                <a:cxn ang="0">
                  <a:pos x="336" y="178"/>
                </a:cxn>
                <a:cxn ang="0">
                  <a:pos x="288" y="184"/>
                </a:cxn>
                <a:cxn ang="0">
                  <a:pos x="234" y="186"/>
                </a:cxn>
                <a:cxn ang="0">
                  <a:pos x="180" y="184"/>
                </a:cxn>
                <a:cxn ang="0">
                  <a:pos x="132" y="178"/>
                </a:cxn>
                <a:cxn ang="0">
                  <a:pos x="88" y="166"/>
                </a:cxn>
                <a:cxn ang="0">
                  <a:pos x="52" y="152"/>
                </a:cxn>
                <a:cxn ang="0">
                  <a:pos x="24" y="134"/>
                </a:cxn>
                <a:cxn ang="0">
                  <a:pos x="8" y="114"/>
                </a:cxn>
                <a:cxn ang="0">
                  <a:pos x="0" y="94"/>
                </a:cxn>
                <a:cxn ang="0">
                  <a:pos x="8" y="72"/>
                </a:cxn>
                <a:cxn ang="0">
                  <a:pos x="24" y="52"/>
                </a:cxn>
                <a:cxn ang="0">
                  <a:pos x="52" y="36"/>
                </a:cxn>
                <a:cxn ang="0">
                  <a:pos x="88" y="20"/>
                </a:cxn>
                <a:cxn ang="0">
                  <a:pos x="132" y="10"/>
                </a:cxn>
                <a:cxn ang="0">
                  <a:pos x="180" y="2"/>
                </a:cxn>
                <a:cxn ang="0">
                  <a:pos x="234" y="0"/>
                </a:cxn>
                <a:cxn ang="0">
                  <a:pos x="288" y="2"/>
                </a:cxn>
                <a:cxn ang="0">
                  <a:pos x="336" y="10"/>
                </a:cxn>
                <a:cxn ang="0">
                  <a:pos x="380" y="20"/>
                </a:cxn>
                <a:cxn ang="0">
                  <a:pos x="416" y="36"/>
                </a:cxn>
                <a:cxn ang="0">
                  <a:pos x="444" y="52"/>
                </a:cxn>
                <a:cxn ang="0">
                  <a:pos x="462" y="72"/>
                </a:cxn>
                <a:cxn ang="0">
                  <a:pos x="468" y="94"/>
                </a:cxn>
              </a:cxnLst>
              <a:rect l="0" t="0" r="r" b="b"/>
              <a:pathLst>
                <a:path w="468" h="186">
                  <a:moveTo>
                    <a:pt x="468" y="94"/>
                  </a:moveTo>
                  <a:lnTo>
                    <a:pt x="462" y="114"/>
                  </a:lnTo>
                  <a:lnTo>
                    <a:pt x="444" y="134"/>
                  </a:lnTo>
                  <a:lnTo>
                    <a:pt x="416" y="152"/>
                  </a:lnTo>
                  <a:lnTo>
                    <a:pt x="380" y="166"/>
                  </a:lnTo>
                  <a:lnTo>
                    <a:pt x="336" y="178"/>
                  </a:lnTo>
                  <a:lnTo>
                    <a:pt x="288" y="184"/>
                  </a:lnTo>
                  <a:lnTo>
                    <a:pt x="234" y="186"/>
                  </a:lnTo>
                  <a:lnTo>
                    <a:pt x="180" y="184"/>
                  </a:lnTo>
                  <a:lnTo>
                    <a:pt x="132" y="178"/>
                  </a:lnTo>
                  <a:lnTo>
                    <a:pt x="88" y="166"/>
                  </a:lnTo>
                  <a:lnTo>
                    <a:pt x="52" y="152"/>
                  </a:lnTo>
                  <a:lnTo>
                    <a:pt x="24" y="134"/>
                  </a:lnTo>
                  <a:lnTo>
                    <a:pt x="8" y="114"/>
                  </a:lnTo>
                  <a:lnTo>
                    <a:pt x="0" y="94"/>
                  </a:lnTo>
                  <a:lnTo>
                    <a:pt x="8" y="72"/>
                  </a:lnTo>
                  <a:lnTo>
                    <a:pt x="24" y="52"/>
                  </a:lnTo>
                  <a:lnTo>
                    <a:pt x="52" y="36"/>
                  </a:lnTo>
                  <a:lnTo>
                    <a:pt x="88" y="20"/>
                  </a:lnTo>
                  <a:lnTo>
                    <a:pt x="132" y="10"/>
                  </a:lnTo>
                  <a:lnTo>
                    <a:pt x="180" y="2"/>
                  </a:lnTo>
                  <a:lnTo>
                    <a:pt x="234" y="0"/>
                  </a:lnTo>
                  <a:lnTo>
                    <a:pt x="288" y="2"/>
                  </a:lnTo>
                  <a:lnTo>
                    <a:pt x="336" y="10"/>
                  </a:lnTo>
                  <a:lnTo>
                    <a:pt x="380" y="20"/>
                  </a:lnTo>
                  <a:lnTo>
                    <a:pt x="416" y="36"/>
                  </a:lnTo>
                  <a:lnTo>
                    <a:pt x="444" y="52"/>
                  </a:lnTo>
                  <a:lnTo>
                    <a:pt x="462" y="72"/>
                  </a:lnTo>
                  <a:lnTo>
                    <a:pt x="468" y="94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100000">
                  <a:schemeClr val="hlink"/>
                </a:gs>
              </a:gsLst>
              <a:path path="rect">
                <a:fillToRect l="50000" t="50000" r="50000" b="50000"/>
              </a:path>
            </a:gradFill>
            <a:ln w="0">
              <a:solidFill>
                <a:srgbClr val="E1E1E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89" name="Line 109"/>
            <p:cNvSpPr>
              <a:spLocks noChangeShapeType="1"/>
            </p:cNvSpPr>
            <p:nvPr/>
          </p:nvSpPr>
          <p:spPr bwMode="auto">
            <a:xfrm flipV="1">
              <a:off x="4240" y="3390"/>
              <a:ext cx="0" cy="2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91" name="Line 111"/>
            <p:cNvSpPr>
              <a:spLocks noChangeShapeType="1"/>
            </p:cNvSpPr>
            <p:nvPr/>
          </p:nvSpPr>
          <p:spPr bwMode="auto">
            <a:xfrm flipV="1">
              <a:off x="3980" y="2564"/>
              <a:ext cx="460" cy="2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92" name="Line 112"/>
            <p:cNvSpPr>
              <a:spLocks noChangeShapeType="1"/>
            </p:cNvSpPr>
            <p:nvPr/>
          </p:nvSpPr>
          <p:spPr bwMode="auto">
            <a:xfrm flipV="1">
              <a:off x="4304" y="2832"/>
              <a:ext cx="284" cy="15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93" name="Oval 113"/>
            <p:cNvSpPr>
              <a:spLocks noChangeArrowheads="1"/>
            </p:cNvSpPr>
            <p:nvPr/>
          </p:nvSpPr>
          <p:spPr bwMode="auto">
            <a:xfrm rot="-2022944">
              <a:off x="4446" y="2486"/>
              <a:ext cx="238" cy="3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94" name="Line 114"/>
            <p:cNvSpPr>
              <a:spLocks noChangeShapeType="1"/>
            </p:cNvSpPr>
            <p:nvPr/>
          </p:nvSpPr>
          <p:spPr bwMode="auto">
            <a:xfrm flipV="1">
              <a:off x="4668" y="2364"/>
              <a:ext cx="352" cy="20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95" name="Text Box 115"/>
            <p:cNvSpPr txBox="1">
              <a:spLocks noChangeArrowheads="1"/>
            </p:cNvSpPr>
            <p:nvPr/>
          </p:nvSpPr>
          <p:spPr bwMode="auto">
            <a:xfrm>
              <a:off x="4544" y="2574"/>
              <a:ext cx="85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 algn="ctr" defTabSz="914400" fontAlgn="base">
                <a:spcBef>
                  <a:spcPct val="50000"/>
                </a:spcBef>
                <a:spcAft>
                  <a:spcPct val="0"/>
                </a:spcAft>
                <a:buClr>
                  <a:srgbClr val="808080"/>
                </a:buClr>
                <a:buSzPct val="75000"/>
                <a:buFont typeface="Wingdings" pitchFamily="-65" charset="2"/>
                <a:buNone/>
              </a:pPr>
              <a:r>
                <a:rPr lang="en-US" sz="2000">
                  <a:solidFill>
                    <a:srgbClr val="333399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DA(z)</a:t>
              </a:r>
              <a:endParaRPr lang="en-US" sz="2000">
                <a:solidFill>
                  <a:srgbClr val="FF0000"/>
                </a:solidFill>
                <a:latin typeface="Comic Sans MS" pitchFamily="-65" charset="0"/>
                <a:ea typeface="Arial" pitchFamily="-65" charset="0"/>
                <a:cs typeface="Arial" pitchFamily="-65" charset="0"/>
              </a:endParaRPr>
            </a:p>
          </p:txBody>
        </p:sp>
        <p:sp>
          <p:nvSpPr>
            <p:cNvPr id="122996" name="Text Box 116"/>
            <p:cNvSpPr txBox="1">
              <a:spLocks noChangeArrowheads="1"/>
            </p:cNvSpPr>
            <p:nvPr/>
          </p:nvSpPr>
          <p:spPr bwMode="auto">
            <a:xfrm>
              <a:off x="4120" y="2438"/>
              <a:ext cx="26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 algn="ctr" defTabSz="914400" fontAlgn="base">
                <a:spcBef>
                  <a:spcPct val="50000"/>
                </a:spcBef>
                <a:spcAft>
                  <a:spcPct val="0"/>
                </a:spcAft>
                <a:buClr>
                  <a:srgbClr val="808080"/>
                </a:buClr>
                <a:buSzPct val="75000"/>
                <a:buFont typeface="Wingdings" pitchFamily="-65" charset="2"/>
                <a:buNone/>
              </a:pPr>
              <a:r>
                <a:rPr lang="en-US" sz="2000">
                  <a:solidFill>
                    <a:srgbClr val="333399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z</a:t>
              </a:r>
              <a:endParaRPr lang="en-US" sz="2000">
                <a:solidFill>
                  <a:srgbClr val="FF0000"/>
                </a:solidFill>
                <a:latin typeface="Comic Sans MS" pitchFamily="-65" charset="0"/>
                <a:ea typeface="Arial" pitchFamily="-65" charset="0"/>
                <a:cs typeface="Arial" pitchFamily="-65" charset="0"/>
              </a:endParaRPr>
            </a:p>
          </p:txBody>
        </p:sp>
        <p:sp>
          <p:nvSpPr>
            <p:cNvPr id="122997" name="Freeform 117"/>
            <p:cNvSpPr>
              <a:spLocks/>
            </p:cNvSpPr>
            <p:nvPr/>
          </p:nvSpPr>
          <p:spPr bwMode="auto">
            <a:xfrm rot="15359376">
              <a:off x="3762" y="3014"/>
              <a:ext cx="276" cy="26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" y="16"/>
                </a:cxn>
                <a:cxn ang="0">
                  <a:pos x="30" y="46"/>
                </a:cxn>
                <a:cxn ang="0">
                  <a:pos x="62" y="48"/>
                </a:cxn>
                <a:cxn ang="0">
                  <a:pos x="80" y="28"/>
                </a:cxn>
                <a:cxn ang="0">
                  <a:pos x="82" y="18"/>
                </a:cxn>
                <a:cxn ang="0">
                  <a:pos x="56" y="10"/>
                </a:cxn>
                <a:cxn ang="0">
                  <a:pos x="36" y="44"/>
                </a:cxn>
                <a:cxn ang="0">
                  <a:pos x="72" y="94"/>
                </a:cxn>
                <a:cxn ang="0">
                  <a:pos x="104" y="86"/>
                </a:cxn>
                <a:cxn ang="0">
                  <a:pos x="100" y="56"/>
                </a:cxn>
                <a:cxn ang="0">
                  <a:pos x="70" y="72"/>
                </a:cxn>
                <a:cxn ang="0">
                  <a:pos x="60" y="92"/>
                </a:cxn>
                <a:cxn ang="0">
                  <a:pos x="74" y="134"/>
                </a:cxn>
                <a:cxn ang="0">
                  <a:pos x="116" y="142"/>
                </a:cxn>
                <a:cxn ang="0">
                  <a:pos x="144" y="124"/>
                </a:cxn>
                <a:cxn ang="0">
                  <a:pos x="142" y="98"/>
                </a:cxn>
                <a:cxn ang="0">
                  <a:pos x="120" y="100"/>
                </a:cxn>
                <a:cxn ang="0">
                  <a:pos x="104" y="114"/>
                </a:cxn>
                <a:cxn ang="0">
                  <a:pos x="110" y="170"/>
                </a:cxn>
                <a:cxn ang="0">
                  <a:pos x="140" y="180"/>
                </a:cxn>
                <a:cxn ang="0">
                  <a:pos x="150" y="186"/>
                </a:cxn>
              </a:cxnLst>
              <a:rect l="0" t="0" r="r" b="b"/>
              <a:pathLst>
                <a:path w="151" h="186">
                  <a:moveTo>
                    <a:pt x="0" y="0"/>
                  </a:moveTo>
                  <a:cubicBezTo>
                    <a:pt x="7" y="4"/>
                    <a:pt x="11" y="7"/>
                    <a:pt x="14" y="16"/>
                  </a:cubicBezTo>
                  <a:cubicBezTo>
                    <a:pt x="15" y="29"/>
                    <a:pt x="18" y="38"/>
                    <a:pt x="30" y="46"/>
                  </a:cubicBezTo>
                  <a:cubicBezTo>
                    <a:pt x="37" y="57"/>
                    <a:pt x="50" y="51"/>
                    <a:pt x="62" y="48"/>
                  </a:cubicBezTo>
                  <a:cubicBezTo>
                    <a:pt x="70" y="45"/>
                    <a:pt x="77" y="33"/>
                    <a:pt x="80" y="28"/>
                  </a:cubicBezTo>
                  <a:cubicBezTo>
                    <a:pt x="83" y="23"/>
                    <a:pt x="86" y="21"/>
                    <a:pt x="82" y="18"/>
                  </a:cubicBezTo>
                  <a:cubicBezTo>
                    <a:pt x="78" y="3"/>
                    <a:pt x="71" y="8"/>
                    <a:pt x="56" y="10"/>
                  </a:cubicBezTo>
                  <a:cubicBezTo>
                    <a:pt x="45" y="20"/>
                    <a:pt x="40" y="30"/>
                    <a:pt x="36" y="44"/>
                  </a:cubicBezTo>
                  <a:cubicBezTo>
                    <a:pt x="30" y="84"/>
                    <a:pt x="40" y="83"/>
                    <a:pt x="72" y="94"/>
                  </a:cubicBezTo>
                  <a:cubicBezTo>
                    <a:pt x="97" y="92"/>
                    <a:pt x="86" y="94"/>
                    <a:pt x="104" y="86"/>
                  </a:cubicBezTo>
                  <a:cubicBezTo>
                    <a:pt x="112" y="64"/>
                    <a:pt x="116" y="64"/>
                    <a:pt x="100" y="56"/>
                  </a:cubicBezTo>
                  <a:cubicBezTo>
                    <a:pt x="89" y="58"/>
                    <a:pt x="76" y="63"/>
                    <a:pt x="70" y="72"/>
                  </a:cubicBezTo>
                  <a:cubicBezTo>
                    <a:pt x="67" y="79"/>
                    <a:pt x="64" y="85"/>
                    <a:pt x="60" y="92"/>
                  </a:cubicBezTo>
                  <a:cubicBezTo>
                    <a:pt x="61" y="114"/>
                    <a:pt x="57" y="121"/>
                    <a:pt x="74" y="134"/>
                  </a:cubicBezTo>
                  <a:cubicBezTo>
                    <a:pt x="79" y="151"/>
                    <a:pt x="101" y="145"/>
                    <a:pt x="116" y="142"/>
                  </a:cubicBezTo>
                  <a:cubicBezTo>
                    <a:pt x="126" y="134"/>
                    <a:pt x="133" y="130"/>
                    <a:pt x="144" y="124"/>
                  </a:cubicBezTo>
                  <a:cubicBezTo>
                    <a:pt x="149" y="116"/>
                    <a:pt x="151" y="101"/>
                    <a:pt x="142" y="98"/>
                  </a:cubicBezTo>
                  <a:cubicBezTo>
                    <a:pt x="134" y="98"/>
                    <a:pt x="127" y="97"/>
                    <a:pt x="120" y="100"/>
                  </a:cubicBezTo>
                  <a:cubicBezTo>
                    <a:pt x="112" y="102"/>
                    <a:pt x="111" y="111"/>
                    <a:pt x="104" y="114"/>
                  </a:cubicBezTo>
                  <a:cubicBezTo>
                    <a:pt x="98" y="129"/>
                    <a:pt x="89" y="163"/>
                    <a:pt x="110" y="170"/>
                  </a:cubicBezTo>
                  <a:cubicBezTo>
                    <a:pt x="117" y="180"/>
                    <a:pt x="127" y="178"/>
                    <a:pt x="140" y="180"/>
                  </a:cubicBezTo>
                  <a:cubicBezTo>
                    <a:pt x="147" y="182"/>
                    <a:pt x="144" y="180"/>
                    <a:pt x="150" y="186"/>
                  </a:cubicBezTo>
                </a:path>
              </a:pathLst>
            </a:custGeom>
            <a:noFill/>
            <a:ln w="19050" cmpd="sng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98" name="Line 118"/>
            <p:cNvSpPr>
              <a:spLocks noChangeShapeType="1"/>
            </p:cNvSpPr>
            <p:nvPr/>
          </p:nvSpPr>
          <p:spPr bwMode="auto">
            <a:xfrm flipH="1">
              <a:off x="4000" y="2976"/>
              <a:ext cx="30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99" name="Line 119"/>
            <p:cNvSpPr>
              <a:spLocks noChangeShapeType="1"/>
            </p:cNvSpPr>
            <p:nvPr/>
          </p:nvSpPr>
          <p:spPr bwMode="auto">
            <a:xfrm>
              <a:off x="3992" y="2808"/>
              <a:ext cx="0" cy="16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3000" name="Freeform 120"/>
            <p:cNvSpPr>
              <a:spLocks/>
            </p:cNvSpPr>
            <p:nvPr/>
          </p:nvSpPr>
          <p:spPr bwMode="auto">
            <a:xfrm rot="6240624" flipH="1">
              <a:off x="4258" y="3006"/>
              <a:ext cx="276" cy="26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" y="16"/>
                </a:cxn>
                <a:cxn ang="0">
                  <a:pos x="30" y="46"/>
                </a:cxn>
                <a:cxn ang="0">
                  <a:pos x="62" y="48"/>
                </a:cxn>
                <a:cxn ang="0">
                  <a:pos x="80" y="28"/>
                </a:cxn>
                <a:cxn ang="0">
                  <a:pos x="82" y="18"/>
                </a:cxn>
                <a:cxn ang="0">
                  <a:pos x="56" y="10"/>
                </a:cxn>
                <a:cxn ang="0">
                  <a:pos x="36" y="44"/>
                </a:cxn>
                <a:cxn ang="0">
                  <a:pos x="72" y="94"/>
                </a:cxn>
                <a:cxn ang="0">
                  <a:pos x="104" y="86"/>
                </a:cxn>
                <a:cxn ang="0">
                  <a:pos x="100" y="56"/>
                </a:cxn>
                <a:cxn ang="0">
                  <a:pos x="70" y="72"/>
                </a:cxn>
                <a:cxn ang="0">
                  <a:pos x="60" y="92"/>
                </a:cxn>
                <a:cxn ang="0">
                  <a:pos x="74" y="134"/>
                </a:cxn>
                <a:cxn ang="0">
                  <a:pos x="116" y="142"/>
                </a:cxn>
                <a:cxn ang="0">
                  <a:pos x="144" y="124"/>
                </a:cxn>
                <a:cxn ang="0">
                  <a:pos x="142" y="98"/>
                </a:cxn>
                <a:cxn ang="0">
                  <a:pos x="120" y="100"/>
                </a:cxn>
                <a:cxn ang="0">
                  <a:pos x="104" y="114"/>
                </a:cxn>
                <a:cxn ang="0">
                  <a:pos x="110" y="170"/>
                </a:cxn>
                <a:cxn ang="0">
                  <a:pos x="140" y="180"/>
                </a:cxn>
                <a:cxn ang="0">
                  <a:pos x="150" y="186"/>
                </a:cxn>
              </a:cxnLst>
              <a:rect l="0" t="0" r="r" b="b"/>
              <a:pathLst>
                <a:path w="151" h="186">
                  <a:moveTo>
                    <a:pt x="0" y="0"/>
                  </a:moveTo>
                  <a:cubicBezTo>
                    <a:pt x="7" y="4"/>
                    <a:pt x="11" y="7"/>
                    <a:pt x="14" y="16"/>
                  </a:cubicBezTo>
                  <a:cubicBezTo>
                    <a:pt x="15" y="29"/>
                    <a:pt x="18" y="38"/>
                    <a:pt x="30" y="46"/>
                  </a:cubicBezTo>
                  <a:cubicBezTo>
                    <a:pt x="37" y="57"/>
                    <a:pt x="50" y="51"/>
                    <a:pt x="62" y="48"/>
                  </a:cubicBezTo>
                  <a:cubicBezTo>
                    <a:pt x="70" y="45"/>
                    <a:pt x="77" y="33"/>
                    <a:pt x="80" y="28"/>
                  </a:cubicBezTo>
                  <a:cubicBezTo>
                    <a:pt x="83" y="23"/>
                    <a:pt x="86" y="21"/>
                    <a:pt x="82" y="18"/>
                  </a:cubicBezTo>
                  <a:cubicBezTo>
                    <a:pt x="78" y="3"/>
                    <a:pt x="71" y="8"/>
                    <a:pt x="56" y="10"/>
                  </a:cubicBezTo>
                  <a:cubicBezTo>
                    <a:pt x="45" y="20"/>
                    <a:pt x="40" y="30"/>
                    <a:pt x="36" y="44"/>
                  </a:cubicBezTo>
                  <a:cubicBezTo>
                    <a:pt x="30" y="84"/>
                    <a:pt x="40" y="83"/>
                    <a:pt x="72" y="94"/>
                  </a:cubicBezTo>
                  <a:cubicBezTo>
                    <a:pt x="97" y="92"/>
                    <a:pt x="86" y="94"/>
                    <a:pt x="104" y="86"/>
                  </a:cubicBezTo>
                  <a:cubicBezTo>
                    <a:pt x="112" y="64"/>
                    <a:pt x="116" y="64"/>
                    <a:pt x="100" y="56"/>
                  </a:cubicBezTo>
                  <a:cubicBezTo>
                    <a:pt x="89" y="58"/>
                    <a:pt x="76" y="63"/>
                    <a:pt x="70" y="72"/>
                  </a:cubicBezTo>
                  <a:cubicBezTo>
                    <a:pt x="67" y="79"/>
                    <a:pt x="64" y="85"/>
                    <a:pt x="60" y="92"/>
                  </a:cubicBezTo>
                  <a:cubicBezTo>
                    <a:pt x="61" y="114"/>
                    <a:pt x="57" y="121"/>
                    <a:pt x="74" y="134"/>
                  </a:cubicBezTo>
                  <a:cubicBezTo>
                    <a:pt x="79" y="151"/>
                    <a:pt x="101" y="145"/>
                    <a:pt x="116" y="142"/>
                  </a:cubicBezTo>
                  <a:cubicBezTo>
                    <a:pt x="126" y="134"/>
                    <a:pt x="133" y="130"/>
                    <a:pt x="144" y="124"/>
                  </a:cubicBezTo>
                  <a:cubicBezTo>
                    <a:pt x="149" y="116"/>
                    <a:pt x="151" y="101"/>
                    <a:pt x="142" y="98"/>
                  </a:cubicBezTo>
                  <a:cubicBezTo>
                    <a:pt x="134" y="98"/>
                    <a:pt x="127" y="97"/>
                    <a:pt x="120" y="100"/>
                  </a:cubicBezTo>
                  <a:cubicBezTo>
                    <a:pt x="112" y="102"/>
                    <a:pt x="111" y="111"/>
                    <a:pt x="104" y="114"/>
                  </a:cubicBezTo>
                  <a:cubicBezTo>
                    <a:pt x="98" y="129"/>
                    <a:pt x="89" y="163"/>
                    <a:pt x="110" y="170"/>
                  </a:cubicBezTo>
                  <a:cubicBezTo>
                    <a:pt x="117" y="180"/>
                    <a:pt x="127" y="178"/>
                    <a:pt x="140" y="180"/>
                  </a:cubicBezTo>
                  <a:cubicBezTo>
                    <a:pt x="147" y="182"/>
                    <a:pt x="144" y="180"/>
                    <a:pt x="150" y="186"/>
                  </a:cubicBezTo>
                </a:path>
              </a:pathLst>
            </a:custGeom>
            <a:noFill/>
            <a:ln w="19050" cmpd="sng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85" name="Text Box 105"/>
            <p:cNvSpPr txBox="1">
              <a:spLocks noChangeArrowheads="1"/>
            </p:cNvSpPr>
            <p:nvPr/>
          </p:nvSpPr>
          <p:spPr bwMode="auto">
            <a:xfrm>
              <a:off x="3296" y="3006"/>
              <a:ext cx="52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 algn="ctr" defTabSz="914400" fontAlgn="base">
                <a:spcBef>
                  <a:spcPct val="50000"/>
                </a:spcBef>
                <a:spcAft>
                  <a:spcPct val="0"/>
                </a:spcAft>
                <a:buClr>
                  <a:srgbClr val="808080"/>
                </a:buClr>
                <a:buSzPct val="75000"/>
                <a:buFont typeface="Wingdings" pitchFamily="-65" charset="2"/>
                <a:buNone/>
              </a:pPr>
              <a:r>
                <a:rPr lang="en-US" sz="2000">
                  <a:solidFill>
                    <a:srgbClr val="FF0000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x+</a:t>
              </a:r>
              <a:r>
                <a:rPr lang="el-GR" sz="2000">
                  <a:solidFill>
                    <a:srgbClr val="FF0000"/>
                  </a:solidFill>
                  <a:latin typeface="ヒラギノ明朝 ProN W3" pitchFamily="-65" charset="-128"/>
                  <a:ea typeface="Arial" pitchFamily="-65" charset="0"/>
                  <a:cs typeface="Arial" pitchFamily="-65" charset="0"/>
                </a:rPr>
                <a:t>ξ</a:t>
              </a:r>
              <a:endParaRPr lang="el-GR" sz="2000">
                <a:solidFill>
                  <a:srgbClr val="FF0000"/>
                </a:solidFill>
                <a:latin typeface="Comic Sans MS" pitchFamily="-65" charset="0"/>
                <a:ea typeface="Arial" pitchFamily="-65" charset="0"/>
                <a:cs typeface="Arial" pitchFamily="-65" charset="0"/>
              </a:endParaRPr>
            </a:p>
          </p:txBody>
        </p:sp>
        <p:sp>
          <p:nvSpPr>
            <p:cNvPr id="122986" name="Text Box 106"/>
            <p:cNvSpPr txBox="1">
              <a:spLocks noChangeArrowheads="1"/>
            </p:cNvSpPr>
            <p:nvPr/>
          </p:nvSpPr>
          <p:spPr bwMode="auto">
            <a:xfrm>
              <a:off x="4408" y="2998"/>
              <a:ext cx="52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 algn="ctr" defTabSz="914400" fontAlgn="base">
                <a:spcBef>
                  <a:spcPct val="50000"/>
                </a:spcBef>
                <a:spcAft>
                  <a:spcPct val="0"/>
                </a:spcAft>
                <a:buClr>
                  <a:srgbClr val="808080"/>
                </a:buClr>
                <a:buSzPct val="75000"/>
                <a:buFont typeface="Wingdings" pitchFamily="-65" charset="2"/>
                <a:buNone/>
              </a:pPr>
              <a:r>
                <a:rPr lang="en-US" sz="2000">
                  <a:solidFill>
                    <a:srgbClr val="FF0000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x-</a:t>
              </a:r>
              <a:r>
                <a:rPr lang="el-GR" sz="2000">
                  <a:solidFill>
                    <a:srgbClr val="FF0000"/>
                  </a:solidFill>
                  <a:latin typeface="ヒラギノ明朝 ProN W3" pitchFamily="-65" charset="-128"/>
                  <a:ea typeface="Arial" pitchFamily="-65" charset="0"/>
                  <a:cs typeface="Arial" pitchFamily="-65" charset="0"/>
                </a:rPr>
                <a:t>ξ</a:t>
              </a:r>
              <a:endParaRPr lang="el-GR" sz="2000">
                <a:solidFill>
                  <a:srgbClr val="FF0000"/>
                </a:solidFill>
                <a:latin typeface="Comic Sans MS" pitchFamily="-65" charset="0"/>
                <a:ea typeface="Arial" pitchFamily="-65" charset="0"/>
                <a:cs typeface="Arial" pitchFamily="-65" charset="0"/>
              </a:endParaRPr>
            </a:p>
          </p:txBody>
        </p:sp>
      </p:grpSp>
      <p:sp>
        <p:nvSpPr>
          <p:cNvPr id="123002" name="Text Box 122"/>
          <p:cNvSpPr txBox="1">
            <a:spLocks noChangeArrowheads="1"/>
          </p:cNvSpPr>
          <p:nvPr/>
        </p:nvSpPr>
        <p:spPr bwMode="auto">
          <a:xfrm>
            <a:off x="644525" y="1190625"/>
            <a:ext cx="428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8D0E"/>
                </a:solidFill>
                <a:latin typeface="Symbol" pitchFamily="-65" charset="2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</a:t>
            </a:r>
            <a:r>
              <a:rPr lang="en-US" sz="2400" b="1">
                <a:solidFill>
                  <a:srgbClr val="FF8D0E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*</a:t>
            </a: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grpSp>
        <p:nvGrpSpPr>
          <p:cNvPr id="123005" name="Group 125"/>
          <p:cNvGrpSpPr>
            <a:grpSpLocks/>
          </p:cNvGrpSpPr>
          <p:nvPr/>
        </p:nvGrpSpPr>
        <p:grpSpPr bwMode="auto">
          <a:xfrm>
            <a:off x="4762500" y="1009650"/>
            <a:ext cx="3898900" cy="2508250"/>
            <a:chOff x="3000" y="628"/>
            <a:chExt cx="2456" cy="1580"/>
          </a:xfrm>
        </p:grpSpPr>
        <p:sp>
          <p:nvSpPr>
            <p:cNvPr id="122929" name="Freeform 49"/>
            <p:cNvSpPr>
              <a:spLocks/>
            </p:cNvSpPr>
            <p:nvPr/>
          </p:nvSpPr>
          <p:spPr bwMode="auto">
            <a:xfrm>
              <a:off x="3472" y="725"/>
              <a:ext cx="505" cy="391"/>
            </a:xfrm>
            <a:custGeom>
              <a:avLst/>
              <a:gdLst/>
              <a:ahLst/>
              <a:cxnLst>
                <a:cxn ang="0">
                  <a:pos x="224" y="226"/>
                </a:cxn>
                <a:cxn ang="0">
                  <a:pos x="208" y="228"/>
                </a:cxn>
                <a:cxn ang="0">
                  <a:pos x="200" y="220"/>
                </a:cxn>
                <a:cxn ang="0">
                  <a:pos x="204" y="196"/>
                </a:cxn>
                <a:cxn ang="0">
                  <a:pos x="212" y="164"/>
                </a:cxn>
                <a:cxn ang="0">
                  <a:pos x="212" y="144"/>
                </a:cxn>
                <a:cxn ang="0">
                  <a:pos x="198" y="136"/>
                </a:cxn>
                <a:cxn ang="0">
                  <a:pos x="174" y="144"/>
                </a:cxn>
                <a:cxn ang="0">
                  <a:pos x="144" y="158"/>
                </a:cxn>
                <a:cxn ang="0">
                  <a:pos x="126" y="160"/>
                </a:cxn>
                <a:cxn ang="0">
                  <a:pos x="120" y="152"/>
                </a:cxn>
                <a:cxn ang="0">
                  <a:pos x="122" y="128"/>
                </a:cxn>
                <a:cxn ang="0">
                  <a:pos x="132" y="96"/>
                </a:cxn>
                <a:cxn ang="0">
                  <a:pos x="130" y="76"/>
                </a:cxn>
                <a:cxn ang="0">
                  <a:pos x="116" y="68"/>
                </a:cxn>
                <a:cxn ang="0">
                  <a:pos x="92" y="76"/>
                </a:cxn>
                <a:cxn ang="0">
                  <a:pos x="64" y="90"/>
                </a:cxn>
                <a:cxn ang="0">
                  <a:pos x="46" y="92"/>
                </a:cxn>
                <a:cxn ang="0">
                  <a:pos x="38" y="82"/>
                </a:cxn>
                <a:cxn ang="0">
                  <a:pos x="42" y="60"/>
                </a:cxn>
                <a:cxn ang="0">
                  <a:pos x="50" y="28"/>
                </a:cxn>
                <a:cxn ang="0">
                  <a:pos x="50" y="6"/>
                </a:cxn>
                <a:cxn ang="0">
                  <a:pos x="36" y="0"/>
                </a:cxn>
                <a:cxn ang="0">
                  <a:pos x="12" y="6"/>
                </a:cxn>
                <a:cxn ang="0">
                  <a:pos x="2" y="18"/>
                </a:cxn>
                <a:cxn ang="0">
                  <a:pos x="22" y="8"/>
                </a:cxn>
                <a:cxn ang="0">
                  <a:pos x="40" y="4"/>
                </a:cxn>
                <a:cxn ang="0">
                  <a:pos x="48" y="14"/>
                </a:cxn>
                <a:cxn ang="0">
                  <a:pos x="44" y="36"/>
                </a:cxn>
                <a:cxn ang="0">
                  <a:pos x="34" y="68"/>
                </a:cxn>
                <a:cxn ang="0">
                  <a:pos x="36" y="90"/>
                </a:cxn>
                <a:cxn ang="0">
                  <a:pos x="50" y="98"/>
                </a:cxn>
                <a:cxn ang="0">
                  <a:pos x="74" y="90"/>
                </a:cxn>
                <a:cxn ang="0">
                  <a:pos x="104" y="76"/>
                </a:cxn>
                <a:cxn ang="0">
                  <a:pos x="122" y="72"/>
                </a:cxn>
                <a:cxn ang="0">
                  <a:pos x="128" y="82"/>
                </a:cxn>
                <a:cxn ang="0">
                  <a:pos x="124" y="106"/>
                </a:cxn>
                <a:cxn ang="0">
                  <a:pos x="116" y="136"/>
                </a:cxn>
                <a:cxn ang="0">
                  <a:pos x="116" y="158"/>
                </a:cxn>
                <a:cxn ang="0">
                  <a:pos x="130" y="166"/>
                </a:cxn>
                <a:cxn ang="0">
                  <a:pos x="154" y="158"/>
                </a:cxn>
                <a:cxn ang="0">
                  <a:pos x="184" y="144"/>
                </a:cxn>
                <a:cxn ang="0">
                  <a:pos x="202" y="142"/>
                </a:cxn>
                <a:cxn ang="0">
                  <a:pos x="208" y="150"/>
                </a:cxn>
                <a:cxn ang="0">
                  <a:pos x="206" y="174"/>
                </a:cxn>
                <a:cxn ang="0">
                  <a:pos x="196" y="206"/>
                </a:cxn>
                <a:cxn ang="0">
                  <a:pos x="198" y="226"/>
                </a:cxn>
                <a:cxn ang="0">
                  <a:pos x="212" y="234"/>
                </a:cxn>
                <a:cxn ang="0">
                  <a:pos x="236" y="226"/>
                </a:cxn>
                <a:cxn ang="0">
                  <a:pos x="246" y="216"/>
                </a:cxn>
              </a:cxnLst>
              <a:rect l="0" t="0" r="r" b="b"/>
              <a:pathLst>
                <a:path w="248" h="234">
                  <a:moveTo>
                    <a:pt x="244" y="218"/>
                  </a:moveTo>
                  <a:lnTo>
                    <a:pt x="234" y="222"/>
                  </a:lnTo>
                  <a:lnTo>
                    <a:pt x="224" y="226"/>
                  </a:lnTo>
                  <a:lnTo>
                    <a:pt x="218" y="228"/>
                  </a:lnTo>
                  <a:lnTo>
                    <a:pt x="212" y="230"/>
                  </a:lnTo>
                  <a:lnTo>
                    <a:pt x="208" y="228"/>
                  </a:lnTo>
                  <a:lnTo>
                    <a:pt x="204" y="228"/>
                  </a:lnTo>
                  <a:lnTo>
                    <a:pt x="202" y="224"/>
                  </a:lnTo>
                  <a:lnTo>
                    <a:pt x="200" y="220"/>
                  </a:lnTo>
                  <a:lnTo>
                    <a:pt x="200" y="214"/>
                  </a:lnTo>
                  <a:lnTo>
                    <a:pt x="200" y="206"/>
                  </a:lnTo>
                  <a:lnTo>
                    <a:pt x="204" y="196"/>
                  </a:lnTo>
                  <a:lnTo>
                    <a:pt x="206" y="186"/>
                  </a:lnTo>
                  <a:lnTo>
                    <a:pt x="210" y="174"/>
                  </a:lnTo>
                  <a:lnTo>
                    <a:pt x="212" y="164"/>
                  </a:lnTo>
                  <a:lnTo>
                    <a:pt x="214" y="156"/>
                  </a:lnTo>
                  <a:lnTo>
                    <a:pt x="214" y="150"/>
                  </a:lnTo>
                  <a:lnTo>
                    <a:pt x="212" y="144"/>
                  </a:lnTo>
                  <a:lnTo>
                    <a:pt x="208" y="140"/>
                  </a:lnTo>
                  <a:lnTo>
                    <a:pt x="204" y="138"/>
                  </a:lnTo>
                  <a:lnTo>
                    <a:pt x="198" y="136"/>
                  </a:lnTo>
                  <a:lnTo>
                    <a:pt x="190" y="138"/>
                  </a:lnTo>
                  <a:lnTo>
                    <a:pt x="182" y="140"/>
                  </a:lnTo>
                  <a:lnTo>
                    <a:pt x="174" y="144"/>
                  </a:lnTo>
                  <a:lnTo>
                    <a:pt x="162" y="148"/>
                  </a:lnTo>
                  <a:lnTo>
                    <a:pt x="152" y="154"/>
                  </a:lnTo>
                  <a:lnTo>
                    <a:pt x="144" y="158"/>
                  </a:lnTo>
                  <a:lnTo>
                    <a:pt x="136" y="160"/>
                  </a:lnTo>
                  <a:lnTo>
                    <a:pt x="130" y="160"/>
                  </a:lnTo>
                  <a:lnTo>
                    <a:pt x="126" y="160"/>
                  </a:lnTo>
                  <a:lnTo>
                    <a:pt x="122" y="158"/>
                  </a:lnTo>
                  <a:lnTo>
                    <a:pt x="120" y="156"/>
                  </a:lnTo>
                  <a:lnTo>
                    <a:pt x="120" y="152"/>
                  </a:lnTo>
                  <a:lnTo>
                    <a:pt x="120" y="146"/>
                  </a:lnTo>
                  <a:lnTo>
                    <a:pt x="120" y="138"/>
                  </a:lnTo>
                  <a:lnTo>
                    <a:pt x="122" y="128"/>
                  </a:lnTo>
                  <a:lnTo>
                    <a:pt x="126" y="118"/>
                  </a:lnTo>
                  <a:lnTo>
                    <a:pt x="130" y="106"/>
                  </a:lnTo>
                  <a:lnTo>
                    <a:pt x="132" y="96"/>
                  </a:lnTo>
                  <a:lnTo>
                    <a:pt x="132" y="88"/>
                  </a:lnTo>
                  <a:lnTo>
                    <a:pt x="132" y="80"/>
                  </a:lnTo>
                  <a:lnTo>
                    <a:pt x="130" y="76"/>
                  </a:lnTo>
                  <a:lnTo>
                    <a:pt x="128" y="72"/>
                  </a:lnTo>
                  <a:lnTo>
                    <a:pt x="122" y="68"/>
                  </a:lnTo>
                  <a:lnTo>
                    <a:pt x="116" y="68"/>
                  </a:lnTo>
                  <a:lnTo>
                    <a:pt x="110" y="68"/>
                  </a:lnTo>
                  <a:lnTo>
                    <a:pt x="102" y="72"/>
                  </a:lnTo>
                  <a:lnTo>
                    <a:pt x="92" y="76"/>
                  </a:lnTo>
                  <a:lnTo>
                    <a:pt x="82" y="80"/>
                  </a:lnTo>
                  <a:lnTo>
                    <a:pt x="72" y="86"/>
                  </a:lnTo>
                  <a:lnTo>
                    <a:pt x="64" y="90"/>
                  </a:lnTo>
                  <a:lnTo>
                    <a:pt x="56" y="92"/>
                  </a:lnTo>
                  <a:lnTo>
                    <a:pt x="50" y="92"/>
                  </a:lnTo>
                  <a:lnTo>
                    <a:pt x="46" y="92"/>
                  </a:lnTo>
                  <a:lnTo>
                    <a:pt x="42" y="90"/>
                  </a:lnTo>
                  <a:lnTo>
                    <a:pt x="40" y="88"/>
                  </a:lnTo>
                  <a:lnTo>
                    <a:pt x="38" y="82"/>
                  </a:lnTo>
                  <a:lnTo>
                    <a:pt x="38" y="76"/>
                  </a:lnTo>
                  <a:lnTo>
                    <a:pt x="40" y="70"/>
                  </a:lnTo>
                  <a:lnTo>
                    <a:pt x="42" y="60"/>
                  </a:lnTo>
                  <a:lnTo>
                    <a:pt x="44" y="50"/>
                  </a:lnTo>
                  <a:lnTo>
                    <a:pt x="48" y="38"/>
                  </a:lnTo>
                  <a:lnTo>
                    <a:pt x="50" y="28"/>
                  </a:lnTo>
                  <a:lnTo>
                    <a:pt x="52" y="20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0" y="2"/>
                  </a:lnTo>
                  <a:lnTo>
                    <a:pt x="12" y="6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4" y="16"/>
                  </a:lnTo>
                  <a:lnTo>
                    <a:pt x="14" y="10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4" y="6"/>
                  </a:lnTo>
                  <a:lnTo>
                    <a:pt x="46" y="10"/>
                  </a:lnTo>
                  <a:lnTo>
                    <a:pt x="48" y="14"/>
                  </a:lnTo>
                  <a:lnTo>
                    <a:pt x="48" y="20"/>
                  </a:lnTo>
                  <a:lnTo>
                    <a:pt x="46" y="28"/>
                  </a:lnTo>
                  <a:lnTo>
                    <a:pt x="44" y="36"/>
                  </a:lnTo>
                  <a:lnTo>
                    <a:pt x="40" y="48"/>
                  </a:lnTo>
                  <a:lnTo>
                    <a:pt x="36" y="58"/>
                  </a:lnTo>
                  <a:lnTo>
                    <a:pt x="34" y="68"/>
                  </a:lnTo>
                  <a:lnTo>
                    <a:pt x="34" y="76"/>
                  </a:lnTo>
                  <a:lnTo>
                    <a:pt x="34" y="84"/>
                  </a:lnTo>
                  <a:lnTo>
                    <a:pt x="36" y="90"/>
                  </a:lnTo>
                  <a:lnTo>
                    <a:pt x="38" y="94"/>
                  </a:lnTo>
                  <a:lnTo>
                    <a:pt x="44" y="96"/>
                  </a:lnTo>
                  <a:lnTo>
                    <a:pt x="50" y="98"/>
                  </a:lnTo>
                  <a:lnTo>
                    <a:pt x="56" y="96"/>
                  </a:lnTo>
                  <a:lnTo>
                    <a:pt x="64" y="94"/>
                  </a:lnTo>
                  <a:lnTo>
                    <a:pt x="74" y="90"/>
                  </a:lnTo>
                  <a:lnTo>
                    <a:pt x="84" y="84"/>
                  </a:lnTo>
                  <a:lnTo>
                    <a:pt x="94" y="80"/>
                  </a:lnTo>
                  <a:lnTo>
                    <a:pt x="104" y="76"/>
                  </a:lnTo>
                  <a:lnTo>
                    <a:pt x="110" y="74"/>
                  </a:lnTo>
                  <a:lnTo>
                    <a:pt x="116" y="72"/>
                  </a:lnTo>
                  <a:lnTo>
                    <a:pt x="122" y="72"/>
                  </a:lnTo>
                  <a:lnTo>
                    <a:pt x="124" y="74"/>
                  </a:lnTo>
                  <a:lnTo>
                    <a:pt x="126" y="78"/>
                  </a:lnTo>
                  <a:lnTo>
                    <a:pt x="128" y="82"/>
                  </a:lnTo>
                  <a:lnTo>
                    <a:pt x="128" y="88"/>
                  </a:lnTo>
                  <a:lnTo>
                    <a:pt x="128" y="96"/>
                  </a:lnTo>
                  <a:lnTo>
                    <a:pt x="124" y="106"/>
                  </a:lnTo>
                  <a:lnTo>
                    <a:pt x="122" y="116"/>
                  </a:lnTo>
                  <a:lnTo>
                    <a:pt x="118" y="128"/>
                  </a:lnTo>
                  <a:lnTo>
                    <a:pt x="116" y="136"/>
                  </a:lnTo>
                  <a:lnTo>
                    <a:pt x="114" y="146"/>
                  </a:lnTo>
                  <a:lnTo>
                    <a:pt x="114" y="152"/>
                  </a:lnTo>
                  <a:lnTo>
                    <a:pt x="116" y="158"/>
                  </a:lnTo>
                  <a:lnTo>
                    <a:pt x="120" y="162"/>
                  </a:lnTo>
                  <a:lnTo>
                    <a:pt x="124" y="164"/>
                  </a:lnTo>
                  <a:lnTo>
                    <a:pt x="130" y="166"/>
                  </a:lnTo>
                  <a:lnTo>
                    <a:pt x="138" y="164"/>
                  </a:lnTo>
                  <a:lnTo>
                    <a:pt x="146" y="162"/>
                  </a:lnTo>
                  <a:lnTo>
                    <a:pt x="154" y="158"/>
                  </a:lnTo>
                  <a:lnTo>
                    <a:pt x="166" y="154"/>
                  </a:lnTo>
                  <a:lnTo>
                    <a:pt x="176" y="148"/>
                  </a:lnTo>
                  <a:lnTo>
                    <a:pt x="184" y="144"/>
                  </a:lnTo>
                  <a:lnTo>
                    <a:pt x="192" y="142"/>
                  </a:lnTo>
                  <a:lnTo>
                    <a:pt x="198" y="140"/>
                  </a:lnTo>
                  <a:lnTo>
                    <a:pt x="202" y="142"/>
                  </a:lnTo>
                  <a:lnTo>
                    <a:pt x="206" y="144"/>
                  </a:lnTo>
                  <a:lnTo>
                    <a:pt x="208" y="146"/>
                  </a:lnTo>
                  <a:lnTo>
                    <a:pt x="208" y="150"/>
                  </a:lnTo>
                  <a:lnTo>
                    <a:pt x="210" y="156"/>
                  </a:lnTo>
                  <a:lnTo>
                    <a:pt x="208" y="164"/>
                  </a:lnTo>
                  <a:lnTo>
                    <a:pt x="206" y="174"/>
                  </a:lnTo>
                  <a:lnTo>
                    <a:pt x="202" y="184"/>
                  </a:lnTo>
                  <a:lnTo>
                    <a:pt x="198" y="196"/>
                  </a:lnTo>
                  <a:lnTo>
                    <a:pt x="196" y="206"/>
                  </a:lnTo>
                  <a:lnTo>
                    <a:pt x="196" y="214"/>
                  </a:lnTo>
                  <a:lnTo>
                    <a:pt x="196" y="220"/>
                  </a:lnTo>
                  <a:lnTo>
                    <a:pt x="198" y="226"/>
                  </a:lnTo>
                  <a:lnTo>
                    <a:pt x="200" y="230"/>
                  </a:lnTo>
                  <a:lnTo>
                    <a:pt x="206" y="234"/>
                  </a:lnTo>
                  <a:lnTo>
                    <a:pt x="212" y="234"/>
                  </a:lnTo>
                  <a:lnTo>
                    <a:pt x="218" y="234"/>
                  </a:lnTo>
                  <a:lnTo>
                    <a:pt x="226" y="230"/>
                  </a:lnTo>
                  <a:lnTo>
                    <a:pt x="236" y="226"/>
                  </a:lnTo>
                  <a:lnTo>
                    <a:pt x="246" y="222"/>
                  </a:lnTo>
                  <a:lnTo>
                    <a:pt x="248" y="220"/>
                  </a:lnTo>
                  <a:lnTo>
                    <a:pt x="246" y="216"/>
                  </a:lnTo>
                  <a:lnTo>
                    <a:pt x="244" y="218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34" name="Freeform 54"/>
            <p:cNvSpPr>
              <a:spLocks/>
            </p:cNvSpPr>
            <p:nvPr/>
          </p:nvSpPr>
          <p:spPr bwMode="auto">
            <a:xfrm>
              <a:off x="4921" y="1722"/>
              <a:ext cx="53" cy="24"/>
            </a:xfrm>
            <a:custGeom>
              <a:avLst/>
              <a:gdLst/>
              <a:ahLst/>
              <a:cxnLst>
                <a:cxn ang="0">
                  <a:pos x="26" y="12"/>
                </a:cxn>
                <a:cxn ang="0">
                  <a:pos x="0" y="14"/>
                </a:cxn>
                <a:cxn ang="0">
                  <a:pos x="6" y="8"/>
                </a:cxn>
                <a:cxn ang="0">
                  <a:pos x="4" y="0"/>
                </a:cxn>
                <a:cxn ang="0">
                  <a:pos x="26" y="12"/>
                </a:cxn>
              </a:cxnLst>
              <a:rect l="0" t="0" r="r" b="b"/>
              <a:pathLst>
                <a:path w="26" h="14">
                  <a:moveTo>
                    <a:pt x="26" y="12"/>
                  </a:moveTo>
                  <a:lnTo>
                    <a:pt x="0" y="14"/>
                  </a:lnTo>
                  <a:lnTo>
                    <a:pt x="6" y="8"/>
                  </a:lnTo>
                  <a:lnTo>
                    <a:pt x="4" y="0"/>
                  </a:lnTo>
                  <a:lnTo>
                    <a:pt x="26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35" name="Freeform 55"/>
            <p:cNvSpPr>
              <a:spLocks noEditPoints="1"/>
            </p:cNvSpPr>
            <p:nvPr/>
          </p:nvSpPr>
          <p:spPr bwMode="auto">
            <a:xfrm>
              <a:off x="4901" y="1706"/>
              <a:ext cx="102" cy="50"/>
            </a:xfrm>
            <a:custGeom>
              <a:avLst/>
              <a:gdLst/>
              <a:ahLst/>
              <a:cxnLst>
                <a:cxn ang="0">
                  <a:pos x="34" y="18"/>
                </a:cxn>
                <a:cxn ang="0">
                  <a:pos x="10" y="20"/>
                </a:cxn>
                <a:cxn ang="0">
                  <a:pos x="10" y="24"/>
                </a:cxn>
                <a:cxn ang="0">
                  <a:pos x="14" y="28"/>
                </a:cxn>
                <a:cxn ang="0">
                  <a:pos x="20" y="20"/>
                </a:cxn>
                <a:cxn ang="0">
                  <a:pos x="22" y="18"/>
                </a:cxn>
                <a:cxn ang="0">
                  <a:pos x="20" y="16"/>
                </a:cxn>
                <a:cxn ang="0">
                  <a:pos x="18" y="8"/>
                </a:cxn>
                <a:cxn ang="0">
                  <a:pos x="14" y="10"/>
                </a:cxn>
                <a:cxn ang="0">
                  <a:pos x="12" y="14"/>
                </a:cxn>
                <a:cxn ang="0">
                  <a:pos x="32" y="26"/>
                </a:cxn>
                <a:cxn ang="0">
                  <a:pos x="36" y="22"/>
                </a:cxn>
                <a:cxn ang="0">
                  <a:pos x="34" y="18"/>
                </a:cxn>
                <a:cxn ang="0">
                  <a:pos x="38" y="18"/>
                </a:cxn>
                <a:cxn ang="0">
                  <a:pos x="16" y="6"/>
                </a:cxn>
                <a:cxn ang="0">
                  <a:pos x="6" y="0"/>
                </a:cxn>
                <a:cxn ang="0">
                  <a:pos x="10" y="10"/>
                </a:cxn>
                <a:cxn ang="0">
                  <a:pos x="12" y="18"/>
                </a:cxn>
                <a:cxn ang="0">
                  <a:pos x="16" y="18"/>
                </a:cxn>
                <a:cxn ang="0">
                  <a:pos x="12" y="14"/>
                </a:cxn>
                <a:cxn ang="0">
                  <a:pos x="8" y="22"/>
                </a:cxn>
                <a:cxn ang="0">
                  <a:pos x="0" y="30"/>
                </a:cxn>
                <a:cxn ang="0">
                  <a:pos x="12" y="28"/>
                </a:cxn>
                <a:cxn ang="0">
                  <a:pos x="36" y="26"/>
                </a:cxn>
                <a:cxn ang="0">
                  <a:pos x="50" y="24"/>
                </a:cxn>
                <a:cxn ang="0">
                  <a:pos x="38" y="18"/>
                </a:cxn>
              </a:cxnLst>
              <a:rect l="0" t="0" r="r" b="b"/>
              <a:pathLst>
                <a:path w="50" h="30">
                  <a:moveTo>
                    <a:pt x="34" y="18"/>
                  </a:moveTo>
                  <a:lnTo>
                    <a:pt x="10" y="20"/>
                  </a:lnTo>
                  <a:lnTo>
                    <a:pt x="10" y="24"/>
                  </a:lnTo>
                  <a:lnTo>
                    <a:pt x="14" y="28"/>
                  </a:lnTo>
                  <a:lnTo>
                    <a:pt x="20" y="20"/>
                  </a:lnTo>
                  <a:lnTo>
                    <a:pt x="22" y="18"/>
                  </a:lnTo>
                  <a:lnTo>
                    <a:pt x="20" y="16"/>
                  </a:lnTo>
                  <a:lnTo>
                    <a:pt x="18" y="8"/>
                  </a:lnTo>
                  <a:lnTo>
                    <a:pt x="14" y="10"/>
                  </a:lnTo>
                  <a:lnTo>
                    <a:pt x="12" y="14"/>
                  </a:lnTo>
                  <a:lnTo>
                    <a:pt x="32" y="26"/>
                  </a:lnTo>
                  <a:lnTo>
                    <a:pt x="36" y="22"/>
                  </a:lnTo>
                  <a:lnTo>
                    <a:pt x="34" y="18"/>
                  </a:lnTo>
                  <a:close/>
                  <a:moveTo>
                    <a:pt x="38" y="18"/>
                  </a:moveTo>
                  <a:lnTo>
                    <a:pt x="16" y="6"/>
                  </a:lnTo>
                  <a:lnTo>
                    <a:pt x="6" y="0"/>
                  </a:lnTo>
                  <a:lnTo>
                    <a:pt x="10" y="10"/>
                  </a:lnTo>
                  <a:lnTo>
                    <a:pt x="12" y="18"/>
                  </a:lnTo>
                  <a:lnTo>
                    <a:pt x="16" y="18"/>
                  </a:lnTo>
                  <a:lnTo>
                    <a:pt x="12" y="14"/>
                  </a:lnTo>
                  <a:lnTo>
                    <a:pt x="8" y="22"/>
                  </a:lnTo>
                  <a:lnTo>
                    <a:pt x="0" y="30"/>
                  </a:lnTo>
                  <a:lnTo>
                    <a:pt x="12" y="28"/>
                  </a:lnTo>
                  <a:lnTo>
                    <a:pt x="36" y="26"/>
                  </a:lnTo>
                  <a:lnTo>
                    <a:pt x="50" y="24"/>
                  </a:lnTo>
                  <a:lnTo>
                    <a:pt x="38" y="1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36" name="Freeform 56"/>
            <p:cNvSpPr>
              <a:spLocks/>
            </p:cNvSpPr>
            <p:nvPr/>
          </p:nvSpPr>
          <p:spPr bwMode="auto">
            <a:xfrm>
              <a:off x="4619" y="1675"/>
              <a:ext cx="661" cy="124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320" y="74"/>
                </a:cxn>
                <a:cxn ang="0">
                  <a:pos x="322" y="74"/>
                </a:cxn>
                <a:cxn ang="0">
                  <a:pos x="324" y="70"/>
                </a:cxn>
                <a:cxn ang="0">
                  <a:pos x="322" y="70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2" y="4"/>
                </a:cxn>
              </a:cxnLst>
              <a:rect l="0" t="0" r="r" b="b"/>
              <a:pathLst>
                <a:path w="324" h="74">
                  <a:moveTo>
                    <a:pt x="2" y="4"/>
                  </a:moveTo>
                  <a:lnTo>
                    <a:pt x="320" y="74"/>
                  </a:lnTo>
                  <a:lnTo>
                    <a:pt x="322" y="74"/>
                  </a:lnTo>
                  <a:lnTo>
                    <a:pt x="324" y="70"/>
                  </a:lnTo>
                  <a:lnTo>
                    <a:pt x="322" y="7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37" name="Freeform 57"/>
            <p:cNvSpPr>
              <a:spLocks/>
            </p:cNvSpPr>
            <p:nvPr/>
          </p:nvSpPr>
          <p:spPr bwMode="auto">
            <a:xfrm>
              <a:off x="4929" y="1756"/>
              <a:ext cx="49" cy="26"/>
            </a:xfrm>
            <a:custGeom>
              <a:avLst/>
              <a:gdLst/>
              <a:ahLst/>
              <a:cxnLst>
                <a:cxn ang="0">
                  <a:pos x="24" y="12"/>
                </a:cxn>
                <a:cxn ang="0">
                  <a:pos x="0" y="16"/>
                </a:cxn>
                <a:cxn ang="0">
                  <a:pos x="4" y="8"/>
                </a:cxn>
                <a:cxn ang="0">
                  <a:pos x="2" y="0"/>
                </a:cxn>
                <a:cxn ang="0">
                  <a:pos x="24" y="12"/>
                </a:cxn>
              </a:cxnLst>
              <a:rect l="0" t="0" r="r" b="b"/>
              <a:pathLst>
                <a:path w="24" h="16">
                  <a:moveTo>
                    <a:pt x="24" y="12"/>
                  </a:moveTo>
                  <a:lnTo>
                    <a:pt x="0" y="16"/>
                  </a:lnTo>
                  <a:lnTo>
                    <a:pt x="4" y="8"/>
                  </a:lnTo>
                  <a:lnTo>
                    <a:pt x="2" y="0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38" name="Freeform 58"/>
            <p:cNvSpPr>
              <a:spLocks noEditPoints="1"/>
            </p:cNvSpPr>
            <p:nvPr/>
          </p:nvSpPr>
          <p:spPr bwMode="auto">
            <a:xfrm>
              <a:off x="4905" y="1739"/>
              <a:ext cx="102" cy="53"/>
            </a:xfrm>
            <a:custGeom>
              <a:avLst/>
              <a:gdLst/>
              <a:ahLst/>
              <a:cxnLst>
                <a:cxn ang="0">
                  <a:pos x="36" y="18"/>
                </a:cxn>
                <a:cxn ang="0">
                  <a:pos x="10" y="20"/>
                </a:cxn>
                <a:cxn ang="0">
                  <a:pos x="12" y="26"/>
                </a:cxn>
                <a:cxn ang="0">
                  <a:pos x="14" y="28"/>
                </a:cxn>
                <a:cxn ang="0">
                  <a:pos x="20" y="22"/>
                </a:cxn>
                <a:cxn ang="0">
                  <a:pos x="22" y="20"/>
                </a:cxn>
                <a:cxn ang="0">
                  <a:pos x="22" y="18"/>
                </a:cxn>
                <a:cxn ang="0">
                  <a:pos x="18" y="10"/>
                </a:cxn>
                <a:cxn ang="0">
                  <a:pos x="14" y="10"/>
                </a:cxn>
                <a:cxn ang="0">
                  <a:pos x="12" y="14"/>
                </a:cxn>
                <a:cxn ang="0">
                  <a:pos x="34" y="26"/>
                </a:cxn>
                <a:cxn ang="0">
                  <a:pos x="36" y="22"/>
                </a:cxn>
                <a:cxn ang="0">
                  <a:pos x="36" y="18"/>
                </a:cxn>
                <a:cxn ang="0">
                  <a:pos x="38" y="18"/>
                </a:cxn>
                <a:cxn ang="0">
                  <a:pos x="16" y="6"/>
                </a:cxn>
                <a:cxn ang="0">
                  <a:pos x="6" y="0"/>
                </a:cxn>
                <a:cxn ang="0">
                  <a:pos x="10" y="12"/>
                </a:cxn>
                <a:cxn ang="0">
                  <a:pos x="12" y="20"/>
                </a:cxn>
                <a:cxn ang="0">
                  <a:pos x="16" y="18"/>
                </a:cxn>
                <a:cxn ang="0">
                  <a:pos x="12" y="16"/>
                </a:cxn>
                <a:cxn ang="0">
                  <a:pos x="8" y="22"/>
                </a:cxn>
                <a:cxn ang="0">
                  <a:pos x="0" y="32"/>
                </a:cxn>
                <a:cxn ang="0">
                  <a:pos x="12" y="30"/>
                </a:cxn>
                <a:cxn ang="0">
                  <a:pos x="36" y="28"/>
                </a:cxn>
                <a:cxn ang="0">
                  <a:pos x="50" y="26"/>
                </a:cxn>
                <a:cxn ang="0">
                  <a:pos x="38" y="18"/>
                </a:cxn>
              </a:cxnLst>
              <a:rect l="0" t="0" r="r" b="b"/>
              <a:pathLst>
                <a:path w="50" h="32">
                  <a:moveTo>
                    <a:pt x="36" y="18"/>
                  </a:moveTo>
                  <a:lnTo>
                    <a:pt x="10" y="20"/>
                  </a:lnTo>
                  <a:lnTo>
                    <a:pt x="12" y="26"/>
                  </a:lnTo>
                  <a:lnTo>
                    <a:pt x="14" y="28"/>
                  </a:lnTo>
                  <a:lnTo>
                    <a:pt x="20" y="22"/>
                  </a:lnTo>
                  <a:lnTo>
                    <a:pt x="22" y="20"/>
                  </a:lnTo>
                  <a:lnTo>
                    <a:pt x="22" y="18"/>
                  </a:lnTo>
                  <a:lnTo>
                    <a:pt x="18" y="10"/>
                  </a:lnTo>
                  <a:lnTo>
                    <a:pt x="14" y="10"/>
                  </a:lnTo>
                  <a:lnTo>
                    <a:pt x="12" y="14"/>
                  </a:lnTo>
                  <a:lnTo>
                    <a:pt x="34" y="26"/>
                  </a:lnTo>
                  <a:lnTo>
                    <a:pt x="36" y="22"/>
                  </a:lnTo>
                  <a:lnTo>
                    <a:pt x="36" y="18"/>
                  </a:lnTo>
                  <a:close/>
                  <a:moveTo>
                    <a:pt x="38" y="18"/>
                  </a:moveTo>
                  <a:lnTo>
                    <a:pt x="16" y="6"/>
                  </a:lnTo>
                  <a:lnTo>
                    <a:pt x="6" y="0"/>
                  </a:lnTo>
                  <a:lnTo>
                    <a:pt x="10" y="12"/>
                  </a:lnTo>
                  <a:lnTo>
                    <a:pt x="12" y="20"/>
                  </a:lnTo>
                  <a:lnTo>
                    <a:pt x="16" y="18"/>
                  </a:lnTo>
                  <a:lnTo>
                    <a:pt x="12" y="16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12" y="30"/>
                  </a:lnTo>
                  <a:lnTo>
                    <a:pt x="36" y="28"/>
                  </a:lnTo>
                  <a:lnTo>
                    <a:pt x="50" y="26"/>
                  </a:lnTo>
                  <a:lnTo>
                    <a:pt x="38" y="1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39" name="Freeform 59"/>
            <p:cNvSpPr>
              <a:spLocks/>
            </p:cNvSpPr>
            <p:nvPr/>
          </p:nvSpPr>
          <p:spPr bwMode="auto">
            <a:xfrm>
              <a:off x="4632" y="1712"/>
              <a:ext cx="648" cy="121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314" y="72"/>
                </a:cxn>
                <a:cxn ang="0">
                  <a:pos x="316" y="72"/>
                </a:cxn>
                <a:cxn ang="0">
                  <a:pos x="318" y="68"/>
                </a:cxn>
                <a:cxn ang="0">
                  <a:pos x="316" y="6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2" y="6"/>
                </a:cxn>
              </a:cxnLst>
              <a:rect l="0" t="0" r="r" b="b"/>
              <a:pathLst>
                <a:path w="318" h="72">
                  <a:moveTo>
                    <a:pt x="2" y="6"/>
                  </a:moveTo>
                  <a:lnTo>
                    <a:pt x="314" y="72"/>
                  </a:lnTo>
                  <a:lnTo>
                    <a:pt x="316" y="72"/>
                  </a:lnTo>
                  <a:lnTo>
                    <a:pt x="318" y="68"/>
                  </a:lnTo>
                  <a:lnTo>
                    <a:pt x="316" y="66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6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40" name="Freeform 60"/>
            <p:cNvSpPr>
              <a:spLocks/>
            </p:cNvSpPr>
            <p:nvPr/>
          </p:nvSpPr>
          <p:spPr bwMode="auto">
            <a:xfrm>
              <a:off x="4929" y="1796"/>
              <a:ext cx="49" cy="23"/>
            </a:xfrm>
            <a:custGeom>
              <a:avLst/>
              <a:gdLst/>
              <a:ahLst/>
              <a:cxnLst>
                <a:cxn ang="0">
                  <a:pos x="24" y="12"/>
                </a:cxn>
                <a:cxn ang="0">
                  <a:pos x="0" y="14"/>
                </a:cxn>
                <a:cxn ang="0">
                  <a:pos x="4" y="8"/>
                </a:cxn>
                <a:cxn ang="0">
                  <a:pos x="2" y="0"/>
                </a:cxn>
                <a:cxn ang="0">
                  <a:pos x="24" y="12"/>
                </a:cxn>
              </a:cxnLst>
              <a:rect l="0" t="0" r="r" b="b"/>
              <a:pathLst>
                <a:path w="24" h="14">
                  <a:moveTo>
                    <a:pt x="24" y="12"/>
                  </a:moveTo>
                  <a:lnTo>
                    <a:pt x="0" y="14"/>
                  </a:lnTo>
                  <a:lnTo>
                    <a:pt x="4" y="8"/>
                  </a:lnTo>
                  <a:lnTo>
                    <a:pt x="2" y="0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41" name="Freeform 61"/>
            <p:cNvSpPr>
              <a:spLocks noEditPoints="1"/>
            </p:cNvSpPr>
            <p:nvPr/>
          </p:nvSpPr>
          <p:spPr bwMode="auto">
            <a:xfrm>
              <a:off x="4905" y="1779"/>
              <a:ext cx="102" cy="50"/>
            </a:xfrm>
            <a:custGeom>
              <a:avLst/>
              <a:gdLst/>
              <a:ahLst/>
              <a:cxnLst>
                <a:cxn ang="0">
                  <a:pos x="36" y="18"/>
                </a:cxn>
                <a:cxn ang="0">
                  <a:pos x="10" y="20"/>
                </a:cxn>
                <a:cxn ang="0">
                  <a:pos x="12" y="24"/>
                </a:cxn>
                <a:cxn ang="0">
                  <a:pos x="14" y="28"/>
                </a:cxn>
                <a:cxn ang="0">
                  <a:pos x="20" y="20"/>
                </a:cxn>
                <a:cxn ang="0">
                  <a:pos x="22" y="20"/>
                </a:cxn>
                <a:cxn ang="0">
                  <a:pos x="22" y="16"/>
                </a:cxn>
                <a:cxn ang="0">
                  <a:pos x="18" y="8"/>
                </a:cxn>
                <a:cxn ang="0">
                  <a:pos x="14" y="10"/>
                </a:cxn>
                <a:cxn ang="0">
                  <a:pos x="12" y="14"/>
                </a:cxn>
                <a:cxn ang="0">
                  <a:pos x="34" y="26"/>
                </a:cxn>
                <a:cxn ang="0">
                  <a:pos x="36" y="22"/>
                </a:cxn>
                <a:cxn ang="0">
                  <a:pos x="36" y="18"/>
                </a:cxn>
                <a:cxn ang="0">
                  <a:pos x="38" y="18"/>
                </a:cxn>
                <a:cxn ang="0">
                  <a:pos x="16" y="6"/>
                </a:cxn>
                <a:cxn ang="0">
                  <a:pos x="6" y="0"/>
                </a:cxn>
                <a:cxn ang="0">
                  <a:pos x="10" y="10"/>
                </a:cxn>
                <a:cxn ang="0">
                  <a:pos x="12" y="20"/>
                </a:cxn>
                <a:cxn ang="0">
                  <a:pos x="16" y="18"/>
                </a:cxn>
                <a:cxn ang="0">
                  <a:pos x="12" y="16"/>
                </a:cxn>
                <a:cxn ang="0">
                  <a:pos x="8" y="22"/>
                </a:cxn>
                <a:cxn ang="0">
                  <a:pos x="0" y="30"/>
                </a:cxn>
                <a:cxn ang="0">
                  <a:pos x="12" y="30"/>
                </a:cxn>
                <a:cxn ang="0">
                  <a:pos x="36" y="26"/>
                </a:cxn>
                <a:cxn ang="0">
                  <a:pos x="50" y="24"/>
                </a:cxn>
                <a:cxn ang="0">
                  <a:pos x="38" y="18"/>
                </a:cxn>
              </a:cxnLst>
              <a:rect l="0" t="0" r="r" b="b"/>
              <a:pathLst>
                <a:path w="50" h="30">
                  <a:moveTo>
                    <a:pt x="36" y="18"/>
                  </a:moveTo>
                  <a:lnTo>
                    <a:pt x="10" y="20"/>
                  </a:lnTo>
                  <a:lnTo>
                    <a:pt x="12" y="24"/>
                  </a:lnTo>
                  <a:lnTo>
                    <a:pt x="14" y="28"/>
                  </a:lnTo>
                  <a:lnTo>
                    <a:pt x="20" y="20"/>
                  </a:lnTo>
                  <a:lnTo>
                    <a:pt x="22" y="20"/>
                  </a:lnTo>
                  <a:lnTo>
                    <a:pt x="22" y="16"/>
                  </a:lnTo>
                  <a:lnTo>
                    <a:pt x="18" y="8"/>
                  </a:lnTo>
                  <a:lnTo>
                    <a:pt x="14" y="10"/>
                  </a:lnTo>
                  <a:lnTo>
                    <a:pt x="12" y="14"/>
                  </a:lnTo>
                  <a:lnTo>
                    <a:pt x="34" y="26"/>
                  </a:lnTo>
                  <a:lnTo>
                    <a:pt x="36" y="22"/>
                  </a:lnTo>
                  <a:lnTo>
                    <a:pt x="36" y="18"/>
                  </a:lnTo>
                  <a:close/>
                  <a:moveTo>
                    <a:pt x="38" y="18"/>
                  </a:moveTo>
                  <a:lnTo>
                    <a:pt x="16" y="6"/>
                  </a:lnTo>
                  <a:lnTo>
                    <a:pt x="6" y="0"/>
                  </a:lnTo>
                  <a:lnTo>
                    <a:pt x="10" y="10"/>
                  </a:lnTo>
                  <a:lnTo>
                    <a:pt x="12" y="20"/>
                  </a:lnTo>
                  <a:lnTo>
                    <a:pt x="16" y="18"/>
                  </a:lnTo>
                  <a:lnTo>
                    <a:pt x="12" y="16"/>
                  </a:lnTo>
                  <a:lnTo>
                    <a:pt x="8" y="22"/>
                  </a:lnTo>
                  <a:lnTo>
                    <a:pt x="0" y="30"/>
                  </a:lnTo>
                  <a:lnTo>
                    <a:pt x="12" y="30"/>
                  </a:lnTo>
                  <a:lnTo>
                    <a:pt x="36" y="26"/>
                  </a:lnTo>
                  <a:lnTo>
                    <a:pt x="50" y="24"/>
                  </a:lnTo>
                  <a:lnTo>
                    <a:pt x="38" y="1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42" name="Freeform 62"/>
            <p:cNvSpPr>
              <a:spLocks/>
            </p:cNvSpPr>
            <p:nvPr/>
          </p:nvSpPr>
          <p:spPr bwMode="auto">
            <a:xfrm>
              <a:off x="4632" y="1752"/>
              <a:ext cx="648" cy="117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314" y="70"/>
                </a:cxn>
                <a:cxn ang="0">
                  <a:pos x="316" y="70"/>
                </a:cxn>
                <a:cxn ang="0">
                  <a:pos x="318" y="66"/>
                </a:cxn>
                <a:cxn ang="0">
                  <a:pos x="316" y="66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2" y="6"/>
                </a:cxn>
              </a:cxnLst>
              <a:rect l="0" t="0" r="r" b="b"/>
              <a:pathLst>
                <a:path w="318" h="70">
                  <a:moveTo>
                    <a:pt x="2" y="6"/>
                  </a:moveTo>
                  <a:lnTo>
                    <a:pt x="314" y="70"/>
                  </a:lnTo>
                  <a:lnTo>
                    <a:pt x="316" y="70"/>
                  </a:lnTo>
                  <a:lnTo>
                    <a:pt x="318" y="66"/>
                  </a:lnTo>
                  <a:lnTo>
                    <a:pt x="316" y="66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43" name="Freeform 63"/>
            <p:cNvSpPr>
              <a:spLocks/>
            </p:cNvSpPr>
            <p:nvPr/>
          </p:nvSpPr>
          <p:spPr bwMode="auto">
            <a:xfrm>
              <a:off x="3000" y="1689"/>
              <a:ext cx="690" cy="87"/>
            </a:xfrm>
            <a:custGeom>
              <a:avLst/>
              <a:gdLst/>
              <a:ahLst/>
              <a:cxnLst>
                <a:cxn ang="0">
                  <a:pos x="4" y="52"/>
                </a:cxn>
                <a:cxn ang="0">
                  <a:pos x="336" y="6"/>
                </a:cxn>
                <a:cxn ang="0">
                  <a:pos x="338" y="6"/>
                </a:cxn>
                <a:cxn ang="0">
                  <a:pos x="336" y="0"/>
                </a:cxn>
                <a:cxn ang="0">
                  <a:pos x="334" y="2"/>
                </a:cxn>
                <a:cxn ang="0">
                  <a:pos x="4" y="48"/>
                </a:cxn>
                <a:cxn ang="0">
                  <a:pos x="0" y="48"/>
                </a:cxn>
                <a:cxn ang="0">
                  <a:pos x="2" y="52"/>
                </a:cxn>
                <a:cxn ang="0">
                  <a:pos x="4" y="52"/>
                </a:cxn>
              </a:cxnLst>
              <a:rect l="0" t="0" r="r" b="b"/>
              <a:pathLst>
                <a:path w="338" h="52">
                  <a:moveTo>
                    <a:pt x="4" y="52"/>
                  </a:moveTo>
                  <a:lnTo>
                    <a:pt x="336" y="6"/>
                  </a:lnTo>
                  <a:lnTo>
                    <a:pt x="338" y="6"/>
                  </a:lnTo>
                  <a:lnTo>
                    <a:pt x="336" y="0"/>
                  </a:lnTo>
                  <a:lnTo>
                    <a:pt x="334" y="2"/>
                  </a:lnTo>
                  <a:lnTo>
                    <a:pt x="4" y="48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4" y="5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44" name="Freeform 64"/>
            <p:cNvSpPr>
              <a:spLocks/>
            </p:cNvSpPr>
            <p:nvPr/>
          </p:nvSpPr>
          <p:spPr bwMode="auto">
            <a:xfrm>
              <a:off x="3000" y="1729"/>
              <a:ext cx="698" cy="87"/>
            </a:xfrm>
            <a:custGeom>
              <a:avLst/>
              <a:gdLst/>
              <a:ahLst/>
              <a:cxnLst>
                <a:cxn ang="0">
                  <a:pos x="4" y="52"/>
                </a:cxn>
                <a:cxn ang="0">
                  <a:pos x="340" y="6"/>
                </a:cxn>
                <a:cxn ang="0">
                  <a:pos x="342" y="4"/>
                </a:cxn>
                <a:cxn ang="0">
                  <a:pos x="342" y="0"/>
                </a:cxn>
                <a:cxn ang="0">
                  <a:pos x="340" y="0"/>
                </a:cxn>
                <a:cxn ang="0">
                  <a:pos x="4" y="48"/>
                </a:cxn>
                <a:cxn ang="0">
                  <a:pos x="0" y="48"/>
                </a:cxn>
                <a:cxn ang="0">
                  <a:pos x="2" y="52"/>
                </a:cxn>
                <a:cxn ang="0">
                  <a:pos x="4" y="52"/>
                </a:cxn>
              </a:cxnLst>
              <a:rect l="0" t="0" r="r" b="b"/>
              <a:pathLst>
                <a:path w="342" h="52">
                  <a:moveTo>
                    <a:pt x="4" y="52"/>
                  </a:moveTo>
                  <a:lnTo>
                    <a:pt x="340" y="6"/>
                  </a:lnTo>
                  <a:lnTo>
                    <a:pt x="342" y="4"/>
                  </a:lnTo>
                  <a:lnTo>
                    <a:pt x="342" y="0"/>
                  </a:lnTo>
                  <a:lnTo>
                    <a:pt x="340" y="0"/>
                  </a:lnTo>
                  <a:lnTo>
                    <a:pt x="4" y="48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4" y="5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45" name="Freeform 65"/>
            <p:cNvSpPr>
              <a:spLocks/>
            </p:cNvSpPr>
            <p:nvPr/>
          </p:nvSpPr>
          <p:spPr bwMode="auto">
            <a:xfrm>
              <a:off x="3000" y="1759"/>
              <a:ext cx="726" cy="97"/>
            </a:xfrm>
            <a:custGeom>
              <a:avLst/>
              <a:gdLst/>
              <a:ahLst/>
              <a:cxnLst>
                <a:cxn ang="0">
                  <a:pos x="4" y="58"/>
                </a:cxn>
                <a:cxn ang="0">
                  <a:pos x="354" y="6"/>
                </a:cxn>
                <a:cxn ang="0">
                  <a:pos x="356" y="6"/>
                </a:cxn>
                <a:cxn ang="0">
                  <a:pos x="356" y="0"/>
                </a:cxn>
                <a:cxn ang="0">
                  <a:pos x="354" y="2"/>
                </a:cxn>
                <a:cxn ang="0">
                  <a:pos x="4" y="52"/>
                </a:cxn>
                <a:cxn ang="0">
                  <a:pos x="0" y="52"/>
                </a:cxn>
                <a:cxn ang="0">
                  <a:pos x="2" y="58"/>
                </a:cxn>
                <a:cxn ang="0">
                  <a:pos x="4" y="58"/>
                </a:cxn>
              </a:cxnLst>
              <a:rect l="0" t="0" r="r" b="b"/>
              <a:pathLst>
                <a:path w="356" h="58">
                  <a:moveTo>
                    <a:pt x="4" y="58"/>
                  </a:moveTo>
                  <a:lnTo>
                    <a:pt x="354" y="6"/>
                  </a:lnTo>
                  <a:lnTo>
                    <a:pt x="356" y="6"/>
                  </a:lnTo>
                  <a:lnTo>
                    <a:pt x="356" y="0"/>
                  </a:lnTo>
                  <a:lnTo>
                    <a:pt x="354" y="2"/>
                  </a:lnTo>
                  <a:lnTo>
                    <a:pt x="4" y="52"/>
                  </a:lnTo>
                  <a:lnTo>
                    <a:pt x="0" y="52"/>
                  </a:lnTo>
                  <a:lnTo>
                    <a:pt x="2" y="58"/>
                  </a:lnTo>
                  <a:lnTo>
                    <a:pt x="4" y="5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46" name="Freeform 66"/>
            <p:cNvSpPr>
              <a:spLocks noEditPoints="1"/>
            </p:cNvSpPr>
            <p:nvPr/>
          </p:nvSpPr>
          <p:spPr bwMode="auto">
            <a:xfrm>
              <a:off x="3928" y="1373"/>
              <a:ext cx="41" cy="84"/>
            </a:xfrm>
            <a:custGeom>
              <a:avLst/>
              <a:gdLst/>
              <a:ahLst/>
              <a:cxnLst>
                <a:cxn ang="0">
                  <a:pos x="18" y="16"/>
                </a:cxn>
                <a:cxn ang="0">
                  <a:pos x="20" y="40"/>
                </a:cxn>
                <a:cxn ang="0">
                  <a:pos x="24" y="40"/>
                </a:cxn>
                <a:cxn ang="0">
                  <a:pos x="28" y="36"/>
                </a:cxn>
                <a:cxn ang="0">
                  <a:pos x="20" y="30"/>
                </a:cxn>
                <a:cxn ang="0">
                  <a:pos x="18" y="28"/>
                </a:cxn>
                <a:cxn ang="0">
                  <a:pos x="16" y="30"/>
                </a:cxn>
                <a:cxn ang="0">
                  <a:pos x="8" y="32"/>
                </a:cxn>
                <a:cxn ang="0">
                  <a:pos x="10" y="36"/>
                </a:cxn>
                <a:cxn ang="0">
                  <a:pos x="14" y="38"/>
                </a:cxn>
                <a:cxn ang="0">
                  <a:pos x="26" y="18"/>
                </a:cxn>
                <a:cxn ang="0">
                  <a:pos x="22" y="16"/>
                </a:cxn>
                <a:cxn ang="0">
                  <a:pos x="18" y="16"/>
                </a:cxn>
                <a:cxn ang="0">
                  <a:pos x="18" y="12"/>
                </a:cxn>
                <a:cxn ang="0">
                  <a:pos x="6" y="34"/>
                </a:cxn>
                <a:cxn ang="0">
                  <a:pos x="0" y="44"/>
                </a:cxn>
                <a:cxn ang="0">
                  <a:pos x="10" y="40"/>
                </a:cxn>
                <a:cxn ang="0">
                  <a:pos x="18" y="38"/>
                </a:cxn>
                <a:cxn ang="0">
                  <a:pos x="18" y="34"/>
                </a:cxn>
                <a:cxn ang="0">
                  <a:pos x="14" y="38"/>
                </a:cxn>
                <a:cxn ang="0">
                  <a:pos x="22" y="44"/>
                </a:cxn>
                <a:cxn ang="0">
                  <a:pos x="30" y="50"/>
                </a:cxn>
                <a:cxn ang="0">
                  <a:pos x="28" y="40"/>
                </a:cxn>
                <a:cxn ang="0">
                  <a:pos x="26" y="14"/>
                </a:cxn>
                <a:cxn ang="0">
                  <a:pos x="26" y="0"/>
                </a:cxn>
                <a:cxn ang="0">
                  <a:pos x="18" y="12"/>
                </a:cxn>
              </a:cxnLst>
              <a:rect l="0" t="0" r="r" b="b"/>
              <a:pathLst>
                <a:path w="30" h="50">
                  <a:moveTo>
                    <a:pt x="18" y="16"/>
                  </a:moveTo>
                  <a:lnTo>
                    <a:pt x="20" y="40"/>
                  </a:lnTo>
                  <a:lnTo>
                    <a:pt x="24" y="40"/>
                  </a:lnTo>
                  <a:lnTo>
                    <a:pt x="28" y="36"/>
                  </a:lnTo>
                  <a:lnTo>
                    <a:pt x="20" y="30"/>
                  </a:lnTo>
                  <a:lnTo>
                    <a:pt x="18" y="28"/>
                  </a:lnTo>
                  <a:lnTo>
                    <a:pt x="16" y="30"/>
                  </a:lnTo>
                  <a:lnTo>
                    <a:pt x="8" y="32"/>
                  </a:lnTo>
                  <a:lnTo>
                    <a:pt x="10" y="36"/>
                  </a:lnTo>
                  <a:lnTo>
                    <a:pt x="14" y="38"/>
                  </a:lnTo>
                  <a:lnTo>
                    <a:pt x="26" y="18"/>
                  </a:lnTo>
                  <a:lnTo>
                    <a:pt x="22" y="16"/>
                  </a:lnTo>
                  <a:lnTo>
                    <a:pt x="18" y="16"/>
                  </a:lnTo>
                  <a:close/>
                  <a:moveTo>
                    <a:pt x="18" y="12"/>
                  </a:moveTo>
                  <a:lnTo>
                    <a:pt x="6" y="34"/>
                  </a:lnTo>
                  <a:lnTo>
                    <a:pt x="0" y="44"/>
                  </a:lnTo>
                  <a:lnTo>
                    <a:pt x="10" y="40"/>
                  </a:lnTo>
                  <a:lnTo>
                    <a:pt x="18" y="38"/>
                  </a:lnTo>
                  <a:lnTo>
                    <a:pt x="18" y="34"/>
                  </a:lnTo>
                  <a:lnTo>
                    <a:pt x="14" y="38"/>
                  </a:lnTo>
                  <a:lnTo>
                    <a:pt x="22" y="44"/>
                  </a:lnTo>
                  <a:lnTo>
                    <a:pt x="30" y="50"/>
                  </a:lnTo>
                  <a:lnTo>
                    <a:pt x="28" y="40"/>
                  </a:lnTo>
                  <a:lnTo>
                    <a:pt x="26" y="14"/>
                  </a:lnTo>
                  <a:lnTo>
                    <a:pt x="26" y="0"/>
                  </a:lnTo>
                  <a:lnTo>
                    <a:pt x="18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47" name="Freeform 67"/>
            <p:cNvSpPr>
              <a:spLocks/>
            </p:cNvSpPr>
            <p:nvPr/>
          </p:nvSpPr>
          <p:spPr bwMode="auto">
            <a:xfrm>
              <a:off x="3907" y="1242"/>
              <a:ext cx="88" cy="370"/>
            </a:xfrm>
            <a:custGeom>
              <a:avLst/>
              <a:gdLst/>
              <a:ahLst/>
              <a:cxnLst>
                <a:cxn ang="0">
                  <a:pos x="6" y="222"/>
                </a:cxn>
                <a:cxn ang="0">
                  <a:pos x="58" y="4"/>
                </a:cxn>
                <a:cxn ang="0">
                  <a:pos x="58" y="2"/>
                </a:cxn>
                <a:cxn ang="0">
                  <a:pos x="54" y="0"/>
                </a:cxn>
                <a:cxn ang="0">
                  <a:pos x="52" y="2"/>
                </a:cxn>
                <a:cxn ang="0">
                  <a:pos x="2" y="222"/>
                </a:cxn>
                <a:cxn ang="0">
                  <a:pos x="0" y="224"/>
                </a:cxn>
                <a:cxn ang="0">
                  <a:pos x="6" y="224"/>
                </a:cxn>
                <a:cxn ang="0">
                  <a:pos x="6" y="222"/>
                </a:cxn>
              </a:cxnLst>
              <a:rect l="0" t="0" r="r" b="b"/>
              <a:pathLst>
                <a:path w="58" h="224">
                  <a:moveTo>
                    <a:pt x="6" y="222"/>
                  </a:moveTo>
                  <a:lnTo>
                    <a:pt x="58" y="4"/>
                  </a:lnTo>
                  <a:lnTo>
                    <a:pt x="58" y="2"/>
                  </a:lnTo>
                  <a:lnTo>
                    <a:pt x="54" y="0"/>
                  </a:lnTo>
                  <a:lnTo>
                    <a:pt x="52" y="2"/>
                  </a:lnTo>
                  <a:lnTo>
                    <a:pt x="2" y="222"/>
                  </a:lnTo>
                  <a:lnTo>
                    <a:pt x="0" y="224"/>
                  </a:lnTo>
                  <a:lnTo>
                    <a:pt x="6" y="224"/>
                  </a:lnTo>
                  <a:lnTo>
                    <a:pt x="6" y="22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49" name="Freeform 69"/>
            <p:cNvSpPr>
              <a:spLocks noEditPoints="1"/>
            </p:cNvSpPr>
            <p:nvPr/>
          </p:nvSpPr>
          <p:spPr bwMode="auto">
            <a:xfrm>
              <a:off x="4369" y="1408"/>
              <a:ext cx="65" cy="84"/>
            </a:xfrm>
            <a:custGeom>
              <a:avLst/>
              <a:gdLst/>
              <a:ahLst/>
              <a:cxnLst>
                <a:cxn ang="0">
                  <a:pos x="26" y="34"/>
                </a:cxn>
                <a:cxn ang="0">
                  <a:pos x="14" y="12"/>
                </a:cxn>
                <a:cxn ang="0">
                  <a:pos x="10" y="14"/>
                </a:cxn>
                <a:cxn ang="0">
                  <a:pos x="10" y="20"/>
                </a:cxn>
                <a:cxn ang="0">
                  <a:pos x="18" y="22"/>
                </a:cxn>
                <a:cxn ang="0">
                  <a:pos x="20" y="22"/>
                </a:cxn>
                <a:cxn ang="0">
                  <a:pos x="22" y="20"/>
                </a:cxn>
                <a:cxn ang="0">
                  <a:pos x="28" y="14"/>
                </a:cxn>
                <a:cxn ang="0">
                  <a:pos x="26" y="12"/>
                </a:cxn>
                <a:cxn ang="0">
                  <a:pos x="20" y="10"/>
                </a:cxn>
                <a:cxn ang="0">
                  <a:pos x="18" y="36"/>
                </a:cxn>
                <a:cxn ang="0">
                  <a:pos x="22" y="36"/>
                </a:cxn>
                <a:cxn ang="0">
                  <a:pos x="26" y="34"/>
                </a:cxn>
                <a:cxn ang="0">
                  <a:pos x="28" y="36"/>
                </a:cxn>
                <a:cxn ang="0">
                  <a:pos x="30" y="12"/>
                </a:cxn>
                <a:cxn ang="0">
                  <a:pos x="32" y="0"/>
                </a:cxn>
                <a:cxn ang="0">
                  <a:pos x="22" y="8"/>
                </a:cxn>
                <a:cxn ang="0">
                  <a:pos x="16" y="14"/>
                </a:cxn>
                <a:cxn ang="0">
                  <a:pos x="18" y="16"/>
                </a:cxn>
                <a:cxn ang="0">
                  <a:pos x="20" y="12"/>
                </a:cxn>
                <a:cxn ang="0">
                  <a:pos x="12" y="10"/>
                </a:cxn>
                <a:cxn ang="0">
                  <a:pos x="0" y="8"/>
                </a:cxn>
                <a:cxn ang="0">
                  <a:pos x="6" y="18"/>
                </a:cxn>
                <a:cxn ang="0">
                  <a:pos x="18" y="38"/>
                </a:cxn>
                <a:cxn ang="0">
                  <a:pos x="26" y="50"/>
                </a:cxn>
                <a:cxn ang="0">
                  <a:pos x="28" y="36"/>
                </a:cxn>
              </a:cxnLst>
              <a:rect l="0" t="0" r="r" b="b"/>
              <a:pathLst>
                <a:path w="32" h="50">
                  <a:moveTo>
                    <a:pt x="26" y="34"/>
                  </a:moveTo>
                  <a:lnTo>
                    <a:pt x="14" y="12"/>
                  </a:lnTo>
                  <a:lnTo>
                    <a:pt x="10" y="14"/>
                  </a:lnTo>
                  <a:lnTo>
                    <a:pt x="10" y="20"/>
                  </a:lnTo>
                  <a:lnTo>
                    <a:pt x="18" y="22"/>
                  </a:lnTo>
                  <a:lnTo>
                    <a:pt x="20" y="22"/>
                  </a:lnTo>
                  <a:lnTo>
                    <a:pt x="22" y="20"/>
                  </a:lnTo>
                  <a:lnTo>
                    <a:pt x="28" y="14"/>
                  </a:lnTo>
                  <a:lnTo>
                    <a:pt x="26" y="12"/>
                  </a:lnTo>
                  <a:lnTo>
                    <a:pt x="20" y="10"/>
                  </a:lnTo>
                  <a:lnTo>
                    <a:pt x="18" y="36"/>
                  </a:lnTo>
                  <a:lnTo>
                    <a:pt x="22" y="36"/>
                  </a:lnTo>
                  <a:lnTo>
                    <a:pt x="26" y="34"/>
                  </a:lnTo>
                  <a:close/>
                  <a:moveTo>
                    <a:pt x="28" y="36"/>
                  </a:moveTo>
                  <a:lnTo>
                    <a:pt x="30" y="12"/>
                  </a:lnTo>
                  <a:lnTo>
                    <a:pt x="32" y="0"/>
                  </a:lnTo>
                  <a:lnTo>
                    <a:pt x="22" y="8"/>
                  </a:lnTo>
                  <a:lnTo>
                    <a:pt x="16" y="14"/>
                  </a:lnTo>
                  <a:lnTo>
                    <a:pt x="18" y="16"/>
                  </a:lnTo>
                  <a:lnTo>
                    <a:pt x="20" y="12"/>
                  </a:lnTo>
                  <a:lnTo>
                    <a:pt x="12" y="10"/>
                  </a:lnTo>
                  <a:lnTo>
                    <a:pt x="0" y="8"/>
                  </a:lnTo>
                  <a:lnTo>
                    <a:pt x="6" y="18"/>
                  </a:lnTo>
                  <a:lnTo>
                    <a:pt x="18" y="38"/>
                  </a:lnTo>
                  <a:lnTo>
                    <a:pt x="26" y="50"/>
                  </a:lnTo>
                  <a:lnTo>
                    <a:pt x="28" y="3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50" name="Freeform 70"/>
            <p:cNvSpPr>
              <a:spLocks/>
            </p:cNvSpPr>
            <p:nvPr/>
          </p:nvSpPr>
          <p:spPr bwMode="auto">
            <a:xfrm>
              <a:off x="4349" y="1238"/>
              <a:ext cx="126" cy="421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56" y="250"/>
                </a:cxn>
                <a:cxn ang="0">
                  <a:pos x="56" y="252"/>
                </a:cxn>
                <a:cxn ang="0">
                  <a:pos x="62" y="252"/>
                </a:cxn>
                <a:cxn ang="0">
                  <a:pos x="60" y="250"/>
                </a:cxn>
                <a:cxn ang="0">
                  <a:pos x="4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0" y="4"/>
                </a:cxn>
              </a:cxnLst>
              <a:rect l="0" t="0" r="r" b="b"/>
              <a:pathLst>
                <a:path w="62" h="252">
                  <a:moveTo>
                    <a:pt x="0" y="4"/>
                  </a:moveTo>
                  <a:lnTo>
                    <a:pt x="56" y="250"/>
                  </a:lnTo>
                  <a:lnTo>
                    <a:pt x="56" y="252"/>
                  </a:lnTo>
                  <a:lnTo>
                    <a:pt x="62" y="252"/>
                  </a:lnTo>
                  <a:lnTo>
                    <a:pt x="60" y="250"/>
                  </a:lnTo>
                  <a:lnTo>
                    <a:pt x="4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51" name="Text Box 71"/>
            <p:cNvSpPr txBox="1">
              <a:spLocks noChangeArrowheads="1"/>
            </p:cNvSpPr>
            <p:nvPr/>
          </p:nvSpPr>
          <p:spPr bwMode="auto">
            <a:xfrm>
              <a:off x="3376" y="1286"/>
              <a:ext cx="52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 algn="ctr" defTabSz="914400" fontAlgn="base">
                <a:spcBef>
                  <a:spcPct val="50000"/>
                </a:spcBef>
                <a:spcAft>
                  <a:spcPct val="0"/>
                </a:spcAft>
                <a:buClr>
                  <a:srgbClr val="808080"/>
                </a:buClr>
                <a:buSzPct val="75000"/>
                <a:buFont typeface="Wingdings" pitchFamily="-65" charset="2"/>
                <a:buNone/>
              </a:pPr>
              <a:r>
                <a:rPr lang="en-US" sz="2000">
                  <a:solidFill>
                    <a:srgbClr val="FF0000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x+</a:t>
              </a:r>
              <a:r>
                <a:rPr lang="el-GR" sz="2000">
                  <a:solidFill>
                    <a:srgbClr val="FF0000"/>
                  </a:solidFill>
                  <a:latin typeface="ヒラギノ明朝 ProN W3" pitchFamily="-65" charset="-128"/>
                  <a:ea typeface="Arial" pitchFamily="-65" charset="0"/>
                  <a:cs typeface="Arial" pitchFamily="-65" charset="0"/>
                </a:rPr>
                <a:t>ξ</a:t>
              </a:r>
              <a:endParaRPr lang="el-GR" sz="2000">
                <a:solidFill>
                  <a:srgbClr val="FF0000"/>
                </a:solidFill>
                <a:latin typeface="Comic Sans MS" pitchFamily="-65" charset="0"/>
                <a:ea typeface="Arial" pitchFamily="-65" charset="0"/>
                <a:cs typeface="Arial" pitchFamily="-65" charset="0"/>
              </a:endParaRPr>
            </a:p>
          </p:txBody>
        </p:sp>
        <p:sp>
          <p:nvSpPr>
            <p:cNvPr id="122952" name="Text Box 72"/>
            <p:cNvSpPr txBox="1">
              <a:spLocks noChangeArrowheads="1"/>
            </p:cNvSpPr>
            <p:nvPr/>
          </p:nvSpPr>
          <p:spPr bwMode="auto">
            <a:xfrm>
              <a:off x="4376" y="1254"/>
              <a:ext cx="52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 algn="ctr" defTabSz="914400" fontAlgn="base">
                <a:spcBef>
                  <a:spcPct val="50000"/>
                </a:spcBef>
                <a:spcAft>
                  <a:spcPct val="0"/>
                </a:spcAft>
                <a:buClr>
                  <a:srgbClr val="808080"/>
                </a:buClr>
                <a:buSzPct val="75000"/>
                <a:buFont typeface="Wingdings" pitchFamily="-65" charset="2"/>
                <a:buNone/>
              </a:pPr>
              <a:r>
                <a:rPr lang="en-US" sz="2000">
                  <a:solidFill>
                    <a:srgbClr val="FF0000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x-</a:t>
              </a:r>
              <a:r>
                <a:rPr lang="el-GR" sz="2000">
                  <a:solidFill>
                    <a:srgbClr val="FF0000"/>
                  </a:solidFill>
                  <a:latin typeface="ヒラギノ明朝 ProN W3" pitchFamily="-65" charset="-128"/>
                  <a:ea typeface="Arial" pitchFamily="-65" charset="0"/>
                  <a:cs typeface="Arial" pitchFamily="-65" charset="0"/>
                </a:rPr>
                <a:t>ξ</a:t>
              </a:r>
              <a:endParaRPr lang="el-GR" sz="2000">
                <a:solidFill>
                  <a:srgbClr val="FF0000"/>
                </a:solidFill>
                <a:latin typeface="Comic Sans MS" pitchFamily="-65" charset="0"/>
                <a:ea typeface="Arial" pitchFamily="-65" charset="0"/>
                <a:cs typeface="Arial" pitchFamily="-65" charset="0"/>
              </a:endParaRPr>
            </a:p>
          </p:txBody>
        </p:sp>
        <p:sp>
          <p:nvSpPr>
            <p:cNvPr id="122954" name="Text Box 74"/>
            <p:cNvSpPr txBox="1">
              <a:spLocks noChangeArrowheads="1"/>
            </p:cNvSpPr>
            <p:nvPr/>
          </p:nvSpPr>
          <p:spPr bwMode="auto">
            <a:xfrm>
              <a:off x="3556" y="1958"/>
              <a:ext cx="130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 algn="ctr" defTabSz="914400" fontAlgn="base">
                <a:spcBef>
                  <a:spcPct val="50000"/>
                </a:spcBef>
                <a:spcAft>
                  <a:spcPct val="0"/>
                </a:spcAft>
                <a:buClr>
                  <a:srgbClr val="808080"/>
                </a:buClr>
                <a:buSzPct val="75000"/>
                <a:buFont typeface="Wingdings" pitchFamily="-65" charset="2"/>
                <a:buNone/>
              </a:pPr>
              <a:r>
                <a:rPr lang="en-US" sz="2000">
                  <a:solidFill>
                    <a:srgbClr val="333399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GPD(</a:t>
              </a:r>
              <a:r>
                <a:rPr lang="en-US" sz="2000">
                  <a:solidFill>
                    <a:srgbClr val="FF0000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x,</a:t>
              </a:r>
              <a:r>
                <a:rPr lang="el-GR" sz="2000">
                  <a:solidFill>
                    <a:srgbClr val="FF0000"/>
                  </a:solidFill>
                  <a:latin typeface="ヒラギノ明朝 ProN W3" pitchFamily="-65" charset="-128"/>
                  <a:ea typeface="Arial" pitchFamily="-65" charset="0"/>
                  <a:cs typeface="Arial" pitchFamily="-65" charset="0"/>
                </a:rPr>
                <a:t>ξ</a:t>
              </a:r>
              <a:r>
                <a:rPr lang="en-US" sz="2000">
                  <a:solidFill>
                    <a:srgbClr val="FF0000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 ,</a:t>
              </a:r>
              <a:r>
                <a:rPr lang="en-US" sz="2000">
                  <a:solidFill>
                    <a:srgbClr val="03D21E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t=</a:t>
              </a:r>
              <a:r>
                <a:rPr lang="en-US" sz="2000">
                  <a:solidFill>
                    <a:srgbClr val="03D21E"/>
                  </a:solidFill>
                  <a:latin typeface="Symbol" pitchFamily="-65" charset="2"/>
                  <a:ea typeface="Arial" pitchFamily="-65" charset="0"/>
                  <a:cs typeface="Arial" pitchFamily="-65" charset="0"/>
                  <a:sym typeface="Symbol" pitchFamily="-65" charset="2"/>
                </a:rPr>
                <a:t></a:t>
              </a:r>
              <a:r>
                <a:rPr lang="en-US" sz="2000" baseline="30000">
                  <a:solidFill>
                    <a:srgbClr val="03D21E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2</a:t>
              </a:r>
              <a:r>
                <a:rPr lang="en-US" sz="2000">
                  <a:solidFill>
                    <a:srgbClr val="333399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)</a:t>
              </a:r>
              <a:endParaRPr lang="en-US" sz="2000">
                <a:solidFill>
                  <a:srgbClr val="FF0000"/>
                </a:solidFill>
                <a:latin typeface="Comic Sans MS" pitchFamily="-65" charset="0"/>
                <a:ea typeface="Arial" pitchFamily="-65" charset="0"/>
                <a:cs typeface="Arial" pitchFamily="-65" charset="0"/>
              </a:endParaRPr>
            </a:p>
          </p:txBody>
        </p:sp>
        <p:sp>
          <p:nvSpPr>
            <p:cNvPr id="122955" name="Freeform 75"/>
            <p:cNvSpPr>
              <a:spLocks/>
            </p:cNvSpPr>
            <p:nvPr/>
          </p:nvSpPr>
          <p:spPr bwMode="auto">
            <a:xfrm>
              <a:off x="3681" y="1544"/>
              <a:ext cx="955" cy="329"/>
            </a:xfrm>
            <a:custGeom>
              <a:avLst/>
              <a:gdLst/>
              <a:ahLst/>
              <a:cxnLst>
                <a:cxn ang="0">
                  <a:pos x="468" y="94"/>
                </a:cxn>
                <a:cxn ang="0">
                  <a:pos x="462" y="114"/>
                </a:cxn>
                <a:cxn ang="0">
                  <a:pos x="444" y="134"/>
                </a:cxn>
                <a:cxn ang="0">
                  <a:pos x="416" y="152"/>
                </a:cxn>
                <a:cxn ang="0">
                  <a:pos x="380" y="166"/>
                </a:cxn>
                <a:cxn ang="0">
                  <a:pos x="336" y="178"/>
                </a:cxn>
                <a:cxn ang="0">
                  <a:pos x="288" y="184"/>
                </a:cxn>
                <a:cxn ang="0">
                  <a:pos x="234" y="186"/>
                </a:cxn>
                <a:cxn ang="0">
                  <a:pos x="180" y="184"/>
                </a:cxn>
                <a:cxn ang="0">
                  <a:pos x="132" y="178"/>
                </a:cxn>
                <a:cxn ang="0">
                  <a:pos x="88" y="166"/>
                </a:cxn>
                <a:cxn ang="0">
                  <a:pos x="52" y="152"/>
                </a:cxn>
                <a:cxn ang="0">
                  <a:pos x="24" y="134"/>
                </a:cxn>
                <a:cxn ang="0">
                  <a:pos x="8" y="114"/>
                </a:cxn>
                <a:cxn ang="0">
                  <a:pos x="0" y="94"/>
                </a:cxn>
                <a:cxn ang="0">
                  <a:pos x="8" y="72"/>
                </a:cxn>
                <a:cxn ang="0">
                  <a:pos x="24" y="52"/>
                </a:cxn>
                <a:cxn ang="0">
                  <a:pos x="52" y="36"/>
                </a:cxn>
                <a:cxn ang="0">
                  <a:pos x="88" y="20"/>
                </a:cxn>
                <a:cxn ang="0">
                  <a:pos x="132" y="10"/>
                </a:cxn>
                <a:cxn ang="0">
                  <a:pos x="180" y="2"/>
                </a:cxn>
                <a:cxn ang="0">
                  <a:pos x="234" y="0"/>
                </a:cxn>
                <a:cxn ang="0">
                  <a:pos x="288" y="2"/>
                </a:cxn>
                <a:cxn ang="0">
                  <a:pos x="336" y="10"/>
                </a:cxn>
                <a:cxn ang="0">
                  <a:pos x="380" y="20"/>
                </a:cxn>
                <a:cxn ang="0">
                  <a:pos x="416" y="36"/>
                </a:cxn>
                <a:cxn ang="0">
                  <a:pos x="444" y="52"/>
                </a:cxn>
                <a:cxn ang="0">
                  <a:pos x="462" y="72"/>
                </a:cxn>
                <a:cxn ang="0">
                  <a:pos x="468" y="94"/>
                </a:cxn>
              </a:cxnLst>
              <a:rect l="0" t="0" r="r" b="b"/>
              <a:pathLst>
                <a:path w="468" h="186">
                  <a:moveTo>
                    <a:pt x="468" y="94"/>
                  </a:moveTo>
                  <a:lnTo>
                    <a:pt x="462" y="114"/>
                  </a:lnTo>
                  <a:lnTo>
                    <a:pt x="444" y="134"/>
                  </a:lnTo>
                  <a:lnTo>
                    <a:pt x="416" y="152"/>
                  </a:lnTo>
                  <a:lnTo>
                    <a:pt x="380" y="166"/>
                  </a:lnTo>
                  <a:lnTo>
                    <a:pt x="336" y="178"/>
                  </a:lnTo>
                  <a:lnTo>
                    <a:pt x="288" y="184"/>
                  </a:lnTo>
                  <a:lnTo>
                    <a:pt x="234" y="186"/>
                  </a:lnTo>
                  <a:lnTo>
                    <a:pt x="180" y="184"/>
                  </a:lnTo>
                  <a:lnTo>
                    <a:pt x="132" y="178"/>
                  </a:lnTo>
                  <a:lnTo>
                    <a:pt x="88" y="166"/>
                  </a:lnTo>
                  <a:lnTo>
                    <a:pt x="52" y="152"/>
                  </a:lnTo>
                  <a:lnTo>
                    <a:pt x="24" y="134"/>
                  </a:lnTo>
                  <a:lnTo>
                    <a:pt x="8" y="114"/>
                  </a:lnTo>
                  <a:lnTo>
                    <a:pt x="0" y="94"/>
                  </a:lnTo>
                  <a:lnTo>
                    <a:pt x="8" y="72"/>
                  </a:lnTo>
                  <a:lnTo>
                    <a:pt x="24" y="52"/>
                  </a:lnTo>
                  <a:lnTo>
                    <a:pt x="52" y="36"/>
                  </a:lnTo>
                  <a:lnTo>
                    <a:pt x="88" y="20"/>
                  </a:lnTo>
                  <a:lnTo>
                    <a:pt x="132" y="10"/>
                  </a:lnTo>
                  <a:lnTo>
                    <a:pt x="180" y="2"/>
                  </a:lnTo>
                  <a:lnTo>
                    <a:pt x="234" y="0"/>
                  </a:lnTo>
                  <a:lnTo>
                    <a:pt x="288" y="2"/>
                  </a:lnTo>
                  <a:lnTo>
                    <a:pt x="336" y="10"/>
                  </a:lnTo>
                  <a:lnTo>
                    <a:pt x="380" y="20"/>
                  </a:lnTo>
                  <a:lnTo>
                    <a:pt x="416" y="36"/>
                  </a:lnTo>
                  <a:lnTo>
                    <a:pt x="444" y="52"/>
                  </a:lnTo>
                  <a:lnTo>
                    <a:pt x="462" y="72"/>
                  </a:lnTo>
                  <a:lnTo>
                    <a:pt x="468" y="94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100000">
                  <a:schemeClr val="hlink"/>
                </a:gs>
              </a:gsLst>
              <a:path path="rect">
                <a:fillToRect l="50000" t="50000" r="50000" b="50000"/>
              </a:path>
            </a:gradFill>
            <a:ln w="0">
              <a:solidFill>
                <a:srgbClr val="E1E1E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56" name="Line 76"/>
            <p:cNvSpPr>
              <a:spLocks noChangeShapeType="1"/>
            </p:cNvSpPr>
            <p:nvPr/>
          </p:nvSpPr>
          <p:spPr bwMode="auto">
            <a:xfrm flipV="1">
              <a:off x="4232" y="1694"/>
              <a:ext cx="0" cy="2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58" name="Freeform 78"/>
            <p:cNvSpPr>
              <a:spLocks/>
            </p:cNvSpPr>
            <p:nvPr/>
          </p:nvSpPr>
          <p:spPr bwMode="auto">
            <a:xfrm rot="18667311">
              <a:off x="4042" y="1126"/>
              <a:ext cx="276" cy="26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" y="16"/>
                </a:cxn>
                <a:cxn ang="0">
                  <a:pos x="30" y="46"/>
                </a:cxn>
                <a:cxn ang="0">
                  <a:pos x="62" y="48"/>
                </a:cxn>
                <a:cxn ang="0">
                  <a:pos x="80" y="28"/>
                </a:cxn>
                <a:cxn ang="0">
                  <a:pos x="82" y="18"/>
                </a:cxn>
                <a:cxn ang="0">
                  <a:pos x="56" y="10"/>
                </a:cxn>
                <a:cxn ang="0">
                  <a:pos x="36" y="44"/>
                </a:cxn>
                <a:cxn ang="0">
                  <a:pos x="72" y="94"/>
                </a:cxn>
                <a:cxn ang="0">
                  <a:pos x="104" y="86"/>
                </a:cxn>
                <a:cxn ang="0">
                  <a:pos x="100" y="56"/>
                </a:cxn>
                <a:cxn ang="0">
                  <a:pos x="70" y="72"/>
                </a:cxn>
                <a:cxn ang="0">
                  <a:pos x="60" y="92"/>
                </a:cxn>
                <a:cxn ang="0">
                  <a:pos x="74" y="134"/>
                </a:cxn>
                <a:cxn ang="0">
                  <a:pos x="116" y="142"/>
                </a:cxn>
                <a:cxn ang="0">
                  <a:pos x="144" y="124"/>
                </a:cxn>
                <a:cxn ang="0">
                  <a:pos x="142" y="98"/>
                </a:cxn>
                <a:cxn ang="0">
                  <a:pos x="120" y="100"/>
                </a:cxn>
                <a:cxn ang="0">
                  <a:pos x="104" y="114"/>
                </a:cxn>
                <a:cxn ang="0">
                  <a:pos x="110" y="170"/>
                </a:cxn>
                <a:cxn ang="0">
                  <a:pos x="140" y="180"/>
                </a:cxn>
                <a:cxn ang="0">
                  <a:pos x="150" y="186"/>
                </a:cxn>
              </a:cxnLst>
              <a:rect l="0" t="0" r="r" b="b"/>
              <a:pathLst>
                <a:path w="151" h="186">
                  <a:moveTo>
                    <a:pt x="0" y="0"/>
                  </a:moveTo>
                  <a:cubicBezTo>
                    <a:pt x="7" y="4"/>
                    <a:pt x="11" y="7"/>
                    <a:pt x="14" y="16"/>
                  </a:cubicBezTo>
                  <a:cubicBezTo>
                    <a:pt x="15" y="29"/>
                    <a:pt x="18" y="38"/>
                    <a:pt x="30" y="46"/>
                  </a:cubicBezTo>
                  <a:cubicBezTo>
                    <a:pt x="37" y="57"/>
                    <a:pt x="50" y="51"/>
                    <a:pt x="62" y="48"/>
                  </a:cubicBezTo>
                  <a:cubicBezTo>
                    <a:pt x="70" y="45"/>
                    <a:pt x="77" y="33"/>
                    <a:pt x="80" y="28"/>
                  </a:cubicBezTo>
                  <a:cubicBezTo>
                    <a:pt x="83" y="23"/>
                    <a:pt x="86" y="21"/>
                    <a:pt x="82" y="18"/>
                  </a:cubicBezTo>
                  <a:cubicBezTo>
                    <a:pt x="78" y="3"/>
                    <a:pt x="71" y="8"/>
                    <a:pt x="56" y="10"/>
                  </a:cubicBezTo>
                  <a:cubicBezTo>
                    <a:pt x="45" y="20"/>
                    <a:pt x="40" y="30"/>
                    <a:pt x="36" y="44"/>
                  </a:cubicBezTo>
                  <a:cubicBezTo>
                    <a:pt x="30" y="84"/>
                    <a:pt x="40" y="83"/>
                    <a:pt x="72" y="94"/>
                  </a:cubicBezTo>
                  <a:cubicBezTo>
                    <a:pt x="97" y="92"/>
                    <a:pt x="86" y="94"/>
                    <a:pt x="104" y="86"/>
                  </a:cubicBezTo>
                  <a:cubicBezTo>
                    <a:pt x="112" y="64"/>
                    <a:pt x="116" y="64"/>
                    <a:pt x="100" y="56"/>
                  </a:cubicBezTo>
                  <a:cubicBezTo>
                    <a:pt x="89" y="58"/>
                    <a:pt x="76" y="63"/>
                    <a:pt x="70" y="72"/>
                  </a:cubicBezTo>
                  <a:cubicBezTo>
                    <a:pt x="67" y="79"/>
                    <a:pt x="64" y="85"/>
                    <a:pt x="60" y="92"/>
                  </a:cubicBezTo>
                  <a:cubicBezTo>
                    <a:pt x="61" y="114"/>
                    <a:pt x="57" y="121"/>
                    <a:pt x="74" y="134"/>
                  </a:cubicBezTo>
                  <a:cubicBezTo>
                    <a:pt x="79" y="151"/>
                    <a:pt x="101" y="145"/>
                    <a:pt x="116" y="142"/>
                  </a:cubicBezTo>
                  <a:cubicBezTo>
                    <a:pt x="126" y="134"/>
                    <a:pt x="133" y="130"/>
                    <a:pt x="144" y="124"/>
                  </a:cubicBezTo>
                  <a:cubicBezTo>
                    <a:pt x="149" y="116"/>
                    <a:pt x="151" y="101"/>
                    <a:pt x="142" y="98"/>
                  </a:cubicBezTo>
                  <a:cubicBezTo>
                    <a:pt x="134" y="98"/>
                    <a:pt x="127" y="97"/>
                    <a:pt x="120" y="100"/>
                  </a:cubicBezTo>
                  <a:cubicBezTo>
                    <a:pt x="112" y="102"/>
                    <a:pt x="111" y="111"/>
                    <a:pt x="104" y="114"/>
                  </a:cubicBezTo>
                  <a:cubicBezTo>
                    <a:pt x="98" y="129"/>
                    <a:pt x="89" y="163"/>
                    <a:pt x="110" y="170"/>
                  </a:cubicBezTo>
                  <a:cubicBezTo>
                    <a:pt x="117" y="180"/>
                    <a:pt x="127" y="178"/>
                    <a:pt x="140" y="180"/>
                  </a:cubicBezTo>
                  <a:cubicBezTo>
                    <a:pt x="147" y="182"/>
                    <a:pt x="144" y="180"/>
                    <a:pt x="150" y="186"/>
                  </a:cubicBezTo>
                </a:path>
              </a:pathLst>
            </a:custGeom>
            <a:noFill/>
            <a:ln w="19050" cmpd="sng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59" name="Line 79"/>
            <p:cNvSpPr>
              <a:spLocks noChangeShapeType="1"/>
            </p:cNvSpPr>
            <p:nvPr/>
          </p:nvSpPr>
          <p:spPr bwMode="auto">
            <a:xfrm flipV="1">
              <a:off x="3980" y="828"/>
              <a:ext cx="516" cy="2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60" name="Line 80"/>
            <p:cNvSpPr>
              <a:spLocks noChangeShapeType="1"/>
            </p:cNvSpPr>
            <p:nvPr/>
          </p:nvSpPr>
          <p:spPr bwMode="auto">
            <a:xfrm flipV="1">
              <a:off x="4360" y="1096"/>
              <a:ext cx="284" cy="15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61" name="Oval 81"/>
            <p:cNvSpPr>
              <a:spLocks noChangeArrowheads="1"/>
            </p:cNvSpPr>
            <p:nvPr/>
          </p:nvSpPr>
          <p:spPr bwMode="auto">
            <a:xfrm rot="-2022944">
              <a:off x="4502" y="750"/>
              <a:ext cx="238" cy="3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62" name="Line 82"/>
            <p:cNvSpPr>
              <a:spLocks noChangeShapeType="1"/>
            </p:cNvSpPr>
            <p:nvPr/>
          </p:nvSpPr>
          <p:spPr bwMode="auto">
            <a:xfrm flipV="1">
              <a:off x="4724" y="628"/>
              <a:ext cx="352" cy="20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2963" name="Text Box 83"/>
            <p:cNvSpPr txBox="1">
              <a:spLocks noChangeArrowheads="1"/>
            </p:cNvSpPr>
            <p:nvPr/>
          </p:nvSpPr>
          <p:spPr bwMode="auto">
            <a:xfrm>
              <a:off x="4600" y="838"/>
              <a:ext cx="85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 algn="ctr" defTabSz="914400" fontAlgn="base">
                <a:spcBef>
                  <a:spcPct val="50000"/>
                </a:spcBef>
                <a:spcAft>
                  <a:spcPct val="0"/>
                </a:spcAft>
                <a:buClr>
                  <a:srgbClr val="808080"/>
                </a:buClr>
                <a:buSzPct val="75000"/>
                <a:buFont typeface="Wingdings" pitchFamily="-65" charset="2"/>
                <a:buNone/>
              </a:pPr>
              <a:r>
                <a:rPr lang="en-US" sz="2000">
                  <a:solidFill>
                    <a:srgbClr val="333399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DA(z)</a:t>
              </a:r>
              <a:endParaRPr lang="en-US" sz="2000">
                <a:solidFill>
                  <a:srgbClr val="FF0000"/>
                </a:solidFill>
                <a:latin typeface="Comic Sans MS" pitchFamily="-65" charset="0"/>
                <a:ea typeface="Arial" pitchFamily="-65" charset="0"/>
                <a:cs typeface="Arial" pitchFamily="-65" charset="0"/>
              </a:endParaRPr>
            </a:p>
          </p:txBody>
        </p:sp>
        <p:sp>
          <p:nvSpPr>
            <p:cNvPr id="122964" name="Text Box 84"/>
            <p:cNvSpPr txBox="1">
              <a:spLocks noChangeArrowheads="1"/>
            </p:cNvSpPr>
            <p:nvPr/>
          </p:nvSpPr>
          <p:spPr bwMode="auto">
            <a:xfrm>
              <a:off x="4176" y="702"/>
              <a:ext cx="26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 algn="ctr" defTabSz="914400" fontAlgn="base">
                <a:spcBef>
                  <a:spcPct val="50000"/>
                </a:spcBef>
                <a:spcAft>
                  <a:spcPct val="0"/>
                </a:spcAft>
                <a:buClr>
                  <a:srgbClr val="808080"/>
                </a:buClr>
                <a:buSzPct val="75000"/>
                <a:buFont typeface="Wingdings" pitchFamily="-65" charset="2"/>
                <a:buNone/>
              </a:pPr>
              <a:r>
                <a:rPr lang="en-US" sz="2000">
                  <a:solidFill>
                    <a:srgbClr val="333399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z</a:t>
              </a:r>
              <a:endParaRPr lang="en-US" sz="2000">
                <a:solidFill>
                  <a:srgbClr val="FF0000"/>
                </a:solidFill>
                <a:latin typeface="Comic Sans MS" pitchFamily="-65" charset="0"/>
                <a:ea typeface="Arial" pitchFamily="-65" charset="0"/>
                <a:cs typeface="Arial" pitchFamily="-65" charset="0"/>
              </a:endParaRPr>
            </a:p>
          </p:txBody>
        </p:sp>
        <p:sp>
          <p:nvSpPr>
            <p:cNvPr id="123004" name="Line 124"/>
            <p:cNvSpPr>
              <a:spLocks noChangeShapeType="1"/>
            </p:cNvSpPr>
            <p:nvPr/>
          </p:nvSpPr>
          <p:spPr bwMode="auto">
            <a:xfrm flipV="1">
              <a:off x="3984" y="1096"/>
              <a:ext cx="0" cy="1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Semi Universal behavior of exclusive reactions at high W</a:t>
            </a:r>
            <a:r>
              <a:rPr lang="en-US" baseline="30000" dirty="0" smtClean="0"/>
              <a:t>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00" y="1600200"/>
            <a:ext cx="4377264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Two views:</a:t>
            </a:r>
          </a:p>
          <a:p>
            <a:pPr lvl="1"/>
            <a:r>
              <a:rPr lang="en-US" dirty="0" smtClean="0"/>
              <a:t>Extracting leading twist information is hopeless for Q</a:t>
            </a:r>
            <a:r>
              <a:rPr lang="en-US" baseline="30000" dirty="0" smtClean="0"/>
              <a:t>2</a:t>
            </a:r>
            <a:r>
              <a:rPr lang="en-US" dirty="0" smtClean="0"/>
              <a:t>+q’</a:t>
            </a:r>
            <a:r>
              <a:rPr lang="en-US" baseline="30000" dirty="0" smtClean="0"/>
              <a:t>2</a:t>
            </a:r>
            <a:r>
              <a:rPr lang="en-US" dirty="0" smtClean="0"/>
              <a:t>&lt;10 GeV</a:t>
            </a:r>
            <a:r>
              <a:rPr lang="en-US" baseline="30000" dirty="0" smtClean="0"/>
              <a:t>2</a:t>
            </a:r>
            <a:endParaRPr lang="en-US" dirty="0" smtClean="0"/>
          </a:p>
          <a:p>
            <a:pPr lvl="1"/>
            <a:r>
              <a:rPr lang="en-US" dirty="0" err="1" smtClean="0"/>
              <a:t>Perturbative</a:t>
            </a:r>
            <a:r>
              <a:rPr lang="en-US" dirty="0" smtClean="0"/>
              <a:t> </a:t>
            </a:r>
            <a:r>
              <a:rPr lang="en-US" i="1" dirty="0" smtClean="0"/>
              <a:t>t</a:t>
            </a:r>
            <a:r>
              <a:rPr lang="en-US" dirty="0" smtClean="0"/>
              <a:t>-channel exchange even for modest </a:t>
            </a:r>
            <a:r>
              <a:rPr lang="en-US" i="1" dirty="0" smtClean="0"/>
              <a:t>Q</a:t>
            </a:r>
            <a:r>
              <a:rPr lang="en-US" baseline="30000" dirty="0" smtClean="0"/>
              <a:t>2</a:t>
            </a:r>
            <a:r>
              <a:rPr lang="en-US" dirty="0" smtClean="0"/>
              <a:t>, but convolution of finite size of nucleon and probe.</a:t>
            </a:r>
          </a:p>
          <a:p>
            <a:r>
              <a:rPr lang="en-US" dirty="0" smtClean="0"/>
              <a:t>Fitting data (</a:t>
            </a:r>
            <a:r>
              <a:rPr lang="en-US" dirty="0" err="1" smtClean="0"/>
              <a:t>cf</a:t>
            </a:r>
            <a:r>
              <a:rPr lang="en-US" dirty="0" smtClean="0"/>
              <a:t> </a:t>
            </a:r>
            <a:r>
              <a:rPr lang="en-US" dirty="0" err="1" smtClean="0"/>
              <a:t>C.Weiss</a:t>
            </a:r>
            <a:r>
              <a:rPr lang="en-US" dirty="0" smtClean="0"/>
              <a:t>) requires setting scale of gluon </a:t>
            </a:r>
            <a:r>
              <a:rPr lang="en-US" dirty="0" err="1" smtClean="0"/>
              <a:t>pdf</a:t>
            </a:r>
            <a:r>
              <a:rPr lang="en-US" dirty="0" smtClean="0"/>
              <a:t>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baseline="30000" dirty="0" smtClean="0">
                <a:latin typeface="Symbol" charset="2"/>
                <a:cs typeface="Symbol" charset="2"/>
              </a:rPr>
              <a:t>2</a:t>
            </a:r>
            <a:r>
              <a:rPr lang="en-US" dirty="0" smtClean="0"/>
              <a:t> &lt;&lt;</a:t>
            </a:r>
            <a:r>
              <a:rPr lang="en-US" i="1" dirty="0" smtClean="0"/>
              <a:t>Q</a:t>
            </a:r>
            <a:r>
              <a:rPr lang="en-US" i="1" baseline="30000" dirty="0" smtClean="0"/>
              <a:t>2</a:t>
            </a:r>
            <a:endParaRPr lang="en-US" i="1" dirty="0"/>
          </a:p>
          <a:p>
            <a:pPr lvl="1"/>
            <a:r>
              <a:rPr lang="en-US" dirty="0" smtClean="0"/>
              <a:t>Finite transverse spatial size </a:t>
            </a:r>
            <a:r>
              <a:rPr lang="en-US" i="1" dirty="0" smtClean="0"/>
              <a:t>b≈1/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 of  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err="1" smtClean="0">
                <a:cs typeface="Symbol" charset="2"/>
                <a:sym typeface="Wingdings"/>
              </a:rPr>
              <a:t>V</a:t>
            </a:r>
            <a:r>
              <a:rPr lang="en-US" dirty="0" smtClean="0">
                <a:cs typeface="Symbol" charset="2"/>
                <a:sym typeface="Wingdings"/>
              </a:rPr>
              <a:t> amplitude</a:t>
            </a:r>
            <a:endParaRPr lang="en-US" dirty="0"/>
          </a:p>
        </p:txBody>
      </p:sp>
      <p:pic>
        <p:nvPicPr>
          <p:cNvPr id="4" name="Picture 3" descr="GWolf-Fig29-HERA-Diffraction-0907.1217v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065" y="1788044"/>
            <a:ext cx="4118492" cy="40377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0365" y="6289488"/>
            <a:ext cx="1868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GWolf</a:t>
            </a:r>
            <a:r>
              <a:rPr lang="en-US" dirty="0" smtClean="0"/>
              <a:t>  0907.1217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210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Wolf-Fig30-0907-1217v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305" y="3162817"/>
            <a:ext cx="6828396" cy="35564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>
                <a:latin typeface="+mn-lt"/>
                <a:cs typeface="Symbol" charset="2"/>
              </a:rPr>
              <a:t>L</a:t>
            </a:r>
            <a:r>
              <a:rPr lang="en-US" dirty="0" smtClean="0">
                <a:latin typeface="+mn-lt"/>
                <a:cs typeface="Symbol" charset="2"/>
              </a:rPr>
              <a:t>/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>
                <a:latin typeface="+mn-lt"/>
                <a:cs typeface="Symbol" charset="2"/>
              </a:rPr>
              <a:t>T</a:t>
            </a:r>
            <a:r>
              <a:rPr lang="en-US" baseline="-25000" dirty="0" smtClean="0">
                <a:latin typeface="+mn-lt"/>
                <a:cs typeface="Symbol" charset="2"/>
              </a:rPr>
              <a:t> </a:t>
            </a:r>
            <a:r>
              <a:rPr lang="en-US" dirty="0" smtClean="0">
                <a:latin typeface="+mn-lt"/>
                <a:cs typeface="Symbol" charset="2"/>
              </a:rPr>
              <a:t>in vector meson production at HERA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1100"/>
            <a:ext cx="8483600" cy="49450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SCHC</a:t>
            </a:r>
            <a:r>
              <a:rPr lang="en-US" dirty="0" smtClean="0">
                <a:latin typeface="Symbol" charset="2"/>
                <a:cs typeface="Symbol" charset="2"/>
              </a:rPr>
              <a:t>: </a:t>
            </a:r>
            <a:r>
              <a:rPr lang="en-US" dirty="0" err="1" smtClean="0">
                <a:latin typeface="Symbol" charset="2"/>
                <a:cs typeface="Symbol" charset="2"/>
              </a:rPr>
              <a:t>r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pp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, </a:t>
            </a:r>
            <a:r>
              <a:rPr lang="en-US" dirty="0" err="1" smtClean="0">
                <a:latin typeface="Symbol" charset="2"/>
                <a:cs typeface="Symbol" charset="2"/>
              </a:rPr>
              <a:t>w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ppp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, f</a:t>
            </a:r>
            <a:r>
              <a:rPr lang="en-US" dirty="0" smtClean="0">
                <a:sym typeface="Wingdings"/>
              </a:rPr>
              <a:t> KK</a:t>
            </a:r>
          </a:p>
          <a:p>
            <a:pPr lvl="1"/>
            <a:r>
              <a:rPr lang="en-US" dirty="0" smtClean="0">
                <a:sym typeface="Wingdings"/>
              </a:rPr>
              <a:t>Validate SCHC from decay angular distribution </a:t>
            </a:r>
            <a:r>
              <a:rPr lang="en-US" sz="1800" dirty="0" smtClean="0">
                <a:sym typeface="Wingdings"/>
              </a:rPr>
              <a:t>(Schilling &amp; Wolf)</a:t>
            </a:r>
          </a:p>
          <a:p>
            <a:pPr lvl="1"/>
            <a:r>
              <a:rPr lang="en-US" dirty="0" smtClean="0">
                <a:sym typeface="Wingdings"/>
              </a:rPr>
              <a:t>Extract </a:t>
            </a:r>
            <a:r>
              <a:rPr lang="en-US" dirty="0" err="1" smtClean="0"/>
              <a:t>d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>
                <a:cs typeface="Symbol" charset="2"/>
              </a:rPr>
              <a:t>L</a:t>
            </a:r>
            <a:r>
              <a:rPr lang="en-US" baseline="-25000" dirty="0" smtClean="0">
                <a:cs typeface="Symbol" charset="2"/>
              </a:rPr>
              <a:t> </a:t>
            </a:r>
            <a:r>
              <a:rPr lang="en-US" dirty="0" smtClean="0">
                <a:cs typeface="Symbol" charset="2"/>
              </a:rPr>
              <a:t>from</a:t>
            </a:r>
          </a:p>
          <a:p>
            <a:r>
              <a:rPr lang="en-US" dirty="0"/>
              <a:t>Rapid rise in  </a:t>
            </a:r>
            <a:r>
              <a:rPr lang="en-US" dirty="0">
                <a:sym typeface="Wingdings"/>
              </a:rPr>
              <a:t>r</a:t>
            </a:r>
            <a:r>
              <a:rPr lang="en-US" baseline="30000" dirty="0">
                <a:sym typeface="Wingdings"/>
              </a:rPr>
              <a:t>04 </a:t>
            </a:r>
            <a:r>
              <a:rPr lang="en-US" i="1" dirty="0" err="1" smtClean="0">
                <a:sym typeface="Wingdings"/>
              </a:rPr>
              <a:t>vs</a:t>
            </a:r>
            <a:r>
              <a:rPr lang="en-US" dirty="0" smtClean="0">
                <a:sym typeface="Wingdings"/>
              </a:rPr>
              <a:t> </a:t>
            </a:r>
            <a:r>
              <a:rPr lang="en-US" dirty="0">
                <a:cs typeface="Symbol" charset="2"/>
                <a:sym typeface="Wingdings"/>
              </a:rPr>
              <a:t>Q</a:t>
            </a:r>
            <a:r>
              <a:rPr lang="en-US" baseline="30000" dirty="0">
                <a:cs typeface="Symbol" charset="2"/>
                <a:sym typeface="Wingdings"/>
              </a:rPr>
              <a:t>2</a:t>
            </a:r>
            <a:r>
              <a:rPr lang="en-US" dirty="0">
                <a:cs typeface="Symbol" charset="2"/>
                <a:sym typeface="Wingdings"/>
              </a:rPr>
              <a:t>: </a:t>
            </a:r>
          </a:p>
          <a:p>
            <a:pPr lvl="1"/>
            <a:r>
              <a:rPr lang="en-US" dirty="0" smtClean="0">
                <a:cs typeface="Symbol" charset="2"/>
                <a:sym typeface="Wingdings"/>
              </a:rPr>
              <a:t>Validation of</a:t>
            </a:r>
            <a:br>
              <a:rPr lang="en-US" dirty="0" smtClean="0">
                <a:cs typeface="Symbol" charset="2"/>
                <a:sym typeface="Wingdings"/>
              </a:rPr>
            </a:br>
            <a:r>
              <a:rPr lang="en-US" dirty="0" smtClean="0">
                <a:cs typeface="Symbol" charset="2"/>
                <a:sym typeface="Wingdings"/>
              </a:rPr>
              <a:t> </a:t>
            </a:r>
            <a:r>
              <a:rPr lang="en-US" dirty="0" err="1" smtClean="0">
                <a:cs typeface="Symbol" charset="2"/>
                <a:sym typeface="Wingdings"/>
              </a:rPr>
              <a:t>perturbative</a:t>
            </a:r>
            <a:r>
              <a:rPr lang="en-US" dirty="0" smtClean="0">
                <a:cs typeface="Symbol" charset="2"/>
                <a:sym typeface="Wingdings"/>
              </a:rPr>
              <a:t/>
            </a:r>
            <a:br>
              <a:rPr lang="en-US" dirty="0" smtClean="0">
                <a:cs typeface="Symbol" charset="2"/>
                <a:sym typeface="Wingdings"/>
              </a:rPr>
            </a:br>
            <a:r>
              <a:rPr lang="en-US" dirty="0" smtClean="0">
                <a:cs typeface="Symbol" charset="2"/>
                <a:sym typeface="Wingdings"/>
              </a:rPr>
              <a:t>exchange in</a:t>
            </a:r>
            <a:br>
              <a:rPr lang="en-US" dirty="0" smtClean="0">
                <a:cs typeface="Symbol" charset="2"/>
                <a:sym typeface="Wingdings"/>
              </a:rPr>
            </a:br>
            <a:r>
              <a:rPr lang="en-US" dirty="0" smtClean="0">
                <a:cs typeface="Symbol" charset="2"/>
                <a:sym typeface="Wingdings"/>
              </a:rPr>
              <a:t> </a:t>
            </a:r>
            <a:r>
              <a:rPr lang="en-US" i="1" dirty="0">
                <a:cs typeface="Symbol" charset="2"/>
                <a:sym typeface="Wingdings"/>
              </a:rPr>
              <a:t>t</a:t>
            </a:r>
            <a:r>
              <a:rPr lang="en-US" dirty="0">
                <a:cs typeface="Symbol" charset="2"/>
                <a:sym typeface="Wingdings"/>
              </a:rPr>
              <a:t>-</a:t>
            </a:r>
            <a:r>
              <a:rPr lang="en-US" dirty="0" smtClean="0">
                <a:cs typeface="Symbol" charset="2"/>
                <a:sym typeface="Wingdings"/>
              </a:rPr>
              <a:t>channel.</a:t>
            </a:r>
          </a:p>
          <a:p>
            <a:r>
              <a:rPr lang="en-US" dirty="0"/>
              <a:t>Sub-</a:t>
            </a:r>
            <a:r>
              <a:rPr lang="en-US" dirty="0" smtClean="0"/>
              <a:t>asymptotic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/>
              <a:t>saturation </a:t>
            </a:r>
            <a:br>
              <a:rPr lang="en-US" dirty="0"/>
            </a:br>
            <a:r>
              <a:rPr lang="en-US" dirty="0"/>
              <a:t>of </a:t>
            </a:r>
            <a:r>
              <a:rPr lang="en-US" dirty="0" err="1"/>
              <a:t>d</a:t>
            </a:r>
            <a:r>
              <a:rPr lang="en-US" dirty="0" err="1">
                <a:latin typeface="Symbol" charset="2"/>
                <a:cs typeface="Symbol" charset="2"/>
              </a:rPr>
              <a:t>s</a:t>
            </a:r>
            <a:r>
              <a:rPr lang="en-US" baseline="-25000" dirty="0" err="1">
                <a:cs typeface="Symbol" charset="2"/>
              </a:rPr>
              <a:t>L</a:t>
            </a:r>
            <a:r>
              <a:rPr lang="en-US" dirty="0">
                <a:cs typeface="Symbol" charset="2"/>
              </a:rPr>
              <a:t>/</a:t>
            </a:r>
            <a:r>
              <a:rPr lang="en-US" dirty="0" err="1">
                <a:cs typeface="Symbol" charset="2"/>
              </a:rPr>
              <a:t>d</a:t>
            </a:r>
            <a:r>
              <a:rPr lang="en-US" dirty="0" err="1">
                <a:latin typeface="Symbol" charset="2"/>
                <a:cs typeface="Symbol" charset="2"/>
              </a:rPr>
              <a:t>s</a:t>
            </a:r>
            <a:r>
              <a:rPr lang="en-US" baseline="-25000" dirty="0" err="1">
                <a:cs typeface="Symbol" charset="2"/>
              </a:rPr>
              <a:t>T</a:t>
            </a:r>
            <a:endParaRPr lang="en-US" baseline="-25000" dirty="0">
              <a:cs typeface="Symbol" charset="2"/>
            </a:endParaRPr>
          </a:p>
          <a:p>
            <a:pPr lvl="1"/>
            <a:r>
              <a:rPr lang="en-US" dirty="0">
                <a:cs typeface="Symbol" charset="2"/>
              </a:rPr>
              <a:t>Extra </a:t>
            </a:r>
            <a:br>
              <a:rPr lang="en-US" dirty="0">
                <a:cs typeface="Symbol" charset="2"/>
              </a:rPr>
            </a:br>
            <a:r>
              <a:rPr lang="en-US" dirty="0">
                <a:cs typeface="Symbol" charset="2"/>
              </a:rPr>
              <a:t>mechanism </a:t>
            </a:r>
            <a:br>
              <a:rPr lang="en-US" dirty="0">
                <a:cs typeface="Symbol" charset="2"/>
              </a:rPr>
            </a:br>
            <a:r>
              <a:rPr lang="en-US" dirty="0">
                <a:cs typeface="Symbol" charset="2"/>
              </a:rPr>
              <a:t>for </a:t>
            </a:r>
            <a:r>
              <a:rPr lang="en-US" dirty="0" err="1"/>
              <a:t>d</a:t>
            </a:r>
            <a:r>
              <a:rPr lang="en-US" dirty="0" err="1">
                <a:latin typeface="Symbol" charset="2"/>
                <a:cs typeface="Symbol" charset="2"/>
              </a:rPr>
              <a:t>s</a:t>
            </a:r>
            <a:r>
              <a:rPr lang="en-US" baseline="-25000" dirty="0" err="1">
                <a:cs typeface="Symbol" charset="2"/>
              </a:rPr>
              <a:t>T</a:t>
            </a:r>
            <a:r>
              <a:rPr lang="en-US" dirty="0">
                <a:cs typeface="Symbol" charset="2"/>
              </a:rPr>
              <a:t>?</a:t>
            </a:r>
          </a:p>
          <a:p>
            <a:endParaRPr lang="en-US" dirty="0" smtClean="0">
              <a:sym typeface="Wingdings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1667908"/>
              </p:ext>
            </p:extLst>
          </p:nvPr>
        </p:nvGraphicFramePr>
        <p:xfrm>
          <a:off x="4410918" y="2109234"/>
          <a:ext cx="33274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Equation" r:id="rId4" imgW="3327400" imgH="800100" progId="Equation.3">
                  <p:embed/>
                </p:oleObj>
              </mc:Choice>
              <mc:Fallback>
                <p:oleObj name="Equation" r:id="rId4" imgW="3327400" imgH="800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10918" y="2109234"/>
                        <a:ext cx="3327400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55744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Vector Mesons at JLab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700" y="1066800"/>
            <a:ext cx="7772400" cy="5257800"/>
          </a:xfrm>
        </p:spPr>
        <p:txBody>
          <a:bodyPr/>
          <a:lstStyle/>
          <a:p>
            <a:r>
              <a:rPr lang="en-US" dirty="0" smtClean="0"/>
              <a:t>Deep </a:t>
            </a:r>
            <a:r>
              <a:rPr lang="en-US" dirty="0" smtClean="0">
                <a:latin typeface="Symbol" charset="2"/>
                <a:cs typeface="Symbol" charset="2"/>
              </a:rPr>
              <a:t>r</a:t>
            </a:r>
          </a:p>
          <a:p>
            <a:pPr lvl="1"/>
            <a:r>
              <a:rPr lang="en-US" dirty="0" smtClean="0">
                <a:cs typeface="Symbol" charset="2"/>
              </a:rPr>
              <a:t>SCHC observed at 20% level</a:t>
            </a:r>
          </a:p>
          <a:p>
            <a:pPr lvl="1"/>
            <a:r>
              <a:rPr lang="en-US" dirty="0" smtClean="0">
                <a:cs typeface="Symbol" charset="2"/>
              </a:rPr>
              <a:t>Anomalous rise in </a:t>
            </a:r>
            <a:r>
              <a:rPr lang="en-US" dirty="0" err="1" smtClean="0">
                <a:cs typeface="Symbol" charset="2"/>
              </a:rPr>
              <a:t>d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>
                <a:cs typeface="Symbol" charset="2"/>
              </a:rPr>
              <a:t>L</a:t>
            </a:r>
            <a:r>
              <a:rPr lang="en-US" dirty="0" smtClean="0">
                <a:cs typeface="Symbol" charset="2"/>
              </a:rPr>
              <a:t> at low W</a:t>
            </a:r>
          </a:p>
          <a:p>
            <a:r>
              <a:rPr lang="en-US" dirty="0" smtClean="0">
                <a:cs typeface="Symbol" charset="2"/>
              </a:rPr>
              <a:t>Deep </a:t>
            </a:r>
            <a:r>
              <a:rPr lang="en-US" dirty="0" smtClean="0">
                <a:latin typeface="Symbol" charset="2"/>
                <a:cs typeface="Symbol" charset="2"/>
              </a:rPr>
              <a:t>w</a:t>
            </a:r>
          </a:p>
          <a:p>
            <a:pPr lvl="1"/>
            <a:r>
              <a:rPr lang="en-US" dirty="0" smtClean="0">
                <a:cs typeface="Symbol" charset="2"/>
              </a:rPr>
              <a:t>SCHC strongly violated in CLAS data</a:t>
            </a:r>
          </a:p>
          <a:p>
            <a:pPr lvl="1"/>
            <a:r>
              <a:rPr lang="en-US" dirty="0" smtClean="0">
                <a:cs typeface="Symbol" charset="2"/>
              </a:rPr>
              <a:t>No (??) SCHC tests from HERMES or HERA.</a:t>
            </a:r>
          </a:p>
          <a:p>
            <a:r>
              <a:rPr lang="en-US" dirty="0" smtClean="0">
                <a:cs typeface="Symbol" charset="2"/>
              </a:rPr>
              <a:t>Deep </a:t>
            </a:r>
            <a:r>
              <a:rPr lang="en-US" dirty="0" smtClean="0">
                <a:latin typeface="Symbol" charset="2"/>
                <a:cs typeface="Symbol" charset="2"/>
              </a:rPr>
              <a:t>f</a:t>
            </a:r>
          </a:p>
          <a:p>
            <a:pPr lvl="1"/>
            <a:r>
              <a:rPr lang="en-US" dirty="0" smtClean="0">
                <a:cs typeface="Symbol" charset="2"/>
              </a:rPr>
              <a:t>SHCH validated</a:t>
            </a:r>
          </a:p>
          <a:p>
            <a:pPr lvl="1"/>
            <a:r>
              <a:rPr lang="en-US" dirty="0" smtClean="0">
                <a:cs typeface="Symbol" charset="2"/>
              </a:rPr>
              <a:t>Model of P. Kroll consistent with world data set</a:t>
            </a:r>
          </a:p>
          <a:p>
            <a:pPr lvl="2"/>
            <a:r>
              <a:rPr lang="en-US" dirty="0" err="1" smtClean="0">
                <a:cs typeface="Symbol" charset="2"/>
              </a:rPr>
              <a:t>Perturbative</a:t>
            </a:r>
            <a:r>
              <a:rPr lang="en-US" dirty="0" smtClean="0">
                <a:cs typeface="Symbol" charset="2"/>
              </a:rPr>
              <a:t> </a:t>
            </a:r>
            <a:r>
              <a:rPr lang="en-US" i="1" dirty="0" smtClean="0">
                <a:cs typeface="Symbol" charset="2"/>
              </a:rPr>
              <a:t>t-</a:t>
            </a:r>
            <a:r>
              <a:rPr lang="en-US" dirty="0" smtClean="0">
                <a:cs typeface="Symbol" charset="2"/>
              </a:rPr>
              <a:t>channel exchange (2</a:t>
            </a:r>
            <a:r>
              <a:rPr lang="en-US" i="1" dirty="0" smtClean="0">
                <a:cs typeface="Symbol" charset="2"/>
              </a:rPr>
              <a:t>g</a:t>
            </a:r>
            <a:r>
              <a:rPr lang="en-US" dirty="0" smtClean="0">
                <a:cs typeface="Symbol" charset="2"/>
              </a:rPr>
              <a:t>), but factor of 10 suppression relative to </a:t>
            </a:r>
            <a:r>
              <a:rPr lang="en-US" dirty="0" err="1" smtClean="0">
                <a:cs typeface="Symbol" charset="2"/>
              </a:rPr>
              <a:t>colinear</a:t>
            </a:r>
            <a:r>
              <a:rPr lang="en-US" dirty="0" smtClean="0">
                <a:cs typeface="Symbol" charset="2"/>
              </a:rPr>
              <a:t> factorization from </a:t>
            </a:r>
            <a:r>
              <a:rPr lang="en-US" dirty="0" err="1" smtClean="0">
                <a:cs typeface="Symbol" charset="2"/>
              </a:rPr>
              <a:t>Sudakov</a:t>
            </a:r>
            <a:r>
              <a:rPr lang="en-US" dirty="0" smtClean="0">
                <a:cs typeface="Symbol" charset="2"/>
              </a:rPr>
              <a:t> effects in 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err="1" smtClean="0">
                <a:cs typeface="Symbol" charset="2"/>
                <a:sym typeface="Wingdings"/>
              </a:rPr>
              <a:t></a:t>
            </a:r>
            <a:r>
              <a:rPr lang="en-US" dirty="0" err="1">
                <a:latin typeface="Symbol" charset="2"/>
                <a:cs typeface="Symbol" charset="2"/>
              </a:rPr>
              <a:t>f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 Deep rho</a:t>
            </a:r>
            <a:endParaRPr lang="en-US" dirty="0"/>
          </a:p>
        </p:txBody>
      </p:sp>
      <p:pic>
        <p:nvPicPr>
          <p:cNvPr id="3" name="Picture 2" descr="dis2011-eg1DVCS-Page1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500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</a:t>
            </a:r>
            <a:r>
              <a:rPr lang="en-US" dirty="0" smtClean="0">
                <a:latin typeface="Symbol" charset="2"/>
                <a:cs typeface="Symbol" charset="2"/>
              </a:rPr>
              <a:t>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257300"/>
            <a:ext cx="4000500" cy="4114800"/>
          </a:xfrm>
        </p:spPr>
        <p:txBody>
          <a:bodyPr/>
          <a:lstStyle/>
          <a:p>
            <a:r>
              <a:rPr lang="en-US" dirty="0" smtClean="0"/>
              <a:t> Q</a:t>
            </a:r>
            <a:r>
              <a:rPr lang="en-US" baseline="30000" dirty="0" smtClean="0"/>
              <a:t>2</a:t>
            </a:r>
            <a:r>
              <a:rPr lang="en-US" dirty="0" smtClean="0"/>
              <a:t>≈2 GeV</a:t>
            </a:r>
            <a:r>
              <a:rPr lang="en-US" baseline="30000" dirty="0" smtClean="0"/>
              <a:t>2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CLAS, </a:t>
            </a:r>
            <a:r>
              <a:rPr lang="en-US" dirty="0" smtClean="0">
                <a:solidFill>
                  <a:srgbClr val="000090"/>
                </a:solidFill>
              </a:rPr>
              <a:t>HERMES, </a:t>
            </a:r>
            <a:r>
              <a:rPr lang="en-US" dirty="0" smtClean="0"/>
              <a:t>HERA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Model of </a:t>
            </a:r>
            <a:r>
              <a:rPr lang="en-US" dirty="0" err="1" smtClean="0"/>
              <a:t>S.Goloskokov</a:t>
            </a:r>
            <a:r>
              <a:rPr lang="en-US" dirty="0" smtClean="0"/>
              <a:t> and P. Kroll</a:t>
            </a:r>
            <a:endParaRPr lang="en-US" dirty="0"/>
          </a:p>
        </p:txBody>
      </p:sp>
      <p:pic>
        <p:nvPicPr>
          <p:cNvPr id="4" name="Picture 3" descr="SGoloskokovPKrollEPJC50-Fig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3" y="4089400"/>
            <a:ext cx="3582894" cy="2768600"/>
          </a:xfrm>
          <a:prstGeom prst="rect">
            <a:avLst/>
          </a:prstGeom>
        </p:spPr>
      </p:pic>
      <p:pic>
        <p:nvPicPr>
          <p:cNvPr id="5" name="Picture 4" descr="figure15b_ph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647700"/>
            <a:ext cx="4654549" cy="40646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80000" y="5232400"/>
            <a:ext cx="36856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Proposals/LOI in Hall B and </a:t>
            </a:r>
            <a:r>
              <a:rPr lang="en-US" smtClean="0"/>
              <a:t>Hall A</a:t>
            </a:r>
          </a:p>
          <a:p>
            <a:endParaRPr lang="en-US" dirty="0" smtClean="0"/>
          </a:p>
          <a:p>
            <a:r>
              <a:rPr lang="en-US" dirty="0" smtClean="0"/>
              <a:t>LOI for J/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 smtClean="0">
                <a:cs typeface="Symbol" charset="2"/>
              </a:rPr>
              <a:t> in Halls B and C.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05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152400"/>
            <a:ext cx="7772400" cy="522288"/>
          </a:xfrm>
          <a:ln w="28575">
            <a:solidFill>
              <a:schemeClr val="accent2"/>
            </a:solidFill>
          </a:ln>
        </p:spPr>
        <p:txBody>
          <a:bodyPr/>
          <a:lstStyle/>
          <a:p>
            <a:r>
              <a:rPr lang="en-US" dirty="0" smtClean="0"/>
              <a:t>The next 20 years of DVCS experiments</a:t>
            </a:r>
            <a:endParaRPr lang="en-US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812800"/>
            <a:ext cx="8585200" cy="5791200"/>
          </a:xfrm>
          <a:ln w="28575">
            <a:solidFill>
              <a:srgbClr val="FF2718"/>
            </a:solidFill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First 5 years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Precision </a:t>
            </a:r>
            <a:r>
              <a:rPr lang="en-US" sz="2000" dirty="0"/>
              <a:t>tests of factorization with Q</a:t>
            </a:r>
            <a:r>
              <a:rPr lang="en-US" sz="2000" baseline="30000" dirty="0"/>
              <a:t>2</a:t>
            </a:r>
            <a:r>
              <a:rPr lang="en-US" sz="2000" dirty="0"/>
              <a:t> range ≥ 2:1 for</a:t>
            </a:r>
            <a:r>
              <a:rPr lang="en-US" dirty="0"/>
              <a:t> 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x</a:t>
            </a:r>
            <a:r>
              <a:rPr lang="en-US" sz="2000" baseline="-15000" dirty="0"/>
              <a:t>B</a:t>
            </a:r>
            <a:r>
              <a:rPr lang="en-US" sz="2000" dirty="0">
                <a:ea typeface="Apple Symbols" pitchFamily="-65" charset="2"/>
                <a:cs typeface="Apple Symbols" pitchFamily="-65" charset="2"/>
              </a:rPr>
              <a:t>∈</a:t>
            </a:r>
            <a:r>
              <a:rPr lang="en-US" sz="2000" dirty="0"/>
              <a:t>[0.25,0.6].  </a:t>
            </a:r>
            <a:r>
              <a:rPr lang="en-US" sz="2000" dirty="0" err="1"/>
              <a:t>t</a:t>
            </a:r>
            <a:r>
              <a:rPr lang="en-US" sz="2000" baseline="-15000" dirty="0" err="1"/>
              <a:t>min</a:t>
            </a:r>
            <a:r>
              <a:rPr lang="en-US" sz="2000" dirty="0" err="1"/>
              <a:t>-t</a:t>
            </a:r>
            <a:r>
              <a:rPr lang="en-US" sz="2000" dirty="0"/>
              <a:t> &lt; 1 </a:t>
            </a:r>
            <a:r>
              <a:rPr lang="en-US" sz="2000" dirty="0" smtClean="0"/>
              <a:t>GeV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 +  </a:t>
            </a:r>
            <a:r>
              <a:rPr lang="en-US" sz="2000" dirty="0" smtClean="0">
                <a:ea typeface="ヒラギノ角ゴ ProN W3" pitchFamily="-65" charset="-128"/>
                <a:cs typeface="ヒラギノ角ゴ ProN W3" pitchFamily="-65" charset="-128"/>
              </a:rPr>
              <a:t>COMPASS : </a:t>
            </a:r>
            <a:r>
              <a:rPr lang="en-US" sz="2000" dirty="0" smtClean="0"/>
              <a:t>x</a:t>
            </a:r>
            <a:r>
              <a:rPr lang="en-US" sz="2000" baseline="-15000" dirty="0" smtClean="0"/>
              <a:t>B</a:t>
            </a:r>
            <a:r>
              <a:rPr lang="en-US" sz="2000" dirty="0" smtClean="0">
                <a:ea typeface="Apple Symbols" pitchFamily="-65" charset="2"/>
                <a:cs typeface="Apple Symbols" pitchFamily="-65" charset="2"/>
              </a:rPr>
              <a:t>∈</a:t>
            </a:r>
            <a:r>
              <a:rPr lang="en-US" sz="2000" dirty="0" smtClean="0"/>
              <a:t>[0.</a:t>
            </a:r>
            <a:r>
              <a:rPr lang="en-US" altLang="ja-JP" sz="2000" dirty="0" smtClean="0"/>
              <a:t>01,</a:t>
            </a:r>
            <a:r>
              <a:rPr lang="en-US" sz="2000" dirty="0" smtClean="0"/>
              <a:t>0.1]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Proton </a:t>
            </a:r>
            <a:r>
              <a:rPr lang="en-US" sz="2000" dirty="0" err="1"/>
              <a:t>unpolarized</a:t>
            </a:r>
            <a:r>
              <a:rPr lang="en-US" sz="2000" dirty="0"/>
              <a:t> target observables</a:t>
            </a:r>
          </a:p>
          <a:p>
            <a:pPr lvl="2">
              <a:lnSpc>
                <a:spcPct val="90000"/>
              </a:lnSpc>
            </a:pPr>
            <a:r>
              <a:rPr lang="en-US" sz="2000" dirty="0" err="1"/>
              <a:t>Im[DVCS</a:t>
            </a:r>
            <a:r>
              <a:rPr lang="en-US" sz="2000" dirty="0"/>
              <a:t>*BH], Re [DVCS*BH], </a:t>
            </a:r>
            <a:r>
              <a:rPr lang="en-US" sz="2000" dirty="0">
                <a:ea typeface="ヒラギノ角ゴ ProN W3" pitchFamily="-65" charset="-128"/>
                <a:cs typeface="ヒラギノ角ゴ ProN W3" pitchFamily="-65" charset="-128"/>
              </a:rPr>
              <a:t>|DVCS|</a:t>
            </a:r>
            <a:r>
              <a:rPr lang="en-US" sz="2000" baseline="30000" dirty="0">
                <a:ea typeface="ヒラギノ角ゴ ProN W3" pitchFamily="-65" charset="-128"/>
                <a:cs typeface="ヒラギノ角ゴ ProN W3" pitchFamily="-65" charset="-128"/>
              </a:rPr>
              <a:t>2</a:t>
            </a:r>
            <a:r>
              <a:rPr lang="en-US" sz="2000" dirty="0">
                <a:ea typeface="ヒラギノ角ゴ ProN W3" pitchFamily="-65" charset="-128"/>
                <a:cs typeface="ヒラギノ角ゴ ProN W3" pitchFamily="-65" charset="-128"/>
              </a:rPr>
              <a:t>.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ヒラギノ角ゴ ProN W3" pitchFamily="-65" charset="-128"/>
                <a:cs typeface="ヒラギノ角ゴ ProN W3" pitchFamily="-65" charset="-128"/>
              </a:rPr>
              <a:t>Longitudinal</a:t>
            </a:r>
            <a:r>
              <a:rPr lang="en-US" sz="2000" dirty="0" smtClean="0">
                <a:ea typeface="ヒラギノ角ゴ ProN W3" pitchFamily="-65" charset="-128"/>
                <a:cs typeface="ヒラギノ角ゴ ProN W3" pitchFamily="-65" charset="-128"/>
              </a:rPr>
              <a:t>, </a:t>
            </a:r>
            <a:r>
              <a:rPr lang="en-US" sz="2000" dirty="0">
                <a:ea typeface="ヒラギノ角ゴ ProN W3" pitchFamily="-65" charset="-128"/>
                <a:cs typeface="ヒラギノ角ゴ ProN W3" pitchFamily="-65" charset="-128"/>
              </a:rPr>
              <a:t>target spin observables</a:t>
            </a:r>
          </a:p>
          <a:p>
            <a:pPr lvl="2">
              <a:lnSpc>
                <a:spcPct val="90000"/>
              </a:lnSpc>
            </a:pPr>
            <a:r>
              <a:rPr lang="en-US" sz="2000" dirty="0" smtClean="0">
                <a:ea typeface="ヒラギノ角ゴ ProN W3" pitchFamily="-65" charset="-128"/>
                <a:cs typeface="ヒラギノ角ゴ ProN W3" pitchFamily="-65" charset="-128"/>
              </a:rPr>
              <a:t>Primary sensitivity to H</a:t>
            </a:r>
            <a:r>
              <a:rPr lang="en-US" sz="2000" dirty="0">
                <a:ea typeface="ヒラギノ角ゴ ProN W3" pitchFamily="-65" charset="-128"/>
                <a:cs typeface="ヒラギノ角ゴ ProN W3" pitchFamily="-65" charset="-128"/>
              </a:rPr>
              <a:t>, </a:t>
            </a:r>
            <a:r>
              <a:rPr lang="en-US" sz="2000" dirty="0" smtClean="0">
                <a:ea typeface="ヒラギノ角ゴ ProN W3" pitchFamily="-65" charset="-128"/>
                <a:cs typeface="ヒラギノ角ゴ ProN W3" pitchFamily="-65" charset="-128"/>
              </a:rPr>
              <a:t>˜H</a:t>
            </a:r>
            <a:r>
              <a:rPr lang="en-US" altLang="ja-JP" sz="2000" dirty="0" smtClean="0">
                <a:ea typeface="ヒラギノ角ゴ ProN W3" pitchFamily="-65" charset="-128"/>
                <a:cs typeface="ヒラギノ角ゴ ProN W3" pitchFamily="-65" charset="-128"/>
              </a:rPr>
              <a:t>, </a:t>
            </a:r>
            <a:r>
              <a:rPr lang="en-US" sz="2000" dirty="0">
                <a:ea typeface="ヒラギノ角ゴ ProN W3" pitchFamily="-65" charset="-128"/>
                <a:cs typeface="ヒラギノ角ゴ ProN W3" pitchFamily="-65" charset="-128"/>
              </a:rPr>
              <a:t>at x = ±</a:t>
            </a:r>
            <a:r>
              <a:rPr lang="en-US" sz="2000" dirty="0">
                <a:latin typeface="Symbol" pitchFamily="-65" charset="2"/>
                <a:ea typeface="ヒラギノ角ゴ ProN W3" pitchFamily="-65" charset="-128"/>
                <a:cs typeface="ヒラギノ角ゴ ProN W3" pitchFamily="-65" charset="-128"/>
                <a:sym typeface="Symbol" pitchFamily="-65" charset="2"/>
              </a:rPr>
              <a:t></a:t>
            </a:r>
            <a:r>
              <a:rPr lang="en-US" sz="2000" dirty="0">
                <a:ea typeface="ヒラギノ角ゴ ProN W3" pitchFamily="-65" charset="-128"/>
                <a:cs typeface="ヒラギノ角ゴ ProN W3" pitchFamily="-65" charset="-128"/>
              </a:rPr>
              <a:t>= ±</a:t>
            </a:r>
            <a:r>
              <a:rPr lang="en-US" sz="2000" dirty="0"/>
              <a:t>x</a:t>
            </a:r>
            <a:r>
              <a:rPr lang="en-US" sz="2000" baseline="-15000" dirty="0"/>
              <a:t>B</a:t>
            </a:r>
            <a:r>
              <a:rPr lang="en-US" sz="2000" dirty="0">
                <a:ea typeface="ヒラギノ角ゴ ProN W3" pitchFamily="-65" charset="-128"/>
                <a:cs typeface="ヒラギノ角ゴ ProN W3" pitchFamily="-65" charset="-128"/>
              </a:rPr>
              <a:t>/(2</a:t>
            </a:r>
            <a:r>
              <a:rPr lang="en-US" sz="2000" dirty="0">
                <a:latin typeface="Symbol" pitchFamily="-65" charset="2"/>
                <a:ea typeface="ヒラギノ角ゴ ProN W3" pitchFamily="-65" charset="-128"/>
                <a:cs typeface="ヒラギノ角ゴ ProN W3" pitchFamily="-65" charset="-128"/>
                <a:sym typeface="Symbol" pitchFamily="-65" charset="2"/>
              </a:rPr>
              <a:t></a:t>
            </a:r>
            <a:r>
              <a:rPr lang="en-US" sz="2000" dirty="0"/>
              <a:t>x</a:t>
            </a:r>
            <a:r>
              <a:rPr lang="en-US" sz="2000" baseline="-15000" dirty="0"/>
              <a:t>B</a:t>
            </a:r>
            <a:r>
              <a:rPr lang="en-US" sz="2000" dirty="0">
                <a:ea typeface="ヒラギノ角ゴ ProN W3" pitchFamily="-65" charset="-128"/>
                <a:cs typeface="ヒラギノ角ゴ ProN W3" pitchFamily="-65" charset="-128"/>
              </a:rPr>
              <a:t>) point.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ヒラギノ角ゴ ProN W3" pitchFamily="-65" charset="-128"/>
                <a:cs typeface="ヒラギノ角ゴ ProN W3" pitchFamily="-65" charset="-128"/>
              </a:rPr>
              <a:t>Partial </a:t>
            </a:r>
            <a:r>
              <a:rPr lang="en-US" sz="2000" i="1" dirty="0" err="1">
                <a:ea typeface="ヒラギノ角ゴ ProN W3" pitchFamily="-65" charset="-128"/>
                <a:cs typeface="ヒラギノ角ゴ ProN W3" pitchFamily="-65" charset="-128"/>
              </a:rPr>
              <a:t>u,d</a:t>
            </a:r>
            <a:r>
              <a:rPr lang="en-US" sz="2000" dirty="0">
                <a:ea typeface="ヒラギノ角ゴ ProN W3" pitchFamily="-65" charset="-128"/>
                <a:cs typeface="ヒラギノ角ゴ ProN W3" pitchFamily="-65" charset="-128"/>
              </a:rPr>
              <a:t> flavor separations from quasi-free neutron.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ヒラギノ角ゴ ProN W3" pitchFamily="-65" charset="-128"/>
                <a:cs typeface="ヒラギノ角ゴ ProN W3" pitchFamily="-65" charset="-128"/>
              </a:rPr>
              <a:t>Coherent Nuclear DVCS on D, He</a:t>
            </a:r>
            <a:endParaRPr lang="en-US" sz="2000" dirty="0" smtClean="0">
              <a:ea typeface="ヒラギノ角ゴ ProN W3" pitchFamily="-65" charset="-128"/>
              <a:cs typeface="ヒラギノ角ゴ ProN W3" pitchFamily="-65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 smtClean="0"/>
              <a:t>5-10 years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Transversely Polarized H, D, 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He in JLab Halls A,B,C</a:t>
            </a:r>
          </a:p>
          <a:p>
            <a:pPr lvl="2">
              <a:lnSpc>
                <a:spcPct val="90000"/>
              </a:lnSpc>
            </a:pPr>
            <a:r>
              <a:rPr lang="en-US" sz="2000" dirty="0" smtClean="0"/>
              <a:t>Optimize targets</a:t>
            </a:r>
          </a:p>
          <a:p>
            <a:pPr lvl="2">
              <a:lnSpc>
                <a:spcPct val="90000"/>
              </a:lnSpc>
            </a:pPr>
            <a:r>
              <a:rPr lang="en-US" sz="2000" dirty="0" smtClean="0"/>
              <a:t>Improved recoil/spectator detection?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Polarized targets at COMPASS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10-15 years:  Build electron ion collider with s≥1000 GeV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and </a:t>
            </a:r>
            <a:r>
              <a:rPr lang="en-US" sz="2400" dirty="0" smtClean="0">
                <a:latin typeface="+mj-lt"/>
              </a:rPr>
              <a:t>L </a:t>
            </a:r>
            <a:r>
              <a:rPr lang="en-US" sz="2400" dirty="0" smtClean="0"/>
              <a:t>&gt; 2</a:t>
            </a:r>
            <a:r>
              <a:rPr lang="en-US" sz="2400" dirty="0" smtClean="0">
                <a:latin typeface="Wingdings"/>
                <a:ea typeface="Wingdings"/>
                <a:cs typeface="Wingdings"/>
              </a:rPr>
              <a:t></a:t>
            </a:r>
            <a:r>
              <a:rPr lang="en-US" sz="2400" dirty="0" smtClean="0"/>
              <a:t>10</a:t>
            </a:r>
            <a:r>
              <a:rPr lang="en-US" sz="2400" baseline="30000" dirty="0" smtClean="0"/>
              <a:t>34</a:t>
            </a:r>
            <a:r>
              <a:rPr lang="en-US" sz="2400" dirty="0" smtClean="0"/>
              <a:t> /cm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/s.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Back-up Slides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080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HERA DVCS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" y="914400"/>
            <a:ext cx="3517900" cy="4114800"/>
          </a:xfrm>
        </p:spPr>
        <p:txBody>
          <a:bodyPr/>
          <a:lstStyle/>
          <a:p>
            <a:r>
              <a:rPr lang="en-US" sz="2400" dirty="0" smtClean="0"/>
              <a:t>Spatial imaging of gluons at small </a:t>
            </a:r>
            <a:r>
              <a:rPr lang="en-US" sz="2400" dirty="0" err="1" smtClean="0"/>
              <a:t>x</a:t>
            </a:r>
            <a:r>
              <a:rPr lang="en-US" sz="2400" baseline="-15000" dirty="0" err="1" smtClean="0"/>
              <a:t>B</a:t>
            </a:r>
            <a:endParaRPr lang="en-US" sz="2400" baseline="-15000" dirty="0"/>
          </a:p>
        </p:txBody>
      </p:sp>
      <p:pic>
        <p:nvPicPr>
          <p:cNvPr id="134151" name="Picture 7" descr="ZEUS-DVCS-08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5325" y="2763838"/>
            <a:ext cx="3533775" cy="3533775"/>
          </a:xfrm>
          <a:prstGeom prst="rect">
            <a:avLst/>
          </a:prstGeom>
          <a:noFill/>
        </p:spPr>
      </p:pic>
      <p:pic>
        <p:nvPicPr>
          <p:cNvPr id="10" name="Picture 9" descr="H1-DVCS-FAaron-PhysLettB659-DsigD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0800" y="1043356"/>
            <a:ext cx="3390957" cy="3085821"/>
          </a:xfrm>
          <a:prstGeom prst="rect">
            <a:avLst/>
          </a:prstGeom>
        </p:spPr>
      </p:pic>
      <p:pic>
        <p:nvPicPr>
          <p:cNvPr id="6" name="Picture 5" descr="H1-DVCS-DIS09-014-Bparam.png"/>
          <p:cNvPicPr>
            <a:picLocks noChangeAspect="1"/>
          </p:cNvPicPr>
          <p:nvPr/>
        </p:nvPicPr>
        <p:blipFill>
          <a:blip r:embed="rId5"/>
          <a:srcRect b="49710"/>
          <a:stretch>
            <a:fillRect/>
          </a:stretch>
        </p:blipFill>
        <p:spPr>
          <a:xfrm>
            <a:off x="4864357" y="4569943"/>
            <a:ext cx="4114286" cy="1942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Leading Order (LO) QCD Factorization of DVCS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" y="5283200"/>
            <a:ext cx="7683500" cy="14097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/>
              <a:t>Symmetrized Bjorken variable:</a:t>
            </a:r>
          </a:p>
          <a:p>
            <a:pPr>
              <a:lnSpc>
                <a:spcPct val="90000"/>
              </a:lnSpc>
            </a:pPr>
            <a:endParaRPr lang="en-US" sz="1800"/>
          </a:p>
          <a:p>
            <a:pPr marL="819150" lvl="1">
              <a:lnSpc>
                <a:spcPct val="90000"/>
              </a:lnSpc>
            </a:pPr>
            <a:endParaRPr lang="en-US" sz="1600"/>
          </a:p>
          <a:p>
            <a:pPr>
              <a:lnSpc>
                <a:spcPct val="90000"/>
              </a:lnSpc>
            </a:pPr>
            <a:r>
              <a:rPr lang="en-US" sz="1800"/>
              <a:t>SCHC</a:t>
            </a:r>
          </a:p>
          <a:p>
            <a:pPr marL="819150" lvl="1">
              <a:lnSpc>
                <a:spcPct val="90000"/>
              </a:lnSpc>
            </a:pPr>
            <a:r>
              <a:rPr lang="en-US" sz="1600">
                <a:cs typeface="ＭＳ Ｐゴシック" pitchFamily="-65" charset="-128"/>
              </a:rPr>
              <a:t>Tranversely polarized virtual photons dominate to  </a:t>
            </a:r>
            <a:r>
              <a:rPr lang="en-US" sz="1600">
                <a:latin typeface="Comic Sans MS" pitchFamily="-65" charset="0"/>
                <a:cs typeface="ＭＳ Ｐゴシック" pitchFamily="-65" charset="-128"/>
              </a:rPr>
              <a:t>O</a:t>
            </a:r>
            <a:r>
              <a:rPr lang="en-US" sz="1600">
                <a:cs typeface="ＭＳ Ｐゴシック" pitchFamily="-65" charset="-128"/>
              </a:rPr>
              <a:t>(1/Q)</a:t>
            </a:r>
            <a:endParaRPr lang="en-US" sz="1800"/>
          </a:p>
          <a:p>
            <a:pPr marL="819150" lvl="1">
              <a:lnSpc>
                <a:spcPct val="90000"/>
              </a:lnSpc>
            </a:pPr>
            <a:endParaRPr lang="en-US" sz="1800"/>
          </a:p>
        </p:txBody>
      </p:sp>
      <p:sp>
        <p:nvSpPr>
          <p:cNvPr id="129028" name="Text Box 4"/>
          <p:cNvSpPr txBox="1">
            <a:spLocks noChangeArrowheads="1"/>
          </p:cNvSpPr>
          <p:nvPr/>
        </p:nvSpPr>
        <p:spPr bwMode="auto">
          <a:xfrm>
            <a:off x="581025" y="733425"/>
            <a:ext cx="1652588" cy="48577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e p</a:t>
            </a:r>
            <a:r>
              <a:rPr lang="en-US" sz="2400" i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  <a:sym typeface="Wingdings" pitchFamily="-65" charset="2"/>
              </a:rPr>
              <a:t></a:t>
            </a:r>
            <a:r>
              <a:rPr lang="en-US" sz="2400" i="1">
                <a:solidFill>
                  <a:srgbClr val="000000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e p </a:t>
            </a:r>
            <a:r>
              <a:rPr lang="en-US" sz="2400" i="1">
                <a:solidFill>
                  <a:srgbClr val="000000"/>
                </a:solidFill>
                <a:latin typeface="Symbol" pitchFamily="-65" charset="2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g</a:t>
            </a:r>
          </a:p>
        </p:txBody>
      </p:sp>
      <p:sp>
        <p:nvSpPr>
          <p:cNvPr id="129050" name="Line 26"/>
          <p:cNvSpPr>
            <a:spLocks noChangeShapeType="1"/>
          </p:cNvSpPr>
          <p:nvPr/>
        </p:nvSpPr>
        <p:spPr bwMode="auto">
          <a:xfrm flipV="1">
            <a:off x="5727700" y="1574800"/>
            <a:ext cx="1689100" cy="0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 type="stealth" w="lg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grpSp>
        <p:nvGrpSpPr>
          <p:cNvPr id="129051" name="Group 27"/>
          <p:cNvGrpSpPr>
            <a:grpSpLocks/>
          </p:cNvGrpSpPr>
          <p:nvPr/>
        </p:nvGrpSpPr>
        <p:grpSpPr bwMode="auto">
          <a:xfrm>
            <a:off x="6408738" y="2428875"/>
            <a:ext cx="2525712" cy="2257425"/>
            <a:chOff x="3638" y="1800"/>
            <a:chExt cx="1591" cy="1422"/>
          </a:xfrm>
        </p:grpSpPr>
        <p:sp>
          <p:nvSpPr>
            <p:cNvPr id="129052" name="Freeform 28"/>
            <p:cNvSpPr>
              <a:spLocks/>
            </p:cNvSpPr>
            <p:nvPr/>
          </p:nvSpPr>
          <p:spPr bwMode="auto">
            <a:xfrm flipH="1">
              <a:off x="4573" y="2016"/>
              <a:ext cx="401" cy="303"/>
            </a:xfrm>
            <a:custGeom>
              <a:avLst/>
              <a:gdLst/>
              <a:ahLst/>
              <a:cxnLst>
                <a:cxn ang="0">
                  <a:pos x="224" y="226"/>
                </a:cxn>
                <a:cxn ang="0">
                  <a:pos x="208" y="228"/>
                </a:cxn>
                <a:cxn ang="0">
                  <a:pos x="200" y="220"/>
                </a:cxn>
                <a:cxn ang="0">
                  <a:pos x="204" y="196"/>
                </a:cxn>
                <a:cxn ang="0">
                  <a:pos x="212" y="164"/>
                </a:cxn>
                <a:cxn ang="0">
                  <a:pos x="212" y="144"/>
                </a:cxn>
                <a:cxn ang="0">
                  <a:pos x="198" y="136"/>
                </a:cxn>
                <a:cxn ang="0">
                  <a:pos x="174" y="144"/>
                </a:cxn>
                <a:cxn ang="0">
                  <a:pos x="144" y="158"/>
                </a:cxn>
                <a:cxn ang="0">
                  <a:pos x="126" y="160"/>
                </a:cxn>
                <a:cxn ang="0">
                  <a:pos x="120" y="152"/>
                </a:cxn>
                <a:cxn ang="0">
                  <a:pos x="122" y="128"/>
                </a:cxn>
                <a:cxn ang="0">
                  <a:pos x="132" y="96"/>
                </a:cxn>
                <a:cxn ang="0">
                  <a:pos x="130" y="76"/>
                </a:cxn>
                <a:cxn ang="0">
                  <a:pos x="116" y="68"/>
                </a:cxn>
                <a:cxn ang="0">
                  <a:pos x="92" y="76"/>
                </a:cxn>
                <a:cxn ang="0">
                  <a:pos x="64" y="90"/>
                </a:cxn>
                <a:cxn ang="0">
                  <a:pos x="46" y="92"/>
                </a:cxn>
                <a:cxn ang="0">
                  <a:pos x="38" y="82"/>
                </a:cxn>
                <a:cxn ang="0">
                  <a:pos x="42" y="60"/>
                </a:cxn>
                <a:cxn ang="0">
                  <a:pos x="50" y="28"/>
                </a:cxn>
                <a:cxn ang="0">
                  <a:pos x="50" y="6"/>
                </a:cxn>
                <a:cxn ang="0">
                  <a:pos x="36" y="0"/>
                </a:cxn>
                <a:cxn ang="0">
                  <a:pos x="12" y="6"/>
                </a:cxn>
                <a:cxn ang="0">
                  <a:pos x="2" y="18"/>
                </a:cxn>
                <a:cxn ang="0">
                  <a:pos x="22" y="8"/>
                </a:cxn>
                <a:cxn ang="0">
                  <a:pos x="40" y="4"/>
                </a:cxn>
                <a:cxn ang="0">
                  <a:pos x="48" y="14"/>
                </a:cxn>
                <a:cxn ang="0">
                  <a:pos x="44" y="36"/>
                </a:cxn>
                <a:cxn ang="0">
                  <a:pos x="34" y="68"/>
                </a:cxn>
                <a:cxn ang="0">
                  <a:pos x="36" y="90"/>
                </a:cxn>
                <a:cxn ang="0">
                  <a:pos x="50" y="98"/>
                </a:cxn>
                <a:cxn ang="0">
                  <a:pos x="74" y="90"/>
                </a:cxn>
                <a:cxn ang="0">
                  <a:pos x="104" y="76"/>
                </a:cxn>
                <a:cxn ang="0">
                  <a:pos x="122" y="72"/>
                </a:cxn>
                <a:cxn ang="0">
                  <a:pos x="128" y="82"/>
                </a:cxn>
                <a:cxn ang="0">
                  <a:pos x="124" y="106"/>
                </a:cxn>
                <a:cxn ang="0">
                  <a:pos x="116" y="136"/>
                </a:cxn>
                <a:cxn ang="0">
                  <a:pos x="116" y="158"/>
                </a:cxn>
                <a:cxn ang="0">
                  <a:pos x="130" y="166"/>
                </a:cxn>
                <a:cxn ang="0">
                  <a:pos x="154" y="158"/>
                </a:cxn>
                <a:cxn ang="0">
                  <a:pos x="184" y="144"/>
                </a:cxn>
                <a:cxn ang="0">
                  <a:pos x="202" y="142"/>
                </a:cxn>
                <a:cxn ang="0">
                  <a:pos x="208" y="150"/>
                </a:cxn>
                <a:cxn ang="0">
                  <a:pos x="206" y="174"/>
                </a:cxn>
                <a:cxn ang="0">
                  <a:pos x="196" y="206"/>
                </a:cxn>
                <a:cxn ang="0">
                  <a:pos x="198" y="226"/>
                </a:cxn>
                <a:cxn ang="0">
                  <a:pos x="212" y="234"/>
                </a:cxn>
                <a:cxn ang="0">
                  <a:pos x="236" y="226"/>
                </a:cxn>
                <a:cxn ang="0">
                  <a:pos x="246" y="216"/>
                </a:cxn>
              </a:cxnLst>
              <a:rect l="0" t="0" r="r" b="b"/>
              <a:pathLst>
                <a:path w="248" h="234">
                  <a:moveTo>
                    <a:pt x="244" y="218"/>
                  </a:moveTo>
                  <a:lnTo>
                    <a:pt x="234" y="222"/>
                  </a:lnTo>
                  <a:lnTo>
                    <a:pt x="224" y="226"/>
                  </a:lnTo>
                  <a:lnTo>
                    <a:pt x="218" y="228"/>
                  </a:lnTo>
                  <a:lnTo>
                    <a:pt x="212" y="230"/>
                  </a:lnTo>
                  <a:lnTo>
                    <a:pt x="208" y="228"/>
                  </a:lnTo>
                  <a:lnTo>
                    <a:pt x="204" y="228"/>
                  </a:lnTo>
                  <a:lnTo>
                    <a:pt x="202" y="224"/>
                  </a:lnTo>
                  <a:lnTo>
                    <a:pt x="200" y="220"/>
                  </a:lnTo>
                  <a:lnTo>
                    <a:pt x="200" y="214"/>
                  </a:lnTo>
                  <a:lnTo>
                    <a:pt x="200" y="206"/>
                  </a:lnTo>
                  <a:lnTo>
                    <a:pt x="204" y="196"/>
                  </a:lnTo>
                  <a:lnTo>
                    <a:pt x="206" y="186"/>
                  </a:lnTo>
                  <a:lnTo>
                    <a:pt x="210" y="174"/>
                  </a:lnTo>
                  <a:lnTo>
                    <a:pt x="212" y="164"/>
                  </a:lnTo>
                  <a:lnTo>
                    <a:pt x="214" y="156"/>
                  </a:lnTo>
                  <a:lnTo>
                    <a:pt x="214" y="150"/>
                  </a:lnTo>
                  <a:lnTo>
                    <a:pt x="212" y="144"/>
                  </a:lnTo>
                  <a:lnTo>
                    <a:pt x="208" y="140"/>
                  </a:lnTo>
                  <a:lnTo>
                    <a:pt x="204" y="138"/>
                  </a:lnTo>
                  <a:lnTo>
                    <a:pt x="198" y="136"/>
                  </a:lnTo>
                  <a:lnTo>
                    <a:pt x="190" y="138"/>
                  </a:lnTo>
                  <a:lnTo>
                    <a:pt x="182" y="140"/>
                  </a:lnTo>
                  <a:lnTo>
                    <a:pt x="174" y="144"/>
                  </a:lnTo>
                  <a:lnTo>
                    <a:pt x="162" y="148"/>
                  </a:lnTo>
                  <a:lnTo>
                    <a:pt x="152" y="154"/>
                  </a:lnTo>
                  <a:lnTo>
                    <a:pt x="144" y="158"/>
                  </a:lnTo>
                  <a:lnTo>
                    <a:pt x="136" y="160"/>
                  </a:lnTo>
                  <a:lnTo>
                    <a:pt x="130" y="160"/>
                  </a:lnTo>
                  <a:lnTo>
                    <a:pt x="126" y="160"/>
                  </a:lnTo>
                  <a:lnTo>
                    <a:pt x="122" y="158"/>
                  </a:lnTo>
                  <a:lnTo>
                    <a:pt x="120" y="156"/>
                  </a:lnTo>
                  <a:lnTo>
                    <a:pt x="120" y="152"/>
                  </a:lnTo>
                  <a:lnTo>
                    <a:pt x="120" y="146"/>
                  </a:lnTo>
                  <a:lnTo>
                    <a:pt x="120" y="138"/>
                  </a:lnTo>
                  <a:lnTo>
                    <a:pt x="122" y="128"/>
                  </a:lnTo>
                  <a:lnTo>
                    <a:pt x="126" y="118"/>
                  </a:lnTo>
                  <a:lnTo>
                    <a:pt x="130" y="106"/>
                  </a:lnTo>
                  <a:lnTo>
                    <a:pt x="132" y="96"/>
                  </a:lnTo>
                  <a:lnTo>
                    <a:pt x="132" y="88"/>
                  </a:lnTo>
                  <a:lnTo>
                    <a:pt x="132" y="80"/>
                  </a:lnTo>
                  <a:lnTo>
                    <a:pt x="130" y="76"/>
                  </a:lnTo>
                  <a:lnTo>
                    <a:pt x="128" y="72"/>
                  </a:lnTo>
                  <a:lnTo>
                    <a:pt x="122" y="68"/>
                  </a:lnTo>
                  <a:lnTo>
                    <a:pt x="116" y="68"/>
                  </a:lnTo>
                  <a:lnTo>
                    <a:pt x="110" y="68"/>
                  </a:lnTo>
                  <a:lnTo>
                    <a:pt x="102" y="72"/>
                  </a:lnTo>
                  <a:lnTo>
                    <a:pt x="92" y="76"/>
                  </a:lnTo>
                  <a:lnTo>
                    <a:pt x="82" y="80"/>
                  </a:lnTo>
                  <a:lnTo>
                    <a:pt x="72" y="86"/>
                  </a:lnTo>
                  <a:lnTo>
                    <a:pt x="64" y="90"/>
                  </a:lnTo>
                  <a:lnTo>
                    <a:pt x="56" y="92"/>
                  </a:lnTo>
                  <a:lnTo>
                    <a:pt x="50" y="92"/>
                  </a:lnTo>
                  <a:lnTo>
                    <a:pt x="46" y="92"/>
                  </a:lnTo>
                  <a:lnTo>
                    <a:pt x="42" y="90"/>
                  </a:lnTo>
                  <a:lnTo>
                    <a:pt x="40" y="88"/>
                  </a:lnTo>
                  <a:lnTo>
                    <a:pt x="38" y="82"/>
                  </a:lnTo>
                  <a:lnTo>
                    <a:pt x="38" y="76"/>
                  </a:lnTo>
                  <a:lnTo>
                    <a:pt x="40" y="70"/>
                  </a:lnTo>
                  <a:lnTo>
                    <a:pt x="42" y="60"/>
                  </a:lnTo>
                  <a:lnTo>
                    <a:pt x="44" y="50"/>
                  </a:lnTo>
                  <a:lnTo>
                    <a:pt x="48" y="38"/>
                  </a:lnTo>
                  <a:lnTo>
                    <a:pt x="50" y="28"/>
                  </a:lnTo>
                  <a:lnTo>
                    <a:pt x="52" y="20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0" y="2"/>
                  </a:lnTo>
                  <a:lnTo>
                    <a:pt x="12" y="6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4" y="16"/>
                  </a:lnTo>
                  <a:lnTo>
                    <a:pt x="14" y="10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4" y="6"/>
                  </a:lnTo>
                  <a:lnTo>
                    <a:pt x="46" y="10"/>
                  </a:lnTo>
                  <a:lnTo>
                    <a:pt x="48" y="14"/>
                  </a:lnTo>
                  <a:lnTo>
                    <a:pt x="48" y="20"/>
                  </a:lnTo>
                  <a:lnTo>
                    <a:pt x="46" y="28"/>
                  </a:lnTo>
                  <a:lnTo>
                    <a:pt x="44" y="36"/>
                  </a:lnTo>
                  <a:lnTo>
                    <a:pt x="40" y="48"/>
                  </a:lnTo>
                  <a:lnTo>
                    <a:pt x="36" y="58"/>
                  </a:lnTo>
                  <a:lnTo>
                    <a:pt x="34" y="68"/>
                  </a:lnTo>
                  <a:lnTo>
                    <a:pt x="34" y="76"/>
                  </a:lnTo>
                  <a:lnTo>
                    <a:pt x="34" y="84"/>
                  </a:lnTo>
                  <a:lnTo>
                    <a:pt x="36" y="90"/>
                  </a:lnTo>
                  <a:lnTo>
                    <a:pt x="38" y="94"/>
                  </a:lnTo>
                  <a:lnTo>
                    <a:pt x="44" y="96"/>
                  </a:lnTo>
                  <a:lnTo>
                    <a:pt x="50" y="98"/>
                  </a:lnTo>
                  <a:lnTo>
                    <a:pt x="56" y="96"/>
                  </a:lnTo>
                  <a:lnTo>
                    <a:pt x="64" y="94"/>
                  </a:lnTo>
                  <a:lnTo>
                    <a:pt x="74" y="90"/>
                  </a:lnTo>
                  <a:lnTo>
                    <a:pt x="84" y="84"/>
                  </a:lnTo>
                  <a:lnTo>
                    <a:pt x="94" y="80"/>
                  </a:lnTo>
                  <a:lnTo>
                    <a:pt x="104" y="76"/>
                  </a:lnTo>
                  <a:lnTo>
                    <a:pt x="110" y="74"/>
                  </a:lnTo>
                  <a:lnTo>
                    <a:pt x="116" y="72"/>
                  </a:lnTo>
                  <a:lnTo>
                    <a:pt x="122" y="72"/>
                  </a:lnTo>
                  <a:lnTo>
                    <a:pt x="124" y="74"/>
                  </a:lnTo>
                  <a:lnTo>
                    <a:pt x="126" y="78"/>
                  </a:lnTo>
                  <a:lnTo>
                    <a:pt x="128" y="82"/>
                  </a:lnTo>
                  <a:lnTo>
                    <a:pt x="128" y="88"/>
                  </a:lnTo>
                  <a:lnTo>
                    <a:pt x="128" y="96"/>
                  </a:lnTo>
                  <a:lnTo>
                    <a:pt x="124" y="106"/>
                  </a:lnTo>
                  <a:lnTo>
                    <a:pt x="122" y="116"/>
                  </a:lnTo>
                  <a:lnTo>
                    <a:pt x="118" y="128"/>
                  </a:lnTo>
                  <a:lnTo>
                    <a:pt x="116" y="136"/>
                  </a:lnTo>
                  <a:lnTo>
                    <a:pt x="114" y="146"/>
                  </a:lnTo>
                  <a:lnTo>
                    <a:pt x="114" y="152"/>
                  </a:lnTo>
                  <a:lnTo>
                    <a:pt x="116" y="158"/>
                  </a:lnTo>
                  <a:lnTo>
                    <a:pt x="120" y="162"/>
                  </a:lnTo>
                  <a:lnTo>
                    <a:pt x="124" y="164"/>
                  </a:lnTo>
                  <a:lnTo>
                    <a:pt x="130" y="166"/>
                  </a:lnTo>
                  <a:lnTo>
                    <a:pt x="138" y="164"/>
                  </a:lnTo>
                  <a:lnTo>
                    <a:pt x="146" y="162"/>
                  </a:lnTo>
                  <a:lnTo>
                    <a:pt x="154" y="158"/>
                  </a:lnTo>
                  <a:lnTo>
                    <a:pt x="166" y="154"/>
                  </a:lnTo>
                  <a:lnTo>
                    <a:pt x="176" y="148"/>
                  </a:lnTo>
                  <a:lnTo>
                    <a:pt x="184" y="144"/>
                  </a:lnTo>
                  <a:lnTo>
                    <a:pt x="192" y="142"/>
                  </a:lnTo>
                  <a:lnTo>
                    <a:pt x="198" y="140"/>
                  </a:lnTo>
                  <a:lnTo>
                    <a:pt x="202" y="142"/>
                  </a:lnTo>
                  <a:lnTo>
                    <a:pt x="206" y="144"/>
                  </a:lnTo>
                  <a:lnTo>
                    <a:pt x="208" y="146"/>
                  </a:lnTo>
                  <a:lnTo>
                    <a:pt x="208" y="150"/>
                  </a:lnTo>
                  <a:lnTo>
                    <a:pt x="210" y="156"/>
                  </a:lnTo>
                  <a:lnTo>
                    <a:pt x="208" y="164"/>
                  </a:lnTo>
                  <a:lnTo>
                    <a:pt x="206" y="174"/>
                  </a:lnTo>
                  <a:lnTo>
                    <a:pt x="202" y="184"/>
                  </a:lnTo>
                  <a:lnTo>
                    <a:pt x="198" y="196"/>
                  </a:lnTo>
                  <a:lnTo>
                    <a:pt x="196" y="206"/>
                  </a:lnTo>
                  <a:lnTo>
                    <a:pt x="196" y="214"/>
                  </a:lnTo>
                  <a:lnTo>
                    <a:pt x="196" y="220"/>
                  </a:lnTo>
                  <a:lnTo>
                    <a:pt x="198" y="226"/>
                  </a:lnTo>
                  <a:lnTo>
                    <a:pt x="200" y="230"/>
                  </a:lnTo>
                  <a:lnTo>
                    <a:pt x="206" y="234"/>
                  </a:lnTo>
                  <a:lnTo>
                    <a:pt x="212" y="234"/>
                  </a:lnTo>
                  <a:lnTo>
                    <a:pt x="218" y="234"/>
                  </a:lnTo>
                  <a:lnTo>
                    <a:pt x="226" y="230"/>
                  </a:lnTo>
                  <a:lnTo>
                    <a:pt x="236" y="226"/>
                  </a:lnTo>
                  <a:lnTo>
                    <a:pt x="246" y="222"/>
                  </a:lnTo>
                  <a:lnTo>
                    <a:pt x="248" y="220"/>
                  </a:lnTo>
                  <a:lnTo>
                    <a:pt x="246" y="216"/>
                  </a:lnTo>
                  <a:lnTo>
                    <a:pt x="244" y="218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9053" name="Line 29"/>
            <p:cNvSpPr>
              <a:spLocks noChangeShapeType="1"/>
            </p:cNvSpPr>
            <p:nvPr/>
          </p:nvSpPr>
          <p:spPr bwMode="auto">
            <a:xfrm flipH="1">
              <a:off x="4336" y="2299"/>
              <a:ext cx="13" cy="12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9054" name="Freeform 30"/>
            <p:cNvSpPr>
              <a:spLocks/>
            </p:cNvSpPr>
            <p:nvPr/>
          </p:nvSpPr>
          <p:spPr bwMode="auto">
            <a:xfrm>
              <a:off x="4029" y="2000"/>
              <a:ext cx="308" cy="324"/>
            </a:xfrm>
            <a:custGeom>
              <a:avLst/>
              <a:gdLst/>
              <a:ahLst/>
              <a:cxnLst>
                <a:cxn ang="0">
                  <a:pos x="224" y="226"/>
                </a:cxn>
                <a:cxn ang="0">
                  <a:pos x="208" y="228"/>
                </a:cxn>
                <a:cxn ang="0">
                  <a:pos x="200" y="220"/>
                </a:cxn>
                <a:cxn ang="0">
                  <a:pos x="204" y="196"/>
                </a:cxn>
                <a:cxn ang="0">
                  <a:pos x="212" y="164"/>
                </a:cxn>
                <a:cxn ang="0">
                  <a:pos x="212" y="144"/>
                </a:cxn>
                <a:cxn ang="0">
                  <a:pos x="198" y="136"/>
                </a:cxn>
                <a:cxn ang="0">
                  <a:pos x="174" y="144"/>
                </a:cxn>
                <a:cxn ang="0">
                  <a:pos x="144" y="158"/>
                </a:cxn>
                <a:cxn ang="0">
                  <a:pos x="126" y="160"/>
                </a:cxn>
                <a:cxn ang="0">
                  <a:pos x="120" y="152"/>
                </a:cxn>
                <a:cxn ang="0">
                  <a:pos x="122" y="128"/>
                </a:cxn>
                <a:cxn ang="0">
                  <a:pos x="132" y="96"/>
                </a:cxn>
                <a:cxn ang="0">
                  <a:pos x="130" y="76"/>
                </a:cxn>
                <a:cxn ang="0">
                  <a:pos x="116" y="68"/>
                </a:cxn>
                <a:cxn ang="0">
                  <a:pos x="92" y="76"/>
                </a:cxn>
                <a:cxn ang="0">
                  <a:pos x="64" y="90"/>
                </a:cxn>
                <a:cxn ang="0">
                  <a:pos x="46" y="92"/>
                </a:cxn>
                <a:cxn ang="0">
                  <a:pos x="38" y="82"/>
                </a:cxn>
                <a:cxn ang="0">
                  <a:pos x="42" y="60"/>
                </a:cxn>
                <a:cxn ang="0">
                  <a:pos x="50" y="28"/>
                </a:cxn>
                <a:cxn ang="0">
                  <a:pos x="50" y="6"/>
                </a:cxn>
                <a:cxn ang="0">
                  <a:pos x="36" y="0"/>
                </a:cxn>
                <a:cxn ang="0">
                  <a:pos x="12" y="6"/>
                </a:cxn>
                <a:cxn ang="0">
                  <a:pos x="2" y="18"/>
                </a:cxn>
                <a:cxn ang="0">
                  <a:pos x="22" y="8"/>
                </a:cxn>
                <a:cxn ang="0">
                  <a:pos x="40" y="4"/>
                </a:cxn>
                <a:cxn ang="0">
                  <a:pos x="48" y="14"/>
                </a:cxn>
                <a:cxn ang="0">
                  <a:pos x="44" y="36"/>
                </a:cxn>
                <a:cxn ang="0">
                  <a:pos x="34" y="68"/>
                </a:cxn>
                <a:cxn ang="0">
                  <a:pos x="36" y="90"/>
                </a:cxn>
                <a:cxn ang="0">
                  <a:pos x="50" y="98"/>
                </a:cxn>
                <a:cxn ang="0">
                  <a:pos x="74" y="90"/>
                </a:cxn>
                <a:cxn ang="0">
                  <a:pos x="104" y="76"/>
                </a:cxn>
                <a:cxn ang="0">
                  <a:pos x="122" y="72"/>
                </a:cxn>
                <a:cxn ang="0">
                  <a:pos x="128" y="82"/>
                </a:cxn>
                <a:cxn ang="0">
                  <a:pos x="124" y="106"/>
                </a:cxn>
                <a:cxn ang="0">
                  <a:pos x="116" y="136"/>
                </a:cxn>
                <a:cxn ang="0">
                  <a:pos x="116" y="158"/>
                </a:cxn>
                <a:cxn ang="0">
                  <a:pos x="130" y="166"/>
                </a:cxn>
                <a:cxn ang="0">
                  <a:pos x="154" y="158"/>
                </a:cxn>
                <a:cxn ang="0">
                  <a:pos x="184" y="144"/>
                </a:cxn>
                <a:cxn ang="0">
                  <a:pos x="202" y="142"/>
                </a:cxn>
                <a:cxn ang="0">
                  <a:pos x="208" y="150"/>
                </a:cxn>
                <a:cxn ang="0">
                  <a:pos x="206" y="174"/>
                </a:cxn>
                <a:cxn ang="0">
                  <a:pos x="196" y="206"/>
                </a:cxn>
                <a:cxn ang="0">
                  <a:pos x="198" y="226"/>
                </a:cxn>
                <a:cxn ang="0">
                  <a:pos x="212" y="234"/>
                </a:cxn>
                <a:cxn ang="0">
                  <a:pos x="236" y="226"/>
                </a:cxn>
                <a:cxn ang="0">
                  <a:pos x="246" y="216"/>
                </a:cxn>
              </a:cxnLst>
              <a:rect l="0" t="0" r="r" b="b"/>
              <a:pathLst>
                <a:path w="248" h="234">
                  <a:moveTo>
                    <a:pt x="244" y="218"/>
                  </a:moveTo>
                  <a:lnTo>
                    <a:pt x="234" y="222"/>
                  </a:lnTo>
                  <a:lnTo>
                    <a:pt x="224" y="226"/>
                  </a:lnTo>
                  <a:lnTo>
                    <a:pt x="218" y="228"/>
                  </a:lnTo>
                  <a:lnTo>
                    <a:pt x="212" y="230"/>
                  </a:lnTo>
                  <a:lnTo>
                    <a:pt x="208" y="228"/>
                  </a:lnTo>
                  <a:lnTo>
                    <a:pt x="204" y="228"/>
                  </a:lnTo>
                  <a:lnTo>
                    <a:pt x="202" y="224"/>
                  </a:lnTo>
                  <a:lnTo>
                    <a:pt x="200" y="220"/>
                  </a:lnTo>
                  <a:lnTo>
                    <a:pt x="200" y="214"/>
                  </a:lnTo>
                  <a:lnTo>
                    <a:pt x="200" y="206"/>
                  </a:lnTo>
                  <a:lnTo>
                    <a:pt x="204" y="196"/>
                  </a:lnTo>
                  <a:lnTo>
                    <a:pt x="206" y="186"/>
                  </a:lnTo>
                  <a:lnTo>
                    <a:pt x="210" y="174"/>
                  </a:lnTo>
                  <a:lnTo>
                    <a:pt x="212" y="164"/>
                  </a:lnTo>
                  <a:lnTo>
                    <a:pt x="214" y="156"/>
                  </a:lnTo>
                  <a:lnTo>
                    <a:pt x="214" y="150"/>
                  </a:lnTo>
                  <a:lnTo>
                    <a:pt x="212" y="144"/>
                  </a:lnTo>
                  <a:lnTo>
                    <a:pt x="208" y="140"/>
                  </a:lnTo>
                  <a:lnTo>
                    <a:pt x="204" y="138"/>
                  </a:lnTo>
                  <a:lnTo>
                    <a:pt x="198" y="136"/>
                  </a:lnTo>
                  <a:lnTo>
                    <a:pt x="190" y="138"/>
                  </a:lnTo>
                  <a:lnTo>
                    <a:pt x="182" y="140"/>
                  </a:lnTo>
                  <a:lnTo>
                    <a:pt x="174" y="144"/>
                  </a:lnTo>
                  <a:lnTo>
                    <a:pt x="162" y="148"/>
                  </a:lnTo>
                  <a:lnTo>
                    <a:pt x="152" y="154"/>
                  </a:lnTo>
                  <a:lnTo>
                    <a:pt x="144" y="158"/>
                  </a:lnTo>
                  <a:lnTo>
                    <a:pt x="136" y="160"/>
                  </a:lnTo>
                  <a:lnTo>
                    <a:pt x="130" y="160"/>
                  </a:lnTo>
                  <a:lnTo>
                    <a:pt x="126" y="160"/>
                  </a:lnTo>
                  <a:lnTo>
                    <a:pt x="122" y="158"/>
                  </a:lnTo>
                  <a:lnTo>
                    <a:pt x="120" y="156"/>
                  </a:lnTo>
                  <a:lnTo>
                    <a:pt x="120" y="152"/>
                  </a:lnTo>
                  <a:lnTo>
                    <a:pt x="120" y="146"/>
                  </a:lnTo>
                  <a:lnTo>
                    <a:pt x="120" y="138"/>
                  </a:lnTo>
                  <a:lnTo>
                    <a:pt x="122" y="128"/>
                  </a:lnTo>
                  <a:lnTo>
                    <a:pt x="126" y="118"/>
                  </a:lnTo>
                  <a:lnTo>
                    <a:pt x="130" y="106"/>
                  </a:lnTo>
                  <a:lnTo>
                    <a:pt x="132" y="96"/>
                  </a:lnTo>
                  <a:lnTo>
                    <a:pt x="132" y="88"/>
                  </a:lnTo>
                  <a:lnTo>
                    <a:pt x="132" y="80"/>
                  </a:lnTo>
                  <a:lnTo>
                    <a:pt x="130" y="76"/>
                  </a:lnTo>
                  <a:lnTo>
                    <a:pt x="128" y="72"/>
                  </a:lnTo>
                  <a:lnTo>
                    <a:pt x="122" y="68"/>
                  </a:lnTo>
                  <a:lnTo>
                    <a:pt x="116" y="68"/>
                  </a:lnTo>
                  <a:lnTo>
                    <a:pt x="110" y="68"/>
                  </a:lnTo>
                  <a:lnTo>
                    <a:pt x="102" y="72"/>
                  </a:lnTo>
                  <a:lnTo>
                    <a:pt x="92" y="76"/>
                  </a:lnTo>
                  <a:lnTo>
                    <a:pt x="82" y="80"/>
                  </a:lnTo>
                  <a:lnTo>
                    <a:pt x="72" y="86"/>
                  </a:lnTo>
                  <a:lnTo>
                    <a:pt x="64" y="90"/>
                  </a:lnTo>
                  <a:lnTo>
                    <a:pt x="56" y="92"/>
                  </a:lnTo>
                  <a:lnTo>
                    <a:pt x="50" y="92"/>
                  </a:lnTo>
                  <a:lnTo>
                    <a:pt x="46" y="92"/>
                  </a:lnTo>
                  <a:lnTo>
                    <a:pt x="42" y="90"/>
                  </a:lnTo>
                  <a:lnTo>
                    <a:pt x="40" y="88"/>
                  </a:lnTo>
                  <a:lnTo>
                    <a:pt x="38" y="82"/>
                  </a:lnTo>
                  <a:lnTo>
                    <a:pt x="38" y="76"/>
                  </a:lnTo>
                  <a:lnTo>
                    <a:pt x="40" y="70"/>
                  </a:lnTo>
                  <a:lnTo>
                    <a:pt x="42" y="60"/>
                  </a:lnTo>
                  <a:lnTo>
                    <a:pt x="44" y="50"/>
                  </a:lnTo>
                  <a:lnTo>
                    <a:pt x="48" y="38"/>
                  </a:lnTo>
                  <a:lnTo>
                    <a:pt x="50" y="28"/>
                  </a:lnTo>
                  <a:lnTo>
                    <a:pt x="52" y="20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0" y="2"/>
                  </a:lnTo>
                  <a:lnTo>
                    <a:pt x="12" y="6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4" y="16"/>
                  </a:lnTo>
                  <a:lnTo>
                    <a:pt x="14" y="10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4" y="6"/>
                  </a:lnTo>
                  <a:lnTo>
                    <a:pt x="46" y="10"/>
                  </a:lnTo>
                  <a:lnTo>
                    <a:pt x="48" y="14"/>
                  </a:lnTo>
                  <a:lnTo>
                    <a:pt x="48" y="20"/>
                  </a:lnTo>
                  <a:lnTo>
                    <a:pt x="46" y="28"/>
                  </a:lnTo>
                  <a:lnTo>
                    <a:pt x="44" y="36"/>
                  </a:lnTo>
                  <a:lnTo>
                    <a:pt x="40" y="48"/>
                  </a:lnTo>
                  <a:lnTo>
                    <a:pt x="36" y="58"/>
                  </a:lnTo>
                  <a:lnTo>
                    <a:pt x="34" y="68"/>
                  </a:lnTo>
                  <a:lnTo>
                    <a:pt x="34" y="76"/>
                  </a:lnTo>
                  <a:lnTo>
                    <a:pt x="34" y="84"/>
                  </a:lnTo>
                  <a:lnTo>
                    <a:pt x="36" y="90"/>
                  </a:lnTo>
                  <a:lnTo>
                    <a:pt x="38" y="94"/>
                  </a:lnTo>
                  <a:lnTo>
                    <a:pt x="44" y="96"/>
                  </a:lnTo>
                  <a:lnTo>
                    <a:pt x="50" y="98"/>
                  </a:lnTo>
                  <a:lnTo>
                    <a:pt x="56" y="96"/>
                  </a:lnTo>
                  <a:lnTo>
                    <a:pt x="64" y="94"/>
                  </a:lnTo>
                  <a:lnTo>
                    <a:pt x="74" y="90"/>
                  </a:lnTo>
                  <a:lnTo>
                    <a:pt x="84" y="84"/>
                  </a:lnTo>
                  <a:lnTo>
                    <a:pt x="94" y="80"/>
                  </a:lnTo>
                  <a:lnTo>
                    <a:pt x="104" y="76"/>
                  </a:lnTo>
                  <a:lnTo>
                    <a:pt x="110" y="74"/>
                  </a:lnTo>
                  <a:lnTo>
                    <a:pt x="116" y="72"/>
                  </a:lnTo>
                  <a:lnTo>
                    <a:pt x="122" y="72"/>
                  </a:lnTo>
                  <a:lnTo>
                    <a:pt x="124" y="74"/>
                  </a:lnTo>
                  <a:lnTo>
                    <a:pt x="126" y="78"/>
                  </a:lnTo>
                  <a:lnTo>
                    <a:pt x="128" y="82"/>
                  </a:lnTo>
                  <a:lnTo>
                    <a:pt x="128" y="88"/>
                  </a:lnTo>
                  <a:lnTo>
                    <a:pt x="128" y="96"/>
                  </a:lnTo>
                  <a:lnTo>
                    <a:pt x="124" y="106"/>
                  </a:lnTo>
                  <a:lnTo>
                    <a:pt x="122" y="116"/>
                  </a:lnTo>
                  <a:lnTo>
                    <a:pt x="118" y="128"/>
                  </a:lnTo>
                  <a:lnTo>
                    <a:pt x="116" y="136"/>
                  </a:lnTo>
                  <a:lnTo>
                    <a:pt x="114" y="146"/>
                  </a:lnTo>
                  <a:lnTo>
                    <a:pt x="114" y="152"/>
                  </a:lnTo>
                  <a:lnTo>
                    <a:pt x="116" y="158"/>
                  </a:lnTo>
                  <a:lnTo>
                    <a:pt x="120" y="162"/>
                  </a:lnTo>
                  <a:lnTo>
                    <a:pt x="124" y="164"/>
                  </a:lnTo>
                  <a:lnTo>
                    <a:pt x="130" y="166"/>
                  </a:lnTo>
                  <a:lnTo>
                    <a:pt x="138" y="164"/>
                  </a:lnTo>
                  <a:lnTo>
                    <a:pt x="146" y="162"/>
                  </a:lnTo>
                  <a:lnTo>
                    <a:pt x="154" y="158"/>
                  </a:lnTo>
                  <a:lnTo>
                    <a:pt x="166" y="154"/>
                  </a:lnTo>
                  <a:lnTo>
                    <a:pt x="176" y="148"/>
                  </a:lnTo>
                  <a:lnTo>
                    <a:pt x="184" y="144"/>
                  </a:lnTo>
                  <a:lnTo>
                    <a:pt x="192" y="142"/>
                  </a:lnTo>
                  <a:lnTo>
                    <a:pt x="198" y="140"/>
                  </a:lnTo>
                  <a:lnTo>
                    <a:pt x="202" y="142"/>
                  </a:lnTo>
                  <a:lnTo>
                    <a:pt x="206" y="144"/>
                  </a:lnTo>
                  <a:lnTo>
                    <a:pt x="208" y="146"/>
                  </a:lnTo>
                  <a:lnTo>
                    <a:pt x="208" y="150"/>
                  </a:lnTo>
                  <a:lnTo>
                    <a:pt x="210" y="156"/>
                  </a:lnTo>
                  <a:lnTo>
                    <a:pt x="208" y="164"/>
                  </a:lnTo>
                  <a:lnTo>
                    <a:pt x="206" y="174"/>
                  </a:lnTo>
                  <a:lnTo>
                    <a:pt x="202" y="184"/>
                  </a:lnTo>
                  <a:lnTo>
                    <a:pt x="198" y="196"/>
                  </a:lnTo>
                  <a:lnTo>
                    <a:pt x="196" y="206"/>
                  </a:lnTo>
                  <a:lnTo>
                    <a:pt x="196" y="214"/>
                  </a:lnTo>
                  <a:lnTo>
                    <a:pt x="196" y="220"/>
                  </a:lnTo>
                  <a:lnTo>
                    <a:pt x="198" y="226"/>
                  </a:lnTo>
                  <a:lnTo>
                    <a:pt x="200" y="230"/>
                  </a:lnTo>
                  <a:lnTo>
                    <a:pt x="206" y="234"/>
                  </a:lnTo>
                  <a:lnTo>
                    <a:pt x="212" y="234"/>
                  </a:lnTo>
                  <a:lnTo>
                    <a:pt x="218" y="234"/>
                  </a:lnTo>
                  <a:lnTo>
                    <a:pt x="226" y="230"/>
                  </a:lnTo>
                  <a:lnTo>
                    <a:pt x="236" y="226"/>
                  </a:lnTo>
                  <a:lnTo>
                    <a:pt x="246" y="222"/>
                  </a:lnTo>
                  <a:lnTo>
                    <a:pt x="248" y="220"/>
                  </a:lnTo>
                  <a:lnTo>
                    <a:pt x="246" y="216"/>
                  </a:lnTo>
                  <a:lnTo>
                    <a:pt x="244" y="218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grpSp>
          <p:nvGrpSpPr>
            <p:cNvPr id="129055" name="Group 31"/>
            <p:cNvGrpSpPr>
              <a:grpSpLocks/>
            </p:cNvGrpSpPr>
            <p:nvPr/>
          </p:nvGrpSpPr>
          <p:grpSpPr bwMode="auto">
            <a:xfrm>
              <a:off x="4768" y="2694"/>
              <a:ext cx="421" cy="118"/>
              <a:chOff x="4507" y="2811"/>
              <a:chExt cx="661" cy="158"/>
            </a:xfrm>
          </p:grpSpPr>
          <p:sp>
            <p:nvSpPr>
              <p:cNvPr id="129056" name="Freeform 32"/>
              <p:cNvSpPr>
                <a:spLocks/>
              </p:cNvSpPr>
              <p:nvPr/>
            </p:nvSpPr>
            <p:spPr bwMode="auto">
              <a:xfrm>
                <a:off x="4809" y="2858"/>
                <a:ext cx="53" cy="24"/>
              </a:xfrm>
              <a:custGeom>
                <a:avLst/>
                <a:gdLst/>
                <a:ahLst/>
                <a:cxnLst>
                  <a:cxn ang="0">
                    <a:pos x="26" y="12"/>
                  </a:cxn>
                  <a:cxn ang="0">
                    <a:pos x="0" y="14"/>
                  </a:cxn>
                  <a:cxn ang="0">
                    <a:pos x="6" y="8"/>
                  </a:cxn>
                  <a:cxn ang="0">
                    <a:pos x="4" y="0"/>
                  </a:cxn>
                  <a:cxn ang="0">
                    <a:pos x="26" y="12"/>
                  </a:cxn>
                </a:cxnLst>
                <a:rect l="0" t="0" r="r" b="b"/>
                <a:pathLst>
                  <a:path w="26" h="14">
                    <a:moveTo>
                      <a:pt x="26" y="12"/>
                    </a:moveTo>
                    <a:lnTo>
                      <a:pt x="0" y="14"/>
                    </a:lnTo>
                    <a:lnTo>
                      <a:pt x="6" y="8"/>
                    </a:lnTo>
                    <a:lnTo>
                      <a:pt x="4" y="0"/>
                    </a:lnTo>
                    <a:lnTo>
                      <a:pt x="26" y="1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9057" name="Freeform 33"/>
              <p:cNvSpPr>
                <a:spLocks noEditPoints="1"/>
              </p:cNvSpPr>
              <p:nvPr/>
            </p:nvSpPr>
            <p:spPr bwMode="auto">
              <a:xfrm>
                <a:off x="4789" y="2842"/>
                <a:ext cx="102" cy="50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10" y="20"/>
                  </a:cxn>
                  <a:cxn ang="0">
                    <a:pos x="10" y="24"/>
                  </a:cxn>
                  <a:cxn ang="0">
                    <a:pos x="14" y="28"/>
                  </a:cxn>
                  <a:cxn ang="0">
                    <a:pos x="20" y="20"/>
                  </a:cxn>
                  <a:cxn ang="0">
                    <a:pos x="22" y="18"/>
                  </a:cxn>
                  <a:cxn ang="0">
                    <a:pos x="20" y="16"/>
                  </a:cxn>
                  <a:cxn ang="0">
                    <a:pos x="18" y="8"/>
                  </a:cxn>
                  <a:cxn ang="0">
                    <a:pos x="14" y="10"/>
                  </a:cxn>
                  <a:cxn ang="0">
                    <a:pos x="12" y="14"/>
                  </a:cxn>
                  <a:cxn ang="0">
                    <a:pos x="32" y="26"/>
                  </a:cxn>
                  <a:cxn ang="0">
                    <a:pos x="36" y="22"/>
                  </a:cxn>
                  <a:cxn ang="0">
                    <a:pos x="34" y="18"/>
                  </a:cxn>
                  <a:cxn ang="0">
                    <a:pos x="38" y="18"/>
                  </a:cxn>
                  <a:cxn ang="0">
                    <a:pos x="16" y="6"/>
                  </a:cxn>
                  <a:cxn ang="0">
                    <a:pos x="6" y="0"/>
                  </a:cxn>
                  <a:cxn ang="0">
                    <a:pos x="10" y="10"/>
                  </a:cxn>
                  <a:cxn ang="0">
                    <a:pos x="12" y="18"/>
                  </a:cxn>
                  <a:cxn ang="0">
                    <a:pos x="16" y="18"/>
                  </a:cxn>
                  <a:cxn ang="0">
                    <a:pos x="12" y="14"/>
                  </a:cxn>
                  <a:cxn ang="0">
                    <a:pos x="8" y="22"/>
                  </a:cxn>
                  <a:cxn ang="0">
                    <a:pos x="0" y="30"/>
                  </a:cxn>
                  <a:cxn ang="0">
                    <a:pos x="12" y="28"/>
                  </a:cxn>
                  <a:cxn ang="0">
                    <a:pos x="36" y="26"/>
                  </a:cxn>
                  <a:cxn ang="0">
                    <a:pos x="50" y="24"/>
                  </a:cxn>
                  <a:cxn ang="0">
                    <a:pos x="38" y="18"/>
                  </a:cxn>
                </a:cxnLst>
                <a:rect l="0" t="0" r="r" b="b"/>
                <a:pathLst>
                  <a:path w="50" h="30">
                    <a:moveTo>
                      <a:pt x="34" y="18"/>
                    </a:moveTo>
                    <a:lnTo>
                      <a:pt x="10" y="20"/>
                    </a:lnTo>
                    <a:lnTo>
                      <a:pt x="10" y="24"/>
                    </a:lnTo>
                    <a:lnTo>
                      <a:pt x="14" y="28"/>
                    </a:lnTo>
                    <a:lnTo>
                      <a:pt x="20" y="20"/>
                    </a:lnTo>
                    <a:lnTo>
                      <a:pt x="22" y="18"/>
                    </a:lnTo>
                    <a:lnTo>
                      <a:pt x="20" y="16"/>
                    </a:lnTo>
                    <a:lnTo>
                      <a:pt x="18" y="8"/>
                    </a:lnTo>
                    <a:lnTo>
                      <a:pt x="14" y="10"/>
                    </a:lnTo>
                    <a:lnTo>
                      <a:pt x="12" y="14"/>
                    </a:lnTo>
                    <a:lnTo>
                      <a:pt x="32" y="26"/>
                    </a:lnTo>
                    <a:lnTo>
                      <a:pt x="36" y="22"/>
                    </a:lnTo>
                    <a:lnTo>
                      <a:pt x="34" y="18"/>
                    </a:lnTo>
                    <a:close/>
                    <a:moveTo>
                      <a:pt x="38" y="18"/>
                    </a:moveTo>
                    <a:lnTo>
                      <a:pt x="16" y="6"/>
                    </a:lnTo>
                    <a:lnTo>
                      <a:pt x="6" y="0"/>
                    </a:lnTo>
                    <a:lnTo>
                      <a:pt x="10" y="10"/>
                    </a:lnTo>
                    <a:lnTo>
                      <a:pt x="12" y="18"/>
                    </a:lnTo>
                    <a:lnTo>
                      <a:pt x="16" y="18"/>
                    </a:lnTo>
                    <a:lnTo>
                      <a:pt x="12" y="14"/>
                    </a:lnTo>
                    <a:lnTo>
                      <a:pt x="8" y="22"/>
                    </a:lnTo>
                    <a:lnTo>
                      <a:pt x="0" y="30"/>
                    </a:lnTo>
                    <a:lnTo>
                      <a:pt x="12" y="28"/>
                    </a:lnTo>
                    <a:lnTo>
                      <a:pt x="36" y="26"/>
                    </a:lnTo>
                    <a:lnTo>
                      <a:pt x="50" y="24"/>
                    </a:lnTo>
                    <a:lnTo>
                      <a:pt x="38" y="1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9058" name="Freeform 34"/>
              <p:cNvSpPr>
                <a:spLocks/>
              </p:cNvSpPr>
              <p:nvPr/>
            </p:nvSpPr>
            <p:spPr bwMode="auto">
              <a:xfrm>
                <a:off x="4507" y="2811"/>
                <a:ext cx="661" cy="12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320" y="74"/>
                  </a:cxn>
                  <a:cxn ang="0">
                    <a:pos x="322" y="74"/>
                  </a:cxn>
                  <a:cxn ang="0">
                    <a:pos x="324" y="70"/>
                  </a:cxn>
                  <a:cxn ang="0">
                    <a:pos x="322" y="7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4"/>
                  </a:cxn>
                </a:cxnLst>
                <a:rect l="0" t="0" r="r" b="b"/>
                <a:pathLst>
                  <a:path w="324" h="74">
                    <a:moveTo>
                      <a:pt x="2" y="4"/>
                    </a:moveTo>
                    <a:lnTo>
                      <a:pt x="320" y="74"/>
                    </a:lnTo>
                    <a:lnTo>
                      <a:pt x="322" y="74"/>
                    </a:lnTo>
                    <a:lnTo>
                      <a:pt x="324" y="70"/>
                    </a:lnTo>
                    <a:lnTo>
                      <a:pt x="322" y="7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9059" name="Freeform 35"/>
              <p:cNvSpPr>
                <a:spLocks/>
              </p:cNvSpPr>
              <p:nvPr/>
            </p:nvSpPr>
            <p:spPr bwMode="auto">
              <a:xfrm>
                <a:off x="4817" y="2892"/>
                <a:ext cx="49" cy="26"/>
              </a:xfrm>
              <a:custGeom>
                <a:avLst/>
                <a:gdLst/>
                <a:ahLst/>
                <a:cxnLst>
                  <a:cxn ang="0">
                    <a:pos x="24" y="12"/>
                  </a:cxn>
                  <a:cxn ang="0">
                    <a:pos x="0" y="16"/>
                  </a:cxn>
                  <a:cxn ang="0">
                    <a:pos x="4" y="8"/>
                  </a:cxn>
                  <a:cxn ang="0">
                    <a:pos x="2" y="0"/>
                  </a:cxn>
                  <a:cxn ang="0">
                    <a:pos x="24" y="12"/>
                  </a:cxn>
                </a:cxnLst>
                <a:rect l="0" t="0" r="r" b="b"/>
                <a:pathLst>
                  <a:path w="24" h="16">
                    <a:moveTo>
                      <a:pt x="24" y="12"/>
                    </a:moveTo>
                    <a:lnTo>
                      <a:pt x="0" y="16"/>
                    </a:lnTo>
                    <a:lnTo>
                      <a:pt x="4" y="8"/>
                    </a:lnTo>
                    <a:lnTo>
                      <a:pt x="2" y="0"/>
                    </a:lnTo>
                    <a:lnTo>
                      <a:pt x="24" y="1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9060" name="Freeform 36"/>
              <p:cNvSpPr>
                <a:spLocks noEditPoints="1"/>
              </p:cNvSpPr>
              <p:nvPr/>
            </p:nvSpPr>
            <p:spPr bwMode="auto">
              <a:xfrm>
                <a:off x="4793" y="2875"/>
                <a:ext cx="102" cy="53"/>
              </a:xfrm>
              <a:custGeom>
                <a:avLst/>
                <a:gdLst/>
                <a:ahLst/>
                <a:cxnLst>
                  <a:cxn ang="0">
                    <a:pos x="36" y="18"/>
                  </a:cxn>
                  <a:cxn ang="0">
                    <a:pos x="10" y="20"/>
                  </a:cxn>
                  <a:cxn ang="0">
                    <a:pos x="12" y="26"/>
                  </a:cxn>
                  <a:cxn ang="0">
                    <a:pos x="14" y="28"/>
                  </a:cxn>
                  <a:cxn ang="0">
                    <a:pos x="20" y="22"/>
                  </a:cxn>
                  <a:cxn ang="0">
                    <a:pos x="22" y="20"/>
                  </a:cxn>
                  <a:cxn ang="0">
                    <a:pos x="22" y="18"/>
                  </a:cxn>
                  <a:cxn ang="0">
                    <a:pos x="18" y="10"/>
                  </a:cxn>
                  <a:cxn ang="0">
                    <a:pos x="14" y="10"/>
                  </a:cxn>
                  <a:cxn ang="0">
                    <a:pos x="12" y="14"/>
                  </a:cxn>
                  <a:cxn ang="0">
                    <a:pos x="34" y="26"/>
                  </a:cxn>
                  <a:cxn ang="0">
                    <a:pos x="36" y="22"/>
                  </a:cxn>
                  <a:cxn ang="0">
                    <a:pos x="36" y="18"/>
                  </a:cxn>
                  <a:cxn ang="0">
                    <a:pos x="38" y="18"/>
                  </a:cxn>
                  <a:cxn ang="0">
                    <a:pos x="16" y="6"/>
                  </a:cxn>
                  <a:cxn ang="0">
                    <a:pos x="6" y="0"/>
                  </a:cxn>
                  <a:cxn ang="0">
                    <a:pos x="10" y="12"/>
                  </a:cxn>
                  <a:cxn ang="0">
                    <a:pos x="12" y="20"/>
                  </a:cxn>
                  <a:cxn ang="0">
                    <a:pos x="16" y="18"/>
                  </a:cxn>
                  <a:cxn ang="0">
                    <a:pos x="12" y="16"/>
                  </a:cxn>
                  <a:cxn ang="0">
                    <a:pos x="8" y="22"/>
                  </a:cxn>
                  <a:cxn ang="0">
                    <a:pos x="0" y="32"/>
                  </a:cxn>
                  <a:cxn ang="0">
                    <a:pos x="12" y="30"/>
                  </a:cxn>
                  <a:cxn ang="0">
                    <a:pos x="36" y="28"/>
                  </a:cxn>
                  <a:cxn ang="0">
                    <a:pos x="50" y="26"/>
                  </a:cxn>
                  <a:cxn ang="0">
                    <a:pos x="38" y="18"/>
                  </a:cxn>
                </a:cxnLst>
                <a:rect l="0" t="0" r="r" b="b"/>
                <a:pathLst>
                  <a:path w="50" h="32">
                    <a:moveTo>
                      <a:pt x="36" y="18"/>
                    </a:moveTo>
                    <a:lnTo>
                      <a:pt x="10" y="20"/>
                    </a:lnTo>
                    <a:lnTo>
                      <a:pt x="12" y="26"/>
                    </a:lnTo>
                    <a:lnTo>
                      <a:pt x="14" y="28"/>
                    </a:lnTo>
                    <a:lnTo>
                      <a:pt x="20" y="22"/>
                    </a:lnTo>
                    <a:lnTo>
                      <a:pt x="22" y="20"/>
                    </a:lnTo>
                    <a:lnTo>
                      <a:pt x="22" y="18"/>
                    </a:lnTo>
                    <a:lnTo>
                      <a:pt x="18" y="10"/>
                    </a:lnTo>
                    <a:lnTo>
                      <a:pt x="14" y="10"/>
                    </a:lnTo>
                    <a:lnTo>
                      <a:pt x="12" y="14"/>
                    </a:lnTo>
                    <a:lnTo>
                      <a:pt x="34" y="26"/>
                    </a:lnTo>
                    <a:lnTo>
                      <a:pt x="36" y="22"/>
                    </a:lnTo>
                    <a:lnTo>
                      <a:pt x="36" y="18"/>
                    </a:lnTo>
                    <a:close/>
                    <a:moveTo>
                      <a:pt x="38" y="18"/>
                    </a:moveTo>
                    <a:lnTo>
                      <a:pt x="16" y="6"/>
                    </a:lnTo>
                    <a:lnTo>
                      <a:pt x="6" y="0"/>
                    </a:lnTo>
                    <a:lnTo>
                      <a:pt x="10" y="12"/>
                    </a:lnTo>
                    <a:lnTo>
                      <a:pt x="12" y="20"/>
                    </a:lnTo>
                    <a:lnTo>
                      <a:pt x="16" y="18"/>
                    </a:lnTo>
                    <a:lnTo>
                      <a:pt x="12" y="16"/>
                    </a:lnTo>
                    <a:lnTo>
                      <a:pt x="8" y="22"/>
                    </a:lnTo>
                    <a:lnTo>
                      <a:pt x="0" y="32"/>
                    </a:lnTo>
                    <a:lnTo>
                      <a:pt x="12" y="30"/>
                    </a:lnTo>
                    <a:lnTo>
                      <a:pt x="36" y="28"/>
                    </a:lnTo>
                    <a:lnTo>
                      <a:pt x="50" y="26"/>
                    </a:lnTo>
                    <a:lnTo>
                      <a:pt x="38" y="1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9061" name="Freeform 37"/>
              <p:cNvSpPr>
                <a:spLocks/>
              </p:cNvSpPr>
              <p:nvPr/>
            </p:nvSpPr>
            <p:spPr bwMode="auto">
              <a:xfrm>
                <a:off x="4520" y="2848"/>
                <a:ext cx="648" cy="121"/>
              </a:xfrm>
              <a:custGeom>
                <a:avLst/>
                <a:gdLst/>
                <a:ahLst/>
                <a:cxnLst>
                  <a:cxn ang="0">
                    <a:pos x="2" y="6"/>
                  </a:cxn>
                  <a:cxn ang="0">
                    <a:pos x="314" y="72"/>
                  </a:cxn>
                  <a:cxn ang="0">
                    <a:pos x="316" y="72"/>
                  </a:cxn>
                  <a:cxn ang="0">
                    <a:pos x="318" y="68"/>
                  </a:cxn>
                  <a:cxn ang="0">
                    <a:pos x="316" y="6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2" y="6"/>
                  </a:cxn>
                </a:cxnLst>
                <a:rect l="0" t="0" r="r" b="b"/>
                <a:pathLst>
                  <a:path w="318" h="72">
                    <a:moveTo>
                      <a:pt x="2" y="6"/>
                    </a:moveTo>
                    <a:lnTo>
                      <a:pt x="314" y="72"/>
                    </a:lnTo>
                    <a:lnTo>
                      <a:pt x="316" y="72"/>
                    </a:lnTo>
                    <a:lnTo>
                      <a:pt x="318" y="68"/>
                    </a:lnTo>
                    <a:lnTo>
                      <a:pt x="316" y="6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grpSp>
          <p:nvGrpSpPr>
            <p:cNvPr id="129062" name="Group 38"/>
            <p:cNvGrpSpPr>
              <a:grpSpLocks/>
            </p:cNvGrpSpPr>
            <p:nvPr/>
          </p:nvGrpSpPr>
          <p:grpSpPr bwMode="auto">
            <a:xfrm>
              <a:off x="3781" y="2668"/>
              <a:ext cx="354" cy="119"/>
              <a:chOff x="2888" y="2825"/>
              <a:chExt cx="698" cy="127"/>
            </a:xfrm>
          </p:grpSpPr>
          <p:sp>
            <p:nvSpPr>
              <p:cNvPr id="129063" name="Freeform 39"/>
              <p:cNvSpPr>
                <a:spLocks/>
              </p:cNvSpPr>
              <p:nvPr/>
            </p:nvSpPr>
            <p:spPr bwMode="auto">
              <a:xfrm>
                <a:off x="2888" y="2825"/>
                <a:ext cx="690" cy="87"/>
              </a:xfrm>
              <a:custGeom>
                <a:avLst/>
                <a:gdLst/>
                <a:ahLst/>
                <a:cxnLst>
                  <a:cxn ang="0">
                    <a:pos x="4" y="52"/>
                  </a:cxn>
                  <a:cxn ang="0">
                    <a:pos x="336" y="6"/>
                  </a:cxn>
                  <a:cxn ang="0">
                    <a:pos x="338" y="6"/>
                  </a:cxn>
                  <a:cxn ang="0">
                    <a:pos x="336" y="0"/>
                  </a:cxn>
                  <a:cxn ang="0">
                    <a:pos x="334" y="2"/>
                  </a:cxn>
                  <a:cxn ang="0">
                    <a:pos x="4" y="48"/>
                  </a:cxn>
                  <a:cxn ang="0">
                    <a:pos x="0" y="48"/>
                  </a:cxn>
                  <a:cxn ang="0">
                    <a:pos x="2" y="52"/>
                  </a:cxn>
                  <a:cxn ang="0">
                    <a:pos x="4" y="52"/>
                  </a:cxn>
                </a:cxnLst>
                <a:rect l="0" t="0" r="r" b="b"/>
                <a:pathLst>
                  <a:path w="338" h="52">
                    <a:moveTo>
                      <a:pt x="4" y="52"/>
                    </a:moveTo>
                    <a:lnTo>
                      <a:pt x="336" y="6"/>
                    </a:lnTo>
                    <a:lnTo>
                      <a:pt x="338" y="6"/>
                    </a:lnTo>
                    <a:lnTo>
                      <a:pt x="336" y="0"/>
                    </a:lnTo>
                    <a:lnTo>
                      <a:pt x="334" y="2"/>
                    </a:lnTo>
                    <a:lnTo>
                      <a:pt x="4" y="48"/>
                    </a:lnTo>
                    <a:lnTo>
                      <a:pt x="0" y="48"/>
                    </a:lnTo>
                    <a:lnTo>
                      <a:pt x="2" y="52"/>
                    </a:lnTo>
                    <a:lnTo>
                      <a:pt x="4" y="5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9064" name="Freeform 40"/>
              <p:cNvSpPr>
                <a:spLocks/>
              </p:cNvSpPr>
              <p:nvPr/>
            </p:nvSpPr>
            <p:spPr bwMode="auto">
              <a:xfrm>
                <a:off x="2888" y="2865"/>
                <a:ext cx="698" cy="87"/>
              </a:xfrm>
              <a:custGeom>
                <a:avLst/>
                <a:gdLst/>
                <a:ahLst/>
                <a:cxnLst>
                  <a:cxn ang="0">
                    <a:pos x="4" y="52"/>
                  </a:cxn>
                  <a:cxn ang="0">
                    <a:pos x="340" y="6"/>
                  </a:cxn>
                  <a:cxn ang="0">
                    <a:pos x="342" y="4"/>
                  </a:cxn>
                  <a:cxn ang="0">
                    <a:pos x="342" y="0"/>
                  </a:cxn>
                  <a:cxn ang="0">
                    <a:pos x="340" y="0"/>
                  </a:cxn>
                  <a:cxn ang="0">
                    <a:pos x="4" y="48"/>
                  </a:cxn>
                  <a:cxn ang="0">
                    <a:pos x="0" y="48"/>
                  </a:cxn>
                  <a:cxn ang="0">
                    <a:pos x="2" y="52"/>
                  </a:cxn>
                  <a:cxn ang="0">
                    <a:pos x="4" y="52"/>
                  </a:cxn>
                </a:cxnLst>
                <a:rect l="0" t="0" r="r" b="b"/>
                <a:pathLst>
                  <a:path w="342" h="52">
                    <a:moveTo>
                      <a:pt x="4" y="52"/>
                    </a:moveTo>
                    <a:lnTo>
                      <a:pt x="340" y="6"/>
                    </a:lnTo>
                    <a:lnTo>
                      <a:pt x="342" y="4"/>
                    </a:lnTo>
                    <a:lnTo>
                      <a:pt x="342" y="0"/>
                    </a:lnTo>
                    <a:lnTo>
                      <a:pt x="340" y="0"/>
                    </a:lnTo>
                    <a:lnTo>
                      <a:pt x="4" y="48"/>
                    </a:lnTo>
                    <a:lnTo>
                      <a:pt x="0" y="48"/>
                    </a:lnTo>
                    <a:lnTo>
                      <a:pt x="2" y="52"/>
                    </a:lnTo>
                    <a:lnTo>
                      <a:pt x="4" y="5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sp>
          <p:nvSpPr>
            <p:cNvPr id="129065" name="Text Box 41"/>
            <p:cNvSpPr txBox="1">
              <a:spLocks noChangeArrowheads="1"/>
            </p:cNvSpPr>
            <p:nvPr/>
          </p:nvSpPr>
          <p:spPr bwMode="auto">
            <a:xfrm>
              <a:off x="3638" y="2345"/>
              <a:ext cx="72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 algn="ctr" defTabSz="914400" fontAlgn="base">
                <a:spcBef>
                  <a:spcPct val="50000"/>
                </a:spcBef>
                <a:spcAft>
                  <a:spcPct val="0"/>
                </a:spcAft>
                <a:buClr>
                  <a:srgbClr val="808080"/>
                </a:buClr>
                <a:buSzPct val="75000"/>
                <a:buFont typeface="Wingdings" pitchFamily="-65" charset="2"/>
                <a:buNone/>
              </a:pPr>
              <a:r>
                <a:rPr lang="en-US" sz="1600">
                  <a:solidFill>
                    <a:srgbClr val="FF0000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(x+</a:t>
              </a:r>
              <a:r>
                <a:rPr lang="en-US" sz="1600">
                  <a:solidFill>
                    <a:srgbClr val="FF0000"/>
                  </a:solidFill>
                  <a:latin typeface="Symbol" pitchFamily="-65" charset="2"/>
                  <a:ea typeface="Arial" pitchFamily="-65" charset="0"/>
                  <a:cs typeface="Arial" pitchFamily="-65" charset="0"/>
                  <a:sym typeface="Symbol" pitchFamily="-65" charset="2"/>
                </a:rPr>
                <a:t></a:t>
              </a:r>
              <a:r>
                <a:rPr lang="en-US" sz="1600" i="1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</a:rPr>
                <a:t>P</a:t>
              </a:r>
              <a:r>
                <a:rPr lang="en-US" sz="1600" baseline="30000">
                  <a:solidFill>
                    <a:srgbClr val="FF0000"/>
                  </a:solidFill>
                  <a:latin typeface="Symbol" pitchFamily="-65" charset="2"/>
                  <a:ea typeface="Arial" pitchFamily="-65" charset="0"/>
                  <a:cs typeface="Arial" pitchFamily="-65" charset="0"/>
                  <a:sym typeface="Symbol" pitchFamily="-65" charset="2"/>
                </a:rPr>
                <a:t></a:t>
              </a:r>
              <a:endParaRPr lang="el-GR">
                <a:solidFill>
                  <a:srgbClr val="FF0000"/>
                </a:solidFill>
                <a:latin typeface="Comic Sans MS" pitchFamily="-65" charset="0"/>
                <a:ea typeface="Arial" pitchFamily="-65" charset="0"/>
                <a:cs typeface="Arial" pitchFamily="-65" charset="0"/>
              </a:endParaRPr>
            </a:p>
          </p:txBody>
        </p:sp>
        <p:sp>
          <p:nvSpPr>
            <p:cNvPr id="129066" name="Text Box 42"/>
            <p:cNvSpPr txBox="1">
              <a:spLocks noChangeArrowheads="1"/>
            </p:cNvSpPr>
            <p:nvPr/>
          </p:nvSpPr>
          <p:spPr bwMode="auto">
            <a:xfrm>
              <a:off x="4647" y="2364"/>
              <a:ext cx="58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 algn="ctr" defTabSz="914400" fontAlgn="base">
                <a:spcBef>
                  <a:spcPct val="50000"/>
                </a:spcBef>
                <a:spcAft>
                  <a:spcPct val="0"/>
                </a:spcAft>
                <a:buClr>
                  <a:srgbClr val="808080"/>
                </a:buClr>
                <a:buSzPct val="75000"/>
                <a:buFont typeface="Wingdings" pitchFamily="-65" charset="2"/>
                <a:buNone/>
              </a:pPr>
              <a:r>
                <a:rPr lang="en-US" sz="1600">
                  <a:solidFill>
                    <a:srgbClr val="FF0000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(x</a:t>
              </a:r>
              <a:r>
                <a:rPr lang="en-US" sz="1600">
                  <a:solidFill>
                    <a:srgbClr val="FF0000"/>
                  </a:solidFill>
                  <a:latin typeface="Symbol" pitchFamily="-65" charset="2"/>
                  <a:ea typeface="Arial" pitchFamily="-65" charset="0"/>
                  <a:cs typeface="Arial" pitchFamily="-65" charset="0"/>
                  <a:sym typeface="Symbol" pitchFamily="-65" charset="2"/>
                </a:rPr>
                <a:t></a:t>
              </a:r>
              <a:r>
                <a:rPr lang="en-US" sz="1600" i="1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</a:rPr>
                <a:t>P</a:t>
              </a:r>
              <a:r>
                <a:rPr lang="en-US" sz="1600" baseline="30000">
                  <a:solidFill>
                    <a:srgbClr val="FF0000"/>
                  </a:solidFill>
                  <a:latin typeface="Symbol" pitchFamily="-65" charset="2"/>
                  <a:ea typeface="Arial" pitchFamily="-65" charset="0"/>
                  <a:cs typeface="Arial" pitchFamily="-65" charset="0"/>
                  <a:sym typeface="Symbol" pitchFamily="-65" charset="2"/>
                </a:rPr>
                <a:t></a:t>
              </a:r>
              <a:endParaRPr lang="el-GR" baseline="30000">
                <a:solidFill>
                  <a:srgbClr val="FF0000"/>
                </a:solidFill>
                <a:latin typeface="Symbol" pitchFamily="-65" charset="2"/>
                <a:ea typeface="Arial" pitchFamily="-65" charset="0"/>
                <a:cs typeface="Arial" pitchFamily="-65" charset="0"/>
                <a:sym typeface="Symbol" pitchFamily="-65" charset="2"/>
              </a:endParaRPr>
            </a:p>
          </p:txBody>
        </p:sp>
        <p:sp>
          <p:nvSpPr>
            <p:cNvPr id="129067" name="Line 43"/>
            <p:cNvSpPr>
              <a:spLocks noChangeShapeType="1"/>
            </p:cNvSpPr>
            <p:nvPr/>
          </p:nvSpPr>
          <p:spPr bwMode="auto">
            <a:xfrm flipV="1">
              <a:off x="4410" y="2806"/>
              <a:ext cx="1" cy="165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9068" name="Line 44"/>
            <p:cNvSpPr>
              <a:spLocks noChangeShapeType="1"/>
            </p:cNvSpPr>
            <p:nvPr/>
          </p:nvSpPr>
          <p:spPr bwMode="auto">
            <a:xfrm>
              <a:off x="4343" y="2301"/>
              <a:ext cx="236" cy="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9069" name="Line 45"/>
            <p:cNvSpPr>
              <a:spLocks noChangeShapeType="1"/>
            </p:cNvSpPr>
            <p:nvPr/>
          </p:nvSpPr>
          <p:spPr bwMode="auto">
            <a:xfrm>
              <a:off x="3725" y="2016"/>
              <a:ext cx="304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9070" name="Line 46"/>
            <p:cNvSpPr>
              <a:spLocks noChangeShapeType="1"/>
            </p:cNvSpPr>
            <p:nvPr/>
          </p:nvSpPr>
          <p:spPr bwMode="auto">
            <a:xfrm flipV="1">
              <a:off x="4024" y="1800"/>
              <a:ext cx="384" cy="216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stealth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9071" name="Line 47"/>
            <p:cNvSpPr>
              <a:spLocks noChangeShapeType="1"/>
            </p:cNvSpPr>
            <p:nvPr/>
          </p:nvSpPr>
          <p:spPr bwMode="auto">
            <a:xfrm flipH="1">
              <a:off x="4560" y="2299"/>
              <a:ext cx="13" cy="1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9072" name="Line 48"/>
            <p:cNvSpPr>
              <a:spLocks noChangeShapeType="1"/>
            </p:cNvSpPr>
            <p:nvPr/>
          </p:nvSpPr>
          <p:spPr bwMode="auto">
            <a:xfrm>
              <a:off x="4334" y="2422"/>
              <a:ext cx="236" cy="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9073" name="Freeform 49"/>
            <p:cNvSpPr>
              <a:spLocks/>
            </p:cNvSpPr>
            <p:nvPr/>
          </p:nvSpPr>
          <p:spPr bwMode="auto">
            <a:xfrm>
              <a:off x="4555" y="2427"/>
              <a:ext cx="151" cy="18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" y="16"/>
                </a:cxn>
                <a:cxn ang="0">
                  <a:pos x="30" y="46"/>
                </a:cxn>
                <a:cxn ang="0">
                  <a:pos x="62" y="48"/>
                </a:cxn>
                <a:cxn ang="0">
                  <a:pos x="80" y="28"/>
                </a:cxn>
                <a:cxn ang="0">
                  <a:pos x="82" y="18"/>
                </a:cxn>
                <a:cxn ang="0">
                  <a:pos x="56" y="10"/>
                </a:cxn>
                <a:cxn ang="0">
                  <a:pos x="36" y="44"/>
                </a:cxn>
                <a:cxn ang="0">
                  <a:pos x="72" y="94"/>
                </a:cxn>
                <a:cxn ang="0">
                  <a:pos x="104" y="86"/>
                </a:cxn>
                <a:cxn ang="0">
                  <a:pos x="100" y="56"/>
                </a:cxn>
                <a:cxn ang="0">
                  <a:pos x="70" y="72"/>
                </a:cxn>
                <a:cxn ang="0">
                  <a:pos x="60" y="92"/>
                </a:cxn>
                <a:cxn ang="0">
                  <a:pos x="74" y="134"/>
                </a:cxn>
                <a:cxn ang="0">
                  <a:pos x="116" y="142"/>
                </a:cxn>
                <a:cxn ang="0">
                  <a:pos x="144" y="124"/>
                </a:cxn>
                <a:cxn ang="0">
                  <a:pos x="142" y="98"/>
                </a:cxn>
                <a:cxn ang="0">
                  <a:pos x="120" y="100"/>
                </a:cxn>
                <a:cxn ang="0">
                  <a:pos x="104" y="114"/>
                </a:cxn>
                <a:cxn ang="0">
                  <a:pos x="110" y="170"/>
                </a:cxn>
                <a:cxn ang="0">
                  <a:pos x="140" y="180"/>
                </a:cxn>
                <a:cxn ang="0">
                  <a:pos x="150" y="186"/>
                </a:cxn>
              </a:cxnLst>
              <a:rect l="0" t="0" r="r" b="b"/>
              <a:pathLst>
                <a:path w="151" h="186">
                  <a:moveTo>
                    <a:pt x="0" y="0"/>
                  </a:moveTo>
                  <a:cubicBezTo>
                    <a:pt x="7" y="4"/>
                    <a:pt x="11" y="7"/>
                    <a:pt x="14" y="16"/>
                  </a:cubicBezTo>
                  <a:cubicBezTo>
                    <a:pt x="15" y="29"/>
                    <a:pt x="18" y="38"/>
                    <a:pt x="30" y="46"/>
                  </a:cubicBezTo>
                  <a:cubicBezTo>
                    <a:pt x="37" y="57"/>
                    <a:pt x="50" y="51"/>
                    <a:pt x="62" y="48"/>
                  </a:cubicBezTo>
                  <a:cubicBezTo>
                    <a:pt x="70" y="45"/>
                    <a:pt x="77" y="33"/>
                    <a:pt x="80" y="28"/>
                  </a:cubicBezTo>
                  <a:cubicBezTo>
                    <a:pt x="83" y="23"/>
                    <a:pt x="86" y="21"/>
                    <a:pt x="82" y="18"/>
                  </a:cubicBezTo>
                  <a:cubicBezTo>
                    <a:pt x="78" y="3"/>
                    <a:pt x="71" y="8"/>
                    <a:pt x="56" y="10"/>
                  </a:cubicBezTo>
                  <a:cubicBezTo>
                    <a:pt x="45" y="20"/>
                    <a:pt x="40" y="30"/>
                    <a:pt x="36" y="44"/>
                  </a:cubicBezTo>
                  <a:cubicBezTo>
                    <a:pt x="30" y="84"/>
                    <a:pt x="40" y="83"/>
                    <a:pt x="72" y="94"/>
                  </a:cubicBezTo>
                  <a:cubicBezTo>
                    <a:pt x="97" y="92"/>
                    <a:pt x="86" y="94"/>
                    <a:pt x="104" y="86"/>
                  </a:cubicBezTo>
                  <a:cubicBezTo>
                    <a:pt x="112" y="64"/>
                    <a:pt x="116" y="64"/>
                    <a:pt x="100" y="56"/>
                  </a:cubicBezTo>
                  <a:cubicBezTo>
                    <a:pt x="89" y="58"/>
                    <a:pt x="76" y="63"/>
                    <a:pt x="70" y="72"/>
                  </a:cubicBezTo>
                  <a:cubicBezTo>
                    <a:pt x="67" y="79"/>
                    <a:pt x="64" y="85"/>
                    <a:pt x="60" y="92"/>
                  </a:cubicBezTo>
                  <a:cubicBezTo>
                    <a:pt x="61" y="114"/>
                    <a:pt x="57" y="121"/>
                    <a:pt x="74" y="134"/>
                  </a:cubicBezTo>
                  <a:cubicBezTo>
                    <a:pt x="79" y="151"/>
                    <a:pt x="101" y="145"/>
                    <a:pt x="116" y="142"/>
                  </a:cubicBezTo>
                  <a:cubicBezTo>
                    <a:pt x="126" y="134"/>
                    <a:pt x="133" y="130"/>
                    <a:pt x="144" y="124"/>
                  </a:cubicBezTo>
                  <a:cubicBezTo>
                    <a:pt x="149" y="116"/>
                    <a:pt x="151" y="101"/>
                    <a:pt x="142" y="98"/>
                  </a:cubicBezTo>
                  <a:cubicBezTo>
                    <a:pt x="134" y="98"/>
                    <a:pt x="127" y="97"/>
                    <a:pt x="120" y="100"/>
                  </a:cubicBezTo>
                  <a:cubicBezTo>
                    <a:pt x="112" y="102"/>
                    <a:pt x="111" y="111"/>
                    <a:pt x="104" y="114"/>
                  </a:cubicBezTo>
                  <a:cubicBezTo>
                    <a:pt x="98" y="129"/>
                    <a:pt x="89" y="163"/>
                    <a:pt x="110" y="170"/>
                  </a:cubicBezTo>
                  <a:cubicBezTo>
                    <a:pt x="117" y="180"/>
                    <a:pt x="127" y="178"/>
                    <a:pt x="140" y="180"/>
                  </a:cubicBezTo>
                  <a:cubicBezTo>
                    <a:pt x="147" y="182"/>
                    <a:pt x="144" y="180"/>
                    <a:pt x="150" y="186"/>
                  </a:cubicBezTo>
                </a:path>
              </a:pathLst>
            </a:custGeom>
            <a:noFill/>
            <a:ln w="28575" cmpd="sng">
              <a:solidFill>
                <a:srgbClr val="FF2718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9074" name="Freeform 50"/>
            <p:cNvSpPr>
              <a:spLocks/>
            </p:cNvSpPr>
            <p:nvPr/>
          </p:nvSpPr>
          <p:spPr bwMode="auto">
            <a:xfrm flipH="1">
              <a:off x="4192" y="2427"/>
              <a:ext cx="151" cy="18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" y="16"/>
                </a:cxn>
                <a:cxn ang="0">
                  <a:pos x="30" y="46"/>
                </a:cxn>
                <a:cxn ang="0">
                  <a:pos x="62" y="48"/>
                </a:cxn>
                <a:cxn ang="0">
                  <a:pos x="80" y="28"/>
                </a:cxn>
                <a:cxn ang="0">
                  <a:pos x="82" y="18"/>
                </a:cxn>
                <a:cxn ang="0">
                  <a:pos x="56" y="10"/>
                </a:cxn>
                <a:cxn ang="0">
                  <a:pos x="36" y="44"/>
                </a:cxn>
                <a:cxn ang="0">
                  <a:pos x="72" y="94"/>
                </a:cxn>
                <a:cxn ang="0">
                  <a:pos x="104" y="86"/>
                </a:cxn>
                <a:cxn ang="0">
                  <a:pos x="100" y="56"/>
                </a:cxn>
                <a:cxn ang="0">
                  <a:pos x="70" y="72"/>
                </a:cxn>
                <a:cxn ang="0">
                  <a:pos x="60" y="92"/>
                </a:cxn>
                <a:cxn ang="0">
                  <a:pos x="74" y="134"/>
                </a:cxn>
                <a:cxn ang="0">
                  <a:pos x="116" y="142"/>
                </a:cxn>
                <a:cxn ang="0">
                  <a:pos x="144" y="124"/>
                </a:cxn>
                <a:cxn ang="0">
                  <a:pos x="142" y="98"/>
                </a:cxn>
                <a:cxn ang="0">
                  <a:pos x="120" y="100"/>
                </a:cxn>
                <a:cxn ang="0">
                  <a:pos x="104" y="114"/>
                </a:cxn>
                <a:cxn ang="0">
                  <a:pos x="110" y="170"/>
                </a:cxn>
                <a:cxn ang="0">
                  <a:pos x="140" y="180"/>
                </a:cxn>
                <a:cxn ang="0">
                  <a:pos x="150" y="186"/>
                </a:cxn>
              </a:cxnLst>
              <a:rect l="0" t="0" r="r" b="b"/>
              <a:pathLst>
                <a:path w="151" h="186">
                  <a:moveTo>
                    <a:pt x="0" y="0"/>
                  </a:moveTo>
                  <a:cubicBezTo>
                    <a:pt x="7" y="4"/>
                    <a:pt x="11" y="7"/>
                    <a:pt x="14" y="16"/>
                  </a:cubicBezTo>
                  <a:cubicBezTo>
                    <a:pt x="15" y="29"/>
                    <a:pt x="18" y="38"/>
                    <a:pt x="30" y="46"/>
                  </a:cubicBezTo>
                  <a:cubicBezTo>
                    <a:pt x="37" y="57"/>
                    <a:pt x="50" y="51"/>
                    <a:pt x="62" y="48"/>
                  </a:cubicBezTo>
                  <a:cubicBezTo>
                    <a:pt x="70" y="45"/>
                    <a:pt x="77" y="33"/>
                    <a:pt x="80" y="28"/>
                  </a:cubicBezTo>
                  <a:cubicBezTo>
                    <a:pt x="83" y="23"/>
                    <a:pt x="86" y="21"/>
                    <a:pt x="82" y="18"/>
                  </a:cubicBezTo>
                  <a:cubicBezTo>
                    <a:pt x="78" y="3"/>
                    <a:pt x="71" y="8"/>
                    <a:pt x="56" y="10"/>
                  </a:cubicBezTo>
                  <a:cubicBezTo>
                    <a:pt x="45" y="20"/>
                    <a:pt x="40" y="30"/>
                    <a:pt x="36" y="44"/>
                  </a:cubicBezTo>
                  <a:cubicBezTo>
                    <a:pt x="30" y="84"/>
                    <a:pt x="40" y="83"/>
                    <a:pt x="72" y="94"/>
                  </a:cubicBezTo>
                  <a:cubicBezTo>
                    <a:pt x="97" y="92"/>
                    <a:pt x="86" y="94"/>
                    <a:pt x="104" y="86"/>
                  </a:cubicBezTo>
                  <a:cubicBezTo>
                    <a:pt x="112" y="64"/>
                    <a:pt x="116" y="64"/>
                    <a:pt x="100" y="56"/>
                  </a:cubicBezTo>
                  <a:cubicBezTo>
                    <a:pt x="89" y="58"/>
                    <a:pt x="76" y="63"/>
                    <a:pt x="70" y="72"/>
                  </a:cubicBezTo>
                  <a:cubicBezTo>
                    <a:pt x="67" y="79"/>
                    <a:pt x="64" y="85"/>
                    <a:pt x="60" y="92"/>
                  </a:cubicBezTo>
                  <a:cubicBezTo>
                    <a:pt x="61" y="114"/>
                    <a:pt x="57" y="121"/>
                    <a:pt x="74" y="134"/>
                  </a:cubicBezTo>
                  <a:cubicBezTo>
                    <a:pt x="79" y="151"/>
                    <a:pt x="101" y="145"/>
                    <a:pt x="116" y="142"/>
                  </a:cubicBezTo>
                  <a:cubicBezTo>
                    <a:pt x="126" y="134"/>
                    <a:pt x="133" y="130"/>
                    <a:pt x="144" y="124"/>
                  </a:cubicBezTo>
                  <a:cubicBezTo>
                    <a:pt x="149" y="116"/>
                    <a:pt x="151" y="101"/>
                    <a:pt x="142" y="98"/>
                  </a:cubicBezTo>
                  <a:cubicBezTo>
                    <a:pt x="134" y="98"/>
                    <a:pt x="127" y="97"/>
                    <a:pt x="120" y="100"/>
                  </a:cubicBezTo>
                  <a:cubicBezTo>
                    <a:pt x="112" y="102"/>
                    <a:pt x="111" y="111"/>
                    <a:pt x="104" y="114"/>
                  </a:cubicBezTo>
                  <a:cubicBezTo>
                    <a:pt x="98" y="129"/>
                    <a:pt x="89" y="163"/>
                    <a:pt x="110" y="170"/>
                  </a:cubicBezTo>
                  <a:cubicBezTo>
                    <a:pt x="117" y="180"/>
                    <a:pt x="127" y="178"/>
                    <a:pt x="140" y="180"/>
                  </a:cubicBezTo>
                  <a:cubicBezTo>
                    <a:pt x="147" y="182"/>
                    <a:pt x="144" y="180"/>
                    <a:pt x="150" y="186"/>
                  </a:cubicBezTo>
                </a:path>
              </a:pathLst>
            </a:custGeom>
            <a:noFill/>
            <a:ln w="28575" cmpd="sng">
              <a:solidFill>
                <a:srgbClr val="FF2718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9075" name="Freeform 51"/>
            <p:cNvSpPr>
              <a:spLocks/>
            </p:cNvSpPr>
            <p:nvPr/>
          </p:nvSpPr>
          <p:spPr bwMode="auto">
            <a:xfrm>
              <a:off x="4102" y="2568"/>
              <a:ext cx="699" cy="241"/>
            </a:xfrm>
            <a:custGeom>
              <a:avLst/>
              <a:gdLst/>
              <a:ahLst/>
              <a:cxnLst>
                <a:cxn ang="0">
                  <a:pos x="468" y="94"/>
                </a:cxn>
                <a:cxn ang="0">
                  <a:pos x="462" y="114"/>
                </a:cxn>
                <a:cxn ang="0">
                  <a:pos x="444" y="134"/>
                </a:cxn>
                <a:cxn ang="0">
                  <a:pos x="416" y="152"/>
                </a:cxn>
                <a:cxn ang="0">
                  <a:pos x="380" y="166"/>
                </a:cxn>
                <a:cxn ang="0">
                  <a:pos x="336" y="178"/>
                </a:cxn>
                <a:cxn ang="0">
                  <a:pos x="288" y="184"/>
                </a:cxn>
                <a:cxn ang="0">
                  <a:pos x="234" y="186"/>
                </a:cxn>
                <a:cxn ang="0">
                  <a:pos x="180" y="184"/>
                </a:cxn>
                <a:cxn ang="0">
                  <a:pos x="132" y="178"/>
                </a:cxn>
                <a:cxn ang="0">
                  <a:pos x="88" y="166"/>
                </a:cxn>
                <a:cxn ang="0">
                  <a:pos x="52" y="152"/>
                </a:cxn>
                <a:cxn ang="0">
                  <a:pos x="24" y="134"/>
                </a:cxn>
                <a:cxn ang="0">
                  <a:pos x="8" y="114"/>
                </a:cxn>
                <a:cxn ang="0">
                  <a:pos x="0" y="94"/>
                </a:cxn>
                <a:cxn ang="0">
                  <a:pos x="8" y="72"/>
                </a:cxn>
                <a:cxn ang="0">
                  <a:pos x="24" y="52"/>
                </a:cxn>
                <a:cxn ang="0">
                  <a:pos x="52" y="36"/>
                </a:cxn>
                <a:cxn ang="0">
                  <a:pos x="88" y="20"/>
                </a:cxn>
                <a:cxn ang="0">
                  <a:pos x="132" y="10"/>
                </a:cxn>
                <a:cxn ang="0">
                  <a:pos x="180" y="2"/>
                </a:cxn>
                <a:cxn ang="0">
                  <a:pos x="234" y="0"/>
                </a:cxn>
                <a:cxn ang="0">
                  <a:pos x="288" y="2"/>
                </a:cxn>
                <a:cxn ang="0">
                  <a:pos x="336" y="10"/>
                </a:cxn>
                <a:cxn ang="0">
                  <a:pos x="380" y="20"/>
                </a:cxn>
                <a:cxn ang="0">
                  <a:pos x="416" y="36"/>
                </a:cxn>
                <a:cxn ang="0">
                  <a:pos x="444" y="52"/>
                </a:cxn>
                <a:cxn ang="0">
                  <a:pos x="462" y="72"/>
                </a:cxn>
                <a:cxn ang="0">
                  <a:pos x="468" y="94"/>
                </a:cxn>
              </a:cxnLst>
              <a:rect l="0" t="0" r="r" b="b"/>
              <a:pathLst>
                <a:path w="468" h="186">
                  <a:moveTo>
                    <a:pt x="468" y="94"/>
                  </a:moveTo>
                  <a:lnTo>
                    <a:pt x="462" y="114"/>
                  </a:lnTo>
                  <a:lnTo>
                    <a:pt x="444" y="134"/>
                  </a:lnTo>
                  <a:lnTo>
                    <a:pt x="416" y="152"/>
                  </a:lnTo>
                  <a:lnTo>
                    <a:pt x="380" y="166"/>
                  </a:lnTo>
                  <a:lnTo>
                    <a:pt x="336" y="178"/>
                  </a:lnTo>
                  <a:lnTo>
                    <a:pt x="288" y="184"/>
                  </a:lnTo>
                  <a:lnTo>
                    <a:pt x="234" y="186"/>
                  </a:lnTo>
                  <a:lnTo>
                    <a:pt x="180" y="184"/>
                  </a:lnTo>
                  <a:lnTo>
                    <a:pt x="132" y="178"/>
                  </a:lnTo>
                  <a:lnTo>
                    <a:pt x="88" y="166"/>
                  </a:lnTo>
                  <a:lnTo>
                    <a:pt x="52" y="152"/>
                  </a:lnTo>
                  <a:lnTo>
                    <a:pt x="24" y="134"/>
                  </a:lnTo>
                  <a:lnTo>
                    <a:pt x="8" y="114"/>
                  </a:lnTo>
                  <a:lnTo>
                    <a:pt x="0" y="94"/>
                  </a:lnTo>
                  <a:lnTo>
                    <a:pt x="8" y="72"/>
                  </a:lnTo>
                  <a:lnTo>
                    <a:pt x="24" y="52"/>
                  </a:lnTo>
                  <a:lnTo>
                    <a:pt x="52" y="36"/>
                  </a:lnTo>
                  <a:lnTo>
                    <a:pt x="88" y="20"/>
                  </a:lnTo>
                  <a:lnTo>
                    <a:pt x="132" y="10"/>
                  </a:lnTo>
                  <a:lnTo>
                    <a:pt x="180" y="2"/>
                  </a:lnTo>
                  <a:lnTo>
                    <a:pt x="234" y="0"/>
                  </a:lnTo>
                  <a:lnTo>
                    <a:pt x="288" y="2"/>
                  </a:lnTo>
                  <a:lnTo>
                    <a:pt x="336" y="10"/>
                  </a:lnTo>
                  <a:lnTo>
                    <a:pt x="380" y="20"/>
                  </a:lnTo>
                  <a:lnTo>
                    <a:pt x="416" y="36"/>
                  </a:lnTo>
                  <a:lnTo>
                    <a:pt x="444" y="52"/>
                  </a:lnTo>
                  <a:lnTo>
                    <a:pt x="462" y="72"/>
                  </a:lnTo>
                  <a:lnTo>
                    <a:pt x="468" y="94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100000">
                  <a:schemeClr val="hlink"/>
                </a:gs>
              </a:gsLst>
              <a:path path="rect">
                <a:fillToRect l="50000" t="50000" r="50000" b="50000"/>
              </a:path>
            </a:gradFill>
            <a:ln w="0">
              <a:solidFill>
                <a:srgbClr val="E1E1E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9076" name="Text Box 52"/>
            <p:cNvSpPr txBox="1">
              <a:spLocks noChangeArrowheads="1"/>
            </p:cNvSpPr>
            <p:nvPr/>
          </p:nvSpPr>
          <p:spPr bwMode="auto">
            <a:xfrm>
              <a:off x="3834" y="2972"/>
              <a:ext cx="130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 algn="ctr" defTabSz="914400" fontAlgn="base">
                <a:spcBef>
                  <a:spcPct val="50000"/>
                </a:spcBef>
                <a:spcAft>
                  <a:spcPct val="0"/>
                </a:spcAft>
                <a:buClr>
                  <a:srgbClr val="808080"/>
                </a:buClr>
                <a:buSzPct val="75000"/>
                <a:buFont typeface="Wingdings" pitchFamily="-65" charset="2"/>
                <a:buNone/>
              </a:pPr>
              <a:r>
                <a:rPr lang="en-US" sz="2000">
                  <a:solidFill>
                    <a:srgbClr val="333399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GPD</a:t>
              </a:r>
              <a:r>
                <a:rPr lang="en-US" sz="2000" baseline="-15000">
                  <a:solidFill>
                    <a:srgbClr val="333399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g</a:t>
              </a:r>
              <a:r>
                <a:rPr lang="en-US" sz="2000">
                  <a:solidFill>
                    <a:srgbClr val="333399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(</a:t>
              </a:r>
              <a:r>
                <a:rPr lang="en-US" sz="2000">
                  <a:solidFill>
                    <a:srgbClr val="FF0000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x,</a:t>
              </a:r>
              <a:r>
                <a:rPr lang="el-GR" sz="2000">
                  <a:solidFill>
                    <a:srgbClr val="FF0000"/>
                  </a:solidFill>
                  <a:latin typeface="ヒラギノ明朝 ProN W3" pitchFamily="-65" charset="-128"/>
                  <a:ea typeface="Arial" pitchFamily="-65" charset="0"/>
                  <a:cs typeface="Arial" pitchFamily="-65" charset="0"/>
                </a:rPr>
                <a:t>ξ</a:t>
              </a:r>
              <a:r>
                <a:rPr lang="en-US" sz="2000">
                  <a:solidFill>
                    <a:srgbClr val="FF0000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 ,</a:t>
              </a:r>
              <a:r>
                <a:rPr lang="en-US" sz="2000">
                  <a:solidFill>
                    <a:srgbClr val="03D21E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t=</a:t>
              </a:r>
              <a:r>
                <a:rPr lang="en-US" sz="2000">
                  <a:solidFill>
                    <a:srgbClr val="03D21E"/>
                  </a:solidFill>
                  <a:latin typeface="Symbol" pitchFamily="-65" charset="2"/>
                  <a:ea typeface="Arial" pitchFamily="-65" charset="0"/>
                  <a:cs typeface="Arial" pitchFamily="-65" charset="0"/>
                  <a:sym typeface="Symbol" pitchFamily="-65" charset="2"/>
                </a:rPr>
                <a:t></a:t>
              </a:r>
              <a:r>
                <a:rPr lang="en-US" sz="2000" baseline="30000">
                  <a:solidFill>
                    <a:srgbClr val="03D21E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2</a:t>
              </a:r>
              <a:r>
                <a:rPr lang="en-US" sz="2000">
                  <a:solidFill>
                    <a:srgbClr val="333399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)</a:t>
              </a:r>
              <a:endParaRPr lang="en-US" sz="2000">
                <a:solidFill>
                  <a:srgbClr val="FF0000"/>
                </a:solidFill>
                <a:latin typeface="Comic Sans MS" pitchFamily="-65" charset="0"/>
                <a:ea typeface="Arial" pitchFamily="-65" charset="0"/>
                <a:cs typeface="Arial" pitchFamily="-65" charset="0"/>
              </a:endParaRPr>
            </a:p>
          </p:txBody>
        </p:sp>
      </p:grpSp>
      <p:sp>
        <p:nvSpPr>
          <p:cNvPr id="129077" name="Text Box 53"/>
          <p:cNvSpPr txBox="1">
            <a:spLocks noChangeArrowheads="1"/>
          </p:cNvSpPr>
          <p:nvPr/>
        </p:nvSpPr>
        <p:spPr bwMode="auto">
          <a:xfrm>
            <a:off x="5962650" y="3203575"/>
            <a:ext cx="4222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+</a:t>
            </a: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grpSp>
        <p:nvGrpSpPr>
          <p:cNvPr id="129144" name="Group 120"/>
          <p:cNvGrpSpPr>
            <a:grpSpLocks/>
          </p:cNvGrpSpPr>
          <p:nvPr/>
        </p:nvGrpSpPr>
        <p:grpSpPr bwMode="auto">
          <a:xfrm>
            <a:off x="2601913" y="739775"/>
            <a:ext cx="2117725" cy="1309688"/>
            <a:chOff x="103" y="1858"/>
            <a:chExt cx="1334" cy="825"/>
          </a:xfrm>
        </p:grpSpPr>
        <p:sp>
          <p:nvSpPr>
            <p:cNvPr id="129145" name="Freeform 121"/>
            <p:cNvSpPr>
              <a:spLocks/>
            </p:cNvSpPr>
            <p:nvPr/>
          </p:nvSpPr>
          <p:spPr bwMode="auto">
            <a:xfrm>
              <a:off x="381" y="2071"/>
              <a:ext cx="308" cy="324"/>
            </a:xfrm>
            <a:custGeom>
              <a:avLst/>
              <a:gdLst/>
              <a:ahLst/>
              <a:cxnLst>
                <a:cxn ang="0">
                  <a:pos x="224" y="226"/>
                </a:cxn>
                <a:cxn ang="0">
                  <a:pos x="208" y="228"/>
                </a:cxn>
                <a:cxn ang="0">
                  <a:pos x="200" y="220"/>
                </a:cxn>
                <a:cxn ang="0">
                  <a:pos x="204" y="196"/>
                </a:cxn>
                <a:cxn ang="0">
                  <a:pos x="212" y="164"/>
                </a:cxn>
                <a:cxn ang="0">
                  <a:pos x="212" y="144"/>
                </a:cxn>
                <a:cxn ang="0">
                  <a:pos x="198" y="136"/>
                </a:cxn>
                <a:cxn ang="0">
                  <a:pos x="174" y="144"/>
                </a:cxn>
                <a:cxn ang="0">
                  <a:pos x="144" y="158"/>
                </a:cxn>
                <a:cxn ang="0">
                  <a:pos x="126" y="160"/>
                </a:cxn>
                <a:cxn ang="0">
                  <a:pos x="120" y="152"/>
                </a:cxn>
                <a:cxn ang="0">
                  <a:pos x="122" y="128"/>
                </a:cxn>
                <a:cxn ang="0">
                  <a:pos x="132" y="96"/>
                </a:cxn>
                <a:cxn ang="0">
                  <a:pos x="130" y="76"/>
                </a:cxn>
                <a:cxn ang="0">
                  <a:pos x="116" y="68"/>
                </a:cxn>
                <a:cxn ang="0">
                  <a:pos x="92" y="76"/>
                </a:cxn>
                <a:cxn ang="0">
                  <a:pos x="64" y="90"/>
                </a:cxn>
                <a:cxn ang="0">
                  <a:pos x="46" y="92"/>
                </a:cxn>
                <a:cxn ang="0">
                  <a:pos x="38" y="82"/>
                </a:cxn>
                <a:cxn ang="0">
                  <a:pos x="42" y="60"/>
                </a:cxn>
                <a:cxn ang="0">
                  <a:pos x="50" y="28"/>
                </a:cxn>
                <a:cxn ang="0">
                  <a:pos x="50" y="6"/>
                </a:cxn>
                <a:cxn ang="0">
                  <a:pos x="36" y="0"/>
                </a:cxn>
                <a:cxn ang="0">
                  <a:pos x="12" y="6"/>
                </a:cxn>
                <a:cxn ang="0">
                  <a:pos x="2" y="18"/>
                </a:cxn>
                <a:cxn ang="0">
                  <a:pos x="22" y="8"/>
                </a:cxn>
                <a:cxn ang="0">
                  <a:pos x="40" y="4"/>
                </a:cxn>
                <a:cxn ang="0">
                  <a:pos x="48" y="14"/>
                </a:cxn>
                <a:cxn ang="0">
                  <a:pos x="44" y="36"/>
                </a:cxn>
                <a:cxn ang="0">
                  <a:pos x="34" y="68"/>
                </a:cxn>
                <a:cxn ang="0">
                  <a:pos x="36" y="90"/>
                </a:cxn>
                <a:cxn ang="0">
                  <a:pos x="50" y="98"/>
                </a:cxn>
                <a:cxn ang="0">
                  <a:pos x="74" y="90"/>
                </a:cxn>
                <a:cxn ang="0">
                  <a:pos x="104" y="76"/>
                </a:cxn>
                <a:cxn ang="0">
                  <a:pos x="122" y="72"/>
                </a:cxn>
                <a:cxn ang="0">
                  <a:pos x="128" y="82"/>
                </a:cxn>
                <a:cxn ang="0">
                  <a:pos x="124" y="106"/>
                </a:cxn>
                <a:cxn ang="0">
                  <a:pos x="116" y="136"/>
                </a:cxn>
                <a:cxn ang="0">
                  <a:pos x="116" y="158"/>
                </a:cxn>
                <a:cxn ang="0">
                  <a:pos x="130" y="166"/>
                </a:cxn>
                <a:cxn ang="0">
                  <a:pos x="154" y="158"/>
                </a:cxn>
                <a:cxn ang="0">
                  <a:pos x="184" y="144"/>
                </a:cxn>
                <a:cxn ang="0">
                  <a:pos x="202" y="142"/>
                </a:cxn>
                <a:cxn ang="0">
                  <a:pos x="208" y="150"/>
                </a:cxn>
                <a:cxn ang="0">
                  <a:pos x="206" y="174"/>
                </a:cxn>
                <a:cxn ang="0">
                  <a:pos x="196" y="206"/>
                </a:cxn>
                <a:cxn ang="0">
                  <a:pos x="198" y="226"/>
                </a:cxn>
                <a:cxn ang="0">
                  <a:pos x="212" y="234"/>
                </a:cxn>
                <a:cxn ang="0">
                  <a:pos x="236" y="226"/>
                </a:cxn>
                <a:cxn ang="0">
                  <a:pos x="246" y="216"/>
                </a:cxn>
              </a:cxnLst>
              <a:rect l="0" t="0" r="r" b="b"/>
              <a:pathLst>
                <a:path w="248" h="234">
                  <a:moveTo>
                    <a:pt x="244" y="218"/>
                  </a:moveTo>
                  <a:lnTo>
                    <a:pt x="234" y="222"/>
                  </a:lnTo>
                  <a:lnTo>
                    <a:pt x="224" y="226"/>
                  </a:lnTo>
                  <a:lnTo>
                    <a:pt x="218" y="228"/>
                  </a:lnTo>
                  <a:lnTo>
                    <a:pt x="212" y="230"/>
                  </a:lnTo>
                  <a:lnTo>
                    <a:pt x="208" y="228"/>
                  </a:lnTo>
                  <a:lnTo>
                    <a:pt x="204" y="228"/>
                  </a:lnTo>
                  <a:lnTo>
                    <a:pt x="202" y="224"/>
                  </a:lnTo>
                  <a:lnTo>
                    <a:pt x="200" y="220"/>
                  </a:lnTo>
                  <a:lnTo>
                    <a:pt x="200" y="214"/>
                  </a:lnTo>
                  <a:lnTo>
                    <a:pt x="200" y="206"/>
                  </a:lnTo>
                  <a:lnTo>
                    <a:pt x="204" y="196"/>
                  </a:lnTo>
                  <a:lnTo>
                    <a:pt x="206" y="186"/>
                  </a:lnTo>
                  <a:lnTo>
                    <a:pt x="210" y="174"/>
                  </a:lnTo>
                  <a:lnTo>
                    <a:pt x="212" y="164"/>
                  </a:lnTo>
                  <a:lnTo>
                    <a:pt x="214" y="156"/>
                  </a:lnTo>
                  <a:lnTo>
                    <a:pt x="214" y="150"/>
                  </a:lnTo>
                  <a:lnTo>
                    <a:pt x="212" y="144"/>
                  </a:lnTo>
                  <a:lnTo>
                    <a:pt x="208" y="140"/>
                  </a:lnTo>
                  <a:lnTo>
                    <a:pt x="204" y="138"/>
                  </a:lnTo>
                  <a:lnTo>
                    <a:pt x="198" y="136"/>
                  </a:lnTo>
                  <a:lnTo>
                    <a:pt x="190" y="138"/>
                  </a:lnTo>
                  <a:lnTo>
                    <a:pt x="182" y="140"/>
                  </a:lnTo>
                  <a:lnTo>
                    <a:pt x="174" y="144"/>
                  </a:lnTo>
                  <a:lnTo>
                    <a:pt x="162" y="148"/>
                  </a:lnTo>
                  <a:lnTo>
                    <a:pt x="152" y="154"/>
                  </a:lnTo>
                  <a:lnTo>
                    <a:pt x="144" y="158"/>
                  </a:lnTo>
                  <a:lnTo>
                    <a:pt x="136" y="160"/>
                  </a:lnTo>
                  <a:lnTo>
                    <a:pt x="130" y="160"/>
                  </a:lnTo>
                  <a:lnTo>
                    <a:pt x="126" y="160"/>
                  </a:lnTo>
                  <a:lnTo>
                    <a:pt x="122" y="158"/>
                  </a:lnTo>
                  <a:lnTo>
                    <a:pt x="120" y="156"/>
                  </a:lnTo>
                  <a:lnTo>
                    <a:pt x="120" y="152"/>
                  </a:lnTo>
                  <a:lnTo>
                    <a:pt x="120" y="146"/>
                  </a:lnTo>
                  <a:lnTo>
                    <a:pt x="120" y="138"/>
                  </a:lnTo>
                  <a:lnTo>
                    <a:pt x="122" y="128"/>
                  </a:lnTo>
                  <a:lnTo>
                    <a:pt x="126" y="118"/>
                  </a:lnTo>
                  <a:lnTo>
                    <a:pt x="130" y="106"/>
                  </a:lnTo>
                  <a:lnTo>
                    <a:pt x="132" y="96"/>
                  </a:lnTo>
                  <a:lnTo>
                    <a:pt x="132" y="88"/>
                  </a:lnTo>
                  <a:lnTo>
                    <a:pt x="132" y="80"/>
                  </a:lnTo>
                  <a:lnTo>
                    <a:pt x="130" y="76"/>
                  </a:lnTo>
                  <a:lnTo>
                    <a:pt x="128" y="72"/>
                  </a:lnTo>
                  <a:lnTo>
                    <a:pt x="122" y="68"/>
                  </a:lnTo>
                  <a:lnTo>
                    <a:pt x="116" y="68"/>
                  </a:lnTo>
                  <a:lnTo>
                    <a:pt x="110" y="68"/>
                  </a:lnTo>
                  <a:lnTo>
                    <a:pt x="102" y="72"/>
                  </a:lnTo>
                  <a:lnTo>
                    <a:pt x="92" y="76"/>
                  </a:lnTo>
                  <a:lnTo>
                    <a:pt x="82" y="80"/>
                  </a:lnTo>
                  <a:lnTo>
                    <a:pt x="72" y="86"/>
                  </a:lnTo>
                  <a:lnTo>
                    <a:pt x="64" y="90"/>
                  </a:lnTo>
                  <a:lnTo>
                    <a:pt x="56" y="92"/>
                  </a:lnTo>
                  <a:lnTo>
                    <a:pt x="50" y="92"/>
                  </a:lnTo>
                  <a:lnTo>
                    <a:pt x="46" y="92"/>
                  </a:lnTo>
                  <a:lnTo>
                    <a:pt x="42" y="90"/>
                  </a:lnTo>
                  <a:lnTo>
                    <a:pt x="40" y="88"/>
                  </a:lnTo>
                  <a:lnTo>
                    <a:pt x="38" y="82"/>
                  </a:lnTo>
                  <a:lnTo>
                    <a:pt x="38" y="76"/>
                  </a:lnTo>
                  <a:lnTo>
                    <a:pt x="40" y="70"/>
                  </a:lnTo>
                  <a:lnTo>
                    <a:pt x="42" y="60"/>
                  </a:lnTo>
                  <a:lnTo>
                    <a:pt x="44" y="50"/>
                  </a:lnTo>
                  <a:lnTo>
                    <a:pt x="48" y="38"/>
                  </a:lnTo>
                  <a:lnTo>
                    <a:pt x="50" y="28"/>
                  </a:lnTo>
                  <a:lnTo>
                    <a:pt x="52" y="20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0" y="2"/>
                  </a:lnTo>
                  <a:lnTo>
                    <a:pt x="12" y="6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4" y="16"/>
                  </a:lnTo>
                  <a:lnTo>
                    <a:pt x="14" y="10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4" y="6"/>
                  </a:lnTo>
                  <a:lnTo>
                    <a:pt x="46" y="10"/>
                  </a:lnTo>
                  <a:lnTo>
                    <a:pt x="48" y="14"/>
                  </a:lnTo>
                  <a:lnTo>
                    <a:pt x="48" y="20"/>
                  </a:lnTo>
                  <a:lnTo>
                    <a:pt x="46" y="28"/>
                  </a:lnTo>
                  <a:lnTo>
                    <a:pt x="44" y="36"/>
                  </a:lnTo>
                  <a:lnTo>
                    <a:pt x="40" y="48"/>
                  </a:lnTo>
                  <a:lnTo>
                    <a:pt x="36" y="58"/>
                  </a:lnTo>
                  <a:lnTo>
                    <a:pt x="34" y="68"/>
                  </a:lnTo>
                  <a:lnTo>
                    <a:pt x="34" y="76"/>
                  </a:lnTo>
                  <a:lnTo>
                    <a:pt x="34" y="84"/>
                  </a:lnTo>
                  <a:lnTo>
                    <a:pt x="36" y="90"/>
                  </a:lnTo>
                  <a:lnTo>
                    <a:pt x="38" y="94"/>
                  </a:lnTo>
                  <a:lnTo>
                    <a:pt x="44" y="96"/>
                  </a:lnTo>
                  <a:lnTo>
                    <a:pt x="50" y="98"/>
                  </a:lnTo>
                  <a:lnTo>
                    <a:pt x="56" y="96"/>
                  </a:lnTo>
                  <a:lnTo>
                    <a:pt x="64" y="94"/>
                  </a:lnTo>
                  <a:lnTo>
                    <a:pt x="74" y="90"/>
                  </a:lnTo>
                  <a:lnTo>
                    <a:pt x="84" y="84"/>
                  </a:lnTo>
                  <a:lnTo>
                    <a:pt x="94" y="80"/>
                  </a:lnTo>
                  <a:lnTo>
                    <a:pt x="104" y="76"/>
                  </a:lnTo>
                  <a:lnTo>
                    <a:pt x="110" y="74"/>
                  </a:lnTo>
                  <a:lnTo>
                    <a:pt x="116" y="72"/>
                  </a:lnTo>
                  <a:lnTo>
                    <a:pt x="122" y="72"/>
                  </a:lnTo>
                  <a:lnTo>
                    <a:pt x="124" y="74"/>
                  </a:lnTo>
                  <a:lnTo>
                    <a:pt x="126" y="78"/>
                  </a:lnTo>
                  <a:lnTo>
                    <a:pt x="128" y="82"/>
                  </a:lnTo>
                  <a:lnTo>
                    <a:pt x="128" y="88"/>
                  </a:lnTo>
                  <a:lnTo>
                    <a:pt x="128" y="96"/>
                  </a:lnTo>
                  <a:lnTo>
                    <a:pt x="124" y="106"/>
                  </a:lnTo>
                  <a:lnTo>
                    <a:pt x="122" y="116"/>
                  </a:lnTo>
                  <a:lnTo>
                    <a:pt x="118" y="128"/>
                  </a:lnTo>
                  <a:lnTo>
                    <a:pt x="116" y="136"/>
                  </a:lnTo>
                  <a:lnTo>
                    <a:pt x="114" y="146"/>
                  </a:lnTo>
                  <a:lnTo>
                    <a:pt x="114" y="152"/>
                  </a:lnTo>
                  <a:lnTo>
                    <a:pt x="116" y="158"/>
                  </a:lnTo>
                  <a:lnTo>
                    <a:pt x="120" y="162"/>
                  </a:lnTo>
                  <a:lnTo>
                    <a:pt x="124" y="164"/>
                  </a:lnTo>
                  <a:lnTo>
                    <a:pt x="130" y="166"/>
                  </a:lnTo>
                  <a:lnTo>
                    <a:pt x="138" y="164"/>
                  </a:lnTo>
                  <a:lnTo>
                    <a:pt x="146" y="162"/>
                  </a:lnTo>
                  <a:lnTo>
                    <a:pt x="154" y="158"/>
                  </a:lnTo>
                  <a:lnTo>
                    <a:pt x="166" y="154"/>
                  </a:lnTo>
                  <a:lnTo>
                    <a:pt x="176" y="148"/>
                  </a:lnTo>
                  <a:lnTo>
                    <a:pt x="184" y="144"/>
                  </a:lnTo>
                  <a:lnTo>
                    <a:pt x="192" y="142"/>
                  </a:lnTo>
                  <a:lnTo>
                    <a:pt x="198" y="140"/>
                  </a:lnTo>
                  <a:lnTo>
                    <a:pt x="202" y="142"/>
                  </a:lnTo>
                  <a:lnTo>
                    <a:pt x="206" y="144"/>
                  </a:lnTo>
                  <a:lnTo>
                    <a:pt x="208" y="146"/>
                  </a:lnTo>
                  <a:lnTo>
                    <a:pt x="208" y="150"/>
                  </a:lnTo>
                  <a:lnTo>
                    <a:pt x="210" y="156"/>
                  </a:lnTo>
                  <a:lnTo>
                    <a:pt x="208" y="164"/>
                  </a:lnTo>
                  <a:lnTo>
                    <a:pt x="206" y="174"/>
                  </a:lnTo>
                  <a:lnTo>
                    <a:pt x="202" y="184"/>
                  </a:lnTo>
                  <a:lnTo>
                    <a:pt x="198" y="196"/>
                  </a:lnTo>
                  <a:lnTo>
                    <a:pt x="196" y="206"/>
                  </a:lnTo>
                  <a:lnTo>
                    <a:pt x="196" y="214"/>
                  </a:lnTo>
                  <a:lnTo>
                    <a:pt x="196" y="220"/>
                  </a:lnTo>
                  <a:lnTo>
                    <a:pt x="198" y="226"/>
                  </a:lnTo>
                  <a:lnTo>
                    <a:pt x="200" y="230"/>
                  </a:lnTo>
                  <a:lnTo>
                    <a:pt x="206" y="234"/>
                  </a:lnTo>
                  <a:lnTo>
                    <a:pt x="212" y="234"/>
                  </a:lnTo>
                  <a:lnTo>
                    <a:pt x="218" y="234"/>
                  </a:lnTo>
                  <a:lnTo>
                    <a:pt x="226" y="230"/>
                  </a:lnTo>
                  <a:lnTo>
                    <a:pt x="236" y="226"/>
                  </a:lnTo>
                  <a:lnTo>
                    <a:pt x="246" y="222"/>
                  </a:lnTo>
                  <a:lnTo>
                    <a:pt x="248" y="220"/>
                  </a:lnTo>
                  <a:lnTo>
                    <a:pt x="246" y="216"/>
                  </a:lnTo>
                  <a:lnTo>
                    <a:pt x="244" y="218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grpSp>
          <p:nvGrpSpPr>
            <p:cNvPr id="129146" name="Group 122"/>
            <p:cNvGrpSpPr>
              <a:grpSpLocks/>
            </p:cNvGrpSpPr>
            <p:nvPr/>
          </p:nvGrpSpPr>
          <p:grpSpPr bwMode="auto">
            <a:xfrm>
              <a:off x="1016" y="2557"/>
              <a:ext cx="421" cy="118"/>
              <a:chOff x="4507" y="2811"/>
              <a:chExt cx="661" cy="158"/>
            </a:xfrm>
          </p:grpSpPr>
          <p:sp>
            <p:nvSpPr>
              <p:cNvPr id="129147" name="Freeform 123"/>
              <p:cNvSpPr>
                <a:spLocks/>
              </p:cNvSpPr>
              <p:nvPr/>
            </p:nvSpPr>
            <p:spPr bwMode="auto">
              <a:xfrm>
                <a:off x="4809" y="2858"/>
                <a:ext cx="53" cy="24"/>
              </a:xfrm>
              <a:custGeom>
                <a:avLst/>
                <a:gdLst/>
                <a:ahLst/>
                <a:cxnLst>
                  <a:cxn ang="0">
                    <a:pos x="26" y="12"/>
                  </a:cxn>
                  <a:cxn ang="0">
                    <a:pos x="0" y="14"/>
                  </a:cxn>
                  <a:cxn ang="0">
                    <a:pos x="6" y="8"/>
                  </a:cxn>
                  <a:cxn ang="0">
                    <a:pos x="4" y="0"/>
                  </a:cxn>
                  <a:cxn ang="0">
                    <a:pos x="26" y="12"/>
                  </a:cxn>
                </a:cxnLst>
                <a:rect l="0" t="0" r="r" b="b"/>
                <a:pathLst>
                  <a:path w="26" h="14">
                    <a:moveTo>
                      <a:pt x="26" y="12"/>
                    </a:moveTo>
                    <a:lnTo>
                      <a:pt x="0" y="14"/>
                    </a:lnTo>
                    <a:lnTo>
                      <a:pt x="6" y="8"/>
                    </a:lnTo>
                    <a:lnTo>
                      <a:pt x="4" y="0"/>
                    </a:lnTo>
                    <a:lnTo>
                      <a:pt x="26" y="1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9148" name="Freeform 124"/>
              <p:cNvSpPr>
                <a:spLocks noEditPoints="1"/>
              </p:cNvSpPr>
              <p:nvPr/>
            </p:nvSpPr>
            <p:spPr bwMode="auto">
              <a:xfrm>
                <a:off x="4789" y="2842"/>
                <a:ext cx="102" cy="50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10" y="20"/>
                  </a:cxn>
                  <a:cxn ang="0">
                    <a:pos x="10" y="24"/>
                  </a:cxn>
                  <a:cxn ang="0">
                    <a:pos x="14" y="28"/>
                  </a:cxn>
                  <a:cxn ang="0">
                    <a:pos x="20" y="20"/>
                  </a:cxn>
                  <a:cxn ang="0">
                    <a:pos x="22" y="18"/>
                  </a:cxn>
                  <a:cxn ang="0">
                    <a:pos x="20" y="16"/>
                  </a:cxn>
                  <a:cxn ang="0">
                    <a:pos x="18" y="8"/>
                  </a:cxn>
                  <a:cxn ang="0">
                    <a:pos x="14" y="10"/>
                  </a:cxn>
                  <a:cxn ang="0">
                    <a:pos x="12" y="14"/>
                  </a:cxn>
                  <a:cxn ang="0">
                    <a:pos x="32" y="26"/>
                  </a:cxn>
                  <a:cxn ang="0">
                    <a:pos x="36" y="22"/>
                  </a:cxn>
                  <a:cxn ang="0">
                    <a:pos x="34" y="18"/>
                  </a:cxn>
                  <a:cxn ang="0">
                    <a:pos x="38" y="18"/>
                  </a:cxn>
                  <a:cxn ang="0">
                    <a:pos x="16" y="6"/>
                  </a:cxn>
                  <a:cxn ang="0">
                    <a:pos x="6" y="0"/>
                  </a:cxn>
                  <a:cxn ang="0">
                    <a:pos x="10" y="10"/>
                  </a:cxn>
                  <a:cxn ang="0">
                    <a:pos x="12" y="18"/>
                  </a:cxn>
                  <a:cxn ang="0">
                    <a:pos x="16" y="18"/>
                  </a:cxn>
                  <a:cxn ang="0">
                    <a:pos x="12" y="14"/>
                  </a:cxn>
                  <a:cxn ang="0">
                    <a:pos x="8" y="22"/>
                  </a:cxn>
                  <a:cxn ang="0">
                    <a:pos x="0" y="30"/>
                  </a:cxn>
                  <a:cxn ang="0">
                    <a:pos x="12" y="28"/>
                  </a:cxn>
                  <a:cxn ang="0">
                    <a:pos x="36" y="26"/>
                  </a:cxn>
                  <a:cxn ang="0">
                    <a:pos x="50" y="24"/>
                  </a:cxn>
                  <a:cxn ang="0">
                    <a:pos x="38" y="18"/>
                  </a:cxn>
                </a:cxnLst>
                <a:rect l="0" t="0" r="r" b="b"/>
                <a:pathLst>
                  <a:path w="50" h="30">
                    <a:moveTo>
                      <a:pt x="34" y="18"/>
                    </a:moveTo>
                    <a:lnTo>
                      <a:pt x="10" y="20"/>
                    </a:lnTo>
                    <a:lnTo>
                      <a:pt x="10" y="24"/>
                    </a:lnTo>
                    <a:lnTo>
                      <a:pt x="14" y="28"/>
                    </a:lnTo>
                    <a:lnTo>
                      <a:pt x="20" y="20"/>
                    </a:lnTo>
                    <a:lnTo>
                      <a:pt x="22" y="18"/>
                    </a:lnTo>
                    <a:lnTo>
                      <a:pt x="20" y="16"/>
                    </a:lnTo>
                    <a:lnTo>
                      <a:pt x="18" y="8"/>
                    </a:lnTo>
                    <a:lnTo>
                      <a:pt x="14" y="10"/>
                    </a:lnTo>
                    <a:lnTo>
                      <a:pt x="12" y="14"/>
                    </a:lnTo>
                    <a:lnTo>
                      <a:pt x="32" y="26"/>
                    </a:lnTo>
                    <a:lnTo>
                      <a:pt x="36" y="22"/>
                    </a:lnTo>
                    <a:lnTo>
                      <a:pt x="34" y="18"/>
                    </a:lnTo>
                    <a:close/>
                    <a:moveTo>
                      <a:pt x="38" y="18"/>
                    </a:moveTo>
                    <a:lnTo>
                      <a:pt x="16" y="6"/>
                    </a:lnTo>
                    <a:lnTo>
                      <a:pt x="6" y="0"/>
                    </a:lnTo>
                    <a:lnTo>
                      <a:pt x="10" y="10"/>
                    </a:lnTo>
                    <a:lnTo>
                      <a:pt x="12" y="18"/>
                    </a:lnTo>
                    <a:lnTo>
                      <a:pt x="16" y="18"/>
                    </a:lnTo>
                    <a:lnTo>
                      <a:pt x="12" y="14"/>
                    </a:lnTo>
                    <a:lnTo>
                      <a:pt x="8" y="22"/>
                    </a:lnTo>
                    <a:lnTo>
                      <a:pt x="0" y="30"/>
                    </a:lnTo>
                    <a:lnTo>
                      <a:pt x="12" y="28"/>
                    </a:lnTo>
                    <a:lnTo>
                      <a:pt x="36" y="26"/>
                    </a:lnTo>
                    <a:lnTo>
                      <a:pt x="50" y="24"/>
                    </a:lnTo>
                    <a:lnTo>
                      <a:pt x="38" y="1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9149" name="Freeform 125"/>
              <p:cNvSpPr>
                <a:spLocks/>
              </p:cNvSpPr>
              <p:nvPr/>
            </p:nvSpPr>
            <p:spPr bwMode="auto">
              <a:xfrm>
                <a:off x="4507" y="2811"/>
                <a:ext cx="661" cy="12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320" y="74"/>
                  </a:cxn>
                  <a:cxn ang="0">
                    <a:pos x="322" y="74"/>
                  </a:cxn>
                  <a:cxn ang="0">
                    <a:pos x="324" y="70"/>
                  </a:cxn>
                  <a:cxn ang="0">
                    <a:pos x="322" y="7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4"/>
                  </a:cxn>
                </a:cxnLst>
                <a:rect l="0" t="0" r="r" b="b"/>
                <a:pathLst>
                  <a:path w="324" h="74">
                    <a:moveTo>
                      <a:pt x="2" y="4"/>
                    </a:moveTo>
                    <a:lnTo>
                      <a:pt x="320" y="74"/>
                    </a:lnTo>
                    <a:lnTo>
                      <a:pt x="322" y="74"/>
                    </a:lnTo>
                    <a:lnTo>
                      <a:pt x="324" y="70"/>
                    </a:lnTo>
                    <a:lnTo>
                      <a:pt x="322" y="7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9150" name="Freeform 126"/>
              <p:cNvSpPr>
                <a:spLocks/>
              </p:cNvSpPr>
              <p:nvPr/>
            </p:nvSpPr>
            <p:spPr bwMode="auto">
              <a:xfrm>
                <a:off x="4817" y="2892"/>
                <a:ext cx="49" cy="26"/>
              </a:xfrm>
              <a:custGeom>
                <a:avLst/>
                <a:gdLst/>
                <a:ahLst/>
                <a:cxnLst>
                  <a:cxn ang="0">
                    <a:pos x="24" y="12"/>
                  </a:cxn>
                  <a:cxn ang="0">
                    <a:pos x="0" y="16"/>
                  </a:cxn>
                  <a:cxn ang="0">
                    <a:pos x="4" y="8"/>
                  </a:cxn>
                  <a:cxn ang="0">
                    <a:pos x="2" y="0"/>
                  </a:cxn>
                  <a:cxn ang="0">
                    <a:pos x="24" y="12"/>
                  </a:cxn>
                </a:cxnLst>
                <a:rect l="0" t="0" r="r" b="b"/>
                <a:pathLst>
                  <a:path w="24" h="16">
                    <a:moveTo>
                      <a:pt x="24" y="12"/>
                    </a:moveTo>
                    <a:lnTo>
                      <a:pt x="0" y="16"/>
                    </a:lnTo>
                    <a:lnTo>
                      <a:pt x="4" y="8"/>
                    </a:lnTo>
                    <a:lnTo>
                      <a:pt x="2" y="0"/>
                    </a:lnTo>
                    <a:lnTo>
                      <a:pt x="24" y="1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9151" name="Freeform 127"/>
              <p:cNvSpPr>
                <a:spLocks noEditPoints="1"/>
              </p:cNvSpPr>
              <p:nvPr/>
            </p:nvSpPr>
            <p:spPr bwMode="auto">
              <a:xfrm>
                <a:off x="4793" y="2875"/>
                <a:ext cx="102" cy="53"/>
              </a:xfrm>
              <a:custGeom>
                <a:avLst/>
                <a:gdLst/>
                <a:ahLst/>
                <a:cxnLst>
                  <a:cxn ang="0">
                    <a:pos x="36" y="18"/>
                  </a:cxn>
                  <a:cxn ang="0">
                    <a:pos x="10" y="20"/>
                  </a:cxn>
                  <a:cxn ang="0">
                    <a:pos x="12" y="26"/>
                  </a:cxn>
                  <a:cxn ang="0">
                    <a:pos x="14" y="28"/>
                  </a:cxn>
                  <a:cxn ang="0">
                    <a:pos x="20" y="22"/>
                  </a:cxn>
                  <a:cxn ang="0">
                    <a:pos x="22" y="20"/>
                  </a:cxn>
                  <a:cxn ang="0">
                    <a:pos x="22" y="18"/>
                  </a:cxn>
                  <a:cxn ang="0">
                    <a:pos x="18" y="10"/>
                  </a:cxn>
                  <a:cxn ang="0">
                    <a:pos x="14" y="10"/>
                  </a:cxn>
                  <a:cxn ang="0">
                    <a:pos x="12" y="14"/>
                  </a:cxn>
                  <a:cxn ang="0">
                    <a:pos x="34" y="26"/>
                  </a:cxn>
                  <a:cxn ang="0">
                    <a:pos x="36" y="22"/>
                  </a:cxn>
                  <a:cxn ang="0">
                    <a:pos x="36" y="18"/>
                  </a:cxn>
                  <a:cxn ang="0">
                    <a:pos x="38" y="18"/>
                  </a:cxn>
                  <a:cxn ang="0">
                    <a:pos x="16" y="6"/>
                  </a:cxn>
                  <a:cxn ang="0">
                    <a:pos x="6" y="0"/>
                  </a:cxn>
                  <a:cxn ang="0">
                    <a:pos x="10" y="12"/>
                  </a:cxn>
                  <a:cxn ang="0">
                    <a:pos x="12" y="20"/>
                  </a:cxn>
                  <a:cxn ang="0">
                    <a:pos x="16" y="18"/>
                  </a:cxn>
                  <a:cxn ang="0">
                    <a:pos x="12" y="16"/>
                  </a:cxn>
                  <a:cxn ang="0">
                    <a:pos x="8" y="22"/>
                  </a:cxn>
                  <a:cxn ang="0">
                    <a:pos x="0" y="32"/>
                  </a:cxn>
                  <a:cxn ang="0">
                    <a:pos x="12" y="30"/>
                  </a:cxn>
                  <a:cxn ang="0">
                    <a:pos x="36" y="28"/>
                  </a:cxn>
                  <a:cxn ang="0">
                    <a:pos x="50" y="26"/>
                  </a:cxn>
                  <a:cxn ang="0">
                    <a:pos x="38" y="18"/>
                  </a:cxn>
                </a:cxnLst>
                <a:rect l="0" t="0" r="r" b="b"/>
                <a:pathLst>
                  <a:path w="50" h="32">
                    <a:moveTo>
                      <a:pt x="36" y="18"/>
                    </a:moveTo>
                    <a:lnTo>
                      <a:pt x="10" y="20"/>
                    </a:lnTo>
                    <a:lnTo>
                      <a:pt x="12" y="26"/>
                    </a:lnTo>
                    <a:lnTo>
                      <a:pt x="14" y="28"/>
                    </a:lnTo>
                    <a:lnTo>
                      <a:pt x="20" y="22"/>
                    </a:lnTo>
                    <a:lnTo>
                      <a:pt x="22" y="20"/>
                    </a:lnTo>
                    <a:lnTo>
                      <a:pt x="22" y="18"/>
                    </a:lnTo>
                    <a:lnTo>
                      <a:pt x="18" y="10"/>
                    </a:lnTo>
                    <a:lnTo>
                      <a:pt x="14" y="10"/>
                    </a:lnTo>
                    <a:lnTo>
                      <a:pt x="12" y="14"/>
                    </a:lnTo>
                    <a:lnTo>
                      <a:pt x="34" y="26"/>
                    </a:lnTo>
                    <a:lnTo>
                      <a:pt x="36" y="22"/>
                    </a:lnTo>
                    <a:lnTo>
                      <a:pt x="36" y="18"/>
                    </a:lnTo>
                    <a:close/>
                    <a:moveTo>
                      <a:pt x="38" y="18"/>
                    </a:moveTo>
                    <a:lnTo>
                      <a:pt x="16" y="6"/>
                    </a:lnTo>
                    <a:lnTo>
                      <a:pt x="6" y="0"/>
                    </a:lnTo>
                    <a:lnTo>
                      <a:pt x="10" y="12"/>
                    </a:lnTo>
                    <a:lnTo>
                      <a:pt x="12" y="20"/>
                    </a:lnTo>
                    <a:lnTo>
                      <a:pt x="16" y="18"/>
                    </a:lnTo>
                    <a:lnTo>
                      <a:pt x="12" y="16"/>
                    </a:lnTo>
                    <a:lnTo>
                      <a:pt x="8" y="22"/>
                    </a:lnTo>
                    <a:lnTo>
                      <a:pt x="0" y="32"/>
                    </a:lnTo>
                    <a:lnTo>
                      <a:pt x="12" y="30"/>
                    </a:lnTo>
                    <a:lnTo>
                      <a:pt x="36" y="28"/>
                    </a:lnTo>
                    <a:lnTo>
                      <a:pt x="50" y="26"/>
                    </a:lnTo>
                    <a:lnTo>
                      <a:pt x="38" y="1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9152" name="Freeform 128"/>
              <p:cNvSpPr>
                <a:spLocks/>
              </p:cNvSpPr>
              <p:nvPr/>
            </p:nvSpPr>
            <p:spPr bwMode="auto">
              <a:xfrm>
                <a:off x="4520" y="2848"/>
                <a:ext cx="648" cy="121"/>
              </a:xfrm>
              <a:custGeom>
                <a:avLst/>
                <a:gdLst/>
                <a:ahLst/>
                <a:cxnLst>
                  <a:cxn ang="0">
                    <a:pos x="2" y="6"/>
                  </a:cxn>
                  <a:cxn ang="0">
                    <a:pos x="314" y="72"/>
                  </a:cxn>
                  <a:cxn ang="0">
                    <a:pos x="316" y="72"/>
                  </a:cxn>
                  <a:cxn ang="0">
                    <a:pos x="318" y="68"/>
                  </a:cxn>
                  <a:cxn ang="0">
                    <a:pos x="316" y="6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2" y="6"/>
                  </a:cxn>
                </a:cxnLst>
                <a:rect l="0" t="0" r="r" b="b"/>
                <a:pathLst>
                  <a:path w="318" h="72">
                    <a:moveTo>
                      <a:pt x="2" y="6"/>
                    </a:moveTo>
                    <a:lnTo>
                      <a:pt x="314" y="72"/>
                    </a:lnTo>
                    <a:lnTo>
                      <a:pt x="316" y="72"/>
                    </a:lnTo>
                    <a:lnTo>
                      <a:pt x="318" y="68"/>
                    </a:lnTo>
                    <a:lnTo>
                      <a:pt x="316" y="6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grpSp>
          <p:nvGrpSpPr>
            <p:cNvPr id="129153" name="Group 129"/>
            <p:cNvGrpSpPr>
              <a:grpSpLocks/>
            </p:cNvGrpSpPr>
            <p:nvPr/>
          </p:nvGrpSpPr>
          <p:grpSpPr bwMode="auto">
            <a:xfrm>
              <a:off x="173" y="2547"/>
              <a:ext cx="354" cy="119"/>
              <a:chOff x="2888" y="2825"/>
              <a:chExt cx="698" cy="127"/>
            </a:xfrm>
          </p:grpSpPr>
          <p:sp>
            <p:nvSpPr>
              <p:cNvPr id="129154" name="Freeform 130"/>
              <p:cNvSpPr>
                <a:spLocks/>
              </p:cNvSpPr>
              <p:nvPr/>
            </p:nvSpPr>
            <p:spPr bwMode="auto">
              <a:xfrm>
                <a:off x="2888" y="2825"/>
                <a:ext cx="690" cy="87"/>
              </a:xfrm>
              <a:custGeom>
                <a:avLst/>
                <a:gdLst/>
                <a:ahLst/>
                <a:cxnLst>
                  <a:cxn ang="0">
                    <a:pos x="4" y="52"/>
                  </a:cxn>
                  <a:cxn ang="0">
                    <a:pos x="336" y="6"/>
                  </a:cxn>
                  <a:cxn ang="0">
                    <a:pos x="338" y="6"/>
                  </a:cxn>
                  <a:cxn ang="0">
                    <a:pos x="336" y="0"/>
                  </a:cxn>
                  <a:cxn ang="0">
                    <a:pos x="334" y="2"/>
                  </a:cxn>
                  <a:cxn ang="0">
                    <a:pos x="4" y="48"/>
                  </a:cxn>
                  <a:cxn ang="0">
                    <a:pos x="0" y="48"/>
                  </a:cxn>
                  <a:cxn ang="0">
                    <a:pos x="2" y="52"/>
                  </a:cxn>
                  <a:cxn ang="0">
                    <a:pos x="4" y="52"/>
                  </a:cxn>
                </a:cxnLst>
                <a:rect l="0" t="0" r="r" b="b"/>
                <a:pathLst>
                  <a:path w="338" h="52">
                    <a:moveTo>
                      <a:pt x="4" y="52"/>
                    </a:moveTo>
                    <a:lnTo>
                      <a:pt x="336" y="6"/>
                    </a:lnTo>
                    <a:lnTo>
                      <a:pt x="338" y="6"/>
                    </a:lnTo>
                    <a:lnTo>
                      <a:pt x="336" y="0"/>
                    </a:lnTo>
                    <a:lnTo>
                      <a:pt x="334" y="2"/>
                    </a:lnTo>
                    <a:lnTo>
                      <a:pt x="4" y="48"/>
                    </a:lnTo>
                    <a:lnTo>
                      <a:pt x="0" y="48"/>
                    </a:lnTo>
                    <a:lnTo>
                      <a:pt x="2" y="52"/>
                    </a:lnTo>
                    <a:lnTo>
                      <a:pt x="4" y="5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9155" name="Freeform 131"/>
              <p:cNvSpPr>
                <a:spLocks/>
              </p:cNvSpPr>
              <p:nvPr/>
            </p:nvSpPr>
            <p:spPr bwMode="auto">
              <a:xfrm>
                <a:off x="2888" y="2865"/>
                <a:ext cx="698" cy="87"/>
              </a:xfrm>
              <a:custGeom>
                <a:avLst/>
                <a:gdLst/>
                <a:ahLst/>
                <a:cxnLst>
                  <a:cxn ang="0">
                    <a:pos x="4" y="52"/>
                  </a:cxn>
                  <a:cxn ang="0">
                    <a:pos x="340" y="6"/>
                  </a:cxn>
                  <a:cxn ang="0">
                    <a:pos x="342" y="4"/>
                  </a:cxn>
                  <a:cxn ang="0">
                    <a:pos x="342" y="0"/>
                  </a:cxn>
                  <a:cxn ang="0">
                    <a:pos x="340" y="0"/>
                  </a:cxn>
                  <a:cxn ang="0">
                    <a:pos x="4" y="48"/>
                  </a:cxn>
                  <a:cxn ang="0">
                    <a:pos x="0" y="48"/>
                  </a:cxn>
                  <a:cxn ang="0">
                    <a:pos x="2" y="52"/>
                  </a:cxn>
                  <a:cxn ang="0">
                    <a:pos x="4" y="52"/>
                  </a:cxn>
                </a:cxnLst>
                <a:rect l="0" t="0" r="r" b="b"/>
                <a:pathLst>
                  <a:path w="342" h="52">
                    <a:moveTo>
                      <a:pt x="4" y="52"/>
                    </a:moveTo>
                    <a:lnTo>
                      <a:pt x="340" y="6"/>
                    </a:lnTo>
                    <a:lnTo>
                      <a:pt x="342" y="4"/>
                    </a:lnTo>
                    <a:lnTo>
                      <a:pt x="342" y="0"/>
                    </a:lnTo>
                    <a:lnTo>
                      <a:pt x="340" y="0"/>
                    </a:lnTo>
                    <a:lnTo>
                      <a:pt x="4" y="48"/>
                    </a:lnTo>
                    <a:lnTo>
                      <a:pt x="0" y="48"/>
                    </a:lnTo>
                    <a:lnTo>
                      <a:pt x="2" y="52"/>
                    </a:lnTo>
                    <a:lnTo>
                      <a:pt x="4" y="5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sp>
          <p:nvSpPr>
            <p:cNvPr id="129156" name="Freeform 132"/>
            <p:cNvSpPr>
              <a:spLocks/>
            </p:cNvSpPr>
            <p:nvPr/>
          </p:nvSpPr>
          <p:spPr bwMode="auto">
            <a:xfrm>
              <a:off x="494" y="2354"/>
              <a:ext cx="571" cy="329"/>
            </a:xfrm>
            <a:custGeom>
              <a:avLst/>
              <a:gdLst/>
              <a:ahLst/>
              <a:cxnLst>
                <a:cxn ang="0">
                  <a:pos x="468" y="94"/>
                </a:cxn>
                <a:cxn ang="0">
                  <a:pos x="462" y="114"/>
                </a:cxn>
                <a:cxn ang="0">
                  <a:pos x="444" y="134"/>
                </a:cxn>
                <a:cxn ang="0">
                  <a:pos x="416" y="152"/>
                </a:cxn>
                <a:cxn ang="0">
                  <a:pos x="380" y="166"/>
                </a:cxn>
                <a:cxn ang="0">
                  <a:pos x="336" y="178"/>
                </a:cxn>
                <a:cxn ang="0">
                  <a:pos x="288" y="184"/>
                </a:cxn>
                <a:cxn ang="0">
                  <a:pos x="234" y="186"/>
                </a:cxn>
                <a:cxn ang="0">
                  <a:pos x="180" y="184"/>
                </a:cxn>
                <a:cxn ang="0">
                  <a:pos x="132" y="178"/>
                </a:cxn>
                <a:cxn ang="0">
                  <a:pos x="88" y="166"/>
                </a:cxn>
                <a:cxn ang="0">
                  <a:pos x="52" y="152"/>
                </a:cxn>
                <a:cxn ang="0">
                  <a:pos x="24" y="134"/>
                </a:cxn>
                <a:cxn ang="0">
                  <a:pos x="8" y="114"/>
                </a:cxn>
                <a:cxn ang="0">
                  <a:pos x="0" y="94"/>
                </a:cxn>
                <a:cxn ang="0">
                  <a:pos x="8" y="72"/>
                </a:cxn>
                <a:cxn ang="0">
                  <a:pos x="24" y="52"/>
                </a:cxn>
                <a:cxn ang="0">
                  <a:pos x="52" y="36"/>
                </a:cxn>
                <a:cxn ang="0">
                  <a:pos x="88" y="20"/>
                </a:cxn>
                <a:cxn ang="0">
                  <a:pos x="132" y="10"/>
                </a:cxn>
                <a:cxn ang="0">
                  <a:pos x="180" y="2"/>
                </a:cxn>
                <a:cxn ang="0">
                  <a:pos x="234" y="0"/>
                </a:cxn>
                <a:cxn ang="0">
                  <a:pos x="288" y="2"/>
                </a:cxn>
                <a:cxn ang="0">
                  <a:pos x="336" y="10"/>
                </a:cxn>
                <a:cxn ang="0">
                  <a:pos x="380" y="20"/>
                </a:cxn>
                <a:cxn ang="0">
                  <a:pos x="416" y="36"/>
                </a:cxn>
                <a:cxn ang="0">
                  <a:pos x="444" y="52"/>
                </a:cxn>
                <a:cxn ang="0">
                  <a:pos x="462" y="72"/>
                </a:cxn>
                <a:cxn ang="0">
                  <a:pos x="468" y="94"/>
                </a:cxn>
              </a:cxnLst>
              <a:rect l="0" t="0" r="r" b="b"/>
              <a:pathLst>
                <a:path w="468" h="186">
                  <a:moveTo>
                    <a:pt x="468" y="94"/>
                  </a:moveTo>
                  <a:lnTo>
                    <a:pt x="462" y="114"/>
                  </a:lnTo>
                  <a:lnTo>
                    <a:pt x="444" y="134"/>
                  </a:lnTo>
                  <a:lnTo>
                    <a:pt x="416" y="152"/>
                  </a:lnTo>
                  <a:lnTo>
                    <a:pt x="380" y="166"/>
                  </a:lnTo>
                  <a:lnTo>
                    <a:pt x="336" y="178"/>
                  </a:lnTo>
                  <a:lnTo>
                    <a:pt x="288" y="184"/>
                  </a:lnTo>
                  <a:lnTo>
                    <a:pt x="234" y="186"/>
                  </a:lnTo>
                  <a:lnTo>
                    <a:pt x="180" y="184"/>
                  </a:lnTo>
                  <a:lnTo>
                    <a:pt x="132" y="178"/>
                  </a:lnTo>
                  <a:lnTo>
                    <a:pt x="88" y="166"/>
                  </a:lnTo>
                  <a:lnTo>
                    <a:pt x="52" y="152"/>
                  </a:lnTo>
                  <a:lnTo>
                    <a:pt x="24" y="134"/>
                  </a:lnTo>
                  <a:lnTo>
                    <a:pt x="8" y="114"/>
                  </a:lnTo>
                  <a:lnTo>
                    <a:pt x="0" y="94"/>
                  </a:lnTo>
                  <a:lnTo>
                    <a:pt x="8" y="72"/>
                  </a:lnTo>
                  <a:lnTo>
                    <a:pt x="24" y="52"/>
                  </a:lnTo>
                  <a:lnTo>
                    <a:pt x="52" y="36"/>
                  </a:lnTo>
                  <a:lnTo>
                    <a:pt x="88" y="20"/>
                  </a:lnTo>
                  <a:lnTo>
                    <a:pt x="132" y="10"/>
                  </a:lnTo>
                  <a:lnTo>
                    <a:pt x="180" y="2"/>
                  </a:lnTo>
                  <a:lnTo>
                    <a:pt x="234" y="0"/>
                  </a:lnTo>
                  <a:lnTo>
                    <a:pt x="288" y="2"/>
                  </a:lnTo>
                  <a:lnTo>
                    <a:pt x="336" y="10"/>
                  </a:lnTo>
                  <a:lnTo>
                    <a:pt x="380" y="20"/>
                  </a:lnTo>
                  <a:lnTo>
                    <a:pt x="416" y="36"/>
                  </a:lnTo>
                  <a:lnTo>
                    <a:pt x="444" y="52"/>
                  </a:lnTo>
                  <a:lnTo>
                    <a:pt x="462" y="72"/>
                  </a:lnTo>
                  <a:lnTo>
                    <a:pt x="468" y="94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100000">
                  <a:schemeClr val="hlink"/>
                </a:gs>
              </a:gsLst>
              <a:path path="rect">
                <a:fillToRect l="50000" t="50000" r="50000" b="50000"/>
              </a:path>
            </a:gradFill>
            <a:ln w="0">
              <a:solidFill>
                <a:srgbClr val="E1E1E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9157" name="Freeform 133"/>
            <p:cNvSpPr>
              <a:spLocks/>
            </p:cNvSpPr>
            <p:nvPr/>
          </p:nvSpPr>
          <p:spPr bwMode="auto">
            <a:xfrm rot="19066066">
              <a:off x="1002" y="2221"/>
              <a:ext cx="404" cy="310"/>
            </a:xfrm>
            <a:custGeom>
              <a:avLst/>
              <a:gdLst/>
              <a:ahLst/>
              <a:cxnLst>
                <a:cxn ang="0">
                  <a:pos x="224" y="226"/>
                </a:cxn>
                <a:cxn ang="0">
                  <a:pos x="208" y="228"/>
                </a:cxn>
                <a:cxn ang="0">
                  <a:pos x="200" y="220"/>
                </a:cxn>
                <a:cxn ang="0">
                  <a:pos x="204" y="196"/>
                </a:cxn>
                <a:cxn ang="0">
                  <a:pos x="212" y="164"/>
                </a:cxn>
                <a:cxn ang="0">
                  <a:pos x="212" y="144"/>
                </a:cxn>
                <a:cxn ang="0">
                  <a:pos x="198" y="136"/>
                </a:cxn>
                <a:cxn ang="0">
                  <a:pos x="174" y="144"/>
                </a:cxn>
                <a:cxn ang="0">
                  <a:pos x="144" y="158"/>
                </a:cxn>
                <a:cxn ang="0">
                  <a:pos x="126" y="160"/>
                </a:cxn>
                <a:cxn ang="0">
                  <a:pos x="120" y="152"/>
                </a:cxn>
                <a:cxn ang="0">
                  <a:pos x="122" y="128"/>
                </a:cxn>
                <a:cxn ang="0">
                  <a:pos x="132" y="96"/>
                </a:cxn>
                <a:cxn ang="0">
                  <a:pos x="130" y="76"/>
                </a:cxn>
                <a:cxn ang="0">
                  <a:pos x="116" y="68"/>
                </a:cxn>
                <a:cxn ang="0">
                  <a:pos x="92" y="76"/>
                </a:cxn>
                <a:cxn ang="0">
                  <a:pos x="64" y="90"/>
                </a:cxn>
                <a:cxn ang="0">
                  <a:pos x="46" y="92"/>
                </a:cxn>
                <a:cxn ang="0">
                  <a:pos x="38" y="82"/>
                </a:cxn>
                <a:cxn ang="0">
                  <a:pos x="42" y="60"/>
                </a:cxn>
                <a:cxn ang="0">
                  <a:pos x="50" y="28"/>
                </a:cxn>
                <a:cxn ang="0">
                  <a:pos x="50" y="6"/>
                </a:cxn>
                <a:cxn ang="0">
                  <a:pos x="36" y="0"/>
                </a:cxn>
                <a:cxn ang="0">
                  <a:pos x="12" y="6"/>
                </a:cxn>
                <a:cxn ang="0">
                  <a:pos x="2" y="18"/>
                </a:cxn>
                <a:cxn ang="0">
                  <a:pos x="22" y="8"/>
                </a:cxn>
                <a:cxn ang="0">
                  <a:pos x="40" y="4"/>
                </a:cxn>
                <a:cxn ang="0">
                  <a:pos x="48" y="14"/>
                </a:cxn>
                <a:cxn ang="0">
                  <a:pos x="44" y="36"/>
                </a:cxn>
                <a:cxn ang="0">
                  <a:pos x="34" y="68"/>
                </a:cxn>
                <a:cxn ang="0">
                  <a:pos x="36" y="90"/>
                </a:cxn>
                <a:cxn ang="0">
                  <a:pos x="50" y="98"/>
                </a:cxn>
                <a:cxn ang="0">
                  <a:pos x="74" y="90"/>
                </a:cxn>
                <a:cxn ang="0">
                  <a:pos x="104" y="76"/>
                </a:cxn>
                <a:cxn ang="0">
                  <a:pos x="122" y="72"/>
                </a:cxn>
                <a:cxn ang="0">
                  <a:pos x="128" y="82"/>
                </a:cxn>
                <a:cxn ang="0">
                  <a:pos x="124" y="106"/>
                </a:cxn>
                <a:cxn ang="0">
                  <a:pos x="116" y="136"/>
                </a:cxn>
                <a:cxn ang="0">
                  <a:pos x="116" y="158"/>
                </a:cxn>
                <a:cxn ang="0">
                  <a:pos x="130" y="166"/>
                </a:cxn>
                <a:cxn ang="0">
                  <a:pos x="154" y="158"/>
                </a:cxn>
                <a:cxn ang="0">
                  <a:pos x="184" y="144"/>
                </a:cxn>
                <a:cxn ang="0">
                  <a:pos x="202" y="142"/>
                </a:cxn>
                <a:cxn ang="0">
                  <a:pos x="208" y="150"/>
                </a:cxn>
                <a:cxn ang="0">
                  <a:pos x="206" y="174"/>
                </a:cxn>
                <a:cxn ang="0">
                  <a:pos x="196" y="206"/>
                </a:cxn>
                <a:cxn ang="0">
                  <a:pos x="198" y="226"/>
                </a:cxn>
                <a:cxn ang="0">
                  <a:pos x="212" y="234"/>
                </a:cxn>
                <a:cxn ang="0">
                  <a:pos x="236" y="226"/>
                </a:cxn>
                <a:cxn ang="0">
                  <a:pos x="246" y="216"/>
                </a:cxn>
              </a:cxnLst>
              <a:rect l="0" t="0" r="r" b="b"/>
              <a:pathLst>
                <a:path w="248" h="234">
                  <a:moveTo>
                    <a:pt x="244" y="218"/>
                  </a:moveTo>
                  <a:lnTo>
                    <a:pt x="234" y="222"/>
                  </a:lnTo>
                  <a:lnTo>
                    <a:pt x="224" y="226"/>
                  </a:lnTo>
                  <a:lnTo>
                    <a:pt x="218" y="228"/>
                  </a:lnTo>
                  <a:lnTo>
                    <a:pt x="212" y="230"/>
                  </a:lnTo>
                  <a:lnTo>
                    <a:pt x="208" y="228"/>
                  </a:lnTo>
                  <a:lnTo>
                    <a:pt x="204" y="228"/>
                  </a:lnTo>
                  <a:lnTo>
                    <a:pt x="202" y="224"/>
                  </a:lnTo>
                  <a:lnTo>
                    <a:pt x="200" y="220"/>
                  </a:lnTo>
                  <a:lnTo>
                    <a:pt x="200" y="214"/>
                  </a:lnTo>
                  <a:lnTo>
                    <a:pt x="200" y="206"/>
                  </a:lnTo>
                  <a:lnTo>
                    <a:pt x="204" y="196"/>
                  </a:lnTo>
                  <a:lnTo>
                    <a:pt x="206" y="186"/>
                  </a:lnTo>
                  <a:lnTo>
                    <a:pt x="210" y="174"/>
                  </a:lnTo>
                  <a:lnTo>
                    <a:pt x="212" y="164"/>
                  </a:lnTo>
                  <a:lnTo>
                    <a:pt x="214" y="156"/>
                  </a:lnTo>
                  <a:lnTo>
                    <a:pt x="214" y="150"/>
                  </a:lnTo>
                  <a:lnTo>
                    <a:pt x="212" y="144"/>
                  </a:lnTo>
                  <a:lnTo>
                    <a:pt x="208" y="140"/>
                  </a:lnTo>
                  <a:lnTo>
                    <a:pt x="204" y="138"/>
                  </a:lnTo>
                  <a:lnTo>
                    <a:pt x="198" y="136"/>
                  </a:lnTo>
                  <a:lnTo>
                    <a:pt x="190" y="138"/>
                  </a:lnTo>
                  <a:lnTo>
                    <a:pt x="182" y="140"/>
                  </a:lnTo>
                  <a:lnTo>
                    <a:pt x="174" y="144"/>
                  </a:lnTo>
                  <a:lnTo>
                    <a:pt x="162" y="148"/>
                  </a:lnTo>
                  <a:lnTo>
                    <a:pt x="152" y="154"/>
                  </a:lnTo>
                  <a:lnTo>
                    <a:pt x="144" y="158"/>
                  </a:lnTo>
                  <a:lnTo>
                    <a:pt x="136" y="160"/>
                  </a:lnTo>
                  <a:lnTo>
                    <a:pt x="130" y="160"/>
                  </a:lnTo>
                  <a:lnTo>
                    <a:pt x="126" y="160"/>
                  </a:lnTo>
                  <a:lnTo>
                    <a:pt x="122" y="158"/>
                  </a:lnTo>
                  <a:lnTo>
                    <a:pt x="120" y="156"/>
                  </a:lnTo>
                  <a:lnTo>
                    <a:pt x="120" y="152"/>
                  </a:lnTo>
                  <a:lnTo>
                    <a:pt x="120" y="146"/>
                  </a:lnTo>
                  <a:lnTo>
                    <a:pt x="120" y="138"/>
                  </a:lnTo>
                  <a:lnTo>
                    <a:pt x="122" y="128"/>
                  </a:lnTo>
                  <a:lnTo>
                    <a:pt x="126" y="118"/>
                  </a:lnTo>
                  <a:lnTo>
                    <a:pt x="130" y="106"/>
                  </a:lnTo>
                  <a:lnTo>
                    <a:pt x="132" y="96"/>
                  </a:lnTo>
                  <a:lnTo>
                    <a:pt x="132" y="88"/>
                  </a:lnTo>
                  <a:lnTo>
                    <a:pt x="132" y="80"/>
                  </a:lnTo>
                  <a:lnTo>
                    <a:pt x="130" y="76"/>
                  </a:lnTo>
                  <a:lnTo>
                    <a:pt x="128" y="72"/>
                  </a:lnTo>
                  <a:lnTo>
                    <a:pt x="122" y="68"/>
                  </a:lnTo>
                  <a:lnTo>
                    <a:pt x="116" y="68"/>
                  </a:lnTo>
                  <a:lnTo>
                    <a:pt x="110" y="68"/>
                  </a:lnTo>
                  <a:lnTo>
                    <a:pt x="102" y="72"/>
                  </a:lnTo>
                  <a:lnTo>
                    <a:pt x="92" y="76"/>
                  </a:lnTo>
                  <a:lnTo>
                    <a:pt x="82" y="80"/>
                  </a:lnTo>
                  <a:lnTo>
                    <a:pt x="72" y="86"/>
                  </a:lnTo>
                  <a:lnTo>
                    <a:pt x="64" y="90"/>
                  </a:lnTo>
                  <a:lnTo>
                    <a:pt x="56" y="92"/>
                  </a:lnTo>
                  <a:lnTo>
                    <a:pt x="50" y="92"/>
                  </a:lnTo>
                  <a:lnTo>
                    <a:pt x="46" y="92"/>
                  </a:lnTo>
                  <a:lnTo>
                    <a:pt x="42" y="90"/>
                  </a:lnTo>
                  <a:lnTo>
                    <a:pt x="40" y="88"/>
                  </a:lnTo>
                  <a:lnTo>
                    <a:pt x="38" y="82"/>
                  </a:lnTo>
                  <a:lnTo>
                    <a:pt x="38" y="76"/>
                  </a:lnTo>
                  <a:lnTo>
                    <a:pt x="40" y="70"/>
                  </a:lnTo>
                  <a:lnTo>
                    <a:pt x="42" y="60"/>
                  </a:lnTo>
                  <a:lnTo>
                    <a:pt x="44" y="50"/>
                  </a:lnTo>
                  <a:lnTo>
                    <a:pt x="48" y="38"/>
                  </a:lnTo>
                  <a:lnTo>
                    <a:pt x="50" y="28"/>
                  </a:lnTo>
                  <a:lnTo>
                    <a:pt x="52" y="20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0" y="2"/>
                  </a:lnTo>
                  <a:lnTo>
                    <a:pt x="12" y="6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4" y="16"/>
                  </a:lnTo>
                  <a:lnTo>
                    <a:pt x="14" y="10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4" y="6"/>
                  </a:lnTo>
                  <a:lnTo>
                    <a:pt x="46" y="10"/>
                  </a:lnTo>
                  <a:lnTo>
                    <a:pt x="48" y="14"/>
                  </a:lnTo>
                  <a:lnTo>
                    <a:pt x="48" y="20"/>
                  </a:lnTo>
                  <a:lnTo>
                    <a:pt x="46" y="28"/>
                  </a:lnTo>
                  <a:lnTo>
                    <a:pt x="44" y="36"/>
                  </a:lnTo>
                  <a:lnTo>
                    <a:pt x="40" y="48"/>
                  </a:lnTo>
                  <a:lnTo>
                    <a:pt x="36" y="58"/>
                  </a:lnTo>
                  <a:lnTo>
                    <a:pt x="34" y="68"/>
                  </a:lnTo>
                  <a:lnTo>
                    <a:pt x="34" y="76"/>
                  </a:lnTo>
                  <a:lnTo>
                    <a:pt x="34" y="84"/>
                  </a:lnTo>
                  <a:lnTo>
                    <a:pt x="36" y="90"/>
                  </a:lnTo>
                  <a:lnTo>
                    <a:pt x="38" y="94"/>
                  </a:lnTo>
                  <a:lnTo>
                    <a:pt x="44" y="96"/>
                  </a:lnTo>
                  <a:lnTo>
                    <a:pt x="50" y="98"/>
                  </a:lnTo>
                  <a:lnTo>
                    <a:pt x="56" y="96"/>
                  </a:lnTo>
                  <a:lnTo>
                    <a:pt x="64" y="94"/>
                  </a:lnTo>
                  <a:lnTo>
                    <a:pt x="74" y="90"/>
                  </a:lnTo>
                  <a:lnTo>
                    <a:pt x="84" y="84"/>
                  </a:lnTo>
                  <a:lnTo>
                    <a:pt x="94" y="80"/>
                  </a:lnTo>
                  <a:lnTo>
                    <a:pt x="104" y="76"/>
                  </a:lnTo>
                  <a:lnTo>
                    <a:pt x="110" y="74"/>
                  </a:lnTo>
                  <a:lnTo>
                    <a:pt x="116" y="72"/>
                  </a:lnTo>
                  <a:lnTo>
                    <a:pt x="122" y="72"/>
                  </a:lnTo>
                  <a:lnTo>
                    <a:pt x="124" y="74"/>
                  </a:lnTo>
                  <a:lnTo>
                    <a:pt x="126" y="78"/>
                  </a:lnTo>
                  <a:lnTo>
                    <a:pt x="128" y="82"/>
                  </a:lnTo>
                  <a:lnTo>
                    <a:pt x="128" y="88"/>
                  </a:lnTo>
                  <a:lnTo>
                    <a:pt x="128" y="96"/>
                  </a:lnTo>
                  <a:lnTo>
                    <a:pt x="124" y="106"/>
                  </a:lnTo>
                  <a:lnTo>
                    <a:pt x="122" y="116"/>
                  </a:lnTo>
                  <a:lnTo>
                    <a:pt x="118" y="128"/>
                  </a:lnTo>
                  <a:lnTo>
                    <a:pt x="116" y="136"/>
                  </a:lnTo>
                  <a:lnTo>
                    <a:pt x="114" y="146"/>
                  </a:lnTo>
                  <a:lnTo>
                    <a:pt x="114" y="152"/>
                  </a:lnTo>
                  <a:lnTo>
                    <a:pt x="116" y="158"/>
                  </a:lnTo>
                  <a:lnTo>
                    <a:pt x="120" y="162"/>
                  </a:lnTo>
                  <a:lnTo>
                    <a:pt x="124" y="164"/>
                  </a:lnTo>
                  <a:lnTo>
                    <a:pt x="130" y="166"/>
                  </a:lnTo>
                  <a:lnTo>
                    <a:pt x="138" y="164"/>
                  </a:lnTo>
                  <a:lnTo>
                    <a:pt x="146" y="162"/>
                  </a:lnTo>
                  <a:lnTo>
                    <a:pt x="154" y="158"/>
                  </a:lnTo>
                  <a:lnTo>
                    <a:pt x="166" y="154"/>
                  </a:lnTo>
                  <a:lnTo>
                    <a:pt x="176" y="148"/>
                  </a:lnTo>
                  <a:lnTo>
                    <a:pt x="184" y="144"/>
                  </a:lnTo>
                  <a:lnTo>
                    <a:pt x="192" y="142"/>
                  </a:lnTo>
                  <a:lnTo>
                    <a:pt x="198" y="140"/>
                  </a:lnTo>
                  <a:lnTo>
                    <a:pt x="202" y="142"/>
                  </a:lnTo>
                  <a:lnTo>
                    <a:pt x="206" y="144"/>
                  </a:lnTo>
                  <a:lnTo>
                    <a:pt x="208" y="146"/>
                  </a:lnTo>
                  <a:lnTo>
                    <a:pt x="208" y="150"/>
                  </a:lnTo>
                  <a:lnTo>
                    <a:pt x="210" y="156"/>
                  </a:lnTo>
                  <a:lnTo>
                    <a:pt x="208" y="164"/>
                  </a:lnTo>
                  <a:lnTo>
                    <a:pt x="206" y="174"/>
                  </a:lnTo>
                  <a:lnTo>
                    <a:pt x="202" y="184"/>
                  </a:lnTo>
                  <a:lnTo>
                    <a:pt x="198" y="196"/>
                  </a:lnTo>
                  <a:lnTo>
                    <a:pt x="196" y="206"/>
                  </a:lnTo>
                  <a:lnTo>
                    <a:pt x="196" y="214"/>
                  </a:lnTo>
                  <a:lnTo>
                    <a:pt x="196" y="220"/>
                  </a:lnTo>
                  <a:lnTo>
                    <a:pt x="198" y="226"/>
                  </a:lnTo>
                  <a:lnTo>
                    <a:pt x="200" y="230"/>
                  </a:lnTo>
                  <a:lnTo>
                    <a:pt x="206" y="234"/>
                  </a:lnTo>
                  <a:lnTo>
                    <a:pt x="212" y="234"/>
                  </a:lnTo>
                  <a:lnTo>
                    <a:pt x="218" y="234"/>
                  </a:lnTo>
                  <a:lnTo>
                    <a:pt x="226" y="230"/>
                  </a:lnTo>
                  <a:lnTo>
                    <a:pt x="236" y="226"/>
                  </a:lnTo>
                  <a:lnTo>
                    <a:pt x="246" y="222"/>
                  </a:lnTo>
                  <a:lnTo>
                    <a:pt x="248" y="220"/>
                  </a:lnTo>
                  <a:lnTo>
                    <a:pt x="246" y="216"/>
                  </a:lnTo>
                  <a:lnTo>
                    <a:pt x="244" y="218"/>
                  </a:lnTo>
                  <a:close/>
                </a:path>
              </a:pathLst>
            </a:custGeom>
            <a:solidFill>
              <a:srgbClr val="000000"/>
            </a:solidFill>
            <a:ln w="19050" cmpd="sng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9158" name="Line 134"/>
            <p:cNvSpPr>
              <a:spLocks noChangeShapeType="1"/>
            </p:cNvSpPr>
            <p:nvPr/>
          </p:nvSpPr>
          <p:spPr bwMode="auto">
            <a:xfrm>
              <a:off x="103" y="2081"/>
              <a:ext cx="276" cy="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9159" name="Line 135"/>
            <p:cNvSpPr>
              <a:spLocks noChangeShapeType="1"/>
            </p:cNvSpPr>
            <p:nvPr/>
          </p:nvSpPr>
          <p:spPr bwMode="auto">
            <a:xfrm flipV="1">
              <a:off x="365" y="1858"/>
              <a:ext cx="424" cy="236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stealth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grpSp>
        <p:nvGrpSpPr>
          <p:cNvPr id="129206" name="Group 182"/>
          <p:cNvGrpSpPr>
            <a:grpSpLocks/>
          </p:cNvGrpSpPr>
          <p:nvPr/>
        </p:nvGrpSpPr>
        <p:grpSpPr bwMode="auto">
          <a:xfrm>
            <a:off x="3298825" y="2449513"/>
            <a:ext cx="2971800" cy="2197100"/>
            <a:chOff x="1958" y="1783"/>
            <a:chExt cx="1872" cy="1384"/>
          </a:xfrm>
        </p:grpSpPr>
        <p:sp>
          <p:nvSpPr>
            <p:cNvPr id="129204" name="Line 180"/>
            <p:cNvSpPr>
              <a:spLocks noChangeShapeType="1"/>
            </p:cNvSpPr>
            <p:nvPr/>
          </p:nvSpPr>
          <p:spPr bwMode="auto">
            <a:xfrm flipH="1">
              <a:off x="2701" y="2290"/>
              <a:ext cx="280" cy="272"/>
            </a:xfrm>
            <a:prstGeom prst="line">
              <a:avLst/>
            </a:prstGeom>
            <a:noFill/>
            <a:ln w="28575">
              <a:solidFill>
                <a:srgbClr val="FF2718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9049" name="Text Box 25"/>
            <p:cNvSpPr txBox="1">
              <a:spLocks noChangeArrowheads="1"/>
            </p:cNvSpPr>
            <p:nvPr/>
          </p:nvSpPr>
          <p:spPr bwMode="auto">
            <a:xfrm>
              <a:off x="3262" y="2723"/>
              <a:ext cx="56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 algn="ctr" defTabSz="914400" fontAlgn="base">
                <a:spcBef>
                  <a:spcPct val="50000"/>
                </a:spcBef>
                <a:spcAft>
                  <a:spcPct val="0"/>
                </a:spcAft>
                <a:buClr>
                  <a:srgbClr val="808080"/>
                </a:buClr>
                <a:buSzPct val="75000"/>
                <a:buFont typeface="Wingdings" pitchFamily="-65" charset="2"/>
                <a:buNone/>
              </a:pPr>
              <a:r>
                <a:rPr lang="en-US" sz="1600">
                  <a:solidFill>
                    <a:srgbClr val="33CC33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P</a:t>
              </a:r>
              <a:r>
                <a:rPr lang="en-US" sz="1600">
                  <a:solidFill>
                    <a:srgbClr val="33CC33"/>
                  </a:solidFill>
                  <a:latin typeface="Symbol" pitchFamily="-65" charset="2"/>
                  <a:ea typeface="Arial" pitchFamily="-65" charset="0"/>
                  <a:cs typeface="Arial" pitchFamily="-65" charset="0"/>
                  <a:sym typeface="Symbol" pitchFamily="-65" charset="2"/>
                </a:rPr>
                <a:t></a:t>
              </a:r>
              <a:r>
                <a:rPr lang="el-GR" sz="1600">
                  <a:solidFill>
                    <a:srgbClr val="33CC33"/>
                  </a:solidFill>
                  <a:latin typeface="ヒラギノ明朝 ProN W3" pitchFamily="-65" charset="-128"/>
                  <a:ea typeface="Arial" pitchFamily="-65" charset="0"/>
                  <a:cs typeface="Arial" pitchFamily="-65" charset="0"/>
                </a:rPr>
                <a:t>Δ</a:t>
              </a:r>
              <a:r>
                <a:rPr lang="en-US" sz="1600">
                  <a:solidFill>
                    <a:srgbClr val="33CC33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/2</a:t>
              </a:r>
              <a:endParaRPr lang="el-GR" sz="1600">
                <a:solidFill>
                  <a:srgbClr val="33CC33"/>
                </a:solidFill>
                <a:latin typeface="Comic Sans MS" pitchFamily="-65" charset="0"/>
                <a:ea typeface="Arial" pitchFamily="-65" charset="0"/>
                <a:cs typeface="Arial" pitchFamily="-65" charset="0"/>
              </a:endParaRPr>
            </a:p>
          </p:txBody>
        </p:sp>
        <p:sp>
          <p:nvSpPr>
            <p:cNvPr id="129079" name="Text Box 55"/>
            <p:cNvSpPr txBox="1">
              <a:spLocks noChangeArrowheads="1"/>
            </p:cNvSpPr>
            <p:nvPr/>
          </p:nvSpPr>
          <p:spPr bwMode="auto">
            <a:xfrm>
              <a:off x="2206" y="2917"/>
              <a:ext cx="130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 algn="ctr" defTabSz="914400" fontAlgn="base">
                <a:spcBef>
                  <a:spcPct val="50000"/>
                </a:spcBef>
                <a:spcAft>
                  <a:spcPct val="0"/>
                </a:spcAft>
                <a:buClr>
                  <a:srgbClr val="808080"/>
                </a:buClr>
                <a:buSzPct val="75000"/>
                <a:buFont typeface="Wingdings" pitchFamily="-65" charset="2"/>
                <a:buNone/>
              </a:pPr>
              <a:r>
                <a:rPr lang="en-US" sz="2000">
                  <a:solidFill>
                    <a:srgbClr val="333399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GPD</a:t>
              </a:r>
              <a:r>
                <a:rPr lang="en-US" sz="2000" baseline="-15000">
                  <a:solidFill>
                    <a:srgbClr val="333399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f</a:t>
              </a:r>
              <a:r>
                <a:rPr lang="en-US" sz="2000">
                  <a:solidFill>
                    <a:srgbClr val="333399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(</a:t>
              </a:r>
              <a:r>
                <a:rPr lang="en-US" sz="2000">
                  <a:solidFill>
                    <a:srgbClr val="FF0000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x,</a:t>
              </a:r>
              <a:r>
                <a:rPr lang="el-GR" sz="2000">
                  <a:solidFill>
                    <a:srgbClr val="FF0000"/>
                  </a:solidFill>
                  <a:latin typeface="ヒラギノ明朝 ProN W3" pitchFamily="-65" charset="-128"/>
                  <a:ea typeface="Arial" pitchFamily="-65" charset="0"/>
                  <a:cs typeface="Arial" pitchFamily="-65" charset="0"/>
                </a:rPr>
                <a:t>ξ</a:t>
              </a:r>
              <a:r>
                <a:rPr lang="en-US" sz="2000">
                  <a:solidFill>
                    <a:srgbClr val="FF0000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 ,</a:t>
              </a:r>
              <a:r>
                <a:rPr lang="en-US" sz="2000">
                  <a:solidFill>
                    <a:srgbClr val="03D21E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t=</a:t>
              </a:r>
              <a:r>
                <a:rPr lang="en-US" sz="2000">
                  <a:solidFill>
                    <a:srgbClr val="03D21E"/>
                  </a:solidFill>
                  <a:latin typeface="Symbol" pitchFamily="-65" charset="2"/>
                  <a:ea typeface="Arial" pitchFamily="-65" charset="0"/>
                  <a:cs typeface="Arial" pitchFamily="-65" charset="0"/>
                  <a:sym typeface="Symbol" pitchFamily="-65" charset="2"/>
                </a:rPr>
                <a:t></a:t>
              </a:r>
              <a:r>
                <a:rPr lang="en-US" sz="2000" baseline="30000">
                  <a:solidFill>
                    <a:srgbClr val="03D21E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2</a:t>
              </a:r>
              <a:r>
                <a:rPr lang="en-US" sz="2000">
                  <a:solidFill>
                    <a:srgbClr val="333399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)</a:t>
              </a:r>
              <a:endParaRPr lang="en-US" sz="2000">
                <a:solidFill>
                  <a:srgbClr val="FF0000"/>
                </a:solidFill>
                <a:latin typeface="Comic Sans MS" pitchFamily="-65" charset="0"/>
                <a:ea typeface="Arial" pitchFamily="-65" charset="0"/>
                <a:cs typeface="Arial" pitchFamily="-65" charset="0"/>
              </a:endParaRPr>
            </a:p>
          </p:txBody>
        </p:sp>
        <p:sp>
          <p:nvSpPr>
            <p:cNvPr id="129080" name="Line 56"/>
            <p:cNvSpPr>
              <a:spLocks noChangeShapeType="1"/>
            </p:cNvSpPr>
            <p:nvPr/>
          </p:nvSpPr>
          <p:spPr bwMode="auto">
            <a:xfrm>
              <a:off x="2765" y="2282"/>
              <a:ext cx="280" cy="272"/>
            </a:xfrm>
            <a:prstGeom prst="line">
              <a:avLst/>
            </a:prstGeom>
            <a:noFill/>
            <a:ln w="28575">
              <a:solidFill>
                <a:srgbClr val="FF2718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9081" name="Freeform 57"/>
            <p:cNvSpPr>
              <a:spLocks/>
            </p:cNvSpPr>
            <p:nvPr/>
          </p:nvSpPr>
          <p:spPr bwMode="auto">
            <a:xfrm>
              <a:off x="2445" y="1983"/>
              <a:ext cx="308" cy="324"/>
            </a:xfrm>
            <a:custGeom>
              <a:avLst/>
              <a:gdLst/>
              <a:ahLst/>
              <a:cxnLst>
                <a:cxn ang="0">
                  <a:pos x="224" y="226"/>
                </a:cxn>
                <a:cxn ang="0">
                  <a:pos x="208" y="228"/>
                </a:cxn>
                <a:cxn ang="0">
                  <a:pos x="200" y="220"/>
                </a:cxn>
                <a:cxn ang="0">
                  <a:pos x="204" y="196"/>
                </a:cxn>
                <a:cxn ang="0">
                  <a:pos x="212" y="164"/>
                </a:cxn>
                <a:cxn ang="0">
                  <a:pos x="212" y="144"/>
                </a:cxn>
                <a:cxn ang="0">
                  <a:pos x="198" y="136"/>
                </a:cxn>
                <a:cxn ang="0">
                  <a:pos x="174" y="144"/>
                </a:cxn>
                <a:cxn ang="0">
                  <a:pos x="144" y="158"/>
                </a:cxn>
                <a:cxn ang="0">
                  <a:pos x="126" y="160"/>
                </a:cxn>
                <a:cxn ang="0">
                  <a:pos x="120" y="152"/>
                </a:cxn>
                <a:cxn ang="0">
                  <a:pos x="122" y="128"/>
                </a:cxn>
                <a:cxn ang="0">
                  <a:pos x="132" y="96"/>
                </a:cxn>
                <a:cxn ang="0">
                  <a:pos x="130" y="76"/>
                </a:cxn>
                <a:cxn ang="0">
                  <a:pos x="116" y="68"/>
                </a:cxn>
                <a:cxn ang="0">
                  <a:pos x="92" y="76"/>
                </a:cxn>
                <a:cxn ang="0">
                  <a:pos x="64" y="90"/>
                </a:cxn>
                <a:cxn ang="0">
                  <a:pos x="46" y="92"/>
                </a:cxn>
                <a:cxn ang="0">
                  <a:pos x="38" y="82"/>
                </a:cxn>
                <a:cxn ang="0">
                  <a:pos x="42" y="60"/>
                </a:cxn>
                <a:cxn ang="0">
                  <a:pos x="50" y="28"/>
                </a:cxn>
                <a:cxn ang="0">
                  <a:pos x="50" y="6"/>
                </a:cxn>
                <a:cxn ang="0">
                  <a:pos x="36" y="0"/>
                </a:cxn>
                <a:cxn ang="0">
                  <a:pos x="12" y="6"/>
                </a:cxn>
                <a:cxn ang="0">
                  <a:pos x="2" y="18"/>
                </a:cxn>
                <a:cxn ang="0">
                  <a:pos x="22" y="8"/>
                </a:cxn>
                <a:cxn ang="0">
                  <a:pos x="40" y="4"/>
                </a:cxn>
                <a:cxn ang="0">
                  <a:pos x="48" y="14"/>
                </a:cxn>
                <a:cxn ang="0">
                  <a:pos x="44" y="36"/>
                </a:cxn>
                <a:cxn ang="0">
                  <a:pos x="34" y="68"/>
                </a:cxn>
                <a:cxn ang="0">
                  <a:pos x="36" y="90"/>
                </a:cxn>
                <a:cxn ang="0">
                  <a:pos x="50" y="98"/>
                </a:cxn>
                <a:cxn ang="0">
                  <a:pos x="74" y="90"/>
                </a:cxn>
                <a:cxn ang="0">
                  <a:pos x="104" y="76"/>
                </a:cxn>
                <a:cxn ang="0">
                  <a:pos x="122" y="72"/>
                </a:cxn>
                <a:cxn ang="0">
                  <a:pos x="128" y="82"/>
                </a:cxn>
                <a:cxn ang="0">
                  <a:pos x="124" y="106"/>
                </a:cxn>
                <a:cxn ang="0">
                  <a:pos x="116" y="136"/>
                </a:cxn>
                <a:cxn ang="0">
                  <a:pos x="116" y="158"/>
                </a:cxn>
                <a:cxn ang="0">
                  <a:pos x="130" y="166"/>
                </a:cxn>
                <a:cxn ang="0">
                  <a:pos x="154" y="158"/>
                </a:cxn>
                <a:cxn ang="0">
                  <a:pos x="184" y="144"/>
                </a:cxn>
                <a:cxn ang="0">
                  <a:pos x="202" y="142"/>
                </a:cxn>
                <a:cxn ang="0">
                  <a:pos x="208" y="150"/>
                </a:cxn>
                <a:cxn ang="0">
                  <a:pos x="206" y="174"/>
                </a:cxn>
                <a:cxn ang="0">
                  <a:pos x="196" y="206"/>
                </a:cxn>
                <a:cxn ang="0">
                  <a:pos x="198" y="226"/>
                </a:cxn>
                <a:cxn ang="0">
                  <a:pos x="212" y="234"/>
                </a:cxn>
                <a:cxn ang="0">
                  <a:pos x="236" y="226"/>
                </a:cxn>
                <a:cxn ang="0">
                  <a:pos x="246" y="216"/>
                </a:cxn>
              </a:cxnLst>
              <a:rect l="0" t="0" r="r" b="b"/>
              <a:pathLst>
                <a:path w="248" h="234">
                  <a:moveTo>
                    <a:pt x="244" y="218"/>
                  </a:moveTo>
                  <a:lnTo>
                    <a:pt x="234" y="222"/>
                  </a:lnTo>
                  <a:lnTo>
                    <a:pt x="224" y="226"/>
                  </a:lnTo>
                  <a:lnTo>
                    <a:pt x="218" y="228"/>
                  </a:lnTo>
                  <a:lnTo>
                    <a:pt x="212" y="230"/>
                  </a:lnTo>
                  <a:lnTo>
                    <a:pt x="208" y="228"/>
                  </a:lnTo>
                  <a:lnTo>
                    <a:pt x="204" y="228"/>
                  </a:lnTo>
                  <a:lnTo>
                    <a:pt x="202" y="224"/>
                  </a:lnTo>
                  <a:lnTo>
                    <a:pt x="200" y="220"/>
                  </a:lnTo>
                  <a:lnTo>
                    <a:pt x="200" y="214"/>
                  </a:lnTo>
                  <a:lnTo>
                    <a:pt x="200" y="206"/>
                  </a:lnTo>
                  <a:lnTo>
                    <a:pt x="204" y="196"/>
                  </a:lnTo>
                  <a:lnTo>
                    <a:pt x="206" y="186"/>
                  </a:lnTo>
                  <a:lnTo>
                    <a:pt x="210" y="174"/>
                  </a:lnTo>
                  <a:lnTo>
                    <a:pt x="212" y="164"/>
                  </a:lnTo>
                  <a:lnTo>
                    <a:pt x="214" y="156"/>
                  </a:lnTo>
                  <a:lnTo>
                    <a:pt x="214" y="150"/>
                  </a:lnTo>
                  <a:lnTo>
                    <a:pt x="212" y="144"/>
                  </a:lnTo>
                  <a:lnTo>
                    <a:pt x="208" y="140"/>
                  </a:lnTo>
                  <a:lnTo>
                    <a:pt x="204" y="138"/>
                  </a:lnTo>
                  <a:lnTo>
                    <a:pt x="198" y="136"/>
                  </a:lnTo>
                  <a:lnTo>
                    <a:pt x="190" y="138"/>
                  </a:lnTo>
                  <a:lnTo>
                    <a:pt x="182" y="140"/>
                  </a:lnTo>
                  <a:lnTo>
                    <a:pt x="174" y="144"/>
                  </a:lnTo>
                  <a:lnTo>
                    <a:pt x="162" y="148"/>
                  </a:lnTo>
                  <a:lnTo>
                    <a:pt x="152" y="154"/>
                  </a:lnTo>
                  <a:lnTo>
                    <a:pt x="144" y="158"/>
                  </a:lnTo>
                  <a:lnTo>
                    <a:pt x="136" y="160"/>
                  </a:lnTo>
                  <a:lnTo>
                    <a:pt x="130" y="160"/>
                  </a:lnTo>
                  <a:lnTo>
                    <a:pt x="126" y="160"/>
                  </a:lnTo>
                  <a:lnTo>
                    <a:pt x="122" y="158"/>
                  </a:lnTo>
                  <a:lnTo>
                    <a:pt x="120" y="156"/>
                  </a:lnTo>
                  <a:lnTo>
                    <a:pt x="120" y="152"/>
                  </a:lnTo>
                  <a:lnTo>
                    <a:pt x="120" y="146"/>
                  </a:lnTo>
                  <a:lnTo>
                    <a:pt x="120" y="138"/>
                  </a:lnTo>
                  <a:lnTo>
                    <a:pt x="122" y="128"/>
                  </a:lnTo>
                  <a:lnTo>
                    <a:pt x="126" y="118"/>
                  </a:lnTo>
                  <a:lnTo>
                    <a:pt x="130" y="106"/>
                  </a:lnTo>
                  <a:lnTo>
                    <a:pt x="132" y="96"/>
                  </a:lnTo>
                  <a:lnTo>
                    <a:pt x="132" y="88"/>
                  </a:lnTo>
                  <a:lnTo>
                    <a:pt x="132" y="80"/>
                  </a:lnTo>
                  <a:lnTo>
                    <a:pt x="130" y="76"/>
                  </a:lnTo>
                  <a:lnTo>
                    <a:pt x="128" y="72"/>
                  </a:lnTo>
                  <a:lnTo>
                    <a:pt x="122" y="68"/>
                  </a:lnTo>
                  <a:lnTo>
                    <a:pt x="116" y="68"/>
                  </a:lnTo>
                  <a:lnTo>
                    <a:pt x="110" y="68"/>
                  </a:lnTo>
                  <a:lnTo>
                    <a:pt x="102" y="72"/>
                  </a:lnTo>
                  <a:lnTo>
                    <a:pt x="92" y="76"/>
                  </a:lnTo>
                  <a:lnTo>
                    <a:pt x="82" y="80"/>
                  </a:lnTo>
                  <a:lnTo>
                    <a:pt x="72" y="86"/>
                  </a:lnTo>
                  <a:lnTo>
                    <a:pt x="64" y="90"/>
                  </a:lnTo>
                  <a:lnTo>
                    <a:pt x="56" y="92"/>
                  </a:lnTo>
                  <a:lnTo>
                    <a:pt x="50" y="92"/>
                  </a:lnTo>
                  <a:lnTo>
                    <a:pt x="46" y="92"/>
                  </a:lnTo>
                  <a:lnTo>
                    <a:pt x="42" y="90"/>
                  </a:lnTo>
                  <a:lnTo>
                    <a:pt x="40" y="88"/>
                  </a:lnTo>
                  <a:lnTo>
                    <a:pt x="38" y="82"/>
                  </a:lnTo>
                  <a:lnTo>
                    <a:pt x="38" y="76"/>
                  </a:lnTo>
                  <a:lnTo>
                    <a:pt x="40" y="70"/>
                  </a:lnTo>
                  <a:lnTo>
                    <a:pt x="42" y="60"/>
                  </a:lnTo>
                  <a:lnTo>
                    <a:pt x="44" y="50"/>
                  </a:lnTo>
                  <a:lnTo>
                    <a:pt x="48" y="38"/>
                  </a:lnTo>
                  <a:lnTo>
                    <a:pt x="50" y="28"/>
                  </a:lnTo>
                  <a:lnTo>
                    <a:pt x="52" y="20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0" y="2"/>
                  </a:lnTo>
                  <a:lnTo>
                    <a:pt x="12" y="6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4" y="16"/>
                  </a:lnTo>
                  <a:lnTo>
                    <a:pt x="14" y="10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4" y="6"/>
                  </a:lnTo>
                  <a:lnTo>
                    <a:pt x="46" y="10"/>
                  </a:lnTo>
                  <a:lnTo>
                    <a:pt x="48" y="14"/>
                  </a:lnTo>
                  <a:lnTo>
                    <a:pt x="48" y="20"/>
                  </a:lnTo>
                  <a:lnTo>
                    <a:pt x="46" y="28"/>
                  </a:lnTo>
                  <a:lnTo>
                    <a:pt x="44" y="36"/>
                  </a:lnTo>
                  <a:lnTo>
                    <a:pt x="40" y="48"/>
                  </a:lnTo>
                  <a:lnTo>
                    <a:pt x="36" y="58"/>
                  </a:lnTo>
                  <a:lnTo>
                    <a:pt x="34" y="68"/>
                  </a:lnTo>
                  <a:lnTo>
                    <a:pt x="34" y="76"/>
                  </a:lnTo>
                  <a:lnTo>
                    <a:pt x="34" y="84"/>
                  </a:lnTo>
                  <a:lnTo>
                    <a:pt x="36" y="90"/>
                  </a:lnTo>
                  <a:lnTo>
                    <a:pt x="38" y="94"/>
                  </a:lnTo>
                  <a:lnTo>
                    <a:pt x="44" y="96"/>
                  </a:lnTo>
                  <a:lnTo>
                    <a:pt x="50" y="98"/>
                  </a:lnTo>
                  <a:lnTo>
                    <a:pt x="56" y="96"/>
                  </a:lnTo>
                  <a:lnTo>
                    <a:pt x="64" y="94"/>
                  </a:lnTo>
                  <a:lnTo>
                    <a:pt x="74" y="90"/>
                  </a:lnTo>
                  <a:lnTo>
                    <a:pt x="84" y="84"/>
                  </a:lnTo>
                  <a:lnTo>
                    <a:pt x="94" y="80"/>
                  </a:lnTo>
                  <a:lnTo>
                    <a:pt x="104" y="76"/>
                  </a:lnTo>
                  <a:lnTo>
                    <a:pt x="110" y="74"/>
                  </a:lnTo>
                  <a:lnTo>
                    <a:pt x="116" y="72"/>
                  </a:lnTo>
                  <a:lnTo>
                    <a:pt x="122" y="72"/>
                  </a:lnTo>
                  <a:lnTo>
                    <a:pt x="124" y="74"/>
                  </a:lnTo>
                  <a:lnTo>
                    <a:pt x="126" y="78"/>
                  </a:lnTo>
                  <a:lnTo>
                    <a:pt x="128" y="82"/>
                  </a:lnTo>
                  <a:lnTo>
                    <a:pt x="128" y="88"/>
                  </a:lnTo>
                  <a:lnTo>
                    <a:pt x="128" y="96"/>
                  </a:lnTo>
                  <a:lnTo>
                    <a:pt x="124" y="106"/>
                  </a:lnTo>
                  <a:lnTo>
                    <a:pt x="122" y="116"/>
                  </a:lnTo>
                  <a:lnTo>
                    <a:pt x="118" y="128"/>
                  </a:lnTo>
                  <a:lnTo>
                    <a:pt x="116" y="136"/>
                  </a:lnTo>
                  <a:lnTo>
                    <a:pt x="114" y="146"/>
                  </a:lnTo>
                  <a:lnTo>
                    <a:pt x="114" y="152"/>
                  </a:lnTo>
                  <a:lnTo>
                    <a:pt x="116" y="158"/>
                  </a:lnTo>
                  <a:lnTo>
                    <a:pt x="120" y="162"/>
                  </a:lnTo>
                  <a:lnTo>
                    <a:pt x="124" y="164"/>
                  </a:lnTo>
                  <a:lnTo>
                    <a:pt x="130" y="166"/>
                  </a:lnTo>
                  <a:lnTo>
                    <a:pt x="138" y="164"/>
                  </a:lnTo>
                  <a:lnTo>
                    <a:pt x="146" y="162"/>
                  </a:lnTo>
                  <a:lnTo>
                    <a:pt x="154" y="158"/>
                  </a:lnTo>
                  <a:lnTo>
                    <a:pt x="166" y="154"/>
                  </a:lnTo>
                  <a:lnTo>
                    <a:pt x="176" y="148"/>
                  </a:lnTo>
                  <a:lnTo>
                    <a:pt x="184" y="144"/>
                  </a:lnTo>
                  <a:lnTo>
                    <a:pt x="192" y="142"/>
                  </a:lnTo>
                  <a:lnTo>
                    <a:pt x="198" y="140"/>
                  </a:lnTo>
                  <a:lnTo>
                    <a:pt x="202" y="142"/>
                  </a:lnTo>
                  <a:lnTo>
                    <a:pt x="206" y="144"/>
                  </a:lnTo>
                  <a:lnTo>
                    <a:pt x="208" y="146"/>
                  </a:lnTo>
                  <a:lnTo>
                    <a:pt x="208" y="150"/>
                  </a:lnTo>
                  <a:lnTo>
                    <a:pt x="210" y="156"/>
                  </a:lnTo>
                  <a:lnTo>
                    <a:pt x="208" y="164"/>
                  </a:lnTo>
                  <a:lnTo>
                    <a:pt x="206" y="174"/>
                  </a:lnTo>
                  <a:lnTo>
                    <a:pt x="202" y="184"/>
                  </a:lnTo>
                  <a:lnTo>
                    <a:pt x="198" y="196"/>
                  </a:lnTo>
                  <a:lnTo>
                    <a:pt x="196" y="206"/>
                  </a:lnTo>
                  <a:lnTo>
                    <a:pt x="196" y="214"/>
                  </a:lnTo>
                  <a:lnTo>
                    <a:pt x="196" y="220"/>
                  </a:lnTo>
                  <a:lnTo>
                    <a:pt x="198" y="226"/>
                  </a:lnTo>
                  <a:lnTo>
                    <a:pt x="200" y="230"/>
                  </a:lnTo>
                  <a:lnTo>
                    <a:pt x="206" y="234"/>
                  </a:lnTo>
                  <a:lnTo>
                    <a:pt x="212" y="234"/>
                  </a:lnTo>
                  <a:lnTo>
                    <a:pt x="218" y="234"/>
                  </a:lnTo>
                  <a:lnTo>
                    <a:pt x="226" y="230"/>
                  </a:lnTo>
                  <a:lnTo>
                    <a:pt x="236" y="226"/>
                  </a:lnTo>
                  <a:lnTo>
                    <a:pt x="246" y="222"/>
                  </a:lnTo>
                  <a:lnTo>
                    <a:pt x="248" y="220"/>
                  </a:lnTo>
                  <a:lnTo>
                    <a:pt x="246" y="216"/>
                  </a:lnTo>
                  <a:lnTo>
                    <a:pt x="244" y="218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grpSp>
          <p:nvGrpSpPr>
            <p:cNvPr id="129082" name="Group 58"/>
            <p:cNvGrpSpPr>
              <a:grpSpLocks/>
            </p:cNvGrpSpPr>
            <p:nvPr/>
          </p:nvGrpSpPr>
          <p:grpSpPr bwMode="auto">
            <a:xfrm>
              <a:off x="3184" y="2637"/>
              <a:ext cx="421" cy="118"/>
              <a:chOff x="4507" y="2811"/>
              <a:chExt cx="661" cy="158"/>
            </a:xfrm>
          </p:grpSpPr>
          <p:sp>
            <p:nvSpPr>
              <p:cNvPr id="129083" name="Freeform 59"/>
              <p:cNvSpPr>
                <a:spLocks/>
              </p:cNvSpPr>
              <p:nvPr/>
            </p:nvSpPr>
            <p:spPr bwMode="auto">
              <a:xfrm>
                <a:off x="4809" y="2858"/>
                <a:ext cx="53" cy="24"/>
              </a:xfrm>
              <a:custGeom>
                <a:avLst/>
                <a:gdLst/>
                <a:ahLst/>
                <a:cxnLst>
                  <a:cxn ang="0">
                    <a:pos x="26" y="12"/>
                  </a:cxn>
                  <a:cxn ang="0">
                    <a:pos x="0" y="14"/>
                  </a:cxn>
                  <a:cxn ang="0">
                    <a:pos x="6" y="8"/>
                  </a:cxn>
                  <a:cxn ang="0">
                    <a:pos x="4" y="0"/>
                  </a:cxn>
                  <a:cxn ang="0">
                    <a:pos x="26" y="12"/>
                  </a:cxn>
                </a:cxnLst>
                <a:rect l="0" t="0" r="r" b="b"/>
                <a:pathLst>
                  <a:path w="26" h="14">
                    <a:moveTo>
                      <a:pt x="26" y="12"/>
                    </a:moveTo>
                    <a:lnTo>
                      <a:pt x="0" y="14"/>
                    </a:lnTo>
                    <a:lnTo>
                      <a:pt x="6" y="8"/>
                    </a:lnTo>
                    <a:lnTo>
                      <a:pt x="4" y="0"/>
                    </a:lnTo>
                    <a:lnTo>
                      <a:pt x="26" y="1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9084" name="Freeform 60"/>
              <p:cNvSpPr>
                <a:spLocks noEditPoints="1"/>
              </p:cNvSpPr>
              <p:nvPr/>
            </p:nvSpPr>
            <p:spPr bwMode="auto">
              <a:xfrm>
                <a:off x="4789" y="2842"/>
                <a:ext cx="102" cy="50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10" y="20"/>
                  </a:cxn>
                  <a:cxn ang="0">
                    <a:pos x="10" y="24"/>
                  </a:cxn>
                  <a:cxn ang="0">
                    <a:pos x="14" y="28"/>
                  </a:cxn>
                  <a:cxn ang="0">
                    <a:pos x="20" y="20"/>
                  </a:cxn>
                  <a:cxn ang="0">
                    <a:pos x="22" y="18"/>
                  </a:cxn>
                  <a:cxn ang="0">
                    <a:pos x="20" y="16"/>
                  </a:cxn>
                  <a:cxn ang="0">
                    <a:pos x="18" y="8"/>
                  </a:cxn>
                  <a:cxn ang="0">
                    <a:pos x="14" y="10"/>
                  </a:cxn>
                  <a:cxn ang="0">
                    <a:pos x="12" y="14"/>
                  </a:cxn>
                  <a:cxn ang="0">
                    <a:pos x="32" y="26"/>
                  </a:cxn>
                  <a:cxn ang="0">
                    <a:pos x="36" y="22"/>
                  </a:cxn>
                  <a:cxn ang="0">
                    <a:pos x="34" y="18"/>
                  </a:cxn>
                  <a:cxn ang="0">
                    <a:pos x="38" y="18"/>
                  </a:cxn>
                  <a:cxn ang="0">
                    <a:pos x="16" y="6"/>
                  </a:cxn>
                  <a:cxn ang="0">
                    <a:pos x="6" y="0"/>
                  </a:cxn>
                  <a:cxn ang="0">
                    <a:pos x="10" y="10"/>
                  </a:cxn>
                  <a:cxn ang="0">
                    <a:pos x="12" y="18"/>
                  </a:cxn>
                  <a:cxn ang="0">
                    <a:pos x="16" y="18"/>
                  </a:cxn>
                  <a:cxn ang="0">
                    <a:pos x="12" y="14"/>
                  </a:cxn>
                  <a:cxn ang="0">
                    <a:pos x="8" y="22"/>
                  </a:cxn>
                  <a:cxn ang="0">
                    <a:pos x="0" y="30"/>
                  </a:cxn>
                  <a:cxn ang="0">
                    <a:pos x="12" y="28"/>
                  </a:cxn>
                  <a:cxn ang="0">
                    <a:pos x="36" y="26"/>
                  </a:cxn>
                  <a:cxn ang="0">
                    <a:pos x="50" y="24"/>
                  </a:cxn>
                  <a:cxn ang="0">
                    <a:pos x="38" y="18"/>
                  </a:cxn>
                </a:cxnLst>
                <a:rect l="0" t="0" r="r" b="b"/>
                <a:pathLst>
                  <a:path w="50" h="30">
                    <a:moveTo>
                      <a:pt x="34" y="18"/>
                    </a:moveTo>
                    <a:lnTo>
                      <a:pt x="10" y="20"/>
                    </a:lnTo>
                    <a:lnTo>
                      <a:pt x="10" y="24"/>
                    </a:lnTo>
                    <a:lnTo>
                      <a:pt x="14" y="28"/>
                    </a:lnTo>
                    <a:lnTo>
                      <a:pt x="20" y="20"/>
                    </a:lnTo>
                    <a:lnTo>
                      <a:pt x="22" y="18"/>
                    </a:lnTo>
                    <a:lnTo>
                      <a:pt x="20" y="16"/>
                    </a:lnTo>
                    <a:lnTo>
                      <a:pt x="18" y="8"/>
                    </a:lnTo>
                    <a:lnTo>
                      <a:pt x="14" y="10"/>
                    </a:lnTo>
                    <a:lnTo>
                      <a:pt x="12" y="14"/>
                    </a:lnTo>
                    <a:lnTo>
                      <a:pt x="32" y="26"/>
                    </a:lnTo>
                    <a:lnTo>
                      <a:pt x="36" y="22"/>
                    </a:lnTo>
                    <a:lnTo>
                      <a:pt x="34" y="18"/>
                    </a:lnTo>
                    <a:close/>
                    <a:moveTo>
                      <a:pt x="38" y="18"/>
                    </a:moveTo>
                    <a:lnTo>
                      <a:pt x="16" y="6"/>
                    </a:lnTo>
                    <a:lnTo>
                      <a:pt x="6" y="0"/>
                    </a:lnTo>
                    <a:lnTo>
                      <a:pt x="10" y="10"/>
                    </a:lnTo>
                    <a:lnTo>
                      <a:pt x="12" y="18"/>
                    </a:lnTo>
                    <a:lnTo>
                      <a:pt x="16" y="18"/>
                    </a:lnTo>
                    <a:lnTo>
                      <a:pt x="12" y="14"/>
                    </a:lnTo>
                    <a:lnTo>
                      <a:pt x="8" y="22"/>
                    </a:lnTo>
                    <a:lnTo>
                      <a:pt x="0" y="30"/>
                    </a:lnTo>
                    <a:lnTo>
                      <a:pt x="12" y="28"/>
                    </a:lnTo>
                    <a:lnTo>
                      <a:pt x="36" y="26"/>
                    </a:lnTo>
                    <a:lnTo>
                      <a:pt x="50" y="24"/>
                    </a:lnTo>
                    <a:lnTo>
                      <a:pt x="38" y="1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9085" name="Freeform 61"/>
              <p:cNvSpPr>
                <a:spLocks/>
              </p:cNvSpPr>
              <p:nvPr/>
            </p:nvSpPr>
            <p:spPr bwMode="auto">
              <a:xfrm>
                <a:off x="4507" y="2811"/>
                <a:ext cx="661" cy="12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320" y="74"/>
                  </a:cxn>
                  <a:cxn ang="0">
                    <a:pos x="322" y="74"/>
                  </a:cxn>
                  <a:cxn ang="0">
                    <a:pos x="324" y="70"/>
                  </a:cxn>
                  <a:cxn ang="0">
                    <a:pos x="322" y="7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4"/>
                  </a:cxn>
                </a:cxnLst>
                <a:rect l="0" t="0" r="r" b="b"/>
                <a:pathLst>
                  <a:path w="324" h="74">
                    <a:moveTo>
                      <a:pt x="2" y="4"/>
                    </a:moveTo>
                    <a:lnTo>
                      <a:pt x="320" y="74"/>
                    </a:lnTo>
                    <a:lnTo>
                      <a:pt x="322" y="74"/>
                    </a:lnTo>
                    <a:lnTo>
                      <a:pt x="324" y="70"/>
                    </a:lnTo>
                    <a:lnTo>
                      <a:pt x="322" y="7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9086" name="Freeform 62"/>
              <p:cNvSpPr>
                <a:spLocks/>
              </p:cNvSpPr>
              <p:nvPr/>
            </p:nvSpPr>
            <p:spPr bwMode="auto">
              <a:xfrm>
                <a:off x="4817" y="2892"/>
                <a:ext cx="49" cy="26"/>
              </a:xfrm>
              <a:custGeom>
                <a:avLst/>
                <a:gdLst/>
                <a:ahLst/>
                <a:cxnLst>
                  <a:cxn ang="0">
                    <a:pos x="24" y="12"/>
                  </a:cxn>
                  <a:cxn ang="0">
                    <a:pos x="0" y="16"/>
                  </a:cxn>
                  <a:cxn ang="0">
                    <a:pos x="4" y="8"/>
                  </a:cxn>
                  <a:cxn ang="0">
                    <a:pos x="2" y="0"/>
                  </a:cxn>
                  <a:cxn ang="0">
                    <a:pos x="24" y="12"/>
                  </a:cxn>
                </a:cxnLst>
                <a:rect l="0" t="0" r="r" b="b"/>
                <a:pathLst>
                  <a:path w="24" h="16">
                    <a:moveTo>
                      <a:pt x="24" y="12"/>
                    </a:moveTo>
                    <a:lnTo>
                      <a:pt x="0" y="16"/>
                    </a:lnTo>
                    <a:lnTo>
                      <a:pt x="4" y="8"/>
                    </a:lnTo>
                    <a:lnTo>
                      <a:pt x="2" y="0"/>
                    </a:lnTo>
                    <a:lnTo>
                      <a:pt x="24" y="1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9087" name="Freeform 63"/>
              <p:cNvSpPr>
                <a:spLocks noEditPoints="1"/>
              </p:cNvSpPr>
              <p:nvPr/>
            </p:nvSpPr>
            <p:spPr bwMode="auto">
              <a:xfrm>
                <a:off x="4793" y="2875"/>
                <a:ext cx="102" cy="53"/>
              </a:xfrm>
              <a:custGeom>
                <a:avLst/>
                <a:gdLst/>
                <a:ahLst/>
                <a:cxnLst>
                  <a:cxn ang="0">
                    <a:pos x="36" y="18"/>
                  </a:cxn>
                  <a:cxn ang="0">
                    <a:pos x="10" y="20"/>
                  </a:cxn>
                  <a:cxn ang="0">
                    <a:pos x="12" y="26"/>
                  </a:cxn>
                  <a:cxn ang="0">
                    <a:pos x="14" y="28"/>
                  </a:cxn>
                  <a:cxn ang="0">
                    <a:pos x="20" y="22"/>
                  </a:cxn>
                  <a:cxn ang="0">
                    <a:pos x="22" y="20"/>
                  </a:cxn>
                  <a:cxn ang="0">
                    <a:pos x="22" y="18"/>
                  </a:cxn>
                  <a:cxn ang="0">
                    <a:pos x="18" y="10"/>
                  </a:cxn>
                  <a:cxn ang="0">
                    <a:pos x="14" y="10"/>
                  </a:cxn>
                  <a:cxn ang="0">
                    <a:pos x="12" y="14"/>
                  </a:cxn>
                  <a:cxn ang="0">
                    <a:pos x="34" y="26"/>
                  </a:cxn>
                  <a:cxn ang="0">
                    <a:pos x="36" y="22"/>
                  </a:cxn>
                  <a:cxn ang="0">
                    <a:pos x="36" y="18"/>
                  </a:cxn>
                  <a:cxn ang="0">
                    <a:pos x="38" y="18"/>
                  </a:cxn>
                  <a:cxn ang="0">
                    <a:pos x="16" y="6"/>
                  </a:cxn>
                  <a:cxn ang="0">
                    <a:pos x="6" y="0"/>
                  </a:cxn>
                  <a:cxn ang="0">
                    <a:pos x="10" y="12"/>
                  </a:cxn>
                  <a:cxn ang="0">
                    <a:pos x="12" y="20"/>
                  </a:cxn>
                  <a:cxn ang="0">
                    <a:pos x="16" y="18"/>
                  </a:cxn>
                  <a:cxn ang="0">
                    <a:pos x="12" y="16"/>
                  </a:cxn>
                  <a:cxn ang="0">
                    <a:pos x="8" y="22"/>
                  </a:cxn>
                  <a:cxn ang="0">
                    <a:pos x="0" y="32"/>
                  </a:cxn>
                  <a:cxn ang="0">
                    <a:pos x="12" y="30"/>
                  </a:cxn>
                  <a:cxn ang="0">
                    <a:pos x="36" y="28"/>
                  </a:cxn>
                  <a:cxn ang="0">
                    <a:pos x="50" y="26"/>
                  </a:cxn>
                  <a:cxn ang="0">
                    <a:pos x="38" y="18"/>
                  </a:cxn>
                </a:cxnLst>
                <a:rect l="0" t="0" r="r" b="b"/>
                <a:pathLst>
                  <a:path w="50" h="32">
                    <a:moveTo>
                      <a:pt x="36" y="18"/>
                    </a:moveTo>
                    <a:lnTo>
                      <a:pt x="10" y="20"/>
                    </a:lnTo>
                    <a:lnTo>
                      <a:pt x="12" y="26"/>
                    </a:lnTo>
                    <a:lnTo>
                      <a:pt x="14" y="28"/>
                    </a:lnTo>
                    <a:lnTo>
                      <a:pt x="20" y="22"/>
                    </a:lnTo>
                    <a:lnTo>
                      <a:pt x="22" y="20"/>
                    </a:lnTo>
                    <a:lnTo>
                      <a:pt x="22" y="18"/>
                    </a:lnTo>
                    <a:lnTo>
                      <a:pt x="18" y="10"/>
                    </a:lnTo>
                    <a:lnTo>
                      <a:pt x="14" y="10"/>
                    </a:lnTo>
                    <a:lnTo>
                      <a:pt x="12" y="14"/>
                    </a:lnTo>
                    <a:lnTo>
                      <a:pt x="34" y="26"/>
                    </a:lnTo>
                    <a:lnTo>
                      <a:pt x="36" y="22"/>
                    </a:lnTo>
                    <a:lnTo>
                      <a:pt x="36" y="18"/>
                    </a:lnTo>
                    <a:close/>
                    <a:moveTo>
                      <a:pt x="38" y="18"/>
                    </a:moveTo>
                    <a:lnTo>
                      <a:pt x="16" y="6"/>
                    </a:lnTo>
                    <a:lnTo>
                      <a:pt x="6" y="0"/>
                    </a:lnTo>
                    <a:lnTo>
                      <a:pt x="10" y="12"/>
                    </a:lnTo>
                    <a:lnTo>
                      <a:pt x="12" y="20"/>
                    </a:lnTo>
                    <a:lnTo>
                      <a:pt x="16" y="18"/>
                    </a:lnTo>
                    <a:lnTo>
                      <a:pt x="12" y="16"/>
                    </a:lnTo>
                    <a:lnTo>
                      <a:pt x="8" y="22"/>
                    </a:lnTo>
                    <a:lnTo>
                      <a:pt x="0" y="32"/>
                    </a:lnTo>
                    <a:lnTo>
                      <a:pt x="12" y="30"/>
                    </a:lnTo>
                    <a:lnTo>
                      <a:pt x="36" y="28"/>
                    </a:lnTo>
                    <a:lnTo>
                      <a:pt x="50" y="26"/>
                    </a:lnTo>
                    <a:lnTo>
                      <a:pt x="38" y="1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9088" name="Freeform 64"/>
              <p:cNvSpPr>
                <a:spLocks/>
              </p:cNvSpPr>
              <p:nvPr/>
            </p:nvSpPr>
            <p:spPr bwMode="auto">
              <a:xfrm>
                <a:off x="4520" y="2848"/>
                <a:ext cx="648" cy="121"/>
              </a:xfrm>
              <a:custGeom>
                <a:avLst/>
                <a:gdLst/>
                <a:ahLst/>
                <a:cxnLst>
                  <a:cxn ang="0">
                    <a:pos x="2" y="6"/>
                  </a:cxn>
                  <a:cxn ang="0">
                    <a:pos x="314" y="72"/>
                  </a:cxn>
                  <a:cxn ang="0">
                    <a:pos x="316" y="72"/>
                  </a:cxn>
                  <a:cxn ang="0">
                    <a:pos x="318" y="68"/>
                  </a:cxn>
                  <a:cxn ang="0">
                    <a:pos x="316" y="6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2" y="6"/>
                  </a:cxn>
                </a:cxnLst>
                <a:rect l="0" t="0" r="r" b="b"/>
                <a:pathLst>
                  <a:path w="318" h="72">
                    <a:moveTo>
                      <a:pt x="2" y="6"/>
                    </a:moveTo>
                    <a:lnTo>
                      <a:pt x="314" y="72"/>
                    </a:lnTo>
                    <a:lnTo>
                      <a:pt x="316" y="72"/>
                    </a:lnTo>
                    <a:lnTo>
                      <a:pt x="318" y="68"/>
                    </a:lnTo>
                    <a:lnTo>
                      <a:pt x="316" y="6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grpSp>
          <p:nvGrpSpPr>
            <p:cNvPr id="129089" name="Group 65"/>
            <p:cNvGrpSpPr>
              <a:grpSpLocks/>
            </p:cNvGrpSpPr>
            <p:nvPr/>
          </p:nvGrpSpPr>
          <p:grpSpPr bwMode="auto">
            <a:xfrm>
              <a:off x="2197" y="2611"/>
              <a:ext cx="354" cy="119"/>
              <a:chOff x="2888" y="2825"/>
              <a:chExt cx="698" cy="127"/>
            </a:xfrm>
          </p:grpSpPr>
          <p:sp>
            <p:nvSpPr>
              <p:cNvPr id="129090" name="Freeform 66"/>
              <p:cNvSpPr>
                <a:spLocks/>
              </p:cNvSpPr>
              <p:nvPr/>
            </p:nvSpPr>
            <p:spPr bwMode="auto">
              <a:xfrm>
                <a:off x="2888" y="2825"/>
                <a:ext cx="690" cy="87"/>
              </a:xfrm>
              <a:custGeom>
                <a:avLst/>
                <a:gdLst/>
                <a:ahLst/>
                <a:cxnLst>
                  <a:cxn ang="0">
                    <a:pos x="4" y="52"/>
                  </a:cxn>
                  <a:cxn ang="0">
                    <a:pos x="336" y="6"/>
                  </a:cxn>
                  <a:cxn ang="0">
                    <a:pos x="338" y="6"/>
                  </a:cxn>
                  <a:cxn ang="0">
                    <a:pos x="336" y="0"/>
                  </a:cxn>
                  <a:cxn ang="0">
                    <a:pos x="334" y="2"/>
                  </a:cxn>
                  <a:cxn ang="0">
                    <a:pos x="4" y="48"/>
                  </a:cxn>
                  <a:cxn ang="0">
                    <a:pos x="0" y="48"/>
                  </a:cxn>
                  <a:cxn ang="0">
                    <a:pos x="2" y="52"/>
                  </a:cxn>
                  <a:cxn ang="0">
                    <a:pos x="4" y="52"/>
                  </a:cxn>
                </a:cxnLst>
                <a:rect l="0" t="0" r="r" b="b"/>
                <a:pathLst>
                  <a:path w="338" h="52">
                    <a:moveTo>
                      <a:pt x="4" y="52"/>
                    </a:moveTo>
                    <a:lnTo>
                      <a:pt x="336" y="6"/>
                    </a:lnTo>
                    <a:lnTo>
                      <a:pt x="338" y="6"/>
                    </a:lnTo>
                    <a:lnTo>
                      <a:pt x="336" y="0"/>
                    </a:lnTo>
                    <a:lnTo>
                      <a:pt x="334" y="2"/>
                    </a:lnTo>
                    <a:lnTo>
                      <a:pt x="4" y="48"/>
                    </a:lnTo>
                    <a:lnTo>
                      <a:pt x="0" y="48"/>
                    </a:lnTo>
                    <a:lnTo>
                      <a:pt x="2" y="52"/>
                    </a:lnTo>
                    <a:lnTo>
                      <a:pt x="4" y="5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9091" name="Freeform 67"/>
              <p:cNvSpPr>
                <a:spLocks/>
              </p:cNvSpPr>
              <p:nvPr/>
            </p:nvSpPr>
            <p:spPr bwMode="auto">
              <a:xfrm>
                <a:off x="2888" y="2865"/>
                <a:ext cx="698" cy="87"/>
              </a:xfrm>
              <a:custGeom>
                <a:avLst/>
                <a:gdLst/>
                <a:ahLst/>
                <a:cxnLst>
                  <a:cxn ang="0">
                    <a:pos x="4" y="52"/>
                  </a:cxn>
                  <a:cxn ang="0">
                    <a:pos x="340" y="6"/>
                  </a:cxn>
                  <a:cxn ang="0">
                    <a:pos x="342" y="4"/>
                  </a:cxn>
                  <a:cxn ang="0">
                    <a:pos x="342" y="0"/>
                  </a:cxn>
                  <a:cxn ang="0">
                    <a:pos x="340" y="0"/>
                  </a:cxn>
                  <a:cxn ang="0">
                    <a:pos x="4" y="48"/>
                  </a:cxn>
                  <a:cxn ang="0">
                    <a:pos x="0" y="48"/>
                  </a:cxn>
                  <a:cxn ang="0">
                    <a:pos x="2" y="52"/>
                  </a:cxn>
                  <a:cxn ang="0">
                    <a:pos x="4" y="52"/>
                  </a:cxn>
                </a:cxnLst>
                <a:rect l="0" t="0" r="r" b="b"/>
                <a:pathLst>
                  <a:path w="342" h="52">
                    <a:moveTo>
                      <a:pt x="4" y="52"/>
                    </a:moveTo>
                    <a:lnTo>
                      <a:pt x="340" y="6"/>
                    </a:lnTo>
                    <a:lnTo>
                      <a:pt x="342" y="4"/>
                    </a:lnTo>
                    <a:lnTo>
                      <a:pt x="342" y="0"/>
                    </a:lnTo>
                    <a:lnTo>
                      <a:pt x="340" y="0"/>
                    </a:lnTo>
                    <a:lnTo>
                      <a:pt x="4" y="48"/>
                    </a:lnTo>
                    <a:lnTo>
                      <a:pt x="0" y="48"/>
                    </a:lnTo>
                    <a:lnTo>
                      <a:pt x="2" y="52"/>
                    </a:lnTo>
                    <a:lnTo>
                      <a:pt x="4" y="5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sp>
          <p:nvSpPr>
            <p:cNvPr id="129095" name="Freeform 71"/>
            <p:cNvSpPr>
              <a:spLocks/>
            </p:cNvSpPr>
            <p:nvPr/>
          </p:nvSpPr>
          <p:spPr bwMode="auto">
            <a:xfrm>
              <a:off x="2518" y="2506"/>
              <a:ext cx="699" cy="241"/>
            </a:xfrm>
            <a:custGeom>
              <a:avLst/>
              <a:gdLst/>
              <a:ahLst/>
              <a:cxnLst>
                <a:cxn ang="0">
                  <a:pos x="468" y="94"/>
                </a:cxn>
                <a:cxn ang="0">
                  <a:pos x="462" y="114"/>
                </a:cxn>
                <a:cxn ang="0">
                  <a:pos x="444" y="134"/>
                </a:cxn>
                <a:cxn ang="0">
                  <a:pos x="416" y="152"/>
                </a:cxn>
                <a:cxn ang="0">
                  <a:pos x="380" y="166"/>
                </a:cxn>
                <a:cxn ang="0">
                  <a:pos x="336" y="178"/>
                </a:cxn>
                <a:cxn ang="0">
                  <a:pos x="288" y="184"/>
                </a:cxn>
                <a:cxn ang="0">
                  <a:pos x="234" y="186"/>
                </a:cxn>
                <a:cxn ang="0">
                  <a:pos x="180" y="184"/>
                </a:cxn>
                <a:cxn ang="0">
                  <a:pos x="132" y="178"/>
                </a:cxn>
                <a:cxn ang="0">
                  <a:pos x="88" y="166"/>
                </a:cxn>
                <a:cxn ang="0">
                  <a:pos x="52" y="152"/>
                </a:cxn>
                <a:cxn ang="0">
                  <a:pos x="24" y="134"/>
                </a:cxn>
                <a:cxn ang="0">
                  <a:pos x="8" y="114"/>
                </a:cxn>
                <a:cxn ang="0">
                  <a:pos x="0" y="94"/>
                </a:cxn>
                <a:cxn ang="0">
                  <a:pos x="8" y="72"/>
                </a:cxn>
                <a:cxn ang="0">
                  <a:pos x="24" y="52"/>
                </a:cxn>
                <a:cxn ang="0">
                  <a:pos x="52" y="36"/>
                </a:cxn>
                <a:cxn ang="0">
                  <a:pos x="88" y="20"/>
                </a:cxn>
                <a:cxn ang="0">
                  <a:pos x="132" y="10"/>
                </a:cxn>
                <a:cxn ang="0">
                  <a:pos x="180" y="2"/>
                </a:cxn>
                <a:cxn ang="0">
                  <a:pos x="234" y="0"/>
                </a:cxn>
                <a:cxn ang="0">
                  <a:pos x="288" y="2"/>
                </a:cxn>
                <a:cxn ang="0">
                  <a:pos x="336" y="10"/>
                </a:cxn>
                <a:cxn ang="0">
                  <a:pos x="380" y="20"/>
                </a:cxn>
                <a:cxn ang="0">
                  <a:pos x="416" y="36"/>
                </a:cxn>
                <a:cxn ang="0">
                  <a:pos x="444" y="52"/>
                </a:cxn>
                <a:cxn ang="0">
                  <a:pos x="462" y="72"/>
                </a:cxn>
                <a:cxn ang="0">
                  <a:pos x="468" y="94"/>
                </a:cxn>
              </a:cxnLst>
              <a:rect l="0" t="0" r="r" b="b"/>
              <a:pathLst>
                <a:path w="468" h="186">
                  <a:moveTo>
                    <a:pt x="468" y="94"/>
                  </a:moveTo>
                  <a:lnTo>
                    <a:pt x="462" y="114"/>
                  </a:lnTo>
                  <a:lnTo>
                    <a:pt x="444" y="134"/>
                  </a:lnTo>
                  <a:lnTo>
                    <a:pt x="416" y="152"/>
                  </a:lnTo>
                  <a:lnTo>
                    <a:pt x="380" y="166"/>
                  </a:lnTo>
                  <a:lnTo>
                    <a:pt x="336" y="178"/>
                  </a:lnTo>
                  <a:lnTo>
                    <a:pt x="288" y="184"/>
                  </a:lnTo>
                  <a:lnTo>
                    <a:pt x="234" y="186"/>
                  </a:lnTo>
                  <a:lnTo>
                    <a:pt x="180" y="184"/>
                  </a:lnTo>
                  <a:lnTo>
                    <a:pt x="132" y="178"/>
                  </a:lnTo>
                  <a:lnTo>
                    <a:pt x="88" y="166"/>
                  </a:lnTo>
                  <a:lnTo>
                    <a:pt x="52" y="152"/>
                  </a:lnTo>
                  <a:lnTo>
                    <a:pt x="24" y="134"/>
                  </a:lnTo>
                  <a:lnTo>
                    <a:pt x="8" y="114"/>
                  </a:lnTo>
                  <a:lnTo>
                    <a:pt x="0" y="94"/>
                  </a:lnTo>
                  <a:lnTo>
                    <a:pt x="8" y="72"/>
                  </a:lnTo>
                  <a:lnTo>
                    <a:pt x="24" y="52"/>
                  </a:lnTo>
                  <a:lnTo>
                    <a:pt x="52" y="36"/>
                  </a:lnTo>
                  <a:lnTo>
                    <a:pt x="88" y="20"/>
                  </a:lnTo>
                  <a:lnTo>
                    <a:pt x="132" y="10"/>
                  </a:lnTo>
                  <a:lnTo>
                    <a:pt x="180" y="2"/>
                  </a:lnTo>
                  <a:lnTo>
                    <a:pt x="234" y="0"/>
                  </a:lnTo>
                  <a:lnTo>
                    <a:pt x="288" y="2"/>
                  </a:lnTo>
                  <a:lnTo>
                    <a:pt x="336" y="10"/>
                  </a:lnTo>
                  <a:lnTo>
                    <a:pt x="380" y="20"/>
                  </a:lnTo>
                  <a:lnTo>
                    <a:pt x="416" y="36"/>
                  </a:lnTo>
                  <a:lnTo>
                    <a:pt x="444" y="52"/>
                  </a:lnTo>
                  <a:lnTo>
                    <a:pt x="462" y="72"/>
                  </a:lnTo>
                  <a:lnTo>
                    <a:pt x="468" y="94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100000">
                  <a:schemeClr val="hlink"/>
                </a:gs>
              </a:gsLst>
              <a:path path="rect">
                <a:fillToRect l="50000" t="50000" r="50000" b="50000"/>
              </a:path>
            </a:gradFill>
            <a:ln w="0">
              <a:solidFill>
                <a:srgbClr val="E1E1E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9096" name="Line 72"/>
            <p:cNvSpPr>
              <a:spLocks noChangeShapeType="1"/>
            </p:cNvSpPr>
            <p:nvPr/>
          </p:nvSpPr>
          <p:spPr bwMode="auto">
            <a:xfrm flipV="1">
              <a:off x="2826" y="2739"/>
              <a:ext cx="1" cy="165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9097" name="Line 73"/>
            <p:cNvSpPr>
              <a:spLocks noChangeShapeType="1"/>
            </p:cNvSpPr>
            <p:nvPr/>
          </p:nvSpPr>
          <p:spPr bwMode="auto">
            <a:xfrm>
              <a:off x="2759" y="2284"/>
              <a:ext cx="236" cy="6"/>
            </a:xfrm>
            <a:prstGeom prst="line">
              <a:avLst/>
            </a:prstGeom>
            <a:noFill/>
            <a:ln w="28575">
              <a:solidFill>
                <a:srgbClr val="FF2718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9098" name="Line 74"/>
            <p:cNvSpPr>
              <a:spLocks noChangeShapeType="1"/>
            </p:cNvSpPr>
            <p:nvPr/>
          </p:nvSpPr>
          <p:spPr bwMode="auto">
            <a:xfrm>
              <a:off x="2141" y="1999"/>
              <a:ext cx="304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9099" name="Line 75"/>
            <p:cNvSpPr>
              <a:spLocks noChangeShapeType="1"/>
            </p:cNvSpPr>
            <p:nvPr/>
          </p:nvSpPr>
          <p:spPr bwMode="auto">
            <a:xfrm flipV="1">
              <a:off x="2440" y="1783"/>
              <a:ext cx="384" cy="216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stealth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9100" name="Freeform 76"/>
            <p:cNvSpPr>
              <a:spLocks/>
            </p:cNvSpPr>
            <p:nvPr/>
          </p:nvSpPr>
          <p:spPr bwMode="auto">
            <a:xfrm rot="19066066">
              <a:off x="3034" y="2093"/>
              <a:ext cx="404" cy="310"/>
            </a:xfrm>
            <a:custGeom>
              <a:avLst/>
              <a:gdLst/>
              <a:ahLst/>
              <a:cxnLst>
                <a:cxn ang="0">
                  <a:pos x="224" y="226"/>
                </a:cxn>
                <a:cxn ang="0">
                  <a:pos x="208" y="228"/>
                </a:cxn>
                <a:cxn ang="0">
                  <a:pos x="200" y="220"/>
                </a:cxn>
                <a:cxn ang="0">
                  <a:pos x="204" y="196"/>
                </a:cxn>
                <a:cxn ang="0">
                  <a:pos x="212" y="164"/>
                </a:cxn>
                <a:cxn ang="0">
                  <a:pos x="212" y="144"/>
                </a:cxn>
                <a:cxn ang="0">
                  <a:pos x="198" y="136"/>
                </a:cxn>
                <a:cxn ang="0">
                  <a:pos x="174" y="144"/>
                </a:cxn>
                <a:cxn ang="0">
                  <a:pos x="144" y="158"/>
                </a:cxn>
                <a:cxn ang="0">
                  <a:pos x="126" y="160"/>
                </a:cxn>
                <a:cxn ang="0">
                  <a:pos x="120" y="152"/>
                </a:cxn>
                <a:cxn ang="0">
                  <a:pos x="122" y="128"/>
                </a:cxn>
                <a:cxn ang="0">
                  <a:pos x="132" y="96"/>
                </a:cxn>
                <a:cxn ang="0">
                  <a:pos x="130" y="76"/>
                </a:cxn>
                <a:cxn ang="0">
                  <a:pos x="116" y="68"/>
                </a:cxn>
                <a:cxn ang="0">
                  <a:pos x="92" y="76"/>
                </a:cxn>
                <a:cxn ang="0">
                  <a:pos x="64" y="90"/>
                </a:cxn>
                <a:cxn ang="0">
                  <a:pos x="46" y="92"/>
                </a:cxn>
                <a:cxn ang="0">
                  <a:pos x="38" y="82"/>
                </a:cxn>
                <a:cxn ang="0">
                  <a:pos x="42" y="60"/>
                </a:cxn>
                <a:cxn ang="0">
                  <a:pos x="50" y="28"/>
                </a:cxn>
                <a:cxn ang="0">
                  <a:pos x="50" y="6"/>
                </a:cxn>
                <a:cxn ang="0">
                  <a:pos x="36" y="0"/>
                </a:cxn>
                <a:cxn ang="0">
                  <a:pos x="12" y="6"/>
                </a:cxn>
                <a:cxn ang="0">
                  <a:pos x="2" y="18"/>
                </a:cxn>
                <a:cxn ang="0">
                  <a:pos x="22" y="8"/>
                </a:cxn>
                <a:cxn ang="0">
                  <a:pos x="40" y="4"/>
                </a:cxn>
                <a:cxn ang="0">
                  <a:pos x="48" y="14"/>
                </a:cxn>
                <a:cxn ang="0">
                  <a:pos x="44" y="36"/>
                </a:cxn>
                <a:cxn ang="0">
                  <a:pos x="34" y="68"/>
                </a:cxn>
                <a:cxn ang="0">
                  <a:pos x="36" y="90"/>
                </a:cxn>
                <a:cxn ang="0">
                  <a:pos x="50" y="98"/>
                </a:cxn>
                <a:cxn ang="0">
                  <a:pos x="74" y="90"/>
                </a:cxn>
                <a:cxn ang="0">
                  <a:pos x="104" y="76"/>
                </a:cxn>
                <a:cxn ang="0">
                  <a:pos x="122" y="72"/>
                </a:cxn>
                <a:cxn ang="0">
                  <a:pos x="128" y="82"/>
                </a:cxn>
                <a:cxn ang="0">
                  <a:pos x="124" y="106"/>
                </a:cxn>
                <a:cxn ang="0">
                  <a:pos x="116" y="136"/>
                </a:cxn>
                <a:cxn ang="0">
                  <a:pos x="116" y="158"/>
                </a:cxn>
                <a:cxn ang="0">
                  <a:pos x="130" y="166"/>
                </a:cxn>
                <a:cxn ang="0">
                  <a:pos x="154" y="158"/>
                </a:cxn>
                <a:cxn ang="0">
                  <a:pos x="184" y="144"/>
                </a:cxn>
                <a:cxn ang="0">
                  <a:pos x="202" y="142"/>
                </a:cxn>
                <a:cxn ang="0">
                  <a:pos x="208" y="150"/>
                </a:cxn>
                <a:cxn ang="0">
                  <a:pos x="206" y="174"/>
                </a:cxn>
                <a:cxn ang="0">
                  <a:pos x="196" y="206"/>
                </a:cxn>
                <a:cxn ang="0">
                  <a:pos x="198" y="226"/>
                </a:cxn>
                <a:cxn ang="0">
                  <a:pos x="212" y="234"/>
                </a:cxn>
                <a:cxn ang="0">
                  <a:pos x="236" y="226"/>
                </a:cxn>
                <a:cxn ang="0">
                  <a:pos x="246" y="216"/>
                </a:cxn>
              </a:cxnLst>
              <a:rect l="0" t="0" r="r" b="b"/>
              <a:pathLst>
                <a:path w="248" h="234">
                  <a:moveTo>
                    <a:pt x="244" y="218"/>
                  </a:moveTo>
                  <a:lnTo>
                    <a:pt x="234" y="222"/>
                  </a:lnTo>
                  <a:lnTo>
                    <a:pt x="224" y="226"/>
                  </a:lnTo>
                  <a:lnTo>
                    <a:pt x="218" y="228"/>
                  </a:lnTo>
                  <a:lnTo>
                    <a:pt x="212" y="230"/>
                  </a:lnTo>
                  <a:lnTo>
                    <a:pt x="208" y="228"/>
                  </a:lnTo>
                  <a:lnTo>
                    <a:pt x="204" y="228"/>
                  </a:lnTo>
                  <a:lnTo>
                    <a:pt x="202" y="224"/>
                  </a:lnTo>
                  <a:lnTo>
                    <a:pt x="200" y="220"/>
                  </a:lnTo>
                  <a:lnTo>
                    <a:pt x="200" y="214"/>
                  </a:lnTo>
                  <a:lnTo>
                    <a:pt x="200" y="206"/>
                  </a:lnTo>
                  <a:lnTo>
                    <a:pt x="204" y="196"/>
                  </a:lnTo>
                  <a:lnTo>
                    <a:pt x="206" y="186"/>
                  </a:lnTo>
                  <a:lnTo>
                    <a:pt x="210" y="174"/>
                  </a:lnTo>
                  <a:lnTo>
                    <a:pt x="212" y="164"/>
                  </a:lnTo>
                  <a:lnTo>
                    <a:pt x="214" y="156"/>
                  </a:lnTo>
                  <a:lnTo>
                    <a:pt x="214" y="150"/>
                  </a:lnTo>
                  <a:lnTo>
                    <a:pt x="212" y="144"/>
                  </a:lnTo>
                  <a:lnTo>
                    <a:pt x="208" y="140"/>
                  </a:lnTo>
                  <a:lnTo>
                    <a:pt x="204" y="138"/>
                  </a:lnTo>
                  <a:lnTo>
                    <a:pt x="198" y="136"/>
                  </a:lnTo>
                  <a:lnTo>
                    <a:pt x="190" y="138"/>
                  </a:lnTo>
                  <a:lnTo>
                    <a:pt x="182" y="140"/>
                  </a:lnTo>
                  <a:lnTo>
                    <a:pt x="174" y="144"/>
                  </a:lnTo>
                  <a:lnTo>
                    <a:pt x="162" y="148"/>
                  </a:lnTo>
                  <a:lnTo>
                    <a:pt x="152" y="154"/>
                  </a:lnTo>
                  <a:lnTo>
                    <a:pt x="144" y="158"/>
                  </a:lnTo>
                  <a:lnTo>
                    <a:pt x="136" y="160"/>
                  </a:lnTo>
                  <a:lnTo>
                    <a:pt x="130" y="160"/>
                  </a:lnTo>
                  <a:lnTo>
                    <a:pt x="126" y="160"/>
                  </a:lnTo>
                  <a:lnTo>
                    <a:pt x="122" y="158"/>
                  </a:lnTo>
                  <a:lnTo>
                    <a:pt x="120" y="156"/>
                  </a:lnTo>
                  <a:lnTo>
                    <a:pt x="120" y="152"/>
                  </a:lnTo>
                  <a:lnTo>
                    <a:pt x="120" y="146"/>
                  </a:lnTo>
                  <a:lnTo>
                    <a:pt x="120" y="138"/>
                  </a:lnTo>
                  <a:lnTo>
                    <a:pt x="122" y="128"/>
                  </a:lnTo>
                  <a:lnTo>
                    <a:pt x="126" y="118"/>
                  </a:lnTo>
                  <a:lnTo>
                    <a:pt x="130" y="106"/>
                  </a:lnTo>
                  <a:lnTo>
                    <a:pt x="132" y="96"/>
                  </a:lnTo>
                  <a:lnTo>
                    <a:pt x="132" y="88"/>
                  </a:lnTo>
                  <a:lnTo>
                    <a:pt x="132" y="80"/>
                  </a:lnTo>
                  <a:lnTo>
                    <a:pt x="130" y="76"/>
                  </a:lnTo>
                  <a:lnTo>
                    <a:pt x="128" y="72"/>
                  </a:lnTo>
                  <a:lnTo>
                    <a:pt x="122" y="68"/>
                  </a:lnTo>
                  <a:lnTo>
                    <a:pt x="116" y="68"/>
                  </a:lnTo>
                  <a:lnTo>
                    <a:pt x="110" y="68"/>
                  </a:lnTo>
                  <a:lnTo>
                    <a:pt x="102" y="72"/>
                  </a:lnTo>
                  <a:lnTo>
                    <a:pt x="92" y="76"/>
                  </a:lnTo>
                  <a:lnTo>
                    <a:pt x="82" y="80"/>
                  </a:lnTo>
                  <a:lnTo>
                    <a:pt x="72" y="86"/>
                  </a:lnTo>
                  <a:lnTo>
                    <a:pt x="64" y="90"/>
                  </a:lnTo>
                  <a:lnTo>
                    <a:pt x="56" y="92"/>
                  </a:lnTo>
                  <a:lnTo>
                    <a:pt x="50" y="92"/>
                  </a:lnTo>
                  <a:lnTo>
                    <a:pt x="46" y="92"/>
                  </a:lnTo>
                  <a:lnTo>
                    <a:pt x="42" y="90"/>
                  </a:lnTo>
                  <a:lnTo>
                    <a:pt x="40" y="88"/>
                  </a:lnTo>
                  <a:lnTo>
                    <a:pt x="38" y="82"/>
                  </a:lnTo>
                  <a:lnTo>
                    <a:pt x="38" y="76"/>
                  </a:lnTo>
                  <a:lnTo>
                    <a:pt x="40" y="70"/>
                  </a:lnTo>
                  <a:lnTo>
                    <a:pt x="42" y="60"/>
                  </a:lnTo>
                  <a:lnTo>
                    <a:pt x="44" y="50"/>
                  </a:lnTo>
                  <a:lnTo>
                    <a:pt x="48" y="38"/>
                  </a:lnTo>
                  <a:lnTo>
                    <a:pt x="50" y="28"/>
                  </a:lnTo>
                  <a:lnTo>
                    <a:pt x="52" y="20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0" y="2"/>
                  </a:lnTo>
                  <a:lnTo>
                    <a:pt x="12" y="6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4" y="16"/>
                  </a:lnTo>
                  <a:lnTo>
                    <a:pt x="14" y="10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4" y="6"/>
                  </a:lnTo>
                  <a:lnTo>
                    <a:pt x="46" y="10"/>
                  </a:lnTo>
                  <a:lnTo>
                    <a:pt x="48" y="14"/>
                  </a:lnTo>
                  <a:lnTo>
                    <a:pt x="48" y="20"/>
                  </a:lnTo>
                  <a:lnTo>
                    <a:pt x="46" y="28"/>
                  </a:lnTo>
                  <a:lnTo>
                    <a:pt x="44" y="36"/>
                  </a:lnTo>
                  <a:lnTo>
                    <a:pt x="40" y="48"/>
                  </a:lnTo>
                  <a:lnTo>
                    <a:pt x="36" y="58"/>
                  </a:lnTo>
                  <a:lnTo>
                    <a:pt x="34" y="68"/>
                  </a:lnTo>
                  <a:lnTo>
                    <a:pt x="34" y="76"/>
                  </a:lnTo>
                  <a:lnTo>
                    <a:pt x="34" y="84"/>
                  </a:lnTo>
                  <a:lnTo>
                    <a:pt x="36" y="90"/>
                  </a:lnTo>
                  <a:lnTo>
                    <a:pt x="38" y="94"/>
                  </a:lnTo>
                  <a:lnTo>
                    <a:pt x="44" y="96"/>
                  </a:lnTo>
                  <a:lnTo>
                    <a:pt x="50" y="98"/>
                  </a:lnTo>
                  <a:lnTo>
                    <a:pt x="56" y="96"/>
                  </a:lnTo>
                  <a:lnTo>
                    <a:pt x="64" y="94"/>
                  </a:lnTo>
                  <a:lnTo>
                    <a:pt x="74" y="90"/>
                  </a:lnTo>
                  <a:lnTo>
                    <a:pt x="84" y="84"/>
                  </a:lnTo>
                  <a:lnTo>
                    <a:pt x="94" y="80"/>
                  </a:lnTo>
                  <a:lnTo>
                    <a:pt x="104" y="76"/>
                  </a:lnTo>
                  <a:lnTo>
                    <a:pt x="110" y="74"/>
                  </a:lnTo>
                  <a:lnTo>
                    <a:pt x="116" y="72"/>
                  </a:lnTo>
                  <a:lnTo>
                    <a:pt x="122" y="72"/>
                  </a:lnTo>
                  <a:lnTo>
                    <a:pt x="124" y="74"/>
                  </a:lnTo>
                  <a:lnTo>
                    <a:pt x="126" y="78"/>
                  </a:lnTo>
                  <a:lnTo>
                    <a:pt x="128" y="82"/>
                  </a:lnTo>
                  <a:lnTo>
                    <a:pt x="128" y="88"/>
                  </a:lnTo>
                  <a:lnTo>
                    <a:pt x="128" y="96"/>
                  </a:lnTo>
                  <a:lnTo>
                    <a:pt x="124" y="106"/>
                  </a:lnTo>
                  <a:lnTo>
                    <a:pt x="122" y="116"/>
                  </a:lnTo>
                  <a:lnTo>
                    <a:pt x="118" y="128"/>
                  </a:lnTo>
                  <a:lnTo>
                    <a:pt x="116" y="136"/>
                  </a:lnTo>
                  <a:lnTo>
                    <a:pt x="114" y="146"/>
                  </a:lnTo>
                  <a:lnTo>
                    <a:pt x="114" y="152"/>
                  </a:lnTo>
                  <a:lnTo>
                    <a:pt x="116" y="158"/>
                  </a:lnTo>
                  <a:lnTo>
                    <a:pt x="120" y="162"/>
                  </a:lnTo>
                  <a:lnTo>
                    <a:pt x="124" y="164"/>
                  </a:lnTo>
                  <a:lnTo>
                    <a:pt x="130" y="166"/>
                  </a:lnTo>
                  <a:lnTo>
                    <a:pt x="138" y="164"/>
                  </a:lnTo>
                  <a:lnTo>
                    <a:pt x="146" y="162"/>
                  </a:lnTo>
                  <a:lnTo>
                    <a:pt x="154" y="158"/>
                  </a:lnTo>
                  <a:lnTo>
                    <a:pt x="166" y="154"/>
                  </a:lnTo>
                  <a:lnTo>
                    <a:pt x="176" y="148"/>
                  </a:lnTo>
                  <a:lnTo>
                    <a:pt x="184" y="144"/>
                  </a:lnTo>
                  <a:lnTo>
                    <a:pt x="192" y="142"/>
                  </a:lnTo>
                  <a:lnTo>
                    <a:pt x="198" y="140"/>
                  </a:lnTo>
                  <a:lnTo>
                    <a:pt x="202" y="142"/>
                  </a:lnTo>
                  <a:lnTo>
                    <a:pt x="206" y="144"/>
                  </a:lnTo>
                  <a:lnTo>
                    <a:pt x="208" y="146"/>
                  </a:lnTo>
                  <a:lnTo>
                    <a:pt x="208" y="150"/>
                  </a:lnTo>
                  <a:lnTo>
                    <a:pt x="210" y="156"/>
                  </a:lnTo>
                  <a:lnTo>
                    <a:pt x="208" y="164"/>
                  </a:lnTo>
                  <a:lnTo>
                    <a:pt x="206" y="174"/>
                  </a:lnTo>
                  <a:lnTo>
                    <a:pt x="202" y="184"/>
                  </a:lnTo>
                  <a:lnTo>
                    <a:pt x="198" y="196"/>
                  </a:lnTo>
                  <a:lnTo>
                    <a:pt x="196" y="206"/>
                  </a:lnTo>
                  <a:lnTo>
                    <a:pt x="196" y="214"/>
                  </a:lnTo>
                  <a:lnTo>
                    <a:pt x="196" y="220"/>
                  </a:lnTo>
                  <a:lnTo>
                    <a:pt x="198" y="226"/>
                  </a:lnTo>
                  <a:lnTo>
                    <a:pt x="200" y="230"/>
                  </a:lnTo>
                  <a:lnTo>
                    <a:pt x="206" y="234"/>
                  </a:lnTo>
                  <a:lnTo>
                    <a:pt x="212" y="234"/>
                  </a:lnTo>
                  <a:lnTo>
                    <a:pt x="218" y="234"/>
                  </a:lnTo>
                  <a:lnTo>
                    <a:pt x="226" y="230"/>
                  </a:lnTo>
                  <a:lnTo>
                    <a:pt x="236" y="226"/>
                  </a:lnTo>
                  <a:lnTo>
                    <a:pt x="246" y="222"/>
                  </a:lnTo>
                  <a:lnTo>
                    <a:pt x="248" y="220"/>
                  </a:lnTo>
                  <a:lnTo>
                    <a:pt x="246" y="216"/>
                  </a:lnTo>
                  <a:lnTo>
                    <a:pt x="244" y="218"/>
                  </a:lnTo>
                  <a:close/>
                </a:path>
              </a:pathLst>
            </a:custGeom>
            <a:solidFill>
              <a:srgbClr val="000000"/>
            </a:solidFill>
            <a:ln w="19050" cmpd="sng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9160" name="Text Box 136"/>
            <p:cNvSpPr txBox="1">
              <a:spLocks noChangeArrowheads="1"/>
            </p:cNvSpPr>
            <p:nvPr/>
          </p:nvSpPr>
          <p:spPr bwMode="auto">
            <a:xfrm>
              <a:off x="1958" y="2739"/>
              <a:ext cx="56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 algn="ctr" defTabSz="914400" fontAlgn="base">
                <a:spcBef>
                  <a:spcPct val="50000"/>
                </a:spcBef>
                <a:spcAft>
                  <a:spcPct val="0"/>
                </a:spcAft>
                <a:buClr>
                  <a:srgbClr val="808080"/>
                </a:buClr>
                <a:buSzPct val="75000"/>
                <a:buFont typeface="Wingdings" pitchFamily="-65" charset="2"/>
                <a:buNone/>
              </a:pPr>
              <a:r>
                <a:rPr lang="en-US" sz="1600">
                  <a:solidFill>
                    <a:srgbClr val="33CC33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P</a:t>
              </a:r>
              <a:r>
                <a:rPr lang="en-US" sz="1600">
                  <a:solidFill>
                    <a:srgbClr val="33CC33"/>
                  </a:solidFill>
                  <a:latin typeface="Symbol" pitchFamily="-65" charset="2"/>
                  <a:ea typeface="Arial" pitchFamily="-65" charset="0"/>
                  <a:cs typeface="Arial" pitchFamily="-65" charset="0"/>
                  <a:sym typeface="Symbol" pitchFamily="-65" charset="2"/>
                </a:rPr>
                <a:t></a:t>
              </a:r>
              <a:r>
                <a:rPr lang="el-GR" sz="1600">
                  <a:solidFill>
                    <a:srgbClr val="33CC33"/>
                  </a:solidFill>
                  <a:latin typeface="ヒラギノ明朝 ProN W3" pitchFamily="-65" charset="-128"/>
                  <a:ea typeface="Arial" pitchFamily="-65" charset="0"/>
                  <a:cs typeface="Arial" pitchFamily="-65" charset="0"/>
                </a:rPr>
                <a:t>Δ</a:t>
              </a:r>
              <a:r>
                <a:rPr lang="en-US" sz="1600">
                  <a:solidFill>
                    <a:srgbClr val="33CC33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/2</a:t>
              </a:r>
              <a:endParaRPr lang="el-GR" sz="1600">
                <a:solidFill>
                  <a:srgbClr val="33CC33"/>
                </a:solidFill>
                <a:latin typeface="Comic Sans MS" pitchFamily="-65" charset="0"/>
                <a:ea typeface="Arial" pitchFamily="-65" charset="0"/>
                <a:cs typeface="Arial" pitchFamily="-65" charset="0"/>
              </a:endParaRPr>
            </a:p>
          </p:txBody>
        </p:sp>
      </p:grpSp>
      <p:grpSp>
        <p:nvGrpSpPr>
          <p:cNvPr id="129181" name="Group 157"/>
          <p:cNvGrpSpPr>
            <a:grpSpLocks/>
          </p:cNvGrpSpPr>
          <p:nvPr/>
        </p:nvGrpSpPr>
        <p:grpSpPr bwMode="auto">
          <a:xfrm>
            <a:off x="593725" y="2589213"/>
            <a:ext cx="2451100" cy="2197100"/>
            <a:chOff x="1950" y="1783"/>
            <a:chExt cx="1544" cy="1384"/>
          </a:xfrm>
        </p:grpSpPr>
        <p:sp>
          <p:nvSpPr>
            <p:cNvPr id="129182" name="Text Box 158"/>
            <p:cNvSpPr txBox="1">
              <a:spLocks noChangeArrowheads="1"/>
            </p:cNvSpPr>
            <p:nvPr/>
          </p:nvSpPr>
          <p:spPr bwMode="auto">
            <a:xfrm>
              <a:off x="2062" y="2917"/>
              <a:ext cx="130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 algn="ctr" defTabSz="914400" fontAlgn="base">
                <a:spcBef>
                  <a:spcPct val="50000"/>
                </a:spcBef>
                <a:spcAft>
                  <a:spcPct val="0"/>
                </a:spcAft>
                <a:buClr>
                  <a:srgbClr val="808080"/>
                </a:buClr>
                <a:buSzPct val="75000"/>
                <a:buFont typeface="Wingdings" pitchFamily="-65" charset="2"/>
                <a:buNone/>
              </a:pPr>
              <a:r>
                <a:rPr lang="en-US" sz="2000">
                  <a:solidFill>
                    <a:srgbClr val="333399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GPD</a:t>
              </a:r>
              <a:r>
                <a:rPr lang="en-US" sz="2000" baseline="-15000">
                  <a:solidFill>
                    <a:srgbClr val="333399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f</a:t>
              </a:r>
              <a:r>
                <a:rPr lang="en-US" sz="2000">
                  <a:solidFill>
                    <a:srgbClr val="333399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(</a:t>
              </a:r>
              <a:r>
                <a:rPr lang="en-US" sz="2000">
                  <a:solidFill>
                    <a:srgbClr val="FF0000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x,</a:t>
              </a:r>
              <a:r>
                <a:rPr lang="el-GR" sz="2000">
                  <a:solidFill>
                    <a:srgbClr val="FF0000"/>
                  </a:solidFill>
                  <a:latin typeface="ヒラギノ明朝 ProN W3" pitchFamily="-65" charset="-128"/>
                  <a:ea typeface="Arial" pitchFamily="-65" charset="0"/>
                  <a:cs typeface="Arial" pitchFamily="-65" charset="0"/>
                </a:rPr>
                <a:t>ξ</a:t>
              </a:r>
              <a:r>
                <a:rPr lang="en-US" sz="2000">
                  <a:solidFill>
                    <a:srgbClr val="FF0000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 ,</a:t>
              </a:r>
              <a:r>
                <a:rPr lang="en-US" sz="2000">
                  <a:solidFill>
                    <a:srgbClr val="03D21E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t=</a:t>
              </a:r>
              <a:r>
                <a:rPr lang="en-US" sz="2000">
                  <a:solidFill>
                    <a:srgbClr val="03D21E"/>
                  </a:solidFill>
                  <a:latin typeface="Symbol" pitchFamily="-65" charset="2"/>
                  <a:ea typeface="Arial" pitchFamily="-65" charset="0"/>
                  <a:cs typeface="Arial" pitchFamily="-65" charset="0"/>
                  <a:sym typeface="Symbol" pitchFamily="-65" charset="2"/>
                </a:rPr>
                <a:t></a:t>
              </a:r>
              <a:r>
                <a:rPr lang="en-US" sz="2000" baseline="30000">
                  <a:solidFill>
                    <a:srgbClr val="03D21E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2</a:t>
              </a:r>
              <a:r>
                <a:rPr lang="en-US" sz="2000">
                  <a:solidFill>
                    <a:srgbClr val="333399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)</a:t>
              </a:r>
              <a:endParaRPr lang="en-US" sz="2000">
                <a:solidFill>
                  <a:srgbClr val="FF0000"/>
                </a:solidFill>
                <a:latin typeface="Comic Sans MS" pitchFamily="-65" charset="0"/>
                <a:ea typeface="Arial" pitchFamily="-65" charset="0"/>
                <a:cs typeface="Arial" pitchFamily="-65" charset="0"/>
              </a:endParaRPr>
            </a:p>
          </p:txBody>
        </p:sp>
        <p:sp>
          <p:nvSpPr>
            <p:cNvPr id="129183" name="Line 159"/>
            <p:cNvSpPr>
              <a:spLocks noChangeShapeType="1"/>
            </p:cNvSpPr>
            <p:nvPr/>
          </p:nvSpPr>
          <p:spPr bwMode="auto">
            <a:xfrm flipH="1">
              <a:off x="2501" y="2282"/>
              <a:ext cx="120" cy="296"/>
            </a:xfrm>
            <a:prstGeom prst="line">
              <a:avLst/>
            </a:prstGeom>
            <a:noFill/>
            <a:ln w="28575">
              <a:solidFill>
                <a:srgbClr val="FF2718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9184" name="Freeform 160"/>
            <p:cNvSpPr>
              <a:spLocks/>
            </p:cNvSpPr>
            <p:nvPr/>
          </p:nvSpPr>
          <p:spPr bwMode="auto">
            <a:xfrm>
              <a:off x="2301" y="1983"/>
              <a:ext cx="308" cy="324"/>
            </a:xfrm>
            <a:custGeom>
              <a:avLst/>
              <a:gdLst/>
              <a:ahLst/>
              <a:cxnLst>
                <a:cxn ang="0">
                  <a:pos x="224" y="226"/>
                </a:cxn>
                <a:cxn ang="0">
                  <a:pos x="208" y="228"/>
                </a:cxn>
                <a:cxn ang="0">
                  <a:pos x="200" y="220"/>
                </a:cxn>
                <a:cxn ang="0">
                  <a:pos x="204" y="196"/>
                </a:cxn>
                <a:cxn ang="0">
                  <a:pos x="212" y="164"/>
                </a:cxn>
                <a:cxn ang="0">
                  <a:pos x="212" y="144"/>
                </a:cxn>
                <a:cxn ang="0">
                  <a:pos x="198" y="136"/>
                </a:cxn>
                <a:cxn ang="0">
                  <a:pos x="174" y="144"/>
                </a:cxn>
                <a:cxn ang="0">
                  <a:pos x="144" y="158"/>
                </a:cxn>
                <a:cxn ang="0">
                  <a:pos x="126" y="160"/>
                </a:cxn>
                <a:cxn ang="0">
                  <a:pos x="120" y="152"/>
                </a:cxn>
                <a:cxn ang="0">
                  <a:pos x="122" y="128"/>
                </a:cxn>
                <a:cxn ang="0">
                  <a:pos x="132" y="96"/>
                </a:cxn>
                <a:cxn ang="0">
                  <a:pos x="130" y="76"/>
                </a:cxn>
                <a:cxn ang="0">
                  <a:pos x="116" y="68"/>
                </a:cxn>
                <a:cxn ang="0">
                  <a:pos x="92" y="76"/>
                </a:cxn>
                <a:cxn ang="0">
                  <a:pos x="64" y="90"/>
                </a:cxn>
                <a:cxn ang="0">
                  <a:pos x="46" y="92"/>
                </a:cxn>
                <a:cxn ang="0">
                  <a:pos x="38" y="82"/>
                </a:cxn>
                <a:cxn ang="0">
                  <a:pos x="42" y="60"/>
                </a:cxn>
                <a:cxn ang="0">
                  <a:pos x="50" y="28"/>
                </a:cxn>
                <a:cxn ang="0">
                  <a:pos x="50" y="6"/>
                </a:cxn>
                <a:cxn ang="0">
                  <a:pos x="36" y="0"/>
                </a:cxn>
                <a:cxn ang="0">
                  <a:pos x="12" y="6"/>
                </a:cxn>
                <a:cxn ang="0">
                  <a:pos x="2" y="18"/>
                </a:cxn>
                <a:cxn ang="0">
                  <a:pos x="22" y="8"/>
                </a:cxn>
                <a:cxn ang="0">
                  <a:pos x="40" y="4"/>
                </a:cxn>
                <a:cxn ang="0">
                  <a:pos x="48" y="14"/>
                </a:cxn>
                <a:cxn ang="0">
                  <a:pos x="44" y="36"/>
                </a:cxn>
                <a:cxn ang="0">
                  <a:pos x="34" y="68"/>
                </a:cxn>
                <a:cxn ang="0">
                  <a:pos x="36" y="90"/>
                </a:cxn>
                <a:cxn ang="0">
                  <a:pos x="50" y="98"/>
                </a:cxn>
                <a:cxn ang="0">
                  <a:pos x="74" y="90"/>
                </a:cxn>
                <a:cxn ang="0">
                  <a:pos x="104" y="76"/>
                </a:cxn>
                <a:cxn ang="0">
                  <a:pos x="122" y="72"/>
                </a:cxn>
                <a:cxn ang="0">
                  <a:pos x="128" y="82"/>
                </a:cxn>
                <a:cxn ang="0">
                  <a:pos x="124" y="106"/>
                </a:cxn>
                <a:cxn ang="0">
                  <a:pos x="116" y="136"/>
                </a:cxn>
                <a:cxn ang="0">
                  <a:pos x="116" y="158"/>
                </a:cxn>
                <a:cxn ang="0">
                  <a:pos x="130" y="166"/>
                </a:cxn>
                <a:cxn ang="0">
                  <a:pos x="154" y="158"/>
                </a:cxn>
                <a:cxn ang="0">
                  <a:pos x="184" y="144"/>
                </a:cxn>
                <a:cxn ang="0">
                  <a:pos x="202" y="142"/>
                </a:cxn>
                <a:cxn ang="0">
                  <a:pos x="208" y="150"/>
                </a:cxn>
                <a:cxn ang="0">
                  <a:pos x="206" y="174"/>
                </a:cxn>
                <a:cxn ang="0">
                  <a:pos x="196" y="206"/>
                </a:cxn>
                <a:cxn ang="0">
                  <a:pos x="198" y="226"/>
                </a:cxn>
                <a:cxn ang="0">
                  <a:pos x="212" y="234"/>
                </a:cxn>
                <a:cxn ang="0">
                  <a:pos x="236" y="226"/>
                </a:cxn>
                <a:cxn ang="0">
                  <a:pos x="246" y="216"/>
                </a:cxn>
              </a:cxnLst>
              <a:rect l="0" t="0" r="r" b="b"/>
              <a:pathLst>
                <a:path w="248" h="234">
                  <a:moveTo>
                    <a:pt x="244" y="218"/>
                  </a:moveTo>
                  <a:lnTo>
                    <a:pt x="234" y="222"/>
                  </a:lnTo>
                  <a:lnTo>
                    <a:pt x="224" y="226"/>
                  </a:lnTo>
                  <a:lnTo>
                    <a:pt x="218" y="228"/>
                  </a:lnTo>
                  <a:lnTo>
                    <a:pt x="212" y="230"/>
                  </a:lnTo>
                  <a:lnTo>
                    <a:pt x="208" y="228"/>
                  </a:lnTo>
                  <a:lnTo>
                    <a:pt x="204" y="228"/>
                  </a:lnTo>
                  <a:lnTo>
                    <a:pt x="202" y="224"/>
                  </a:lnTo>
                  <a:lnTo>
                    <a:pt x="200" y="220"/>
                  </a:lnTo>
                  <a:lnTo>
                    <a:pt x="200" y="214"/>
                  </a:lnTo>
                  <a:lnTo>
                    <a:pt x="200" y="206"/>
                  </a:lnTo>
                  <a:lnTo>
                    <a:pt x="204" y="196"/>
                  </a:lnTo>
                  <a:lnTo>
                    <a:pt x="206" y="186"/>
                  </a:lnTo>
                  <a:lnTo>
                    <a:pt x="210" y="174"/>
                  </a:lnTo>
                  <a:lnTo>
                    <a:pt x="212" y="164"/>
                  </a:lnTo>
                  <a:lnTo>
                    <a:pt x="214" y="156"/>
                  </a:lnTo>
                  <a:lnTo>
                    <a:pt x="214" y="150"/>
                  </a:lnTo>
                  <a:lnTo>
                    <a:pt x="212" y="144"/>
                  </a:lnTo>
                  <a:lnTo>
                    <a:pt x="208" y="140"/>
                  </a:lnTo>
                  <a:lnTo>
                    <a:pt x="204" y="138"/>
                  </a:lnTo>
                  <a:lnTo>
                    <a:pt x="198" y="136"/>
                  </a:lnTo>
                  <a:lnTo>
                    <a:pt x="190" y="138"/>
                  </a:lnTo>
                  <a:lnTo>
                    <a:pt x="182" y="140"/>
                  </a:lnTo>
                  <a:lnTo>
                    <a:pt x="174" y="144"/>
                  </a:lnTo>
                  <a:lnTo>
                    <a:pt x="162" y="148"/>
                  </a:lnTo>
                  <a:lnTo>
                    <a:pt x="152" y="154"/>
                  </a:lnTo>
                  <a:lnTo>
                    <a:pt x="144" y="158"/>
                  </a:lnTo>
                  <a:lnTo>
                    <a:pt x="136" y="160"/>
                  </a:lnTo>
                  <a:lnTo>
                    <a:pt x="130" y="160"/>
                  </a:lnTo>
                  <a:lnTo>
                    <a:pt x="126" y="160"/>
                  </a:lnTo>
                  <a:lnTo>
                    <a:pt x="122" y="158"/>
                  </a:lnTo>
                  <a:lnTo>
                    <a:pt x="120" y="156"/>
                  </a:lnTo>
                  <a:lnTo>
                    <a:pt x="120" y="152"/>
                  </a:lnTo>
                  <a:lnTo>
                    <a:pt x="120" y="146"/>
                  </a:lnTo>
                  <a:lnTo>
                    <a:pt x="120" y="138"/>
                  </a:lnTo>
                  <a:lnTo>
                    <a:pt x="122" y="128"/>
                  </a:lnTo>
                  <a:lnTo>
                    <a:pt x="126" y="118"/>
                  </a:lnTo>
                  <a:lnTo>
                    <a:pt x="130" y="106"/>
                  </a:lnTo>
                  <a:lnTo>
                    <a:pt x="132" y="96"/>
                  </a:lnTo>
                  <a:lnTo>
                    <a:pt x="132" y="88"/>
                  </a:lnTo>
                  <a:lnTo>
                    <a:pt x="132" y="80"/>
                  </a:lnTo>
                  <a:lnTo>
                    <a:pt x="130" y="76"/>
                  </a:lnTo>
                  <a:lnTo>
                    <a:pt x="128" y="72"/>
                  </a:lnTo>
                  <a:lnTo>
                    <a:pt x="122" y="68"/>
                  </a:lnTo>
                  <a:lnTo>
                    <a:pt x="116" y="68"/>
                  </a:lnTo>
                  <a:lnTo>
                    <a:pt x="110" y="68"/>
                  </a:lnTo>
                  <a:lnTo>
                    <a:pt x="102" y="72"/>
                  </a:lnTo>
                  <a:lnTo>
                    <a:pt x="92" y="76"/>
                  </a:lnTo>
                  <a:lnTo>
                    <a:pt x="82" y="80"/>
                  </a:lnTo>
                  <a:lnTo>
                    <a:pt x="72" y="86"/>
                  </a:lnTo>
                  <a:lnTo>
                    <a:pt x="64" y="90"/>
                  </a:lnTo>
                  <a:lnTo>
                    <a:pt x="56" y="92"/>
                  </a:lnTo>
                  <a:lnTo>
                    <a:pt x="50" y="92"/>
                  </a:lnTo>
                  <a:lnTo>
                    <a:pt x="46" y="92"/>
                  </a:lnTo>
                  <a:lnTo>
                    <a:pt x="42" y="90"/>
                  </a:lnTo>
                  <a:lnTo>
                    <a:pt x="40" y="88"/>
                  </a:lnTo>
                  <a:lnTo>
                    <a:pt x="38" y="82"/>
                  </a:lnTo>
                  <a:lnTo>
                    <a:pt x="38" y="76"/>
                  </a:lnTo>
                  <a:lnTo>
                    <a:pt x="40" y="70"/>
                  </a:lnTo>
                  <a:lnTo>
                    <a:pt x="42" y="60"/>
                  </a:lnTo>
                  <a:lnTo>
                    <a:pt x="44" y="50"/>
                  </a:lnTo>
                  <a:lnTo>
                    <a:pt x="48" y="38"/>
                  </a:lnTo>
                  <a:lnTo>
                    <a:pt x="50" y="28"/>
                  </a:lnTo>
                  <a:lnTo>
                    <a:pt x="52" y="20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0" y="2"/>
                  </a:lnTo>
                  <a:lnTo>
                    <a:pt x="12" y="6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4" y="16"/>
                  </a:lnTo>
                  <a:lnTo>
                    <a:pt x="14" y="10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4" y="6"/>
                  </a:lnTo>
                  <a:lnTo>
                    <a:pt x="46" y="10"/>
                  </a:lnTo>
                  <a:lnTo>
                    <a:pt x="48" y="14"/>
                  </a:lnTo>
                  <a:lnTo>
                    <a:pt x="48" y="20"/>
                  </a:lnTo>
                  <a:lnTo>
                    <a:pt x="46" y="28"/>
                  </a:lnTo>
                  <a:lnTo>
                    <a:pt x="44" y="36"/>
                  </a:lnTo>
                  <a:lnTo>
                    <a:pt x="40" y="48"/>
                  </a:lnTo>
                  <a:lnTo>
                    <a:pt x="36" y="58"/>
                  </a:lnTo>
                  <a:lnTo>
                    <a:pt x="34" y="68"/>
                  </a:lnTo>
                  <a:lnTo>
                    <a:pt x="34" y="76"/>
                  </a:lnTo>
                  <a:lnTo>
                    <a:pt x="34" y="84"/>
                  </a:lnTo>
                  <a:lnTo>
                    <a:pt x="36" y="90"/>
                  </a:lnTo>
                  <a:lnTo>
                    <a:pt x="38" y="94"/>
                  </a:lnTo>
                  <a:lnTo>
                    <a:pt x="44" y="96"/>
                  </a:lnTo>
                  <a:lnTo>
                    <a:pt x="50" y="98"/>
                  </a:lnTo>
                  <a:lnTo>
                    <a:pt x="56" y="96"/>
                  </a:lnTo>
                  <a:lnTo>
                    <a:pt x="64" y="94"/>
                  </a:lnTo>
                  <a:lnTo>
                    <a:pt x="74" y="90"/>
                  </a:lnTo>
                  <a:lnTo>
                    <a:pt x="84" y="84"/>
                  </a:lnTo>
                  <a:lnTo>
                    <a:pt x="94" y="80"/>
                  </a:lnTo>
                  <a:lnTo>
                    <a:pt x="104" y="76"/>
                  </a:lnTo>
                  <a:lnTo>
                    <a:pt x="110" y="74"/>
                  </a:lnTo>
                  <a:lnTo>
                    <a:pt x="116" y="72"/>
                  </a:lnTo>
                  <a:lnTo>
                    <a:pt x="122" y="72"/>
                  </a:lnTo>
                  <a:lnTo>
                    <a:pt x="124" y="74"/>
                  </a:lnTo>
                  <a:lnTo>
                    <a:pt x="126" y="78"/>
                  </a:lnTo>
                  <a:lnTo>
                    <a:pt x="128" y="82"/>
                  </a:lnTo>
                  <a:lnTo>
                    <a:pt x="128" y="88"/>
                  </a:lnTo>
                  <a:lnTo>
                    <a:pt x="128" y="96"/>
                  </a:lnTo>
                  <a:lnTo>
                    <a:pt x="124" y="106"/>
                  </a:lnTo>
                  <a:lnTo>
                    <a:pt x="122" y="116"/>
                  </a:lnTo>
                  <a:lnTo>
                    <a:pt x="118" y="128"/>
                  </a:lnTo>
                  <a:lnTo>
                    <a:pt x="116" y="136"/>
                  </a:lnTo>
                  <a:lnTo>
                    <a:pt x="114" y="146"/>
                  </a:lnTo>
                  <a:lnTo>
                    <a:pt x="114" y="152"/>
                  </a:lnTo>
                  <a:lnTo>
                    <a:pt x="116" y="158"/>
                  </a:lnTo>
                  <a:lnTo>
                    <a:pt x="120" y="162"/>
                  </a:lnTo>
                  <a:lnTo>
                    <a:pt x="124" y="164"/>
                  </a:lnTo>
                  <a:lnTo>
                    <a:pt x="130" y="166"/>
                  </a:lnTo>
                  <a:lnTo>
                    <a:pt x="138" y="164"/>
                  </a:lnTo>
                  <a:lnTo>
                    <a:pt x="146" y="162"/>
                  </a:lnTo>
                  <a:lnTo>
                    <a:pt x="154" y="158"/>
                  </a:lnTo>
                  <a:lnTo>
                    <a:pt x="166" y="154"/>
                  </a:lnTo>
                  <a:lnTo>
                    <a:pt x="176" y="148"/>
                  </a:lnTo>
                  <a:lnTo>
                    <a:pt x="184" y="144"/>
                  </a:lnTo>
                  <a:lnTo>
                    <a:pt x="192" y="142"/>
                  </a:lnTo>
                  <a:lnTo>
                    <a:pt x="198" y="140"/>
                  </a:lnTo>
                  <a:lnTo>
                    <a:pt x="202" y="142"/>
                  </a:lnTo>
                  <a:lnTo>
                    <a:pt x="206" y="144"/>
                  </a:lnTo>
                  <a:lnTo>
                    <a:pt x="208" y="146"/>
                  </a:lnTo>
                  <a:lnTo>
                    <a:pt x="208" y="150"/>
                  </a:lnTo>
                  <a:lnTo>
                    <a:pt x="210" y="156"/>
                  </a:lnTo>
                  <a:lnTo>
                    <a:pt x="208" y="164"/>
                  </a:lnTo>
                  <a:lnTo>
                    <a:pt x="206" y="174"/>
                  </a:lnTo>
                  <a:lnTo>
                    <a:pt x="202" y="184"/>
                  </a:lnTo>
                  <a:lnTo>
                    <a:pt x="198" y="196"/>
                  </a:lnTo>
                  <a:lnTo>
                    <a:pt x="196" y="206"/>
                  </a:lnTo>
                  <a:lnTo>
                    <a:pt x="196" y="214"/>
                  </a:lnTo>
                  <a:lnTo>
                    <a:pt x="196" y="220"/>
                  </a:lnTo>
                  <a:lnTo>
                    <a:pt x="198" y="226"/>
                  </a:lnTo>
                  <a:lnTo>
                    <a:pt x="200" y="230"/>
                  </a:lnTo>
                  <a:lnTo>
                    <a:pt x="206" y="234"/>
                  </a:lnTo>
                  <a:lnTo>
                    <a:pt x="212" y="234"/>
                  </a:lnTo>
                  <a:lnTo>
                    <a:pt x="218" y="234"/>
                  </a:lnTo>
                  <a:lnTo>
                    <a:pt x="226" y="230"/>
                  </a:lnTo>
                  <a:lnTo>
                    <a:pt x="236" y="226"/>
                  </a:lnTo>
                  <a:lnTo>
                    <a:pt x="246" y="222"/>
                  </a:lnTo>
                  <a:lnTo>
                    <a:pt x="248" y="220"/>
                  </a:lnTo>
                  <a:lnTo>
                    <a:pt x="246" y="216"/>
                  </a:lnTo>
                  <a:lnTo>
                    <a:pt x="244" y="218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grpSp>
          <p:nvGrpSpPr>
            <p:cNvPr id="129185" name="Group 161"/>
            <p:cNvGrpSpPr>
              <a:grpSpLocks/>
            </p:cNvGrpSpPr>
            <p:nvPr/>
          </p:nvGrpSpPr>
          <p:grpSpPr bwMode="auto">
            <a:xfrm>
              <a:off x="3040" y="2637"/>
              <a:ext cx="421" cy="118"/>
              <a:chOff x="4507" y="2811"/>
              <a:chExt cx="661" cy="158"/>
            </a:xfrm>
          </p:grpSpPr>
          <p:sp>
            <p:nvSpPr>
              <p:cNvPr id="129186" name="Freeform 162"/>
              <p:cNvSpPr>
                <a:spLocks/>
              </p:cNvSpPr>
              <p:nvPr/>
            </p:nvSpPr>
            <p:spPr bwMode="auto">
              <a:xfrm>
                <a:off x="4809" y="2858"/>
                <a:ext cx="53" cy="24"/>
              </a:xfrm>
              <a:custGeom>
                <a:avLst/>
                <a:gdLst/>
                <a:ahLst/>
                <a:cxnLst>
                  <a:cxn ang="0">
                    <a:pos x="26" y="12"/>
                  </a:cxn>
                  <a:cxn ang="0">
                    <a:pos x="0" y="14"/>
                  </a:cxn>
                  <a:cxn ang="0">
                    <a:pos x="6" y="8"/>
                  </a:cxn>
                  <a:cxn ang="0">
                    <a:pos x="4" y="0"/>
                  </a:cxn>
                  <a:cxn ang="0">
                    <a:pos x="26" y="12"/>
                  </a:cxn>
                </a:cxnLst>
                <a:rect l="0" t="0" r="r" b="b"/>
                <a:pathLst>
                  <a:path w="26" h="14">
                    <a:moveTo>
                      <a:pt x="26" y="12"/>
                    </a:moveTo>
                    <a:lnTo>
                      <a:pt x="0" y="14"/>
                    </a:lnTo>
                    <a:lnTo>
                      <a:pt x="6" y="8"/>
                    </a:lnTo>
                    <a:lnTo>
                      <a:pt x="4" y="0"/>
                    </a:lnTo>
                    <a:lnTo>
                      <a:pt x="26" y="1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9187" name="Freeform 163"/>
              <p:cNvSpPr>
                <a:spLocks noEditPoints="1"/>
              </p:cNvSpPr>
              <p:nvPr/>
            </p:nvSpPr>
            <p:spPr bwMode="auto">
              <a:xfrm>
                <a:off x="4789" y="2842"/>
                <a:ext cx="102" cy="50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10" y="20"/>
                  </a:cxn>
                  <a:cxn ang="0">
                    <a:pos x="10" y="24"/>
                  </a:cxn>
                  <a:cxn ang="0">
                    <a:pos x="14" y="28"/>
                  </a:cxn>
                  <a:cxn ang="0">
                    <a:pos x="20" y="20"/>
                  </a:cxn>
                  <a:cxn ang="0">
                    <a:pos x="22" y="18"/>
                  </a:cxn>
                  <a:cxn ang="0">
                    <a:pos x="20" y="16"/>
                  </a:cxn>
                  <a:cxn ang="0">
                    <a:pos x="18" y="8"/>
                  </a:cxn>
                  <a:cxn ang="0">
                    <a:pos x="14" y="10"/>
                  </a:cxn>
                  <a:cxn ang="0">
                    <a:pos x="12" y="14"/>
                  </a:cxn>
                  <a:cxn ang="0">
                    <a:pos x="32" y="26"/>
                  </a:cxn>
                  <a:cxn ang="0">
                    <a:pos x="36" y="22"/>
                  </a:cxn>
                  <a:cxn ang="0">
                    <a:pos x="34" y="18"/>
                  </a:cxn>
                  <a:cxn ang="0">
                    <a:pos x="38" y="18"/>
                  </a:cxn>
                  <a:cxn ang="0">
                    <a:pos x="16" y="6"/>
                  </a:cxn>
                  <a:cxn ang="0">
                    <a:pos x="6" y="0"/>
                  </a:cxn>
                  <a:cxn ang="0">
                    <a:pos x="10" y="10"/>
                  </a:cxn>
                  <a:cxn ang="0">
                    <a:pos x="12" y="18"/>
                  </a:cxn>
                  <a:cxn ang="0">
                    <a:pos x="16" y="18"/>
                  </a:cxn>
                  <a:cxn ang="0">
                    <a:pos x="12" y="14"/>
                  </a:cxn>
                  <a:cxn ang="0">
                    <a:pos x="8" y="22"/>
                  </a:cxn>
                  <a:cxn ang="0">
                    <a:pos x="0" y="30"/>
                  </a:cxn>
                  <a:cxn ang="0">
                    <a:pos x="12" y="28"/>
                  </a:cxn>
                  <a:cxn ang="0">
                    <a:pos x="36" y="26"/>
                  </a:cxn>
                  <a:cxn ang="0">
                    <a:pos x="50" y="24"/>
                  </a:cxn>
                  <a:cxn ang="0">
                    <a:pos x="38" y="18"/>
                  </a:cxn>
                </a:cxnLst>
                <a:rect l="0" t="0" r="r" b="b"/>
                <a:pathLst>
                  <a:path w="50" h="30">
                    <a:moveTo>
                      <a:pt x="34" y="18"/>
                    </a:moveTo>
                    <a:lnTo>
                      <a:pt x="10" y="20"/>
                    </a:lnTo>
                    <a:lnTo>
                      <a:pt x="10" y="24"/>
                    </a:lnTo>
                    <a:lnTo>
                      <a:pt x="14" y="28"/>
                    </a:lnTo>
                    <a:lnTo>
                      <a:pt x="20" y="20"/>
                    </a:lnTo>
                    <a:lnTo>
                      <a:pt x="22" y="18"/>
                    </a:lnTo>
                    <a:lnTo>
                      <a:pt x="20" y="16"/>
                    </a:lnTo>
                    <a:lnTo>
                      <a:pt x="18" y="8"/>
                    </a:lnTo>
                    <a:lnTo>
                      <a:pt x="14" y="10"/>
                    </a:lnTo>
                    <a:lnTo>
                      <a:pt x="12" y="14"/>
                    </a:lnTo>
                    <a:lnTo>
                      <a:pt x="32" y="26"/>
                    </a:lnTo>
                    <a:lnTo>
                      <a:pt x="36" y="22"/>
                    </a:lnTo>
                    <a:lnTo>
                      <a:pt x="34" y="18"/>
                    </a:lnTo>
                    <a:close/>
                    <a:moveTo>
                      <a:pt x="38" y="18"/>
                    </a:moveTo>
                    <a:lnTo>
                      <a:pt x="16" y="6"/>
                    </a:lnTo>
                    <a:lnTo>
                      <a:pt x="6" y="0"/>
                    </a:lnTo>
                    <a:lnTo>
                      <a:pt x="10" y="10"/>
                    </a:lnTo>
                    <a:lnTo>
                      <a:pt x="12" y="18"/>
                    </a:lnTo>
                    <a:lnTo>
                      <a:pt x="16" y="18"/>
                    </a:lnTo>
                    <a:lnTo>
                      <a:pt x="12" y="14"/>
                    </a:lnTo>
                    <a:lnTo>
                      <a:pt x="8" y="22"/>
                    </a:lnTo>
                    <a:lnTo>
                      <a:pt x="0" y="30"/>
                    </a:lnTo>
                    <a:lnTo>
                      <a:pt x="12" y="28"/>
                    </a:lnTo>
                    <a:lnTo>
                      <a:pt x="36" y="26"/>
                    </a:lnTo>
                    <a:lnTo>
                      <a:pt x="50" y="24"/>
                    </a:lnTo>
                    <a:lnTo>
                      <a:pt x="38" y="1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9188" name="Freeform 164"/>
              <p:cNvSpPr>
                <a:spLocks/>
              </p:cNvSpPr>
              <p:nvPr/>
            </p:nvSpPr>
            <p:spPr bwMode="auto">
              <a:xfrm>
                <a:off x="4507" y="2811"/>
                <a:ext cx="661" cy="12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320" y="74"/>
                  </a:cxn>
                  <a:cxn ang="0">
                    <a:pos x="322" y="74"/>
                  </a:cxn>
                  <a:cxn ang="0">
                    <a:pos x="324" y="70"/>
                  </a:cxn>
                  <a:cxn ang="0">
                    <a:pos x="322" y="7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4"/>
                  </a:cxn>
                </a:cxnLst>
                <a:rect l="0" t="0" r="r" b="b"/>
                <a:pathLst>
                  <a:path w="324" h="74">
                    <a:moveTo>
                      <a:pt x="2" y="4"/>
                    </a:moveTo>
                    <a:lnTo>
                      <a:pt x="320" y="74"/>
                    </a:lnTo>
                    <a:lnTo>
                      <a:pt x="322" y="74"/>
                    </a:lnTo>
                    <a:lnTo>
                      <a:pt x="324" y="70"/>
                    </a:lnTo>
                    <a:lnTo>
                      <a:pt x="322" y="7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9189" name="Freeform 165"/>
              <p:cNvSpPr>
                <a:spLocks/>
              </p:cNvSpPr>
              <p:nvPr/>
            </p:nvSpPr>
            <p:spPr bwMode="auto">
              <a:xfrm>
                <a:off x="4817" y="2892"/>
                <a:ext cx="49" cy="26"/>
              </a:xfrm>
              <a:custGeom>
                <a:avLst/>
                <a:gdLst/>
                <a:ahLst/>
                <a:cxnLst>
                  <a:cxn ang="0">
                    <a:pos x="24" y="12"/>
                  </a:cxn>
                  <a:cxn ang="0">
                    <a:pos x="0" y="16"/>
                  </a:cxn>
                  <a:cxn ang="0">
                    <a:pos x="4" y="8"/>
                  </a:cxn>
                  <a:cxn ang="0">
                    <a:pos x="2" y="0"/>
                  </a:cxn>
                  <a:cxn ang="0">
                    <a:pos x="24" y="12"/>
                  </a:cxn>
                </a:cxnLst>
                <a:rect l="0" t="0" r="r" b="b"/>
                <a:pathLst>
                  <a:path w="24" h="16">
                    <a:moveTo>
                      <a:pt x="24" y="12"/>
                    </a:moveTo>
                    <a:lnTo>
                      <a:pt x="0" y="16"/>
                    </a:lnTo>
                    <a:lnTo>
                      <a:pt x="4" y="8"/>
                    </a:lnTo>
                    <a:lnTo>
                      <a:pt x="2" y="0"/>
                    </a:lnTo>
                    <a:lnTo>
                      <a:pt x="24" y="1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9190" name="Freeform 166"/>
              <p:cNvSpPr>
                <a:spLocks noEditPoints="1"/>
              </p:cNvSpPr>
              <p:nvPr/>
            </p:nvSpPr>
            <p:spPr bwMode="auto">
              <a:xfrm>
                <a:off x="4793" y="2875"/>
                <a:ext cx="102" cy="53"/>
              </a:xfrm>
              <a:custGeom>
                <a:avLst/>
                <a:gdLst/>
                <a:ahLst/>
                <a:cxnLst>
                  <a:cxn ang="0">
                    <a:pos x="36" y="18"/>
                  </a:cxn>
                  <a:cxn ang="0">
                    <a:pos x="10" y="20"/>
                  </a:cxn>
                  <a:cxn ang="0">
                    <a:pos x="12" y="26"/>
                  </a:cxn>
                  <a:cxn ang="0">
                    <a:pos x="14" y="28"/>
                  </a:cxn>
                  <a:cxn ang="0">
                    <a:pos x="20" y="22"/>
                  </a:cxn>
                  <a:cxn ang="0">
                    <a:pos x="22" y="20"/>
                  </a:cxn>
                  <a:cxn ang="0">
                    <a:pos x="22" y="18"/>
                  </a:cxn>
                  <a:cxn ang="0">
                    <a:pos x="18" y="10"/>
                  </a:cxn>
                  <a:cxn ang="0">
                    <a:pos x="14" y="10"/>
                  </a:cxn>
                  <a:cxn ang="0">
                    <a:pos x="12" y="14"/>
                  </a:cxn>
                  <a:cxn ang="0">
                    <a:pos x="34" y="26"/>
                  </a:cxn>
                  <a:cxn ang="0">
                    <a:pos x="36" y="22"/>
                  </a:cxn>
                  <a:cxn ang="0">
                    <a:pos x="36" y="18"/>
                  </a:cxn>
                  <a:cxn ang="0">
                    <a:pos x="38" y="18"/>
                  </a:cxn>
                  <a:cxn ang="0">
                    <a:pos x="16" y="6"/>
                  </a:cxn>
                  <a:cxn ang="0">
                    <a:pos x="6" y="0"/>
                  </a:cxn>
                  <a:cxn ang="0">
                    <a:pos x="10" y="12"/>
                  </a:cxn>
                  <a:cxn ang="0">
                    <a:pos x="12" y="20"/>
                  </a:cxn>
                  <a:cxn ang="0">
                    <a:pos x="16" y="18"/>
                  </a:cxn>
                  <a:cxn ang="0">
                    <a:pos x="12" y="16"/>
                  </a:cxn>
                  <a:cxn ang="0">
                    <a:pos x="8" y="22"/>
                  </a:cxn>
                  <a:cxn ang="0">
                    <a:pos x="0" y="32"/>
                  </a:cxn>
                  <a:cxn ang="0">
                    <a:pos x="12" y="30"/>
                  </a:cxn>
                  <a:cxn ang="0">
                    <a:pos x="36" y="28"/>
                  </a:cxn>
                  <a:cxn ang="0">
                    <a:pos x="50" y="26"/>
                  </a:cxn>
                  <a:cxn ang="0">
                    <a:pos x="38" y="18"/>
                  </a:cxn>
                </a:cxnLst>
                <a:rect l="0" t="0" r="r" b="b"/>
                <a:pathLst>
                  <a:path w="50" h="32">
                    <a:moveTo>
                      <a:pt x="36" y="18"/>
                    </a:moveTo>
                    <a:lnTo>
                      <a:pt x="10" y="20"/>
                    </a:lnTo>
                    <a:lnTo>
                      <a:pt x="12" y="26"/>
                    </a:lnTo>
                    <a:lnTo>
                      <a:pt x="14" y="28"/>
                    </a:lnTo>
                    <a:lnTo>
                      <a:pt x="20" y="22"/>
                    </a:lnTo>
                    <a:lnTo>
                      <a:pt x="22" y="20"/>
                    </a:lnTo>
                    <a:lnTo>
                      <a:pt x="22" y="18"/>
                    </a:lnTo>
                    <a:lnTo>
                      <a:pt x="18" y="10"/>
                    </a:lnTo>
                    <a:lnTo>
                      <a:pt x="14" y="10"/>
                    </a:lnTo>
                    <a:lnTo>
                      <a:pt x="12" y="14"/>
                    </a:lnTo>
                    <a:lnTo>
                      <a:pt x="34" y="26"/>
                    </a:lnTo>
                    <a:lnTo>
                      <a:pt x="36" y="22"/>
                    </a:lnTo>
                    <a:lnTo>
                      <a:pt x="36" y="18"/>
                    </a:lnTo>
                    <a:close/>
                    <a:moveTo>
                      <a:pt x="38" y="18"/>
                    </a:moveTo>
                    <a:lnTo>
                      <a:pt x="16" y="6"/>
                    </a:lnTo>
                    <a:lnTo>
                      <a:pt x="6" y="0"/>
                    </a:lnTo>
                    <a:lnTo>
                      <a:pt x="10" y="12"/>
                    </a:lnTo>
                    <a:lnTo>
                      <a:pt x="12" y="20"/>
                    </a:lnTo>
                    <a:lnTo>
                      <a:pt x="16" y="18"/>
                    </a:lnTo>
                    <a:lnTo>
                      <a:pt x="12" y="16"/>
                    </a:lnTo>
                    <a:lnTo>
                      <a:pt x="8" y="22"/>
                    </a:lnTo>
                    <a:lnTo>
                      <a:pt x="0" y="32"/>
                    </a:lnTo>
                    <a:lnTo>
                      <a:pt x="12" y="30"/>
                    </a:lnTo>
                    <a:lnTo>
                      <a:pt x="36" y="28"/>
                    </a:lnTo>
                    <a:lnTo>
                      <a:pt x="50" y="26"/>
                    </a:lnTo>
                    <a:lnTo>
                      <a:pt x="38" y="1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9191" name="Freeform 167"/>
              <p:cNvSpPr>
                <a:spLocks/>
              </p:cNvSpPr>
              <p:nvPr/>
            </p:nvSpPr>
            <p:spPr bwMode="auto">
              <a:xfrm>
                <a:off x="4520" y="2848"/>
                <a:ext cx="648" cy="121"/>
              </a:xfrm>
              <a:custGeom>
                <a:avLst/>
                <a:gdLst/>
                <a:ahLst/>
                <a:cxnLst>
                  <a:cxn ang="0">
                    <a:pos x="2" y="6"/>
                  </a:cxn>
                  <a:cxn ang="0">
                    <a:pos x="314" y="72"/>
                  </a:cxn>
                  <a:cxn ang="0">
                    <a:pos x="316" y="72"/>
                  </a:cxn>
                  <a:cxn ang="0">
                    <a:pos x="318" y="68"/>
                  </a:cxn>
                  <a:cxn ang="0">
                    <a:pos x="316" y="6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2" y="6"/>
                  </a:cxn>
                </a:cxnLst>
                <a:rect l="0" t="0" r="r" b="b"/>
                <a:pathLst>
                  <a:path w="318" h="72">
                    <a:moveTo>
                      <a:pt x="2" y="6"/>
                    </a:moveTo>
                    <a:lnTo>
                      <a:pt x="314" y="72"/>
                    </a:lnTo>
                    <a:lnTo>
                      <a:pt x="316" y="72"/>
                    </a:lnTo>
                    <a:lnTo>
                      <a:pt x="318" y="68"/>
                    </a:lnTo>
                    <a:lnTo>
                      <a:pt x="316" y="6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grpSp>
          <p:nvGrpSpPr>
            <p:cNvPr id="129192" name="Group 168"/>
            <p:cNvGrpSpPr>
              <a:grpSpLocks/>
            </p:cNvGrpSpPr>
            <p:nvPr/>
          </p:nvGrpSpPr>
          <p:grpSpPr bwMode="auto">
            <a:xfrm>
              <a:off x="2053" y="2611"/>
              <a:ext cx="354" cy="119"/>
              <a:chOff x="2888" y="2825"/>
              <a:chExt cx="698" cy="127"/>
            </a:xfrm>
          </p:grpSpPr>
          <p:sp>
            <p:nvSpPr>
              <p:cNvPr id="129193" name="Freeform 169"/>
              <p:cNvSpPr>
                <a:spLocks/>
              </p:cNvSpPr>
              <p:nvPr/>
            </p:nvSpPr>
            <p:spPr bwMode="auto">
              <a:xfrm>
                <a:off x="2888" y="2825"/>
                <a:ext cx="690" cy="87"/>
              </a:xfrm>
              <a:custGeom>
                <a:avLst/>
                <a:gdLst/>
                <a:ahLst/>
                <a:cxnLst>
                  <a:cxn ang="0">
                    <a:pos x="4" y="52"/>
                  </a:cxn>
                  <a:cxn ang="0">
                    <a:pos x="336" y="6"/>
                  </a:cxn>
                  <a:cxn ang="0">
                    <a:pos x="338" y="6"/>
                  </a:cxn>
                  <a:cxn ang="0">
                    <a:pos x="336" y="0"/>
                  </a:cxn>
                  <a:cxn ang="0">
                    <a:pos x="334" y="2"/>
                  </a:cxn>
                  <a:cxn ang="0">
                    <a:pos x="4" y="48"/>
                  </a:cxn>
                  <a:cxn ang="0">
                    <a:pos x="0" y="48"/>
                  </a:cxn>
                  <a:cxn ang="0">
                    <a:pos x="2" y="52"/>
                  </a:cxn>
                  <a:cxn ang="0">
                    <a:pos x="4" y="52"/>
                  </a:cxn>
                </a:cxnLst>
                <a:rect l="0" t="0" r="r" b="b"/>
                <a:pathLst>
                  <a:path w="338" h="52">
                    <a:moveTo>
                      <a:pt x="4" y="52"/>
                    </a:moveTo>
                    <a:lnTo>
                      <a:pt x="336" y="6"/>
                    </a:lnTo>
                    <a:lnTo>
                      <a:pt x="338" y="6"/>
                    </a:lnTo>
                    <a:lnTo>
                      <a:pt x="336" y="0"/>
                    </a:lnTo>
                    <a:lnTo>
                      <a:pt x="334" y="2"/>
                    </a:lnTo>
                    <a:lnTo>
                      <a:pt x="4" y="48"/>
                    </a:lnTo>
                    <a:lnTo>
                      <a:pt x="0" y="48"/>
                    </a:lnTo>
                    <a:lnTo>
                      <a:pt x="2" y="52"/>
                    </a:lnTo>
                    <a:lnTo>
                      <a:pt x="4" y="5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9194" name="Freeform 170"/>
              <p:cNvSpPr>
                <a:spLocks/>
              </p:cNvSpPr>
              <p:nvPr/>
            </p:nvSpPr>
            <p:spPr bwMode="auto">
              <a:xfrm>
                <a:off x="2888" y="2865"/>
                <a:ext cx="698" cy="87"/>
              </a:xfrm>
              <a:custGeom>
                <a:avLst/>
                <a:gdLst/>
                <a:ahLst/>
                <a:cxnLst>
                  <a:cxn ang="0">
                    <a:pos x="4" y="52"/>
                  </a:cxn>
                  <a:cxn ang="0">
                    <a:pos x="340" y="6"/>
                  </a:cxn>
                  <a:cxn ang="0">
                    <a:pos x="342" y="4"/>
                  </a:cxn>
                  <a:cxn ang="0">
                    <a:pos x="342" y="0"/>
                  </a:cxn>
                  <a:cxn ang="0">
                    <a:pos x="340" y="0"/>
                  </a:cxn>
                  <a:cxn ang="0">
                    <a:pos x="4" y="48"/>
                  </a:cxn>
                  <a:cxn ang="0">
                    <a:pos x="0" y="48"/>
                  </a:cxn>
                  <a:cxn ang="0">
                    <a:pos x="2" y="52"/>
                  </a:cxn>
                  <a:cxn ang="0">
                    <a:pos x="4" y="52"/>
                  </a:cxn>
                </a:cxnLst>
                <a:rect l="0" t="0" r="r" b="b"/>
                <a:pathLst>
                  <a:path w="342" h="52">
                    <a:moveTo>
                      <a:pt x="4" y="52"/>
                    </a:moveTo>
                    <a:lnTo>
                      <a:pt x="340" y="6"/>
                    </a:lnTo>
                    <a:lnTo>
                      <a:pt x="342" y="4"/>
                    </a:lnTo>
                    <a:lnTo>
                      <a:pt x="342" y="0"/>
                    </a:lnTo>
                    <a:lnTo>
                      <a:pt x="340" y="0"/>
                    </a:lnTo>
                    <a:lnTo>
                      <a:pt x="4" y="48"/>
                    </a:lnTo>
                    <a:lnTo>
                      <a:pt x="0" y="48"/>
                    </a:lnTo>
                    <a:lnTo>
                      <a:pt x="2" y="52"/>
                    </a:lnTo>
                    <a:lnTo>
                      <a:pt x="4" y="5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3D21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sp>
          <p:nvSpPr>
            <p:cNvPr id="129195" name="Freeform 171"/>
            <p:cNvSpPr>
              <a:spLocks/>
            </p:cNvSpPr>
            <p:nvPr/>
          </p:nvSpPr>
          <p:spPr bwMode="auto">
            <a:xfrm>
              <a:off x="2842" y="2280"/>
              <a:ext cx="78" cy="253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56" y="250"/>
                </a:cxn>
                <a:cxn ang="0">
                  <a:pos x="56" y="252"/>
                </a:cxn>
                <a:cxn ang="0">
                  <a:pos x="62" y="252"/>
                </a:cxn>
                <a:cxn ang="0">
                  <a:pos x="60" y="250"/>
                </a:cxn>
                <a:cxn ang="0">
                  <a:pos x="4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0" y="4"/>
                </a:cxn>
              </a:cxnLst>
              <a:rect l="0" t="0" r="r" b="b"/>
              <a:pathLst>
                <a:path w="62" h="252">
                  <a:moveTo>
                    <a:pt x="0" y="4"/>
                  </a:moveTo>
                  <a:lnTo>
                    <a:pt x="56" y="250"/>
                  </a:lnTo>
                  <a:lnTo>
                    <a:pt x="56" y="252"/>
                  </a:lnTo>
                  <a:lnTo>
                    <a:pt x="62" y="252"/>
                  </a:lnTo>
                  <a:lnTo>
                    <a:pt x="60" y="250"/>
                  </a:lnTo>
                  <a:lnTo>
                    <a:pt x="4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 w="28575" cmpd="sng">
              <a:solidFill>
                <a:srgbClr val="FF2718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9196" name="Text Box 172"/>
            <p:cNvSpPr txBox="1">
              <a:spLocks noChangeArrowheads="1"/>
            </p:cNvSpPr>
            <p:nvPr/>
          </p:nvSpPr>
          <p:spPr bwMode="auto">
            <a:xfrm>
              <a:off x="1950" y="2298"/>
              <a:ext cx="7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 algn="ctr" defTabSz="914400" fontAlgn="base">
                <a:spcBef>
                  <a:spcPct val="50000"/>
                </a:spcBef>
                <a:spcAft>
                  <a:spcPct val="0"/>
                </a:spcAft>
                <a:buClr>
                  <a:srgbClr val="808080"/>
                </a:buClr>
                <a:buSzPct val="75000"/>
                <a:buFont typeface="Wingdings" pitchFamily="-65" charset="2"/>
                <a:buNone/>
              </a:pPr>
              <a:r>
                <a:rPr lang="en-US">
                  <a:solidFill>
                    <a:srgbClr val="FF0000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(x+</a:t>
              </a:r>
              <a:r>
                <a:rPr lang="en-US">
                  <a:solidFill>
                    <a:srgbClr val="FF0000"/>
                  </a:solidFill>
                  <a:latin typeface="Symbol" pitchFamily="-65" charset="2"/>
                  <a:ea typeface="Arial" pitchFamily="-65" charset="0"/>
                  <a:cs typeface="Arial" pitchFamily="-65" charset="0"/>
                  <a:sym typeface="Symbol" pitchFamily="-65" charset="2"/>
                </a:rPr>
                <a:t></a:t>
              </a:r>
              <a:r>
                <a:rPr lang="en-US" i="1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</a:rPr>
                <a:t>P</a:t>
              </a:r>
              <a:r>
                <a:rPr lang="en-US" baseline="30000">
                  <a:solidFill>
                    <a:srgbClr val="FF0000"/>
                  </a:solidFill>
                  <a:latin typeface="Symbol" pitchFamily="-65" charset="2"/>
                  <a:ea typeface="Arial" pitchFamily="-65" charset="0"/>
                  <a:cs typeface="Arial" pitchFamily="-65" charset="0"/>
                  <a:sym typeface="Symbol" pitchFamily="-65" charset="2"/>
                </a:rPr>
                <a:t></a:t>
              </a:r>
              <a:endParaRPr lang="el-GR">
                <a:solidFill>
                  <a:srgbClr val="FF0000"/>
                </a:solidFill>
                <a:latin typeface="Comic Sans MS" pitchFamily="-65" charset="0"/>
                <a:ea typeface="Arial" pitchFamily="-65" charset="0"/>
                <a:cs typeface="Arial" pitchFamily="-65" charset="0"/>
              </a:endParaRPr>
            </a:p>
          </p:txBody>
        </p:sp>
        <p:sp>
          <p:nvSpPr>
            <p:cNvPr id="129197" name="Text Box 173"/>
            <p:cNvSpPr txBox="1">
              <a:spLocks noChangeArrowheads="1"/>
            </p:cNvSpPr>
            <p:nvPr/>
          </p:nvSpPr>
          <p:spPr bwMode="auto">
            <a:xfrm>
              <a:off x="2859" y="2317"/>
              <a:ext cx="63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 algn="ctr" defTabSz="914400" fontAlgn="base">
                <a:spcBef>
                  <a:spcPct val="50000"/>
                </a:spcBef>
                <a:spcAft>
                  <a:spcPct val="0"/>
                </a:spcAft>
                <a:buClr>
                  <a:srgbClr val="808080"/>
                </a:buClr>
                <a:buSzPct val="75000"/>
                <a:buFont typeface="Wingdings" pitchFamily="-65" charset="2"/>
                <a:buNone/>
              </a:pPr>
              <a:r>
                <a:rPr lang="en-US">
                  <a:solidFill>
                    <a:srgbClr val="FF0000"/>
                  </a:solidFill>
                  <a:latin typeface="Comic Sans MS" pitchFamily="-65" charset="0"/>
                  <a:ea typeface="Arial" pitchFamily="-65" charset="0"/>
                  <a:cs typeface="Arial" pitchFamily="-65" charset="0"/>
                </a:rPr>
                <a:t>(x</a:t>
              </a:r>
              <a:r>
                <a:rPr lang="en-US">
                  <a:solidFill>
                    <a:srgbClr val="FF0000"/>
                  </a:solidFill>
                  <a:latin typeface="Symbol" pitchFamily="-65" charset="2"/>
                  <a:ea typeface="Arial" pitchFamily="-65" charset="0"/>
                  <a:cs typeface="Arial" pitchFamily="-65" charset="0"/>
                  <a:sym typeface="Symbol" pitchFamily="-65" charset="2"/>
                </a:rPr>
                <a:t></a:t>
              </a:r>
              <a:r>
                <a:rPr lang="en-US" i="1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</a:rPr>
                <a:t>P</a:t>
              </a:r>
              <a:r>
                <a:rPr lang="en-US" baseline="30000">
                  <a:solidFill>
                    <a:srgbClr val="FF0000"/>
                  </a:solidFill>
                  <a:latin typeface="Symbol" pitchFamily="-65" charset="2"/>
                  <a:ea typeface="Arial" pitchFamily="-65" charset="0"/>
                  <a:cs typeface="Arial" pitchFamily="-65" charset="0"/>
                  <a:sym typeface="Symbol" pitchFamily="-65" charset="2"/>
                </a:rPr>
                <a:t></a:t>
              </a:r>
              <a:endParaRPr lang="el-GR" baseline="30000">
                <a:solidFill>
                  <a:srgbClr val="FF0000"/>
                </a:solidFill>
                <a:latin typeface="Symbol" pitchFamily="-65" charset="2"/>
                <a:ea typeface="Arial" pitchFamily="-65" charset="0"/>
                <a:cs typeface="Arial" pitchFamily="-65" charset="0"/>
                <a:sym typeface="Symbol" pitchFamily="-65" charset="2"/>
              </a:endParaRPr>
            </a:p>
          </p:txBody>
        </p:sp>
        <p:sp>
          <p:nvSpPr>
            <p:cNvPr id="129198" name="Freeform 174"/>
            <p:cNvSpPr>
              <a:spLocks/>
            </p:cNvSpPr>
            <p:nvPr/>
          </p:nvSpPr>
          <p:spPr bwMode="auto">
            <a:xfrm>
              <a:off x="2374" y="2506"/>
              <a:ext cx="699" cy="241"/>
            </a:xfrm>
            <a:custGeom>
              <a:avLst/>
              <a:gdLst/>
              <a:ahLst/>
              <a:cxnLst>
                <a:cxn ang="0">
                  <a:pos x="468" y="94"/>
                </a:cxn>
                <a:cxn ang="0">
                  <a:pos x="462" y="114"/>
                </a:cxn>
                <a:cxn ang="0">
                  <a:pos x="444" y="134"/>
                </a:cxn>
                <a:cxn ang="0">
                  <a:pos x="416" y="152"/>
                </a:cxn>
                <a:cxn ang="0">
                  <a:pos x="380" y="166"/>
                </a:cxn>
                <a:cxn ang="0">
                  <a:pos x="336" y="178"/>
                </a:cxn>
                <a:cxn ang="0">
                  <a:pos x="288" y="184"/>
                </a:cxn>
                <a:cxn ang="0">
                  <a:pos x="234" y="186"/>
                </a:cxn>
                <a:cxn ang="0">
                  <a:pos x="180" y="184"/>
                </a:cxn>
                <a:cxn ang="0">
                  <a:pos x="132" y="178"/>
                </a:cxn>
                <a:cxn ang="0">
                  <a:pos x="88" y="166"/>
                </a:cxn>
                <a:cxn ang="0">
                  <a:pos x="52" y="152"/>
                </a:cxn>
                <a:cxn ang="0">
                  <a:pos x="24" y="134"/>
                </a:cxn>
                <a:cxn ang="0">
                  <a:pos x="8" y="114"/>
                </a:cxn>
                <a:cxn ang="0">
                  <a:pos x="0" y="94"/>
                </a:cxn>
                <a:cxn ang="0">
                  <a:pos x="8" y="72"/>
                </a:cxn>
                <a:cxn ang="0">
                  <a:pos x="24" y="52"/>
                </a:cxn>
                <a:cxn ang="0">
                  <a:pos x="52" y="36"/>
                </a:cxn>
                <a:cxn ang="0">
                  <a:pos x="88" y="20"/>
                </a:cxn>
                <a:cxn ang="0">
                  <a:pos x="132" y="10"/>
                </a:cxn>
                <a:cxn ang="0">
                  <a:pos x="180" y="2"/>
                </a:cxn>
                <a:cxn ang="0">
                  <a:pos x="234" y="0"/>
                </a:cxn>
                <a:cxn ang="0">
                  <a:pos x="288" y="2"/>
                </a:cxn>
                <a:cxn ang="0">
                  <a:pos x="336" y="10"/>
                </a:cxn>
                <a:cxn ang="0">
                  <a:pos x="380" y="20"/>
                </a:cxn>
                <a:cxn ang="0">
                  <a:pos x="416" y="36"/>
                </a:cxn>
                <a:cxn ang="0">
                  <a:pos x="444" y="52"/>
                </a:cxn>
                <a:cxn ang="0">
                  <a:pos x="462" y="72"/>
                </a:cxn>
                <a:cxn ang="0">
                  <a:pos x="468" y="94"/>
                </a:cxn>
              </a:cxnLst>
              <a:rect l="0" t="0" r="r" b="b"/>
              <a:pathLst>
                <a:path w="468" h="186">
                  <a:moveTo>
                    <a:pt x="468" y="94"/>
                  </a:moveTo>
                  <a:lnTo>
                    <a:pt x="462" y="114"/>
                  </a:lnTo>
                  <a:lnTo>
                    <a:pt x="444" y="134"/>
                  </a:lnTo>
                  <a:lnTo>
                    <a:pt x="416" y="152"/>
                  </a:lnTo>
                  <a:lnTo>
                    <a:pt x="380" y="166"/>
                  </a:lnTo>
                  <a:lnTo>
                    <a:pt x="336" y="178"/>
                  </a:lnTo>
                  <a:lnTo>
                    <a:pt x="288" y="184"/>
                  </a:lnTo>
                  <a:lnTo>
                    <a:pt x="234" y="186"/>
                  </a:lnTo>
                  <a:lnTo>
                    <a:pt x="180" y="184"/>
                  </a:lnTo>
                  <a:lnTo>
                    <a:pt x="132" y="178"/>
                  </a:lnTo>
                  <a:lnTo>
                    <a:pt x="88" y="166"/>
                  </a:lnTo>
                  <a:lnTo>
                    <a:pt x="52" y="152"/>
                  </a:lnTo>
                  <a:lnTo>
                    <a:pt x="24" y="134"/>
                  </a:lnTo>
                  <a:lnTo>
                    <a:pt x="8" y="114"/>
                  </a:lnTo>
                  <a:lnTo>
                    <a:pt x="0" y="94"/>
                  </a:lnTo>
                  <a:lnTo>
                    <a:pt x="8" y="72"/>
                  </a:lnTo>
                  <a:lnTo>
                    <a:pt x="24" y="52"/>
                  </a:lnTo>
                  <a:lnTo>
                    <a:pt x="52" y="36"/>
                  </a:lnTo>
                  <a:lnTo>
                    <a:pt x="88" y="20"/>
                  </a:lnTo>
                  <a:lnTo>
                    <a:pt x="132" y="10"/>
                  </a:lnTo>
                  <a:lnTo>
                    <a:pt x="180" y="2"/>
                  </a:lnTo>
                  <a:lnTo>
                    <a:pt x="234" y="0"/>
                  </a:lnTo>
                  <a:lnTo>
                    <a:pt x="288" y="2"/>
                  </a:lnTo>
                  <a:lnTo>
                    <a:pt x="336" y="10"/>
                  </a:lnTo>
                  <a:lnTo>
                    <a:pt x="380" y="20"/>
                  </a:lnTo>
                  <a:lnTo>
                    <a:pt x="416" y="36"/>
                  </a:lnTo>
                  <a:lnTo>
                    <a:pt x="444" y="52"/>
                  </a:lnTo>
                  <a:lnTo>
                    <a:pt x="462" y="72"/>
                  </a:lnTo>
                  <a:lnTo>
                    <a:pt x="468" y="94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100000">
                  <a:schemeClr val="hlink"/>
                </a:gs>
              </a:gsLst>
              <a:path path="rect">
                <a:fillToRect l="50000" t="50000" r="50000" b="50000"/>
              </a:path>
            </a:gradFill>
            <a:ln w="0">
              <a:solidFill>
                <a:srgbClr val="E1E1E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9199" name="Line 175"/>
            <p:cNvSpPr>
              <a:spLocks noChangeShapeType="1"/>
            </p:cNvSpPr>
            <p:nvPr/>
          </p:nvSpPr>
          <p:spPr bwMode="auto">
            <a:xfrm flipV="1">
              <a:off x="2682" y="2739"/>
              <a:ext cx="1" cy="165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9200" name="Line 176"/>
            <p:cNvSpPr>
              <a:spLocks noChangeShapeType="1"/>
            </p:cNvSpPr>
            <p:nvPr/>
          </p:nvSpPr>
          <p:spPr bwMode="auto">
            <a:xfrm>
              <a:off x="2615" y="2284"/>
              <a:ext cx="236" cy="6"/>
            </a:xfrm>
            <a:prstGeom prst="line">
              <a:avLst/>
            </a:prstGeom>
            <a:noFill/>
            <a:ln w="28575">
              <a:solidFill>
                <a:srgbClr val="FF2718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9201" name="Line 177"/>
            <p:cNvSpPr>
              <a:spLocks noChangeShapeType="1"/>
            </p:cNvSpPr>
            <p:nvPr/>
          </p:nvSpPr>
          <p:spPr bwMode="auto">
            <a:xfrm>
              <a:off x="1997" y="1999"/>
              <a:ext cx="304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9202" name="Line 178"/>
            <p:cNvSpPr>
              <a:spLocks noChangeShapeType="1"/>
            </p:cNvSpPr>
            <p:nvPr/>
          </p:nvSpPr>
          <p:spPr bwMode="auto">
            <a:xfrm flipV="1">
              <a:off x="2296" y="1783"/>
              <a:ext cx="384" cy="216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stealth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9203" name="Freeform 179"/>
            <p:cNvSpPr>
              <a:spLocks/>
            </p:cNvSpPr>
            <p:nvPr/>
          </p:nvSpPr>
          <p:spPr bwMode="auto">
            <a:xfrm rot="19066066">
              <a:off x="2890" y="2093"/>
              <a:ext cx="404" cy="310"/>
            </a:xfrm>
            <a:custGeom>
              <a:avLst/>
              <a:gdLst/>
              <a:ahLst/>
              <a:cxnLst>
                <a:cxn ang="0">
                  <a:pos x="224" y="226"/>
                </a:cxn>
                <a:cxn ang="0">
                  <a:pos x="208" y="228"/>
                </a:cxn>
                <a:cxn ang="0">
                  <a:pos x="200" y="220"/>
                </a:cxn>
                <a:cxn ang="0">
                  <a:pos x="204" y="196"/>
                </a:cxn>
                <a:cxn ang="0">
                  <a:pos x="212" y="164"/>
                </a:cxn>
                <a:cxn ang="0">
                  <a:pos x="212" y="144"/>
                </a:cxn>
                <a:cxn ang="0">
                  <a:pos x="198" y="136"/>
                </a:cxn>
                <a:cxn ang="0">
                  <a:pos x="174" y="144"/>
                </a:cxn>
                <a:cxn ang="0">
                  <a:pos x="144" y="158"/>
                </a:cxn>
                <a:cxn ang="0">
                  <a:pos x="126" y="160"/>
                </a:cxn>
                <a:cxn ang="0">
                  <a:pos x="120" y="152"/>
                </a:cxn>
                <a:cxn ang="0">
                  <a:pos x="122" y="128"/>
                </a:cxn>
                <a:cxn ang="0">
                  <a:pos x="132" y="96"/>
                </a:cxn>
                <a:cxn ang="0">
                  <a:pos x="130" y="76"/>
                </a:cxn>
                <a:cxn ang="0">
                  <a:pos x="116" y="68"/>
                </a:cxn>
                <a:cxn ang="0">
                  <a:pos x="92" y="76"/>
                </a:cxn>
                <a:cxn ang="0">
                  <a:pos x="64" y="90"/>
                </a:cxn>
                <a:cxn ang="0">
                  <a:pos x="46" y="92"/>
                </a:cxn>
                <a:cxn ang="0">
                  <a:pos x="38" y="82"/>
                </a:cxn>
                <a:cxn ang="0">
                  <a:pos x="42" y="60"/>
                </a:cxn>
                <a:cxn ang="0">
                  <a:pos x="50" y="28"/>
                </a:cxn>
                <a:cxn ang="0">
                  <a:pos x="50" y="6"/>
                </a:cxn>
                <a:cxn ang="0">
                  <a:pos x="36" y="0"/>
                </a:cxn>
                <a:cxn ang="0">
                  <a:pos x="12" y="6"/>
                </a:cxn>
                <a:cxn ang="0">
                  <a:pos x="2" y="18"/>
                </a:cxn>
                <a:cxn ang="0">
                  <a:pos x="22" y="8"/>
                </a:cxn>
                <a:cxn ang="0">
                  <a:pos x="40" y="4"/>
                </a:cxn>
                <a:cxn ang="0">
                  <a:pos x="48" y="14"/>
                </a:cxn>
                <a:cxn ang="0">
                  <a:pos x="44" y="36"/>
                </a:cxn>
                <a:cxn ang="0">
                  <a:pos x="34" y="68"/>
                </a:cxn>
                <a:cxn ang="0">
                  <a:pos x="36" y="90"/>
                </a:cxn>
                <a:cxn ang="0">
                  <a:pos x="50" y="98"/>
                </a:cxn>
                <a:cxn ang="0">
                  <a:pos x="74" y="90"/>
                </a:cxn>
                <a:cxn ang="0">
                  <a:pos x="104" y="76"/>
                </a:cxn>
                <a:cxn ang="0">
                  <a:pos x="122" y="72"/>
                </a:cxn>
                <a:cxn ang="0">
                  <a:pos x="128" y="82"/>
                </a:cxn>
                <a:cxn ang="0">
                  <a:pos x="124" y="106"/>
                </a:cxn>
                <a:cxn ang="0">
                  <a:pos x="116" y="136"/>
                </a:cxn>
                <a:cxn ang="0">
                  <a:pos x="116" y="158"/>
                </a:cxn>
                <a:cxn ang="0">
                  <a:pos x="130" y="166"/>
                </a:cxn>
                <a:cxn ang="0">
                  <a:pos x="154" y="158"/>
                </a:cxn>
                <a:cxn ang="0">
                  <a:pos x="184" y="144"/>
                </a:cxn>
                <a:cxn ang="0">
                  <a:pos x="202" y="142"/>
                </a:cxn>
                <a:cxn ang="0">
                  <a:pos x="208" y="150"/>
                </a:cxn>
                <a:cxn ang="0">
                  <a:pos x="206" y="174"/>
                </a:cxn>
                <a:cxn ang="0">
                  <a:pos x="196" y="206"/>
                </a:cxn>
                <a:cxn ang="0">
                  <a:pos x="198" y="226"/>
                </a:cxn>
                <a:cxn ang="0">
                  <a:pos x="212" y="234"/>
                </a:cxn>
                <a:cxn ang="0">
                  <a:pos x="236" y="226"/>
                </a:cxn>
                <a:cxn ang="0">
                  <a:pos x="246" y="216"/>
                </a:cxn>
              </a:cxnLst>
              <a:rect l="0" t="0" r="r" b="b"/>
              <a:pathLst>
                <a:path w="248" h="234">
                  <a:moveTo>
                    <a:pt x="244" y="218"/>
                  </a:moveTo>
                  <a:lnTo>
                    <a:pt x="234" y="222"/>
                  </a:lnTo>
                  <a:lnTo>
                    <a:pt x="224" y="226"/>
                  </a:lnTo>
                  <a:lnTo>
                    <a:pt x="218" y="228"/>
                  </a:lnTo>
                  <a:lnTo>
                    <a:pt x="212" y="230"/>
                  </a:lnTo>
                  <a:lnTo>
                    <a:pt x="208" y="228"/>
                  </a:lnTo>
                  <a:lnTo>
                    <a:pt x="204" y="228"/>
                  </a:lnTo>
                  <a:lnTo>
                    <a:pt x="202" y="224"/>
                  </a:lnTo>
                  <a:lnTo>
                    <a:pt x="200" y="220"/>
                  </a:lnTo>
                  <a:lnTo>
                    <a:pt x="200" y="214"/>
                  </a:lnTo>
                  <a:lnTo>
                    <a:pt x="200" y="206"/>
                  </a:lnTo>
                  <a:lnTo>
                    <a:pt x="204" y="196"/>
                  </a:lnTo>
                  <a:lnTo>
                    <a:pt x="206" y="186"/>
                  </a:lnTo>
                  <a:lnTo>
                    <a:pt x="210" y="174"/>
                  </a:lnTo>
                  <a:lnTo>
                    <a:pt x="212" y="164"/>
                  </a:lnTo>
                  <a:lnTo>
                    <a:pt x="214" y="156"/>
                  </a:lnTo>
                  <a:lnTo>
                    <a:pt x="214" y="150"/>
                  </a:lnTo>
                  <a:lnTo>
                    <a:pt x="212" y="144"/>
                  </a:lnTo>
                  <a:lnTo>
                    <a:pt x="208" y="140"/>
                  </a:lnTo>
                  <a:lnTo>
                    <a:pt x="204" y="138"/>
                  </a:lnTo>
                  <a:lnTo>
                    <a:pt x="198" y="136"/>
                  </a:lnTo>
                  <a:lnTo>
                    <a:pt x="190" y="138"/>
                  </a:lnTo>
                  <a:lnTo>
                    <a:pt x="182" y="140"/>
                  </a:lnTo>
                  <a:lnTo>
                    <a:pt x="174" y="144"/>
                  </a:lnTo>
                  <a:lnTo>
                    <a:pt x="162" y="148"/>
                  </a:lnTo>
                  <a:lnTo>
                    <a:pt x="152" y="154"/>
                  </a:lnTo>
                  <a:lnTo>
                    <a:pt x="144" y="158"/>
                  </a:lnTo>
                  <a:lnTo>
                    <a:pt x="136" y="160"/>
                  </a:lnTo>
                  <a:lnTo>
                    <a:pt x="130" y="160"/>
                  </a:lnTo>
                  <a:lnTo>
                    <a:pt x="126" y="160"/>
                  </a:lnTo>
                  <a:lnTo>
                    <a:pt x="122" y="158"/>
                  </a:lnTo>
                  <a:lnTo>
                    <a:pt x="120" y="156"/>
                  </a:lnTo>
                  <a:lnTo>
                    <a:pt x="120" y="152"/>
                  </a:lnTo>
                  <a:lnTo>
                    <a:pt x="120" y="146"/>
                  </a:lnTo>
                  <a:lnTo>
                    <a:pt x="120" y="138"/>
                  </a:lnTo>
                  <a:lnTo>
                    <a:pt x="122" y="128"/>
                  </a:lnTo>
                  <a:lnTo>
                    <a:pt x="126" y="118"/>
                  </a:lnTo>
                  <a:lnTo>
                    <a:pt x="130" y="106"/>
                  </a:lnTo>
                  <a:lnTo>
                    <a:pt x="132" y="96"/>
                  </a:lnTo>
                  <a:lnTo>
                    <a:pt x="132" y="88"/>
                  </a:lnTo>
                  <a:lnTo>
                    <a:pt x="132" y="80"/>
                  </a:lnTo>
                  <a:lnTo>
                    <a:pt x="130" y="76"/>
                  </a:lnTo>
                  <a:lnTo>
                    <a:pt x="128" y="72"/>
                  </a:lnTo>
                  <a:lnTo>
                    <a:pt x="122" y="68"/>
                  </a:lnTo>
                  <a:lnTo>
                    <a:pt x="116" y="68"/>
                  </a:lnTo>
                  <a:lnTo>
                    <a:pt x="110" y="68"/>
                  </a:lnTo>
                  <a:lnTo>
                    <a:pt x="102" y="72"/>
                  </a:lnTo>
                  <a:lnTo>
                    <a:pt x="92" y="76"/>
                  </a:lnTo>
                  <a:lnTo>
                    <a:pt x="82" y="80"/>
                  </a:lnTo>
                  <a:lnTo>
                    <a:pt x="72" y="86"/>
                  </a:lnTo>
                  <a:lnTo>
                    <a:pt x="64" y="90"/>
                  </a:lnTo>
                  <a:lnTo>
                    <a:pt x="56" y="92"/>
                  </a:lnTo>
                  <a:lnTo>
                    <a:pt x="50" y="92"/>
                  </a:lnTo>
                  <a:lnTo>
                    <a:pt x="46" y="92"/>
                  </a:lnTo>
                  <a:lnTo>
                    <a:pt x="42" y="90"/>
                  </a:lnTo>
                  <a:lnTo>
                    <a:pt x="40" y="88"/>
                  </a:lnTo>
                  <a:lnTo>
                    <a:pt x="38" y="82"/>
                  </a:lnTo>
                  <a:lnTo>
                    <a:pt x="38" y="76"/>
                  </a:lnTo>
                  <a:lnTo>
                    <a:pt x="40" y="70"/>
                  </a:lnTo>
                  <a:lnTo>
                    <a:pt x="42" y="60"/>
                  </a:lnTo>
                  <a:lnTo>
                    <a:pt x="44" y="50"/>
                  </a:lnTo>
                  <a:lnTo>
                    <a:pt x="48" y="38"/>
                  </a:lnTo>
                  <a:lnTo>
                    <a:pt x="50" y="28"/>
                  </a:lnTo>
                  <a:lnTo>
                    <a:pt x="52" y="20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0" y="2"/>
                  </a:lnTo>
                  <a:lnTo>
                    <a:pt x="12" y="6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4" y="16"/>
                  </a:lnTo>
                  <a:lnTo>
                    <a:pt x="14" y="10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4" y="6"/>
                  </a:lnTo>
                  <a:lnTo>
                    <a:pt x="46" y="10"/>
                  </a:lnTo>
                  <a:lnTo>
                    <a:pt x="48" y="14"/>
                  </a:lnTo>
                  <a:lnTo>
                    <a:pt x="48" y="20"/>
                  </a:lnTo>
                  <a:lnTo>
                    <a:pt x="46" y="28"/>
                  </a:lnTo>
                  <a:lnTo>
                    <a:pt x="44" y="36"/>
                  </a:lnTo>
                  <a:lnTo>
                    <a:pt x="40" y="48"/>
                  </a:lnTo>
                  <a:lnTo>
                    <a:pt x="36" y="58"/>
                  </a:lnTo>
                  <a:lnTo>
                    <a:pt x="34" y="68"/>
                  </a:lnTo>
                  <a:lnTo>
                    <a:pt x="34" y="76"/>
                  </a:lnTo>
                  <a:lnTo>
                    <a:pt x="34" y="84"/>
                  </a:lnTo>
                  <a:lnTo>
                    <a:pt x="36" y="90"/>
                  </a:lnTo>
                  <a:lnTo>
                    <a:pt x="38" y="94"/>
                  </a:lnTo>
                  <a:lnTo>
                    <a:pt x="44" y="96"/>
                  </a:lnTo>
                  <a:lnTo>
                    <a:pt x="50" y="98"/>
                  </a:lnTo>
                  <a:lnTo>
                    <a:pt x="56" y="96"/>
                  </a:lnTo>
                  <a:lnTo>
                    <a:pt x="64" y="94"/>
                  </a:lnTo>
                  <a:lnTo>
                    <a:pt x="74" y="90"/>
                  </a:lnTo>
                  <a:lnTo>
                    <a:pt x="84" y="84"/>
                  </a:lnTo>
                  <a:lnTo>
                    <a:pt x="94" y="80"/>
                  </a:lnTo>
                  <a:lnTo>
                    <a:pt x="104" y="76"/>
                  </a:lnTo>
                  <a:lnTo>
                    <a:pt x="110" y="74"/>
                  </a:lnTo>
                  <a:lnTo>
                    <a:pt x="116" y="72"/>
                  </a:lnTo>
                  <a:lnTo>
                    <a:pt x="122" y="72"/>
                  </a:lnTo>
                  <a:lnTo>
                    <a:pt x="124" y="74"/>
                  </a:lnTo>
                  <a:lnTo>
                    <a:pt x="126" y="78"/>
                  </a:lnTo>
                  <a:lnTo>
                    <a:pt x="128" y="82"/>
                  </a:lnTo>
                  <a:lnTo>
                    <a:pt x="128" y="88"/>
                  </a:lnTo>
                  <a:lnTo>
                    <a:pt x="128" y="96"/>
                  </a:lnTo>
                  <a:lnTo>
                    <a:pt x="124" y="106"/>
                  </a:lnTo>
                  <a:lnTo>
                    <a:pt x="122" y="116"/>
                  </a:lnTo>
                  <a:lnTo>
                    <a:pt x="118" y="128"/>
                  </a:lnTo>
                  <a:lnTo>
                    <a:pt x="116" y="136"/>
                  </a:lnTo>
                  <a:lnTo>
                    <a:pt x="114" y="146"/>
                  </a:lnTo>
                  <a:lnTo>
                    <a:pt x="114" y="152"/>
                  </a:lnTo>
                  <a:lnTo>
                    <a:pt x="116" y="158"/>
                  </a:lnTo>
                  <a:lnTo>
                    <a:pt x="120" y="162"/>
                  </a:lnTo>
                  <a:lnTo>
                    <a:pt x="124" y="164"/>
                  </a:lnTo>
                  <a:lnTo>
                    <a:pt x="130" y="166"/>
                  </a:lnTo>
                  <a:lnTo>
                    <a:pt x="138" y="164"/>
                  </a:lnTo>
                  <a:lnTo>
                    <a:pt x="146" y="162"/>
                  </a:lnTo>
                  <a:lnTo>
                    <a:pt x="154" y="158"/>
                  </a:lnTo>
                  <a:lnTo>
                    <a:pt x="166" y="154"/>
                  </a:lnTo>
                  <a:lnTo>
                    <a:pt x="176" y="148"/>
                  </a:lnTo>
                  <a:lnTo>
                    <a:pt x="184" y="144"/>
                  </a:lnTo>
                  <a:lnTo>
                    <a:pt x="192" y="142"/>
                  </a:lnTo>
                  <a:lnTo>
                    <a:pt x="198" y="140"/>
                  </a:lnTo>
                  <a:lnTo>
                    <a:pt x="202" y="142"/>
                  </a:lnTo>
                  <a:lnTo>
                    <a:pt x="206" y="144"/>
                  </a:lnTo>
                  <a:lnTo>
                    <a:pt x="208" y="146"/>
                  </a:lnTo>
                  <a:lnTo>
                    <a:pt x="208" y="150"/>
                  </a:lnTo>
                  <a:lnTo>
                    <a:pt x="210" y="156"/>
                  </a:lnTo>
                  <a:lnTo>
                    <a:pt x="208" y="164"/>
                  </a:lnTo>
                  <a:lnTo>
                    <a:pt x="206" y="174"/>
                  </a:lnTo>
                  <a:lnTo>
                    <a:pt x="202" y="184"/>
                  </a:lnTo>
                  <a:lnTo>
                    <a:pt x="198" y="196"/>
                  </a:lnTo>
                  <a:lnTo>
                    <a:pt x="196" y="206"/>
                  </a:lnTo>
                  <a:lnTo>
                    <a:pt x="196" y="214"/>
                  </a:lnTo>
                  <a:lnTo>
                    <a:pt x="196" y="220"/>
                  </a:lnTo>
                  <a:lnTo>
                    <a:pt x="198" y="226"/>
                  </a:lnTo>
                  <a:lnTo>
                    <a:pt x="200" y="230"/>
                  </a:lnTo>
                  <a:lnTo>
                    <a:pt x="206" y="234"/>
                  </a:lnTo>
                  <a:lnTo>
                    <a:pt x="212" y="234"/>
                  </a:lnTo>
                  <a:lnTo>
                    <a:pt x="218" y="234"/>
                  </a:lnTo>
                  <a:lnTo>
                    <a:pt x="226" y="230"/>
                  </a:lnTo>
                  <a:lnTo>
                    <a:pt x="236" y="226"/>
                  </a:lnTo>
                  <a:lnTo>
                    <a:pt x="246" y="222"/>
                  </a:lnTo>
                  <a:lnTo>
                    <a:pt x="248" y="220"/>
                  </a:lnTo>
                  <a:lnTo>
                    <a:pt x="246" y="216"/>
                  </a:lnTo>
                  <a:lnTo>
                    <a:pt x="244" y="218"/>
                  </a:lnTo>
                  <a:close/>
                </a:path>
              </a:pathLst>
            </a:custGeom>
            <a:solidFill>
              <a:srgbClr val="000000"/>
            </a:solidFill>
            <a:ln w="19050" cmpd="sng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sp>
        <p:nvSpPr>
          <p:cNvPr id="129205" name="Text Box 181"/>
          <p:cNvSpPr txBox="1">
            <a:spLocks noChangeArrowheads="1"/>
          </p:cNvSpPr>
          <p:nvPr/>
        </p:nvSpPr>
        <p:spPr bwMode="auto">
          <a:xfrm>
            <a:off x="3003550" y="3241675"/>
            <a:ext cx="4222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+</a:t>
            </a: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9207" name="Text Box 183"/>
          <p:cNvSpPr txBox="1">
            <a:spLocks noChangeArrowheads="1"/>
          </p:cNvSpPr>
          <p:nvPr/>
        </p:nvSpPr>
        <p:spPr bwMode="auto">
          <a:xfrm>
            <a:off x="2422525" y="2011363"/>
            <a:ext cx="901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 defTabSz="914400" fontAlgn="base"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itchFamily="-65" charset="2"/>
              <a:buNone/>
            </a:pPr>
            <a:r>
              <a:rPr lang="en-US" sz="1600">
                <a:solidFill>
                  <a:srgbClr val="33CC33"/>
                </a:solidFill>
                <a:latin typeface="Comic Sans MS" pitchFamily="-65" charset="0"/>
                <a:ea typeface="Arial" pitchFamily="-65" charset="0"/>
                <a:cs typeface="Arial" pitchFamily="-65" charset="0"/>
              </a:rPr>
              <a:t>P</a:t>
            </a:r>
            <a:r>
              <a:rPr lang="en-US" sz="1600">
                <a:solidFill>
                  <a:srgbClr val="33CC33"/>
                </a:solidFill>
                <a:latin typeface="Symbol" pitchFamily="-65" charset="2"/>
                <a:ea typeface="Arial" pitchFamily="-65" charset="0"/>
                <a:cs typeface="Arial" pitchFamily="-65" charset="0"/>
                <a:sym typeface="Symbol" pitchFamily="-65" charset="2"/>
              </a:rPr>
              <a:t></a:t>
            </a:r>
            <a:r>
              <a:rPr lang="el-GR" sz="1600">
                <a:solidFill>
                  <a:srgbClr val="33CC33"/>
                </a:solidFill>
                <a:latin typeface="ヒラギノ明朝 ProN W3" pitchFamily="-65" charset="-128"/>
                <a:ea typeface="Arial" pitchFamily="-65" charset="0"/>
                <a:cs typeface="Arial" pitchFamily="-65" charset="0"/>
              </a:rPr>
              <a:t>Δ</a:t>
            </a:r>
            <a:r>
              <a:rPr lang="en-US" sz="1600">
                <a:solidFill>
                  <a:srgbClr val="33CC33"/>
                </a:solidFill>
                <a:latin typeface="Comic Sans MS" pitchFamily="-65" charset="0"/>
                <a:ea typeface="Arial" pitchFamily="-65" charset="0"/>
                <a:cs typeface="Arial" pitchFamily="-65" charset="0"/>
              </a:rPr>
              <a:t>/2</a:t>
            </a:r>
            <a:endParaRPr lang="el-GR" sz="1600">
              <a:solidFill>
                <a:srgbClr val="33CC33"/>
              </a:solidFill>
              <a:latin typeface="Comic Sans M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29208" name="Text Box 184"/>
          <p:cNvSpPr txBox="1">
            <a:spLocks noChangeArrowheads="1"/>
          </p:cNvSpPr>
          <p:nvPr/>
        </p:nvSpPr>
        <p:spPr bwMode="auto">
          <a:xfrm>
            <a:off x="3997325" y="2011363"/>
            <a:ext cx="901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 defTabSz="914400" fontAlgn="base"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itchFamily="-65" charset="2"/>
              <a:buNone/>
            </a:pPr>
            <a:r>
              <a:rPr lang="en-US" sz="1600">
                <a:solidFill>
                  <a:srgbClr val="33CC33"/>
                </a:solidFill>
                <a:latin typeface="Comic Sans MS" pitchFamily="-65" charset="0"/>
                <a:ea typeface="Arial" pitchFamily="-65" charset="0"/>
                <a:cs typeface="Arial" pitchFamily="-65" charset="0"/>
              </a:rPr>
              <a:t>P</a:t>
            </a:r>
            <a:r>
              <a:rPr lang="en-US" sz="1600">
                <a:solidFill>
                  <a:srgbClr val="33CC33"/>
                </a:solidFill>
                <a:latin typeface="Symbol" pitchFamily="-65" charset="2"/>
                <a:ea typeface="Arial" pitchFamily="-65" charset="0"/>
                <a:cs typeface="Arial" pitchFamily="-65" charset="0"/>
                <a:sym typeface="Symbol" pitchFamily="-65" charset="2"/>
              </a:rPr>
              <a:t></a:t>
            </a:r>
            <a:r>
              <a:rPr lang="el-GR" sz="1600">
                <a:solidFill>
                  <a:srgbClr val="33CC33"/>
                </a:solidFill>
                <a:latin typeface="ヒラギノ明朝 ProN W3" pitchFamily="-65" charset="-128"/>
                <a:ea typeface="Arial" pitchFamily="-65" charset="0"/>
                <a:cs typeface="Arial" pitchFamily="-65" charset="0"/>
              </a:rPr>
              <a:t>Δ</a:t>
            </a:r>
            <a:r>
              <a:rPr lang="en-US" sz="1600">
                <a:solidFill>
                  <a:srgbClr val="33CC33"/>
                </a:solidFill>
                <a:latin typeface="Comic Sans MS" pitchFamily="-65" charset="0"/>
                <a:ea typeface="Arial" pitchFamily="-65" charset="0"/>
                <a:cs typeface="Arial" pitchFamily="-65" charset="0"/>
              </a:rPr>
              <a:t>/2</a:t>
            </a:r>
            <a:endParaRPr lang="el-GR" sz="1600">
              <a:solidFill>
                <a:srgbClr val="33CC33"/>
              </a:solidFill>
              <a:latin typeface="Comic Sans MS" pitchFamily="-65" charset="0"/>
              <a:ea typeface="Arial" pitchFamily="-65" charset="0"/>
              <a:cs typeface="Arial" pitchFamily="-65" charset="0"/>
            </a:endParaRPr>
          </a:p>
        </p:txBody>
      </p:sp>
      <p:graphicFrame>
        <p:nvGraphicFramePr>
          <p:cNvPr id="129209" name="Object 185"/>
          <p:cNvGraphicFramePr>
            <a:graphicFrameLocks noChangeAspect="1"/>
          </p:cNvGraphicFramePr>
          <p:nvPr/>
        </p:nvGraphicFramePr>
        <p:xfrm>
          <a:off x="4089400" y="5254625"/>
          <a:ext cx="3924300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8" name="Equation" r:id="rId4" imgW="4216400" imgH="863600" progId="Equation.3">
                  <p:embed/>
                </p:oleObj>
              </mc:Choice>
              <mc:Fallback>
                <p:oleObj name="Equation" r:id="rId4" imgW="4216400" imgH="863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9400" y="5254625"/>
                        <a:ext cx="3924300" cy="803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295276"/>
            <a:ext cx="3373378" cy="868362"/>
          </a:xfrm>
          <a:ln>
            <a:solidFill>
              <a:srgbClr val="4F81BD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en-US" sz="3600" dirty="0" smtClean="0"/>
              <a:t>Unraveling DVCS observables</a:t>
            </a:r>
            <a:endParaRPr lang="en-US" sz="3600" dirty="0"/>
          </a:p>
        </p:txBody>
      </p:sp>
      <p:pic>
        <p:nvPicPr>
          <p:cNvPr id="4" name="Picture 3" descr="uli_anglesDVCStra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578" y="120396"/>
            <a:ext cx="5874762" cy="354380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" y="1181100"/>
            <a:ext cx="8229600" cy="5156200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 smtClean="0"/>
              <a:t>Twist-2 </a:t>
            </a:r>
            <a:r>
              <a:rPr lang="en-US" sz="2800" dirty="0" smtClean="0">
                <a:cs typeface="Symbol" charset="2"/>
              </a:rPr>
              <a:t>terms </a:t>
            </a:r>
            <a:r>
              <a:rPr lang="en-US" sz="2800" dirty="0" smtClean="0"/>
              <a:t>≈</a:t>
            </a:r>
            <a:br>
              <a:rPr lang="en-US" sz="2800" dirty="0" smtClean="0"/>
            </a:br>
            <a:r>
              <a:rPr lang="en-US" sz="2800" dirty="0" smtClean="0"/>
              <a:t>1, </a:t>
            </a:r>
            <a:r>
              <a:rPr lang="en-US" sz="2800" dirty="0" err="1" smtClean="0">
                <a:cs typeface="Symbol" charset="2"/>
              </a:rPr>
              <a:t>cos</a:t>
            </a:r>
            <a:r>
              <a:rPr lang="en-US" sz="2800" i="1" dirty="0" err="1" smtClean="0">
                <a:latin typeface="Symbol" charset="2"/>
                <a:cs typeface="Symbol" charset="2"/>
              </a:rPr>
              <a:t>f</a:t>
            </a:r>
            <a:r>
              <a:rPr lang="en-US" sz="2800" i="1" dirty="0" smtClean="0">
                <a:latin typeface="Symbol" charset="2"/>
                <a:cs typeface="Symbol" charset="2"/>
              </a:rPr>
              <a:t>, </a:t>
            </a:r>
            <a:r>
              <a:rPr lang="en-US" sz="2800" dirty="0" err="1" smtClean="0"/>
              <a:t>sin</a:t>
            </a:r>
            <a:r>
              <a:rPr lang="en-US" sz="2800" i="1" dirty="0" err="1" smtClean="0">
                <a:latin typeface="Symbol" charset="2"/>
                <a:cs typeface="Symbol" charset="2"/>
              </a:rPr>
              <a:t>f</a:t>
            </a:r>
            <a:r>
              <a:rPr lang="en-US" sz="2800" dirty="0" smtClean="0">
                <a:latin typeface="Symbol" charset="2"/>
                <a:cs typeface="Symbol" charset="2"/>
              </a:rPr>
              <a:t> </a:t>
            </a:r>
          </a:p>
          <a:p>
            <a:r>
              <a:rPr lang="en-US" sz="2800" dirty="0"/>
              <a:t>Twist-2 </a:t>
            </a:r>
            <a:r>
              <a:rPr lang="en-US" sz="2800" dirty="0">
                <a:cs typeface="Symbol" charset="2"/>
              </a:rPr>
              <a:t>terms </a:t>
            </a:r>
            <a:r>
              <a:rPr lang="en-US" sz="2800" dirty="0"/>
              <a:t>≈</a:t>
            </a:r>
            <a:br>
              <a:rPr lang="en-US" sz="2800" dirty="0"/>
            </a:br>
            <a:r>
              <a:rPr lang="en-US" sz="2800" dirty="0" smtClean="0"/>
              <a:t>sin2</a:t>
            </a:r>
            <a:r>
              <a:rPr lang="en-US" sz="2800" i="1" dirty="0" smtClean="0">
                <a:latin typeface="Symbol" charset="2"/>
                <a:cs typeface="Symbol" charset="2"/>
              </a:rPr>
              <a:t>f </a:t>
            </a:r>
            <a:endParaRPr lang="en-US" sz="2800" dirty="0" smtClean="0">
              <a:cs typeface="Symbol" charset="2"/>
            </a:endParaRPr>
          </a:p>
          <a:p>
            <a:r>
              <a:rPr lang="en-US" sz="2800" dirty="0" smtClean="0">
                <a:cs typeface="Symbol" charset="2"/>
              </a:rPr>
              <a:t>Not a pure Fourier series:</a:t>
            </a:r>
            <a:br>
              <a:rPr lang="en-US" sz="2800" dirty="0" smtClean="0">
                <a:cs typeface="Symbol" charset="2"/>
              </a:rPr>
            </a:br>
            <a:r>
              <a:rPr lang="en-US" sz="2800" dirty="0" smtClean="0">
                <a:cs typeface="Symbol" charset="2"/>
              </a:rPr>
              <a:t>1/</a:t>
            </a:r>
            <a:r>
              <a:rPr lang="en-US" sz="2800" i="1" dirty="0" smtClean="0">
                <a:cs typeface="Symbol" charset="2"/>
              </a:rPr>
              <a:t>[A + </a:t>
            </a:r>
            <a:r>
              <a:rPr lang="en-US" sz="2800" i="1" dirty="0" err="1" smtClean="0">
                <a:cs typeface="Symbol" charset="2"/>
              </a:rPr>
              <a:t>B</a:t>
            </a:r>
            <a:r>
              <a:rPr lang="en-US" sz="2800" dirty="0" err="1" smtClean="0">
                <a:cs typeface="Symbol" charset="2"/>
              </a:rPr>
              <a:t>cos</a:t>
            </a:r>
            <a:r>
              <a:rPr lang="en-US" sz="2800" i="1" dirty="0" err="1" smtClean="0">
                <a:latin typeface="Symbol" charset="2"/>
                <a:cs typeface="Symbol" charset="2"/>
              </a:rPr>
              <a:t>f</a:t>
            </a:r>
            <a:r>
              <a:rPr lang="en-US" sz="2800" i="1" dirty="0" smtClean="0">
                <a:latin typeface="Symbol" charset="2"/>
                <a:cs typeface="Symbol" charset="2"/>
              </a:rPr>
              <a:t> + </a:t>
            </a:r>
            <a:r>
              <a:rPr lang="en-US" sz="2800" i="1" dirty="0" smtClean="0">
                <a:cs typeface="Symbol" charset="2"/>
              </a:rPr>
              <a:t>C</a:t>
            </a:r>
            <a:r>
              <a:rPr lang="en-US" sz="2800" dirty="0" smtClean="0">
                <a:cs typeface="Symbol" charset="2"/>
              </a:rPr>
              <a:t>cos2</a:t>
            </a:r>
            <a:r>
              <a:rPr lang="en-US" sz="2800" i="1" dirty="0" smtClean="0">
                <a:latin typeface="Symbol" charset="2"/>
                <a:cs typeface="Symbol" charset="2"/>
              </a:rPr>
              <a:t>f]</a:t>
            </a:r>
            <a:r>
              <a:rPr lang="en-US" sz="2800" i="1" dirty="0">
                <a:cs typeface="Symbol" charset="2"/>
              </a:rPr>
              <a:t/>
            </a:r>
            <a:br>
              <a:rPr lang="en-US" sz="2800" i="1" dirty="0">
                <a:cs typeface="Symbol" charset="2"/>
              </a:rPr>
            </a:br>
            <a:r>
              <a:rPr lang="en-US" sz="2800" dirty="0" smtClean="0">
                <a:cs typeface="Symbol" charset="2"/>
              </a:rPr>
              <a:t>from</a:t>
            </a:r>
            <a:r>
              <a:rPr lang="en-US" sz="2800" i="1" dirty="0" smtClean="0">
                <a:cs typeface="Symbol" charset="2"/>
              </a:rPr>
              <a:t>  BH </a:t>
            </a:r>
            <a:r>
              <a:rPr lang="en-US" sz="2800" dirty="0" smtClean="0">
                <a:cs typeface="Symbol" charset="2"/>
              </a:rPr>
              <a:t>propagators.</a:t>
            </a:r>
          </a:p>
          <a:p>
            <a:r>
              <a:rPr lang="en-US" sz="2800" dirty="0" smtClean="0"/>
              <a:t>GPDs enter with different weights for each azimuthal term for different polarization (lepton </a:t>
            </a:r>
            <a:r>
              <a:rPr lang="en-US" sz="2800" dirty="0" err="1" smtClean="0"/>
              <a:t>helicity</a:t>
            </a:r>
            <a:r>
              <a:rPr lang="en-US" sz="2800" dirty="0" smtClean="0"/>
              <a:t>, target-longitudinal or –transverse) observables</a:t>
            </a:r>
          </a:p>
          <a:p>
            <a:pPr lvl="1"/>
            <a:r>
              <a:rPr lang="en-US" sz="2400" dirty="0" smtClean="0"/>
              <a:t>Single and Double spin observables</a:t>
            </a:r>
          </a:p>
          <a:p>
            <a:pPr lvl="1"/>
            <a:r>
              <a:rPr lang="en-US" sz="2400" dirty="0" smtClean="0"/>
              <a:t>Beam charge difference (</a:t>
            </a:r>
            <a:r>
              <a:rPr lang="en-US" sz="2400" i="1" dirty="0" err="1" smtClean="0"/>
              <a:t>e</a:t>
            </a:r>
            <a:r>
              <a:rPr lang="en-US" sz="2400" i="1" baseline="30000" dirty="0" err="1" smtClean="0"/>
              <a:t>+</a:t>
            </a:r>
            <a:r>
              <a:rPr lang="en-US" sz="2400" i="1" dirty="0" err="1" smtClean="0"/>
              <a:t>e</a:t>
            </a:r>
            <a:r>
              <a:rPr lang="en-US" sz="2400" i="1" baseline="30000" dirty="0" smtClean="0"/>
              <a:t>–</a:t>
            </a:r>
            <a:r>
              <a:rPr lang="en-US" sz="2400" i="1" dirty="0" smtClean="0"/>
              <a:t> </a:t>
            </a:r>
            <a:r>
              <a:rPr lang="en-US" sz="2400" dirty="0" smtClean="0"/>
              <a:t>HERMES, JLab</a:t>
            </a:r>
            <a:r>
              <a:rPr lang="en-US" sz="2400" baseline="30000" dirty="0" smtClean="0"/>
              <a:t>????</a:t>
            </a:r>
            <a:r>
              <a:rPr lang="en-US" sz="2400" dirty="0"/>
              <a:t>;</a:t>
            </a:r>
            <a:r>
              <a:rPr lang="en-US" sz="2400" dirty="0" smtClean="0"/>
              <a:t> </a:t>
            </a:r>
            <a:r>
              <a:rPr lang="en-US" sz="2400" dirty="0" err="1" smtClean="0">
                <a:latin typeface="Symbol" charset="2"/>
                <a:cs typeface="Symbol" charset="2"/>
              </a:rPr>
              <a:t>m</a:t>
            </a:r>
            <a:r>
              <a:rPr lang="en-US" sz="24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2400" dirty="0" err="1" smtClean="0">
                <a:latin typeface="Symbol" charset="2"/>
                <a:cs typeface="Symbol" charset="2"/>
              </a:rPr>
              <a:t>m</a:t>
            </a:r>
            <a:r>
              <a:rPr lang="en-US" sz="2400" baseline="30000" dirty="0" smtClean="0">
                <a:latin typeface="Symbol" charset="2"/>
                <a:cs typeface="Symbol" charset="2"/>
              </a:rPr>
              <a:t>–</a:t>
            </a:r>
            <a:r>
              <a:rPr lang="en-US" sz="2400" dirty="0" smtClean="0">
                <a:latin typeface="Symbol" charset="2"/>
                <a:cs typeface="Symbol" charset="2"/>
              </a:rPr>
              <a:t> </a:t>
            </a:r>
            <a:r>
              <a:rPr lang="en-US" sz="2400" dirty="0" smtClean="0">
                <a:cs typeface="Symbol" charset="2"/>
              </a:rPr>
              <a:t>COMPASS)</a:t>
            </a:r>
          </a:p>
          <a:p>
            <a:pPr lvl="1"/>
            <a:r>
              <a:rPr lang="en-US" sz="2400" dirty="0" smtClean="0">
                <a:cs typeface="Symbol" charset="2"/>
              </a:rPr>
              <a:t>Energy dependence (JLab)</a:t>
            </a:r>
            <a:endParaRPr lang="en-US" sz="2400" dirty="0" smtClean="0"/>
          </a:p>
          <a:p>
            <a:r>
              <a:rPr lang="en-US" sz="2800" dirty="0" smtClean="0"/>
              <a:t>Complete separation of </a:t>
            </a:r>
            <a:r>
              <a:rPr lang="en-US" sz="2800" i="1" dirty="0" smtClean="0"/>
              <a:t>Re</a:t>
            </a:r>
            <a:r>
              <a:rPr lang="en-US" sz="2800" dirty="0" smtClean="0"/>
              <a:t> and </a:t>
            </a:r>
            <a:r>
              <a:rPr lang="en-US" sz="2800" i="1" dirty="0" err="1" smtClean="0"/>
              <a:t>Im</a:t>
            </a:r>
            <a:r>
              <a:rPr lang="en-US" sz="2800" dirty="0" smtClean="0"/>
              <a:t> parts of CFF of E, H,… in-principle possible ( </a:t>
            </a:r>
            <a:r>
              <a:rPr lang="en-US" sz="2800" dirty="0" err="1" smtClean="0"/>
              <a:t>D.Mueller</a:t>
            </a:r>
            <a:r>
              <a:rPr lang="en-US" sz="2800" dirty="0" smtClean="0"/>
              <a:t>, next)</a:t>
            </a:r>
          </a:p>
          <a:p>
            <a:r>
              <a:rPr lang="en-US" sz="2800" i="1" dirty="0" smtClean="0"/>
              <a:t>u, d</a:t>
            </a:r>
            <a:r>
              <a:rPr lang="en-US" sz="2800" dirty="0" smtClean="0"/>
              <a:t> flavor separations require neutron targets (or deep meson </a:t>
            </a:r>
            <a:r>
              <a:rPr lang="en-US" sz="2800" dirty="0" err="1" smtClean="0"/>
              <a:t>electroproduction</a:t>
            </a:r>
            <a:r>
              <a:rPr lang="en-US" sz="2800" dirty="0" smtClean="0"/>
              <a:t>)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3080646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HERMES DVCS </a:t>
            </a:r>
            <a:r>
              <a:rPr lang="en-US" dirty="0" err="1" smtClean="0"/>
              <a:t>p(e,e’</a:t>
            </a:r>
            <a:r>
              <a:rPr lang="en-US" dirty="0" err="1" smtClean="0">
                <a:latin typeface="Symbol"/>
              </a:rPr>
              <a:t>g</a:t>
            </a:r>
            <a:r>
              <a:rPr lang="en-US" dirty="0" err="1" smtClean="0"/>
              <a:t>)X</a:t>
            </a:r>
            <a:endParaRPr lang="en-US" dirty="0"/>
          </a:p>
        </p:txBody>
      </p:sp>
      <p:pic>
        <p:nvPicPr>
          <p:cNvPr id="7" name="Content Placeholder 6" descr="HERMES-MX2-0802.2499v1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13178" r="-13178"/>
          <a:stretch>
            <a:fillRect/>
          </a:stretch>
        </p:blipFill>
        <p:spPr>
          <a:xfrm>
            <a:off x="-509433" y="2383366"/>
            <a:ext cx="7004772" cy="3708400"/>
          </a:xfrm>
        </p:spPr>
      </p:pic>
      <p:pic>
        <p:nvPicPr>
          <p:cNvPr id="8" name="Picture 7" descr="HERMES-BCA-PRD75-AC-ph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2327" y="5029429"/>
            <a:ext cx="3177143" cy="1828571"/>
          </a:xfrm>
          <a:prstGeom prst="rect">
            <a:avLst/>
          </a:prstGeom>
        </p:spPr>
      </p:pic>
      <p:pic>
        <p:nvPicPr>
          <p:cNvPr id="9" name="Picture 8" descr="HERMES-DVCS-PRL87-2001-ALU-ph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685" y="1109304"/>
            <a:ext cx="2971429" cy="27428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5300" y="939800"/>
            <a:ext cx="477519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27 </a:t>
            </a:r>
            <a:r>
              <a:rPr lang="en-US" sz="2400" dirty="0" err="1" smtClean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GeV</a:t>
            </a:r>
            <a:r>
              <a:rPr lang="en-US" sz="2400" dirty="0" smtClean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  polarized </a:t>
            </a:r>
            <a:r>
              <a:rPr lang="en-US" sz="2400" dirty="0" err="1" smtClean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e</a:t>
            </a:r>
            <a:r>
              <a:rPr lang="en-US" sz="2400" baseline="30000" dirty="0" smtClean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±</a:t>
            </a:r>
            <a:r>
              <a:rPr lang="en-US" sz="2400" dirty="0" smtClean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 on </a:t>
            </a:r>
            <a:br>
              <a:rPr lang="en-US" sz="2400" dirty="0" smtClean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</a:br>
            <a:r>
              <a:rPr lang="en-US" sz="2400" dirty="0" smtClean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Internal Gas Jet </a:t>
            </a:r>
            <a:br>
              <a:rPr lang="en-US" sz="2400" dirty="0" smtClean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</a:br>
            <a:r>
              <a:rPr lang="en-US" sz="2400" dirty="0" smtClean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/ Atomic Beam Source targets</a:t>
            </a:r>
            <a:endParaRPr lang="en-US" sz="2400" dirty="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54800" y="774700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2001 BSA</a:t>
            </a:r>
            <a:endParaRPr lang="en-US" sz="2400" dirty="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78600" y="4483100"/>
            <a:ext cx="1582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2006 BCA</a:t>
            </a:r>
            <a:endParaRPr lang="en-US" sz="2400" dirty="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2"/>
          <p:cNvSpPr>
            <a:spLocks noChangeArrowheads="1"/>
          </p:cNvSpPr>
          <p:nvPr/>
        </p:nvSpPr>
        <p:spPr bwMode="auto">
          <a:xfrm>
            <a:off x="7835900" y="5956300"/>
            <a:ext cx="393700" cy="330200"/>
          </a:xfrm>
          <a:prstGeom prst="roundRect">
            <a:avLst>
              <a:gd name="adj" fmla="val 16667"/>
            </a:avLst>
          </a:prstGeom>
          <a:solidFill>
            <a:srgbClr val="04B404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0179" name="AutoShape 3"/>
          <p:cNvSpPr>
            <a:spLocks noChangeArrowheads="1"/>
          </p:cNvSpPr>
          <p:nvPr/>
        </p:nvSpPr>
        <p:spPr bwMode="auto">
          <a:xfrm>
            <a:off x="5994400" y="5956300"/>
            <a:ext cx="393700" cy="330200"/>
          </a:xfrm>
          <a:prstGeom prst="roundRect">
            <a:avLst>
              <a:gd name="adj" fmla="val 16667"/>
            </a:avLst>
          </a:prstGeom>
          <a:solidFill>
            <a:srgbClr val="04B404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0180" name="AutoShape 4"/>
          <p:cNvSpPr>
            <a:spLocks noChangeArrowheads="1"/>
          </p:cNvSpPr>
          <p:nvPr/>
        </p:nvSpPr>
        <p:spPr bwMode="auto">
          <a:xfrm>
            <a:off x="6554788" y="5953125"/>
            <a:ext cx="300037" cy="29845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0181" name="AutoShape 5"/>
          <p:cNvSpPr>
            <a:spLocks noChangeArrowheads="1"/>
          </p:cNvSpPr>
          <p:nvPr/>
        </p:nvSpPr>
        <p:spPr bwMode="auto">
          <a:xfrm>
            <a:off x="4870450" y="5980113"/>
            <a:ext cx="312738" cy="284162"/>
          </a:xfrm>
          <a:prstGeom prst="roundRect">
            <a:avLst>
              <a:gd name="adj" fmla="val 16667"/>
            </a:avLst>
          </a:prstGeom>
          <a:solidFill>
            <a:srgbClr val="8B8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title"/>
          </p:nvPr>
        </p:nvSpPr>
        <p:spPr>
          <a:xfrm>
            <a:off x="5854700" y="939800"/>
            <a:ext cx="3095625" cy="833438"/>
          </a:xfrm>
        </p:spPr>
        <p:txBody>
          <a:bodyPr/>
          <a:lstStyle/>
          <a:p>
            <a:r>
              <a:rPr lang="en-US" sz="2000" dirty="0"/>
              <a:t>Hall A  </a:t>
            </a:r>
            <a:r>
              <a:rPr lang="en-US" sz="2000" dirty="0" err="1"/>
              <a:t>Helicity</a:t>
            </a:r>
            <a:r>
              <a:rPr lang="en-US" sz="2000" dirty="0"/>
              <a:t> Dependent Cross</a:t>
            </a:r>
            <a:r>
              <a:rPr lang="en-US" sz="2000" dirty="0" smtClean="0"/>
              <a:t> Sections </a:t>
            </a:r>
            <a:r>
              <a:rPr lang="en-US" sz="2000" dirty="0"/>
              <a:t>E00-</a:t>
            </a:r>
            <a:r>
              <a:rPr lang="en-US" sz="2000" dirty="0" smtClean="0"/>
              <a:t>110</a:t>
            </a:r>
            <a:endParaRPr lang="en-US" dirty="0"/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288925" y="1025525"/>
            <a:ext cx="35194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Q</a:t>
            </a:r>
            <a:r>
              <a:rPr lang="en-US" sz="2400" baseline="300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2</a:t>
            </a:r>
            <a:r>
              <a: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 = 2.3 GeV</a:t>
            </a:r>
            <a:r>
              <a:rPr lang="en-US" sz="2400" baseline="300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2</a:t>
            </a: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4 bins, </a:t>
            </a:r>
            <a:r>
              <a:rPr lang="en-US" sz="2400">
                <a:solidFill>
                  <a:srgbClr val="000000"/>
                </a:solidFill>
                <a:latin typeface="Symbol" pitchFamily="-65" charset="2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</a:t>
            </a:r>
            <a:r>
              <a:rPr lang="en-US" sz="2400" i="1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t </a:t>
            </a:r>
            <a:r>
              <a: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= 0.055 GeV</a:t>
            </a:r>
            <a:r>
              <a:rPr lang="en-US" sz="2400" baseline="300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2</a:t>
            </a: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graphicFrame>
        <p:nvGraphicFramePr>
          <p:cNvPr id="50184" name="Object 8"/>
          <p:cNvGraphicFramePr>
            <a:graphicFrameLocks noChangeAspect="1"/>
          </p:cNvGraphicFramePr>
          <p:nvPr/>
        </p:nvGraphicFramePr>
        <p:xfrm>
          <a:off x="3662363" y="5973763"/>
          <a:ext cx="4584700" cy="747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3" name="Equation" r:id="rId4" imgW="4584700" imgH="749300" progId="Equation.3">
                  <p:embed/>
                </p:oleObj>
              </mc:Choice>
              <mc:Fallback>
                <p:oleObj name="Equation" r:id="rId4" imgW="4584700" imgH="749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2363" y="5973763"/>
                        <a:ext cx="4584700" cy="747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5" name="AutoShape 9"/>
          <p:cNvSpPr>
            <a:spLocks noChangeArrowheads="1"/>
          </p:cNvSpPr>
          <p:nvPr/>
        </p:nvSpPr>
        <p:spPr bwMode="auto">
          <a:xfrm>
            <a:off x="3289300" y="5426075"/>
            <a:ext cx="2554288" cy="417513"/>
          </a:xfrm>
          <a:prstGeom prst="wedgeRoundRectCallout">
            <a:avLst>
              <a:gd name="adj1" fmla="val 16810"/>
              <a:gd name="adj2" fmla="val 73574"/>
              <a:gd name="adj3" fmla="val 16667"/>
            </a:avLst>
          </a:prstGeom>
          <a:solidFill>
            <a:srgbClr val="8B8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Twist-2(GPD)+…</a:t>
            </a:r>
          </a:p>
        </p:txBody>
      </p:sp>
      <p:sp>
        <p:nvSpPr>
          <p:cNvPr id="50186" name="AutoShape 10"/>
          <p:cNvSpPr>
            <a:spLocks noChangeArrowheads="1"/>
          </p:cNvSpPr>
          <p:nvPr/>
        </p:nvSpPr>
        <p:spPr bwMode="auto">
          <a:xfrm>
            <a:off x="6543675" y="5402263"/>
            <a:ext cx="2355850" cy="388937"/>
          </a:xfrm>
          <a:prstGeom prst="wedgeRoundRectCallout">
            <a:avLst>
              <a:gd name="adj1" fmla="val -40227"/>
              <a:gd name="adj2" fmla="val 94491"/>
              <a:gd name="adj3" fmla="val 16667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Twist-3(qGq)+…</a:t>
            </a:r>
          </a:p>
        </p:txBody>
      </p:sp>
      <p:pic>
        <p:nvPicPr>
          <p:cNvPr id="50187" name="Picture 11" descr="dSigKin1-2"/>
          <p:cNvPicPr preferRelativeResize="0">
            <a:picLocks noChangeAspect="1" noChangeArrowheads="1"/>
          </p:cNvPicPr>
          <p:nvPr/>
        </p:nvPicPr>
        <p:blipFill>
          <a:blip r:embed="rId6"/>
          <a:srcRect t="49644"/>
          <a:stretch>
            <a:fillRect/>
          </a:stretch>
        </p:blipFill>
        <p:spPr bwMode="auto">
          <a:xfrm>
            <a:off x="88900" y="71438"/>
            <a:ext cx="5829300" cy="3798887"/>
          </a:xfrm>
          <a:prstGeom prst="rect">
            <a:avLst/>
          </a:prstGeom>
          <a:noFill/>
        </p:spPr>
      </p:pic>
      <p:pic>
        <p:nvPicPr>
          <p:cNvPr id="50188" name="Picture 12" descr="dvcs-dsig-Q2-23"/>
          <p:cNvPicPr>
            <a:picLocks noChangeAspect="1" noChangeArrowheads="1"/>
          </p:cNvPicPr>
          <p:nvPr/>
        </p:nvPicPr>
        <p:blipFill>
          <a:blip r:embed="rId7"/>
          <a:srcRect l="4236" t="60098" b="19911"/>
          <a:stretch>
            <a:fillRect/>
          </a:stretch>
        </p:blipFill>
        <p:spPr bwMode="auto">
          <a:xfrm>
            <a:off x="328613" y="3476625"/>
            <a:ext cx="5584825" cy="1509713"/>
          </a:xfrm>
          <a:prstGeom prst="rect">
            <a:avLst/>
          </a:prstGeom>
          <a:noFill/>
        </p:spPr>
      </p:pic>
      <p:pic>
        <p:nvPicPr>
          <p:cNvPr id="50189" name="Picture 13" descr="dvcs-dsig-Q2-23"/>
          <p:cNvPicPr preferRelativeResize="0">
            <a:picLocks noChangeAspect="1" noChangeArrowheads="1"/>
          </p:cNvPicPr>
          <p:nvPr/>
        </p:nvPicPr>
        <p:blipFill>
          <a:blip r:embed="rId7"/>
          <a:srcRect t="94934"/>
          <a:stretch>
            <a:fillRect/>
          </a:stretch>
        </p:blipFill>
        <p:spPr bwMode="auto">
          <a:xfrm>
            <a:off x="76200" y="4913313"/>
            <a:ext cx="5829300" cy="382587"/>
          </a:xfrm>
          <a:prstGeom prst="rect">
            <a:avLst/>
          </a:prstGeom>
          <a:noFill/>
        </p:spPr>
      </p:pic>
      <p:sp>
        <p:nvSpPr>
          <p:cNvPr id="50190" name="Text Box 14"/>
          <p:cNvSpPr txBox="1">
            <a:spLocks noChangeArrowheads="1"/>
          </p:cNvSpPr>
          <p:nvPr/>
        </p:nvSpPr>
        <p:spPr bwMode="auto">
          <a:xfrm rot="-5400000">
            <a:off x="4782344" y="4172744"/>
            <a:ext cx="1352550" cy="2524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Q</a:t>
            </a:r>
            <a:r>
              <a:rPr lang="en-US" sz="1600" baseline="300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2</a:t>
            </a:r>
            <a:r>
              <a:rPr lang="en-US" sz="16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=2.3 GeV</a:t>
            </a:r>
            <a:r>
              <a:rPr lang="en-US" sz="1600" baseline="300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2</a:t>
            </a: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0191" name="Rectangle 15"/>
          <p:cNvSpPr>
            <a:spLocks noChangeArrowheads="1"/>
          </p:cNvSpPr>
          <p:nvPr/>
        </p:nvSpPr>
        <p:spPr bwMode="auto">
          <a:xfrm>
            <a:off x="85725" y="3868738"/>
            <a:ext cx="244475" cy="1084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0192" name="Text Box 16"/>
          <p:cNvSpPr txBox="1">
            <a:spLocks noChangeArrowheads="1"/>
          </p:cNvSpPr>
          <p:nvPr/>
        </p:nvSpPr>
        <p:spPr bwMode="auto">
          <a:xfrm>
            <a:off x="241300" y="5915025"/>
            <a:ext cx="2090738" cy="701675"/>
          </a:xfrm>
          <a:prstGeom prst="rect">
            <a:avLst/>
          </a:prstGeom>
          <a:solidFill>
            <a:srgbClr val="04B404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Symbol" pitchFamily="-65" charset="2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</a:t>
            </a:r>
            <a:r>
              <a:rPr lang="en-US" sz="2000" baseline="-150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s1,2 </a:t>
            </a:r>
            <a:r>
              <a:rPr lang="en-US" sz="20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= kinematic factors</a:t>
            </a: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0193" name="Text Box 17"/>
          <p:cNvSpPr txBox="1">
            <a:spLocks noChangeArrowheads="1"/>
          </p:cNvSpPr>
          <p:nvPr/>
        </p:nvSpPr>
        <p:spPr bwMode="auto">
          <a:xfrm>
            <a:off x="6080125" y="2601913"/>
            <a:ext cx="2767013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PRL</a:t>
            </a:r>
            <a:r>
              <a:rPr lang="en-US" b="1" dirty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97</a:t>
            </a:r>
            <a:r>
              <a:rPr lang="en-US" dirty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:262002 (2006) C. MUNOZ CAMACHO, </a:t>
            </a:r>
            <a:r>
              <a:rPr lang="en-US" i="1" dirty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et al</a:t>
            </a:r>
            <a:r>
              <a:rPr lang="en-US" dirty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.,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219075"/>
            <a:ext cx="8699500" cy="414338"/>
          </a:xfrm>
        </p:spPr>
        <p:txBody>
          <a:bodyPr/>
          <a:lstStyle/>
          <a:p>
            <a:r>
              <a:rPr lang="en-US" dirty="0"/>
              <a:t>GPD results from</a:t>
            </a:r>
            <a:r>
              <a:rPr lang="en-US" dirty="0" smtClean="0"/>
              <a:t> </a:t>
            </a:r>
            <a:r>
              <a:rPr lang="en-US" dirty="0" err="1" smtClean="0"/>
              <a:t>JLab</a:t>
            </a:r>
            <a:r>
              <a:rPr lang="en-US" dirty="0" smtClean="0"/>
              <a:t> Hall </a:t>
            </a:r>
            <a:r>
              <a:rPr lang="en-US" dirty="0"/>
              <a:t>A (E00-110)</a:t>
            </a:r>
            <a:r>
              <a:rPr lang="en-US" sz="1800" dirty="0"/>
              <a:t>   </a:t>
            </a:r>
            <a:r>
              <a:rPr lang="en-US" sz="900" dirty="0"/>
              <a:t>(</a:t>
            </a:r>
            <a:r>
              <a:rPr lang="en-US" altLang="ja-JP" sz="900" dirty="0"/>
              <a:t>C.MUNOZ CAMACHO et al </a:t>
            </a:r>
            <a:r>
              <a:rPr lang="en-US" sz="900" i="1" dirty="0"/>
              <a:t>PRL </a:t>
            </a:r>
            <a:r>
              <a:rPr lang="en-US" sz="900" b="1" dirty="0"/>
              <a:t>97</a:t>
            </a:r>
            <a:r>
              <a:rPr lang="en-US" sz="900" dirty="0"/>
              <a:t>:262002</a:t>
            </a:r>
            <a:r>
              <a:rPr lang="en-US" altLang="ja-JP" sz="900" dirty="0"/>
              <a:t>)</a:t>
            </a:r>
            <a:endParaRPr lang="en-US" sz="900" dirty="0"/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652463" y="971550"/>
            <a:ext cx="815181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2400">
                <a:solidFill>
                  <a:srgbClr val="04B404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Q</a:t>
            </a:r>
            <a:r>
              <a:rPr lang="en-US" sz="2400" baseline="30000">
                <a:solidFill>
                  <a:srgbClr val="04B404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2</a:t>
            </a:r>
            <a:r>
              <a:rPr lang="en-US" sz="2400">
                <a:solidFill>
                  <a:srgbClr val="04B404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-ind</a:t>
            </a:r>
            <a:r>
              <a:rPr lang="en-US" altLang="ja-JP" sz="2400">
                <a:solidFill>
                  <a:srgbClr val="04B404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ependance</a:t>
            </a:r>
            <a:r>
              <a:rPr lang="en-US" altLang="ja-JP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 of </a:t>
            </a:r>
            <a:r>
              <a:rPr lang="en-US" altLang="ja-JP" sz="2400">
                <a:solidFill>
                  <a:srgbClr val="04B404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Im[DVCS*BH]</a:t>
            </a:r>
            <a:endParaRPr lang="en-US" altLang="ja-JP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 marL="635000" lvl="1" indent="-17780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 Twist-2 Dominance (GPD)</a:t>
            </a:r>
          </a:p>
          <a:p>
            <a:pPr marL="635000" lvl="1" indent="-17780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 Mod</a:t>
            </a:r>
            <a:r>
              <a:rPr lang="en-US" altLang="ja-JP" sz="240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el «  Vanderhaeghen-Guichon-Guidal (VGG) » accurate to ≈30%</a:t>
            </a: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2228" name="Freeform 4"/>
          <p:cNvSpPr>
            <a:spLocks/>
          </p:cNvSpPr>
          <p:nvPr/>
        </p:nvSpPr>
        <p:spPr bwMode="auto">
          <a:xfrm rot="18578557" flipH="1">
            <a:off x="6023769" y="1154907"/>
            <a:ext cx="600075" cy="1373187"/>
          </a:xfrm>
          <a:custGeom>
            <a:avLst/>
            <a:gdLst/>
            <a:ahLst/>
            <a:cxnLst>
              <a:cxn ang="0">
                <a:pos x="895" y="1397"/>
              </a:cxn>
              <a:cxn ang="0">
                <a:pos x="597" y="1216"/>
              </a:cxn>
              <a:cxn ang="0">
                <a:pos x="362" y="1002"/>
              </a:cxn>
              <a:cxn ang="0">
                <a:pos x="106" y="693"/>
              </a:cxn>
              <a:cxn ang="0">
                <a:pos x="21" y="394"/>
              </a:cxn>
              <a:cxn ang="0">
                <a:pos x="234" y="0"/>
              </a:cxn>
            </a:cxnLst>
            <a:rect l="0" t="0" r="r" b="b"/>
            <a:pathLst>
              <a:path w="895" h="1397">
                <a:moveTo>
                  <a:pt x="895" y="1397"/>
                </a:moveTo>
                <a:cubicBezTo>
                  <a:pt x="790" y="1339"/>
                  <a:pt x="686" y="1282"/>
                  <a:pt x="597" y="1216"/>
                </a:cubicBezTo>
                <a:cubicBezTo>
                  <a:pt x="508" y="1150"/>
                  <a:pt x="444" y="1089"/>
                  <a:pt x="362" y="1002"/>
                </a:cubicBezTo>
                <a:cubicBezTo>
                  <a:pt x="280" y="915"/>
                  <a:pt x="163" y="794"/>
                  <a:pt x="106" y="693"/>
                </a:cubicBezTo>
                <a:cubicBezTo>
                  <a:pt x="49" y="592"/>
                  <a:pt x="0" y="509"/>
                  <a:pt x="21" y="394"/>
                </a:cubicBezTo>
                <a:cubicBezTo>
                  <a:pt x="42" y="279"/>
                  <a:pt x="138" y="139"/>
                  <a:pt x="234" y="0"/>
                </a:cubicBezTo>
              </a:path>
            </a:pathLst>
          </a:custGeom>
          <a:noFill/>
          <a:ln w="9525">
            <a:solidFill>
              <a:srgbClr val="04B404"/>
            </a:solidFill>
            <a:round/>
            <a:headEnd type="stealth" w="med" len="lg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52229" name="Picture 5" descr="im-VG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8513" y="2514600"/>
            <a:ext cx="7202487" cy="3584575"/>
          </a:xfrm>
          <a:prstGeom prst="rect">
            <a:avLst/>
          </a:prstGeom>
          <a:noFill/>
        </p:spPr>
      </p:pic>
      <p:sp>
        <p:nvSpPr>
          <p:cNvPr id="52230" name="Freeform 6"/>
          <p:cNvSpPr>
            <a:spLocks/>
          </p:cNvSpPr>
          <p:nvPr/>
        </p:nvSpPr>
        <p:spPr bwMode="auto">
          <a:xfrm>
            <a:off x="339725" y="1338263"/>
            <a:ext cx="1420813" cy="2217737"/>
          </a:xfrm>
          <a:custGeom>
            <a:avLst/>
            <a:gdLst/>
            <a:ahLst/>
            <a:cxnLst>
              <a:cxn ang="0">
                <a:pos x="895" y="1397"/>
              </a:cxn>
              <a:cxn ang="0">
                <a:pos x="597" y="1216"/>
              </a:cxn>
              <a:cxn ang="0">
                <a:pos x="362" y="1002"/>
              </a:cxn>
              <a:cxn ang="0">
                <a:pos x="106" y="693"/>
              </a:cxn>
              <a:cxn ang="0">
                <a:pos x="21" y="394"/>
              </a:cxn>
              <a:cxn ang="0">
                <a:pos x="234" y="0"/>
              </a:cxn>
            </a:cxnLst>
            <a:rect l="0" t="0" r="r" b="b"/>
            <a:pathLst>
              <a:path w="895" h="1397">
                <a:moveTo>
                  <a:pt x="895" y="1397"/>
                </a:moveTo>
                <a:cubicBezTo>
                  <a:pt x="790" y="1339"/>
                  <a:pt x="686" y="1282"/>
                  <a:pt x="597" y="1216"/>
                </a:cubicBezTo>
                <a:cubicBezTo>
                  <a:pt x="508" y="1150"/>
                  <a:pt x="444" y="1089"/>
                  <a:pt x="362" y="1002"/>
                </a:cubicBezTo>
                <a:cubicBezTo>
                  <a:pt x="280" y="915"/>
                  <a:pt x="163" y="794"/>
                  <a:pt x="106" y="693"/>
                </a:cubicBezTo>
                <a:cubicBezTo>
                  <a:pt x="49" y="592"/>
                  <a:pt x="0" y="509"/>
                  <a:pt x="21" y="394"/>
                </a:cubicBezTo>
                <a:cubicBezTo>
                  <a:pt x="42" y="279"/>
                  <a:pt x="138" y="139"/>
                  <a:pt x="234" y="0"/>
                </a:cubicBezTo>
              </a:path>
            </a:pathLst>
          </a:custGeom>
          <a:noFill/>
          <a:ln w="9525">
            <a:solidFill>
              <a:srgbClr val="04B404"/>
            </a:solidFill>
            <a:round/>
            <a:headEnd type="stealth" w="med" len="lg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2231" name="Oval 7"/>
          <p:cNvSpPr>
            <a:spLocks noChangeArrowheads="1"/>
          </p:cNvSpPr>
          <p:nvPr/>
        </p:nvSpPr>
        <p:spPr bwMode="auto">
          <a:xfrm>
            <a:off x="1778000" y="3487738"/>
            <a:ext cx="660400" cy="508000"/>
          </a:xfrm>
          <a:prstGeom prst="ellipse">
            <a:avLst/>
          </a:prstGeom>
          <a:noFill/>
          <a:ln w="9525">
            <a:solidFill>
              <a:srgbClr val="04B404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4B404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2232" name="AutoShape 8"/>
          <p:cNvSpPr>
            <a:spLocks noChangeArrowheads="1"/>
          </p:cNvSpPr>
          <p:nvPr/>
        </p:nvSpPr>
        <p:spPr bwMode="auto">
          <a:xfrm>
            <a:off x="6019800" y="2667000"/>
            <a:ext cx="1676400" cy="6858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4B404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01700" y="6210300"/>
            <a:ext cx="6863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Compensate the small lever-arm in Q</a:t>
            </a:r>
            <a:r>
              <a:rPr lang="en-US" sz="2000" baseline="30000" dirty="0" smtClean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2</a:t>
            </a:r>
            <a:r>
              <a:rPr lang="en-US" sz="2000" dirty="0" smtClean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 with precision in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d</a:t>
            </a:r>
            <a:r>
              <a:rPr lang="en-US" sz="2000" dirty="0" err="1" smtClean="0">
                <a:solidFill>
                  <a:srgbClr val="000000"/>
                </a:solidFill>
                <a:latin typeface="Symbol" charset="2"/>
                <a:ea typeface="ＭＳ Ｐゴシック" pitchFamily="-65" charset="-128"/>
                <a:cs typeface="Symbol" charset="2"/>
              </a:rPr>
              <a:t>s</a:t>
            </a:r>
            <a:r>
              <a:rPr lang="en-US" sz="2000" dirty="0" smtClean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91440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b="1" i="1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CLAS12</a:t>
            </a:r>
            <a:r>
              <a:rPr lang="en-US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– Central Detector SVT, CTOF</a:t>
            </a:r>
          </a:p>
        </p:txBody>
      </p:sp>
      <p:sp>
        <p:nvSpPr>
          <p:cNvPr id="13314" name="Line 17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pic>
        <p:nvPicPr>
          <p:cNvPr id="13315" name="Picture 3"/>
          <p:cNvPicPr>
            <a:picLocks noChangeAspect="1"/>
          </p:cNvPicPr>
          <p:nvPr/>
        </p:nvPicPr>
        <p:blipFill>
          <a:blip r:embed="rId2"/>
          <a:srcRect b="14273"/>
          <a:stretch>
            <a:fillRect/>
          </a:stretch>
        </p:blipFill>
        <p:spPr bwMode="auto">
          <a:xfrm>
            <a:off x="2971800" y="1143000"/>
            <a:ext cx="617220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TextBox 13"/>
          <p:cNvSpPr txBox="1">
            <a:spLocks noChangeArrowheads="1"/>
          </p:cNvSpPr>
          <p:nvPr/>
        </p:nvSpPr>
        <p:spPr bwMode="auto">
          <a:xfrm>
            <a:off x="0" y="1328738"/>
            <a:ext cx="28956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-123" charset="2"/>
              <a:buChar char="§"/>
            </a:pPr>
            <a:r>
              <a:rPr lang="en-US">
                <a:solidFill>
                  <a:srgbClr val="FFFFFF"/>
                </a:solidFill>
                <a:latin typeface="Verdana" pitchFamily="-123" charset="0"/>
                <a:ea typeface="ＭＳ Ｐゴシック" pitchFamily="-123" charset="-128"/>
                <a:cs typeface="ＭＳ Ｐゴシック" pitchFamily="-123" charset="-128"/>
              </a:rPr>
              <a:t> Charged particle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>
                <a:solidFill>
                  <a:srgbClr val="FFFFFF"/>
                </a:solidFill>
                <a:latin typeface="Verdana" pitchFamily="-123" charset="0"/>
                <a:ea typeface="ＭＳ Ｐゴシック" pitchFamily="-123" charset="-128"/>
                <a:cs typeface="ＭＳ Ｐゴシック" pitchFamily="-123" charset="-128"/>
              </a:rPr>
              <a:t>  tracking in 5T field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-123" charset="2"/>
              <a:buChar char="§"/>
            </a:pPr>
            <a:endParaRPr lang="en-US">
              <a:solidFill>
                <a:srgbClr val="FFFFFF"/>
              </a:solidFill>
              <a:latin typeface="Verdana" pitchFamily="-123" charset="0"/>
              <a:ea typeface="ＭＳ Ｐゴシック" pitchFamily="-123" charset="-128"/>
              <a:cs typeface="ＭＳ Ｐゴシック" pitchFamily="-123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-123" charset="2"/>
              <a:buChar char="§"/>
            </a:pPr>
            <a:r>
              <a:rPr lang="en-US">
                <a:solidFill>
                  <a:srgbClr val="FFFFFF"/>
                </a:solidFill>
                <a:latin typeface="Verdana" pitchFamily="-123" charset="0"/>
                <a:ea typeface="ＭＳ Ｐゴシック" pitchFamily="-123" charset="-128"/>
                <a:cs typeface="ＭＳ Ｐゴシック" pitchFamily="-123" charset="-128"/>
              </a:rPr>
              <a:t> ΔT &lt; 60psec in for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>
                <a:solidFill>
                  <a:srgbClr val="FFFFFF"/>
                </a:solidFill>
                <a:latin typeface="Verdana" pitchFamily="-123" charset="0"/>
                <a:ea typeface="ＭＳ Ｐゴシック" pitchFamily="-123" charset="-128"/>
                <a:cs typeface="ＭＳ Ｐゴシック" pitchFamily="-123" charset="-128"/>
              </a:rPr>
              <a:t>  particle id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-123" charset="2"/>
              <a:buChar char="§"/>
            </a:pPr>
            <a:endParaRPr lang="en-US">
              <a:solidFill>
                <a:srgbClr val="FFFFFF"/>
              </a:solidFill>
              <a:latin typeface="Verdana" pitchFamily="-123" charset="0"/>
              <a:ea typeface="ＭＳ Ｐゴシック" pitchFamily="-123" charset="-128"/>
              <a:cs typeface="ＭＳ Ｐゴシック" pitchFamily="-123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-123" charset="2"/>
              <a:buChar char="§"/>
            </a:pPr>
            <a:r>
              <a:rPr lang="en-US">
                <a:solidFill>
                  <a:srgbClr val="FFFFFF"/>
                </a:solidFill>
                <a:latin typeface="Verdana" pitchFamily="-123" charset="0"/>
                <a:ea typeface="ＭＳ Ｐゴシック" pitchFamily="-123" charset="-128"/>
                <a:cs typeface="ＭＳ Ｐゴシック" pitchFamily="-123" charset="-128"/>
              </a:rPr>
              <a:t> Moller electron shield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-123" charset="2"/>
              <a:buChar char="§"/>
            </a:pPr>
            <a:endParaRPr lang="en-US">
              <a:solidFill>
                <a:srgbClr val="FFFFFF"/>
              </a:solidFill>
              <a:latin typeface="Verdana" pitchFamily="-123" charset="0"/>
              <a:ea typeface="ＭＳ Ｐゴシック" pitchFamily="-123" charset="-128"/>
              <a:cs typeface="ＭＳ Ｐゴシック" pitchFamily="-123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-123" charset="2"/>
              <a:buChar char="§"/>
            </a:pPr>
            <a:r>
              <a:rPr lang="en-US">
                <a:solidFill>
                  <a:srgbClr val="FFFFFF"/>
                </a:solidFill>
                <a:latin typeface="Verdana" pitchFamily="-123" charset="0"/>
                <a:ea typeface="ＭＳ Ｐゴシック" pitchFamily="-123" charset="-128"/>
                <a:cs typeface="ＭＳ Ｐゴシック" pitchFamily="-123" charset="-128"/>
              </a:rPr>
              <a:t> Polarized target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>
                <a:solidFill>
                  <a:srgbClr val="FFFFFF"/>
                </a:solidFill>
                <a:latin typeface="Verdana" pitchFamily="-123" charset="0"/>
                <a:ea typeface="ＭＳ Ｐゴシック" pitchFamily="-123" charset="-128"/>
                <a:cs typeface="ＭＳ Ｐゴシック" pitchFamily="-123" charset="-128"/>
              </a:rPr>
              <a:t>  operation ΔB/B&lt;10</a:t>
            </a:r>
            <a:r>
              <a:rPr lang="en-US" baseline="30000">
                <a:solidFill>
                  <a:srgbClr val="FFFFFF"/>
                </a:solidFill>
                <a:latin typeface="Verdana" pitchFamily="-123" charset="0"/>
                <a:ea typeface="ＭＳ Ｐゴシック" pitchFamily="-123" charset="-128"/>
                <a:cs typeface="ＭＳ Ｐゴシック" pitchFamily="-123" charset="-128"/>
              </a:rPr>
              <a:t>-4</a:t>
            </a:r>
            <a:endParaRPr lang="en-US">
              <a:solidFill>
                <a:srgbClr val="FFFFFF"/>
              </a:solidFill>
              <a:latin typeface="Verdana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3/25/09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802339-FF85-454F-B7FE-9990CBEDCD5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Volker Burkert, Workshop on Positrons at JLab</a:t>
            </a:r>
          </a:p>
        </p:txBody>
      </p:sp>
    </p:spTree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/>
          <p:cNvPicPr>
            <a:picLocks noChangeAspect="1" noChangeArrowheads="1"/>
          </p:cNvPicPr>
          <p:nvPr/>
        </p:nvPicPr>
        <p:blipFill>
          <a:blip r:embed="rId3"/>
          <a:srcRect l="45711" t="15437" r="6787" b="9286"/>
          <a:stretch>
            <a:fillRect/>
          </a:stretch>
        </p:blipFill>
        <p:spPr bwMode="auto">
          <a:xfrm>
            <a:off x="4724400" y="685800"/>
            <a:ext cx="4343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9" name="Rectangle 5"/>
          <p:cNvSpPr>
            <a:spLocks noChangeArrowheads="1"/>
          </p:cNvSpPr>
          <p:nvPr/>
        </p:nvSpPr>
        <p:spPr bwMode="auto">
          <a:xfrm>
            <a:off x="152400" y="1066800"/>
            <a:ext cx="4495800" cy="1311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Operates at </a:t>
            </a:r>
            <a:r>
              <a:rPr lang="en-US" sz="2000" b="1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T~500-750mK</a:t>
            </a:r>
            <a:r>
              <a:rPr lang="en-US" sz="200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Long spin relaxation times (months)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Weak transverse magnetic field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80900" name="Rectangle 6"/>
          <p:cNvSpPr>
            <a:spLocks noChangeArrowheads="1"/>
          </p:cNvSpPr>
          <p:nvPr/>
        </p:nvSpPr>
        <p:spPr bwMode="auto">
          <a:xfrm>
            <a:off x="5181600" y="5334000"/>
            <a:ext cx="3733800" cy="944563"/>
          </a:xfrm>
          <a:prstGeom prst="rect">
            <a:avLst/>
          </a:prstGeom>
          <a:noFill/>
          <a:ln w="28575">
            <a:solidFill>
              <a:srgbClr val="339933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Heat extraction is accomplished with thin aluminum wires running through the target</a:t>
            </a: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0" y="5873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Wingdings" pitchFamily="-65" charset="2"/>
              </a:rPr>
              <a:t>HD ice : a transversely polarized target for CLAS</a:t>
            </a:r>
            <a:endParaRPr lang="en-US" sz="2400" baseline="30000">
              <a:solidFill>
                <a:srgbClr val="000000"/>
              </a:solidFill>
              <a:latin typeface="Comic Sans MS" pitchFamily="-65" charset="0"/>
              <a:ea typeface="ＭＳ Ｐゴシック" pitchFamily="-65" charset="-128"/>
              <a:cs typeface="ＭＳ Ｐゴシック" pitchFamily="-65" charset="-128"/>
              <a:sym typeface="Wingdings" pitchFamily="-65" charset="2"/>
            </a:endParaRPr>
          </a:p>
        </p:txBody>
      </p:sp>
      <p:sp>
        <p:nvSpPr>
          <p:cNvPr id="80902" name="Text Box 6"/>
          <p:cNvSpPr txBox="1">
            <a:spLocks noChangeArrowheads="1"/>
          </p:cNvSpPr>
          <p:nvPr/>
        </p:nvSpPr>
        <p:spPr bwMode="auto">
          <a:xfrm>
            <a:off x="381000" y="5334000"/>
            <a:ext cx="4122738" cy="925513"/>
          </a:xfrm>
          <a:prstGeom prst="rect">
            <a:avLst/>
          </a:prstGeom>
          <a:noFill/>
          <a:ln w="9525">
            <a:solidFill>
              <a:srgbClr val="FF2718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FF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Test in 2010 with electron beam, Experiment conditionally scheduled in 2011</a:t>
            </a:r>
          </a:p>
        </p:txBody>
      </p:sp>
      <p:sp>
        <p:nvSpPr>
          <p:cNvPr id="80903" name="Text Box 7"/>
          <p:cNvSpPr txBox="1">
            <a:spLocks noChangeArrowheads="1"/>
          </p:cNvSpPr>
          <p:nvPr/>
        </p:nvSpPr>
        <p:spPr bwMode="auto">
          <a:xfrm>
            <a:off x="304800" y="3276600"/>
            <a:ext cx="3657600" cy="13208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93675" indent="-193675"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>
                <a:solidFill>
                  <a:srgbClr val="333399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25+ years of development…</a:t>
            </a:r>
          </a:p>
          <a:p>
            <a:pPr marL="193675" indent="-193675"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>
                <a:solidFill>
                  <a:srgbClr val="333399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Successful operation at LEGS photon beam</a:t>
            </a:r>
          </a:p>
          <a:p>
            <a:pPr marL="193675" indent="-193675"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>
                <a:solidFill>
                  <a:srgbClr val="333399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Just in time for DVCS!!!!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CLAS: Coherent </a:t>
            </a:r>
            <a:r>
              <a:rPr lang="en-US" baseline="30000" dirty="0" smtClean="0"/>
              <a:t>4</a:t>
            </a:r>
            <a:r>
              <a:rPr lang="en-US" dirty="0" smtClean="0"/>
              <a:t>He(e,e’</a:t>
            </a:r>
            <a:r>
              <a:rPr lang="en-US" dirty="0" smtClean="0">
                <a:latin typeface="Symbol" charset="2"/>
                <a:cs typeface="Symbol" charset="2"/>
              </a:rPr>
              <a:t>ga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4000" y="990600"/>
            <a:ext cx="4445000" cy="4114800"/>
          </a:xfrm>
        </p:spPr>
        <p:txBody>
          <a:bodyPr/>
          <a:lstStyle/>
          <a:p>
            <a:r>
              <a:rPr lang="fr-FR" dirty="0" smtClean="0"/>
              <a:t>A single GPD</a:t>
            </a:r>
          </a:p>
          <a:p>
            <a:pPr lvl="1"/>
            <a:r>
              <a:rPr lang="fr-FR" dirty="0" smtClean="0"/>
              <a:t>H(</a:t>
            </a:r>
            <a:r>
              <a:rPr lang="fr-FR" dirty="0" err="1" smtClean="0">
                <a:latin typeface="Symbol" charset="2"/>
                <a:cs typeface="Symbol" charset="2"/>
              </a:rPr>
              <a:t>x,x</a:t>
            </a:r>
            <a:r>
              <a:rPr lang="fr-FR" dirty="0" err="1" smtClean="0"/>
              <a:t>,t</a:t>
            </a:r>
            <a:r>
              <a:rPr lang="fr-FR" dirty="0" smtClean="0"/>
              <a:t>)=(4/9)H</a:t>
            </a:r>
            <a:r>
              <a:rPr lang="fr-FR" baseline="-15000" dirty="0" smtClean="0"/>
              <a:t>u</a:t>
            </a:r>
            <a:r>
              <a:rPr lang="fr-FR" dirty="0" smtClean="0"/>
              <a:t>+(1/9) H</a:t>
            </a:r>
            <a:r>
              <a:rPr lang="fr-FR" baseline="-15000" dirty="0" smtClean="0"/>
              <a:t>u</a:t>
            </a:r>
            <a:r>
              <a:rPr lang="fr-FR" dirty="0" smtClean="0"/>
              <a:t>.</a:t>
            </a:r>
          </a:p>
          <a:p>
            <a:pPr lvl="1"/>
            <a:r>
              <a:rPr lang="fr-FR" dirty="0" smtClean="0"/>
              <a:t>G</a:t>
            </a:r>
            <a:r>
              <a:rPr lang="fr-FR" baseline="-15000" dirty="0" smtClean="0"/>
              <a:t>E</a:t>
            </a:r>
            <a:r>
              <a:rPr lang="fr-FR" dirty="0" smtClean="0"/>
              <a:t>=∫dx[(2/9)H</a:t>
            </a:r>
            <a:r>
              <a:rPr lang="fr-FR" baseline="-15000" dirty="0" smtClean="0"/>
              <a:t>u</a:t>
            </a:r>
            <a:r>
              <a:rPr lang="fr-FR" dirty="0" smtClean="0"/>
              <a:t>-(1/9)H</a:t>
            </a:r>
            <a:r>
              <a:rPr lang="fr-FR" baseline="-15000" dirty="0" smtClean="0"/>
              <a:t>u</a:t>
            </a:r>
            <a:r>
              <a:rPr lang="fr-FR" dirty="0" smtClean="0"/>
              <a:t>]. </a:t>
            </a:r>
          </a:p>
          <a:p>
            <a:r>
              <a:rPr lang="fr-FR" dirty="0" smtClean="0"/>
              <a:t>E08-024, </a:t>
            </a:r>
            <a:r>
              <a:rPr lang="fr-FR" sz="2000" dirty="0" err="1" smtClean="0"/>
              <a:t>Autumn</a:t>
            </a:r>
            <a:r>
              <a:rPr lang="fr-FR" sz="2000" dirty="0" smtClean="0"/>
              <a:t> 2009</a:t>
            </a:r>
          </a:p>
          <a:p>
            <a:pPr marL="819150" lvl="1"/>
            <a:r>
              <a:rPr lang="fr-FR" dirty="0" err="1" smtClean="0"/>
              <a:t>BoNuS</a:t>
            </a:r>
            <a:r>
              <a:rPr lang="fr-FR" dirty="0" smtClean="0"/>
              <a:t> GEM radial TPC</a:t>
            </a:r>
          </a:p>
        </p:txBody>
      </p:sp>
      <p:pic>
        <p:nvPicPr>
          <p:cNvPr id="6" name="Picture 4" descr="GPD-EMC-4He-GuzeyStrickm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27625" y="1606550"/>
            <a:ext cx="4016375" cy="3746500"/>
          </a:xfrm>
          <a:prstGeom prst="rect">
            <a:avLst/>
          </a:prstGeom>
          <a:noFill/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702300" y="5267325"/>
            <a:ext cx="3225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dirty="0" smtClean="0">
                <a:solidFill>
                  <a:srgbClr val="333399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[</a:t>
            </a:r>
            <a:r>
              <a:rPr lang="fr-FR" sz="2400" i="1" dirty="0" smtClean="0">
                <a:solidFill>
                  <a:srgbClr val="333399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t</a:t>
            </a:r>
            <a:r>
              <a:rPr lang="fr-FR" sz="2400" dirty="0">
                <a:solidFill>
                  <a:srgbClr val="333399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=</a:t>
            </a:r>
            <a:r>
              <a:rPr lang="fr-FR" sz="2400" dirty="0" smtClean="0">
                <a:solidFill>
                  <a:srgbClr val="333399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0.0]</a:t>
            </a:r>
            <a:r>
              <a:rPr lang="en-US" sz="2400" dirty="0" smtClean="0">
                <a:solidFill>
                  <a:srgbClr val="333399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  <a:sym typeface="Wingdings"/>
              </a:rPr>
              <a:t> </a:t>
            </a:r>
            <a:r>
              <a:rPr lang="en-US" sz="2400" dirty="0" err="1" smtClean="0">
                <a:solidFill>
                  <a:srgbClr val="333399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  <a:sym typeface="Wingdings"/>
              </a:rPr>
              <a:t></a:t>
            </a:r>
            <a:r>
              <a:rPr lang="fr-FR" sz="2400" dirty="0" smtClean="0">
                <a:solidFill>
                  <a:srgbClr val="333399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EMC </a:t>
            </a:r>
            <a:r>
              <a:rPr lang="fr-FR" sz="2400" dirty="0" err="1" smtClean="0">
                <a:solidFill>
                  <a:srgbClr val="333399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effect</a:t>
            </a:r>
            <a:r>
              <a:rPr lang="fr-FR" sz="2400" dirty="0" smtClean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,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dirty="0" smtClean="0">
                <a:solidFill>
                  <a:srgbClr val="333399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[</a:t>
            </a:r>
            <a:r>
              <a:rPr lang="fr-FR" sz="2400" i="1" dirty="0" smtClean="0">
                <a:solidFill>
                  <a:srgbClr val="333399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t</a:t>
            </a:r>
            <a:r>
              <a:rPr lang="fr-FR" sz="2400" dirty="0" smtClean="0">
                <a:solidFill>
                  <a:srgbClr val="333399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=-0.1]</a:t>
            </a:r>
            <a:r>
              <a:rPr lang="en-US" sz="2400" dirty="0" err="1" smtClean="0">
                <a:solidFill>
                  <a:srgbClr val="333399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  <a:sym typeface="Wingdings"/>
              </a:rPr>
              <a:t></a:t>
            </a:r>
            <a:r>
              <a:rPr lang="en-US" sz="2400" dirty="0" smtClean="0">
                <a:solidFill>
                  <a:srgbClr val="333399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  <a:sym typeface="Wingdings"/>
              </a:rPr>
              <a:t> GPD</a:t>
            </a:r>
            <a:r>
              <a:rPr lang="fr-FR" sz="2400" dirty="0" smtClean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endParaRPr lang="fr-FR" sz="2400" dirty="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(</a:t>
            </a:r>
            <a:r>
              <a:rPr lang="fr-FR" dirty="0" err="1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Liuti</a:t>
            </a:r>
            <a:r>
              <a:rPr lang="fr-FR" dirty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 &amp; </a:t>
            </a:r>
            <a:r>
              <a:rPr lang="fr-FR" dirty="0" err="1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Taneja</a:t>
            </a:r>
            <a:r>
              <a:rPr lang="fr-FR" dirty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, </a:t>
            </a:r>
            <a:r>
              <a:rPr lang="fr-FR" dirty="0" err="1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Guzey</a:t>
            </a:r>
            <a:r>
              <a:rPr lang="fr-FR" dirty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 &amp; </a:t>
            </a:r>
            <a:r>
              <a:rPr lang="fr-FR" dirty="0" err="1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Strickman</a:t>
            </a:r>
            <a:r>
              <a:rPr lang="fr-FR" dirty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)</a:t>
            </a:r>
            <a:endParaRPr lang="fr-FR" sz="2400" dirty="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graphicFrame>
        <p:nvGraphicFramePr>
          <p:cNvPr id="159746" name="Object 2"/>
          <p:cNvGraphicFramePr>
            <a:graphicFrameLocks noChangeAspect="1"/>
          </p:cNvGraphicFramePr>
          <p:nvPr/>
        </p:nvGraphicFramePr>
        <p:xfrm>
          <a:off x="6210300" y="838200"/>
          <a:ext cx="14732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6" name="Equation" r:id="rId4" imgW="1473200" imgH="762000" progId="Equation.3">
                  <p:embed/>
                </p:oleObj>
              </mc:Choice>
              <mc:Fallback>
                <p:oleObj name="Equation" r:id="rId4" imgW="1473200" imgH="762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0300" y="838200"/>
                        <a:ext cx="14732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9747" name="Picture 2" descr="post_run_removal"/>
          <p:cNvPicPr>
            <a:picLocks noChangeAspect="1" noChangeArrowheads="1"/>
          </p:cNvPicPr>
          <p:nvPr/>
        </p:nvPicPr>
        <p:blipFill>
          <a:blip r:embed="rId6"/>
          <a:srcRect l="55840" t="46954" r="11254" b="6211"/>
          <a:stretch>
            <a:fillRect/>
          </a:stretch>
        </p:blipFill>
        <p:spPr bwMode="auto">
          <a:xfrm>
            <a:off x="825500" y="3390900"/>
            <a:ext cx="29337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DVCS in Hall 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Elastic form factors, Real Compton Scattering: Correlated two-body final state,</a:t>
            </a:r>
          </a:p>
          <a:p>
            <a:pPr lvl="1"/>
            <a:r>
              <a:rPr lang="en-US" dirty="0" smtClean="0"/>
              <a:t> Spectrometers have the advantage over large acceptance:</a:t>
            </a:r>
          </a:p>
          <a:p>
            <a:pPr lvl="2"/>
            <a:r>
              <a:rPr lang="en-US" dirty="0" smtClean="0"/>
              <a:t>product of (Luminosity)(Acceptance)</a:t>
            </a:r>
          </a:p>
          <a:p>
            <a:pPr lvl="2"/>
            <a:r>
              <a:rPr lang="en-US" dirty="0" smtClean="0"/>
              <a:t>Precision of absolute cross sections</a:t>
            </a:r>
          </a:p>
          <a:p>
            <a:r>
              <a:rPr lang="en-US" dirty="0" smtClean="0"/>
              <a:t>DVCS is a 3-body final state</a:t>
            </a:r>
          </a:p>
          <a:p>
            <a:pPr lvl="1"/>
            <a:r>
              <a:rPr lang="en-US" dirty="0" smtClean="0"/>
              <a:t>For </a:t>
            </a:r>
            <a:r>
              <a:rPr lang="en-US" i="1" dirty="0" smtClean="0"/>
              <a:t>–t/Q</a:t>
            </a:r>
            <a:r>
              <a:rPr lang="en-US" i="1" baseline="30000" dirty="0" smtClean="0"/>
              <a:t>2</a:t>
            </a:r>
            <a:r>
              <a:rPr lang="en-US" i="1" dirty="0" smtClean="0"/>
              <a:t>&lt;&lt;1, </a:t>
            </a:r>
            <a:r>
              <a:rPr lang="en-US" dirty="0" smtClean="0"/>
              <a:t>final photon close to </a:t>
            </a:r>
            <a:r>
              <a:rPr lang="en-US" b="1" dirty="0" smtClean="0"/>
              <a:t>q</a:t>
            </a:r>
            <a:r>
              <a:rPr lang="en-US" dirty="0" smtClean="0"/>
              <a:t>-direction.</a:t>
            </a:r>
          </a:p>
          <a:p>
            <a:pPr lvl="1"/>
            <a:r>
              <a:rPr lang="en-US" dirty="0" smtClean="0"/>
              <a:t>Quasi two-body final state for limited </a:t>
            </a:r>
            <a:r>
              <a:rPr lang="en-US" i="1" dirty="0" smtClean="0"/>
              <a:t>t</a:t>
            </a:r>
            <a:r>
              <a:rPr lang="en-US" dirty="0" smtClean="0"/>
              <a:t> coverage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08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HERA-H1 DVCS-dominated and BH-dominated events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9701" y="876300"/>
            <a:ext cx="3383859" cy="16312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ep</a:t>
            </a:r>
            <a:r>
              <a:rPr lang="en-US" sz="2800" dirty="0" err="1" smtClean="0">
                <a:sym typeface="Wingdings"/>
              </a:rPr>
              <a:t>e</a:t>
            </a:r>
            <a:r>
              <a:rPr lang="en-US" sz="2800" dirty="0" err="1" smtClean="0"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sz="2800" dirty="0" err="1" smtClean="0">
                <a:cs typeface="Symbol" charset="2"/>
                <a:sym typeface="Wingdings"/>
              </a:rPr>
              <a:t>X</a:t>
            </a:r>
            <a:r>
              <a:rPr lang="en-US" sz="2800" dirty="0" smtClean="0">
                <a:cs typeface="Symbol" charset="2"/>
                <a:sym typeface="Wingdings"/>
              </a:rPr>
              <a:t/>
            </a:r>
            <a:br>
              <a:rPr lang="en-US" sz="2800" dirty="0" smtClean="0">
                <a:cs typeface="Symbol" charset="2"/>
                <a:sym typeface="Wingdings"/>
              </a:rPr>
            </a:br>
            <a:r>
              <a:rPr lang="en-US" sz="2400" dirty="0" smtClean="0">
                <a:cs typeface="Symbol" charset="2"/>
                <a:sym typeface="Wingdings"/>
              </a:rPr>
              <a:t>X is ultra-forward,</a:t>
            </a:r>
            <a:br>
              <a:rPr lang="en-US" sz="2400" dirty="0" smtClean="0">
                <a:cs typeface="Symbol" charset="2"/>
                <a:sym typeface="Wingdings"/>
              </a:rPr>
            </a:br>
            <a:r>
              <a:rPr lang="en-US" sz="2400" dirty="0" smtClean="0">
                <a:cs typeface="Symbol" charset="2"/>
                <a:sym typeface="Wingdings"/>
              </a:rPr>
              <a:t>no visible energy </a:t>
            </a:r>
            <a:br>
              <a:rPr lang="en-US" sz="2400" dirty="0" smtClean="0">
                <a:cs typeface="Symbol" charset="2"/>
                <a:sym typeface="Wingdings"/>
              </a:rPr>
            </a:br>
            <a:r>
              <a:rPr lang="en-US" sz="2400" dirty="0" smtClean="0">
                <a:cs typeface="Symbol" charset="2"/>
                <a:sym typeface="Wingdings"/>
              </a:rPr>
              <a:t>dominated by exclusive</a:t>
            </a:r>
            <a:endParaRPr lang="en-US" sz="2800" dirty="0"/>
          </a:p>
        </p:txBody>
      </p:sp>
      <p:pic>
        <p:nvPicPr>
          <p:cNvPr id="4" name="Picture 3" descr="H1-0107005-BH-eve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1" y="2463800"/>
            <a:ext cx="5535473" cy="4274820"/>
          </a:xfrm>
          <a:prstGeom prst="rect">
            <a:avLst/>
          </a:prstGeom>
        </p:spPr>
      </p:pic>
      <p:pic>
        <p:nvPicPr>
          <p:cNvPr id="5" name="Picture 4" descr="H1-0107005-DVCS-eve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0" y="50800"/>
            <a:ext cx="5532120" cy="427482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4216400" y="2209800"/>
            <a:ext cx="5842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3842339" y="2108200"/>
            <a:ext cx="475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</a:t>
            </a:r>
            <a:r>
              <a:rPr lang="en-US" sz="2400" baseline="30000" dirty="0" smtClean="0"/>
              <a:t>+</a:t>
            </a:r>
            <a:endParaRPr lang="en-US" sz="2400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 flipV="1">
            <a:off x="4953000" y="4597400"/>
            <a:ext cx="3452813" cy="50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7048500" y="4889500"/>
            <a:ext cx="369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5960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7800" y="50800"/>
            <a:ext cx="8966200" cy="476250"/>
          </a:xfrm>
        </p:spPr>
        <p:txBody>
          <a:bodyPr/>
          <a:lstStyle/>
          <a:p>
            <a:r>
              <a:rPr lang="en-US" dirty="0"/>
              <a:t>HERA </a:t>
            </a:r>
            <a:r>
              <a:rPr lang="en-US" dirty="0" smtClean="0"/>
              <a:t>DVCS, fits by </a:t>
            </a:r>
            <a:r>
              <a:rPr lang="en-US" dirty="0" err="1" smtClean="0"/>
              <a:t>D.Müller</a:t>
            </a:r>
            <a:r>
              <a:rPr lang="en-US" dirty="0" smtClean="0"/>
              <a:t> </a:t>
            </a:r>
            <a:r>
              <a:rPr lang="en-US" i="1" dirty="0" smtClean="0"/>
              <a:t>et al., 2012 </a:t>
            </a:r>
            <a:r>
              <a:rPr lang="en-US" dirty="0" smtClean="0"/>
              <a:t>for EIC whitepaper</a:t>
            </a:r>
            <a:endParaRPr lang="en-US" dirty="0"/>
          </a:p>
        </p:txBody>
      </p:sp>
      <p:pic>
        <p:nvPicPr>
          <p:cNvPr id="2" name="Picture 1" descr="Page3_HERA_whitebook.DM.Jan201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93640" y="-93438"/>
            <a:ext cx="5714295" cy="752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639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do DVCS experiments measure?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1168400"/>
            <a:ext cx="8648700" cy="4525963"/>
          </a:xfrm>
        </p:spPr>
        <p:txBody>
          <a:bodyPr/>
          <a:lstStyle/>
          <a:p>
            <a:r>
              <a:rPr lang="en-US" sz="2800" i="1" dirty="0" smtClean="0"/>
              <a:t>d</a:t>
            </a:r>
            <a:r>
              <a:rPr lang="en-US" sz="2800" i="1" dirty="0" smtClean="0">
                <a:latin typeface="Symbol" charset="2"/>
                <a:cs typeface="Symbol" charset="2"/>
              </a:rPr>
              <a:t>s</a:t>
            </a:r>
            <a:r>
              <a:rPr lang="en-US" sz="2800" i="1" dirty="0" smtClean="0">
                <a:cs typeface="Symbol" charset="2"/>
              </a:rPr>
              <a:t>(</a:t>
            </a:r>
            <a:r>
              <a:rPr lang="en-US" sz="2800" dirty="0" err="1" smtClean="0"/>
              <a:t>ep</a:t>
            </a:r>
            <a:r>
              <a:rPr lang="en-US" sz="2800" dirty="0" err="1" smtClean="0">
                <a:sym typeface="Wingdings"/>
              </a:rPr>
              <a:t>ep</a:t>
            </a:r>
            <a:r>
              <a:rPr lang="en-US" sz="2800" dirty="0" err="1" smtClean="0"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sz="2800" i="1" dirty="0" smtClean="0">
                <a:cs typeface="Symbol" charset="2"/>
                <a:sym typeface="Wingdings"/>
              </a:rPr>
              <a:t>)</a:t>
            </a:r>
            <a:r>
              <a:rPr lang="en-US" sz="2800" dirty="0" smtClean="0">
                <a:cs typeface="Symbol" charset="2"/>
                <a:sym typeface="Wingdings"/>
              </a:rPr>
              <a:t> = twist-2 (GPD) terms + </a:t>
            </a:r>
            <a:r>
              <a:rPr lang="en-US" sz="2800" dirty="0" err="1" smtClean="0"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sz="2800" baseline="-25000" dirty="0" err="1" smtClean="0">
                <a:cs typeface="Symbol" charset="2"/>
                <a:sym typeface="Wingdings"/>
              </a:rPr>
              <a:t>n</a:t>
            </a:r>
            <a:r>
              <a:rPr lang="en-US" sz="2800" dirty="0" smtClean="0">
                <a:cs typeface="Symbol" charset="2"/>
                <a:sym typeface="Wingdings"/>
              </a:rPr>
              <a:t> [twist-</a:t>
            </a:r>
            <a:r>
              <a:rPr lang="en-US" sz="2800" i="1" dirty="0" smtClean="0">
                <a:cs typeface="Symbol" charset="2"/>
                <a:sym typeface="Wingdings"/>
              </a:rPr>
              <a:t>n</a:t>
            </a:r>
            <a:r>
              <a:rPr lang="en-US" sz="2800" dirty="0" smtClean="0">
                <a:cs typeface="Symbol" charset="2"/>
                <a:sym typeface="Wingdings"/>
              </a:rPr>
              <a:t>]/</a:t>
            </a:r>
            <a:r>
              <a:rPr lang="en-US" sz="2800" i="1" dirty="0" smtClean="0">
                <a:cs typeface="Symbol" charset="2"/>
                <a:sym typeface="Wingdings"/>
              </a:rPr>
              <a:t>Q</a:t>
            </a:r>
            <a:r>
              <a:rPr lang="en-US" sz="2800" i="1" baseline="30000" dirty="0" smtClean="0">
                <a:cs typeface="Symbol" charset="2"/>
                <a:sym typeface="Wingdings"/>
              </a:rPr>
              <a:t>n-2</a:t>
            </a:r>
            <a:endParaRPr lang="en-US" sz="2800" dirty="0" smtClean="0">
              <a:cs typeface="Symbol" charset="2"/>
              <a:sym typeface="Wingdings"/>
            </a:endParaRPr>
          </a:p>
          <a:p>
            <a:pPr lvl="1"/>
            <a:r>
              <a:rPr lang="en-US" sz="2400" dirty="0" smtClean="0">
                <a:cs typeface="Symbol" charset="2"/>
                <a:sym typeface="Wingdings"/>
              </a:rPr>
              <a:t>Isolate twist-2 terms  cross sections </a:t>
            </a:r>
            <a:r>
              <a:rPr lang="en-US" sz="2400" i="1" dirty="0" err="1" smtClean="0">
                <a:cs typeface="Symbol" charset="2"/>
                <a:sym typeface="Wingdings"/>
              </a:rPr>
              <a:t>vs</a:t>
            </a:r>
            <a:r>
              <a:rPr lang="en-US" sz="2400" dirty="0" smtClean="0">
                <a:cs typeface="Symbol" charset="2"/>
                <a:sym typeface="Wingdings"/>
              </a:rPr>
              <a:t> </a:t>
            </a:r>
            <a:r>
              <a:rPr lang="en-US" sz="2400" i="1" dirty="0" smtClean="0">
                <a:cs typeface="Symbol" charset="2"/>
                <a:sym typeface="Wingdings"/>
              </a:rPr>
              <a:t>Q</a:t>
            </a:r>
            <a:r>
              <a:rPr lang="en-US" sz="2400" i="1" baseline="30000" dirty="0" smtClean="0">
                <a:cs typeface="Symbol" charset="2"/>
                <a:sym typeface="Wingdings"/>
              </a:rPr>
              <a:t>2</a:t>
            </a:r>
            <a:r>
              <a:rPr lang="en-US" sz="2400" dirty="0" smtClean="0">
                <a:cs typeface="Symbol" charset="2"/>
                <a:sym typeface="Wingdings"/>
              </a:rPr>
              <a:t> at fixed (</a:t>
            </a:r>
            <a:r>
              <a:rPr lang="en-US" sz="2400" i="1" dirty="0" err="1" smtClean="0">
                <a:cs typeface="Symbol" charset="2"/>
                <a:sym typeface="Wingdings"/>
              </a:rPr>
              <a:t>x</a:t>
            </a:r>
            <a:r>
              <a:rPr lang="en-US" sz="2400" i="1" baseline="-25000" dirty="0" err="1" smtClean="0">
                <a:cs typeface="Symbol" charset="2"/>
                <a:sym typeface="Wingdings"/>
              </a:rPr>
              <a:t>Bj</a:t>
            </a:r>
            <a:r>
              <a:rPr lang="en-US" sz="2400" i="1" dirty="0" smtClean="0">
                <a:cs typeface="Symbol" charset="2"/>
                <a:sym typeface="Wingdings"/>
              </a:rPr>
              <a:t>, t).</a:t>
            </a:r>
          </a:p>
          <a:p>
            <a:r>
              <a:rPr lang="en-US" sz="2800" i="1" dirty="0" smtClean="0">
                <a:cs typeface="Symbol" charset="2"/>
                <a:sym typeface="Wingdings"/>
              </a:rPr>
              <a:t>GPD </a:t>
            </a:r>
            <a:r>
              <a:rPr lang="en-US" sz="2800" dirty="0" smtClean="0">
                <a:cs typeface="Symbol" charset="2"/>
                <a:sym typeface="Wingdings"/>
              </a:rPr>
              <a:t>terms are `Compton Form Factors’</a:t>
            </a:r>
          </a:p>
          <a:p>
            <a:pPr marL="457200" lvl="1" indent="0">
              <a:spcBef>
                <a:spcPts val="72"/>
              </a:spcBef>
              <a:buNone/>
            </a:pPr>
            <a:endParaRPr lang="en-US" dirty="0" smtClean="0">
              <a:cs typeface="Symbol" charset="2"/>
              <a:sym typeface="Wingdings"/>
            </a:endParaRPr>
          </a:p>
          <a:p>
            <a:pPr marL="457200" lvl="1" indent="0">
              <a:spcBef>
                <a:spcPts val="72"/>
              </a:spcBef>
              <a:buNone/>
            </a:pPr>
            <a:endParaRPr lang="en-US" dirty="0" smtClean="0">
              <a:cs typeface="Symbol" charset="2"/>
              <a:sym typeface="Wingdings"/>
            </a:endParaRPr>
          </a:p>
          <a:p>
            <a:pPr lvl="1">
              <a:spcBef>
                <a:spcPts val="72"/>
              </a:spcBef>
            </a:pPr>
            <a:endParaRPr lang="en-US" i="1" dirty="0" smtClean="0">
              <a:cs typeface="Symbol" charset="2"/>
              <a:sym typeface="Wingdings"/>
            </a:endParaRPr>
          </a:p>
          <a:p>
            <a:pPr lvl="1">
              <a:spcBef>
                <a:spcPts val="72"/>
              </a:spcBef>
            </a:pPr>
            <a:r>
              <a:rPr lang="en-US" i="1" dirty="0" smtClean="0">
                <a:cs typeface="Symbol" charset="2"/>
                <a:sym typeface="Wingdings"/>
              </a:rPr>
              <a:t>Re</a:t>
            </a:r>
            <a:r>
              <a:rPr lang="en-US" dirty="0" smtClean="0">
                <a:cs typeface="Symbol" charset="2"/>
                <a:sym typeface="Wingdings"/>
              </a:rPr>
              <a:t> and </a:t>
            </a:r>
            <a:r>
              <a:rPr lang="en-US" i="1" dirty="0" err="1" smtClean="0">
                <a:cs typeface="Symbol" charset="2"/>
                <a:sym typeface="Wingdings"/>
              </a:rPr>
              <a:t>Im</a:t>
            </a:r>
            <a:r>
              <a:rPr lang="en-US" dirty="0" smtClean="0">
                <a:cs typeface="Symbol" charset="2"/>
                <a:sym typeface="Wingdings"/>
              </a:rPr>
              <a:t> parts (accessible via interference with BH):</a:t>
            </a:r>
            <a:endParaRPr lang="en-US" i="1" dirty="0">
              <a:cs typeface="Symbol" charset="2"/>
              <a:sym typeface="Wingdings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5875355"/>
              </p:ext>
            </p:extLst>
          </p:nvPr>
        </p:nvGraphicFramePr>
        <p:xfrm>
          <a:off x="2425700" y="2616200"/>
          <a:ext cx="45974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6" name="Equation" r:id="rId3" imgW="4597400" imgH="1003300" progId="Equation.3">
                  <p:embed/>
                </p:oleObj>
              </mc:Choice>
              <mc:Fallback>
                <p:oleObj name="Equation" r:id="rId3" imgW="4597400" imgH="1003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25700" y="2616200"/>
                        <a:ext cx="4597400" cy="100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6071904"/>
              </p:ext>
            </p:extLst>
          </p:nvPr>
        </p:nvGraphicFramePr>
        <p:xfrm>
          <a:off x="1149350" y="4064000"/>
          <a:ext cx="7315200" cy="256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7" name="Equation" r:id="rId5" imgW="7315200" imgH="2565400" progId="Equation.3">
                  <p:embed/>
                </p:oleObj>
              </mc:Choice>
              <mc:Fallback>
                <p:oleObj name="Equation" r:id="rId5" imgW="7315200" imgH="2565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9350" y="4064000"/>
                        <a:ext cx="7315200" cy="2565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0312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spddt_fi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19213" y="2524125"/>
            <a:ext cx="5986462" cy="4333875"/>
          </a:xfrm>
          <a:prstGeom prst="rect">
            <a:avLst/>
          </a:prstGeom>
          <a:noFill/>
        </p:spPr>
      </p:pic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304800" y="381000"/>
            <a:ext cx="8610600" cy="6172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579438" y="215900"/>
            <a:ext cx="7993062" cy="620713"/>
          </a:xfrm>
          <a:prstGeom prst="rect">
            <a:avLst/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GB" sz="2000" b="1" i="1">
                <a:latin typeface="Bookman Old Style" pitchFamily="-65" charset="0"/>
              </a:rPr>
              <a:t>DVCS, GPDs, Compton Form Factors(CFF), and Lattice QCD</a:t>
            </a:r>
          </a:p>
        </p:txBody>
      </p:sp>
      <p:graphicFrame>
        <p:nvGraphicFramePr>
          <p:cNvPr id="65541" name="Object 5"/>
          <p:cNvGraphicFramePr>
            <a:graphicFrameLocks noChangeAspect="1"/>
          </p:cNvGraphicFramePr>
          <p:nvPr/>
        </p:nvGraphicFramePr>
        <p:xfrm>
          <a:off x="741363" y="1133475"/>
          <a:ext cx="7777162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3" name="Equation" r:id="rId5" imgW="4140597" imgH="470297" progId="Equation.3">
                  <p:embed/>
                </p:oleObj>
              </mc:Choice>
              <mc:Fallback>
                <p:oleObj name="Equation" r:id="rId5" imgW="4140597" imgH="47029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1363" y="1133475"/>
                        <a:ext cx="7777162" cy="882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2" name="Freeform 6"/>
          <p:cNvSpPr>
            <a:spLocks/>
          </p:cNvSpPr>
          <p:nvPr/>
        </p:nvSpPr>
        <p:spPr bwMode="auto">
          <a:xfrm>
            <a:off x="3311525" y="4006850"/>
            <a:ext cx="3509963" cy="322263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255" y="33"/>
              </a:cxn>
              <a:cxn ang="0">
                <a:pos x="454" y="33"/>
              </a:cxn>
              <a:cxn ang="0">
                <a:pos x="539" y="33"/>
              </a:cxn>
              <a:cxn ang="0">
                <a:pos x="596" y="5"/>
              </a:cxn>
              <a:cxn ang="0">
                <a:pos x="624" y="61"/>
              </a:cxn>
              <a:cxn ang="0">
                <a:pos x="681" y="61"/>
              </a:cxn>
              <a:cxn ang="0">
                <a:pos x="822" y="33"/>
              </a:cxn>
              <a:cxn ang="0">
                <a:pos x="1077" y="61"/>
              </a:cxn>
              <a:cxn ang="0">
                <a:pos x="1248" y="118"/>
              </a:cxn>
              <a:cxn ang="0">
                <a:pos x="1333" y="146"/>
              </a:cxn>
              <a:cxn ang="0">
                <a:pos x="1389" y="146"/>
              </a:cxn>
              <a:cxn ang="0">
                <a:pos x="1446" y="146"/>
              </a:cxn>
              <a:cxn ang="0">
                <a:pos x="1701" y="146"/>
              </a:cxn>
              <a:cxn ang="0">
                <a:pos x="1985" y="175"/>
              </a:cxn>
              <a:cxn ang="0">
                <a:pos x="2211" y="203"/>
              </a:cxn>
            </a:cxnLst>
            <a:rect l="0" t="0" r="r" b="b"/>
            <a:pathLst>
              <a:path w="2211" h="203">
                <a:moveTo>
                  <a:pt x="0" y="5"/>
                </a:moveTo>
                <a:cubicBezTo>
                  <a:pt x="89" y="16"/>
                  <a:pt x="179" y="28"/>
                  <a:pt x="255" y="33"/>
                </a:cubicBezTo>
                <a:cubicBezTo>
                  <a:pt x="331" y="38"/>
                  <a:pt x="407" y="33"/>
                  <a:pt x="454" y="33"/>
                </a:cubicBezTo>
                <a:cubicBezTo>
                  <a:pt x="501" y="33"/>
                  <a:pt x="515" y="38"/>
                  <a:pt x="539" y="33"/>
                </a:cubicBezTo>
                <a:cubicBezTo>
                  <a:pt x="563" y="28"/>
                  <a:pt x="582" y="0"/>
                  <a:pt x="596" y="5"/>
                </a:cubicBezTo>
                <a:cubicBezTo>
                  <a:pt x="610" y="10"/>
                  <a:pt x="610" y="52"/>
                  <a:pt x="624" y="61"/>
                </a:cubicBezTo>
                <a:cubicBezTo>
                  <a:pt x="638" y="70"/>
                  <a:pt x="648" y="66"/>
                  <a:pt x="681" y="61"/>
                </a:cubicBezTo>
                <a:cubicBezTo>
                  <a:pt x="714" y="56"/>
                  <a:pt x="756" y="33"/>
                  <a:pt x="822" y="33"/>
                </a:cubicBezTo>
                <a:cubicBezTo>
                  <a:pt x="888" y="33"/>
                  <a:pt x="1006" y="47"/>
                  <a:pt x="1077" y="61"/>
                </a:cubicBezTo>
                <a:cubicBezTo>
                  <a:pt x="1148" y="75"/>
                  <a:pt x="1205" y="104"/>
                  <a:pt x="1248" y="118"/>
                </a:cubicBezTo>
                <a:cubicBezTo>
                  <a:pt x="1291" y="132"/>
                  <a:pt x="1310" y="141"/>
                  <a:pt x="1333" y="146"/>
                </a:cubicBezTo>
                <a:cubicBezTo>
                  <a:pt x="1356" y="151"/>
                  <a:pt x="1370" y="146"/>
                  <a:pt x="1389" y="146"/>
                </a:cubicBezTo>
                <a:cubicBezTo>
                  <a:pt x="1408" y="146"/>
                  <a:pt x="1394" y="146"/>
                  <a:pt x="1446" y="146"/>
                </a:cubicBezTo>
                <a:cubicBezTo>
                  <a:pt x="1498" y="146"/>
                  <a:pt x="1611" y="141"/>
                  <a:pt x="1701" y="146"/>
                </a:cubicBezTo>
                <a:cubicBezTo>
                  <a:pt x="1791" y="151"/>
                  <a:pt x="1900" y="166"/>
                  <a:pt x="1985" y="175"/>
                </a:cubicBezTo>
                <a:cubicBezTo>
                  <a:pt x="2070" y="184"/>
                  <a:pt x="2140" y="193"/>
                  <a:pt x="2211" y="203"/>
                </a:cubicBezTo>
              </a:path>
            </a:pathLst>
          </a:custGeom>
          <a:noFill/>
          <a:ln w="57150" cmpd="sng">
            <a:solidFill>
              <a:srgbClr val="FFFF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531813" y="2344738"/>
            <a:ext cx="3589337" cy="944562"/>
          </a:xfrm>
          <a:prstGeom prst="rect">
            <a:avLst/>
          </a:prstGeom>
          <a:solidFill>
            <a:srgbClr val="FFFE65"/>
          </a:solidFill>
          <a:ln w="2857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800">
                <a:latin typeface="Times New Roman" pitchFamily="-65" charset="0"/>
              </a:rPr>
              <a:t>Cross-section (</a:t>
            </a:r>
            <a:r>
              <a:rPr lang="en-US" sz="1800">
                <a:latin typeface="Symbol" pitchFamily="-65" charset="2"/>
              </a:rPr>
              <a:t>s</a:t>
            </a:r>
            <a:r>
              <a:rPr lang="en-US" sz="1800">
                <a:latin typeface="Times New Roman" pitchFamily="-65" charset="0"/>
              </a:rPr>
              <a:t>) measurement</a:t>
            </a:r>
          </a:p>
          <a:p>
            <a:pPr algn="ctr" eaLnBrk="1" hangingPunct="1"/>
            <a:r>
              <a:rPr lang="en-US" sz="1800">
                <a:latin typeface="Times New Roman" pitchFamily="-65" charset="0"/>
              </a:rPr>
              <a:t>and beam charge difference (Re</a:t>
            </a:r>
            <a:r>
              <a:rPr lang="en-US" sz="1800" i="1">
                <a:latin typeface="Times New Roman" pitchFamily="-65" charset="0"/>
              </a:rPr>
              <a:t>T</a:t>
            </a:r>
            <a:r>
              <a:rPr lang="en-US" sz="1800">
                <a:latin typeface="Times New Roman" pitchFamily="-65" charset="0"/>
              </a:rPr>
              <a:t>)</a:t>
            </a:r>
          </a:p>
          <a:p>
            <a:pPr algn="ctr" eaLnBrk="1" hangingPunct="1"/>
            <a:r>
              <a:rPr lang="en-US" sz="1800">
                <a:latin typeface="Times New Roman" pitchFamily="-65" charset="0"/>
              </a:rPr>
              <a:t>integrate GPDs with 1/(x±</a:t>
            </a:r>
            <a:r>
              <a:rPr lang="en-US" sz="1800">
                <a:latin typeface="Symbol" pitchFamily="-65" charset="2"/>
                <a:sym typeface="Symbol" pitchFamily="-65" charset="2"/>
              </a:rPr>
              <a:t></a:t>
            </a:r>
            <a:r>
              <a:rPr lang="en-US" sz="1800">
                <a:latin typeface="Times New Roman" pitchFamily="-65" charset="0"/>
              </a:rPr>
              <a:t>) weight</a:t>
            </a:r>
            <a:endParaRPr lang="en-US" sz="1800" i="1">
              <a:latin typeface="Times New Roman" pitchFamily="-65" charset="0"/>
            </a:endParaRPr>
          </a:p>
        </p:txBody>
      </p:sp>
      <p:sp>
        <p:nvSpPr>
          <p:cNvPr id="65544" name="Line 8"/>
          <p:cNvSpPr>
            <a:spLocks noChangeShapeType="1"/>
          </p:cNvSpPr>
          <p:nvPr/>
        </p:nvSpPr>
        <p:spPr bwMode="auto">
          <a:xfrm>
            <a:off x="2470150" y="3287713"/>
            <a:ext cx="1252538" cy="63817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5" name="Oval 9"/>
          <p:cNvSpPr>
            <a:spLocks noChangeArrowheads="1"/>
          </p:cNvSpPr>
          <p:nvPr/>
        </p:nvSpPr>
        <p:spPr bwMode="auto">
          <a:xfrm>
            <a:off x="4216400" y="3960813"/>
            <a:ext cx="85725" cy="857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endParaRPr lang="en-US" sz="1400">
              <a:latin typeface="Times New Roman" pitchFamily="-65" charset="0"/>
            </a:endParaRPr>
          </a:p>
        </p:txBody>
      </p:sp>
      <p:sp>
        <p:nvSpPr>
          <p:cNvPr id="65547" name="Text Box 11"/>
          <p:cNvSpPr txBox="1">
            <a:spLocks noChangeArrowheads="1"/>
          </p:cNvSpPr>
          <p:nvPr/>
        </p:nvSpPr>
        <p:spPr bwMode="auto">
          <a:xfrm>
            <a:off x="5657850" y="2298700"/>
            <a:ext cx="3127375" cy="95408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800">
                <a:latin typeface="Times New Roman" pitchFamily="-65" charset="0"/>
              </a:rPr>
              <a:t>Beam or target spin </a:t>
            </a:r>
            <a:r>
              <a:rPr lang="en-US" sz="1800">
                <a:latin typeface="Symbol" pitchFamily="-65" charset="2"/>
              </a:rPr>
              <a:t>Ds</a:t>
            </a:r>
          </a:p>
          <a:p>
            <a:pPr algn="ctr" eaLnBrk="1" hangingPunct="1"/>
            <a:r>
              <a:rPr lang="en-US" sz="1800">
                <a:latin typeface="Times New Roman" pitchFamily="-65" charset="0"/>
                <a:ea typeface="Times New Roman" pitchFamily="-65" charset="0"/>
                <a:cs typeface="Times New Roman" pitchFamily="-65" charset="0"/>
              </a:rPr>
              <a:t>contain only Im</a:t>
            </a:r>
            <a:r>
              <a:rPr lang="en-US" sz="1800" i="1">
                <a:latin typeface="Times New Roman" pitchFamily="-65" charset="0"/>
                <a:ea typeface="Times New Roman" pitchFamily="-65" charset="0"/>
                <a:cs typeface="Times New Roman" pitchFamily="-65" charset="0"/>
              </a:rPr>
              <a:t>T,</a:t>
            </a:r>
          </a:p>
          <a:p>
            <a:pPr algn="ctr" eaLnBrk="1" hangingPunct="1"/>
            <a:r>
              <a:rPr lang="en-US" sz="1800">
                <a:latin typeface="Times New Roman" pitchFamily="-65" charset="0"/>
              </a:rPr>
              <a:t>therefore GPDs at </a:t>
            </a:r>
            <a:r>
              <a:rPr lang="en-US" sz="1800" i="1">
                <a:latin typeface="Times New Roman" pitchFamily="-65" charset="0"/>
              </a:rPr>
              <a:t>x </a:t>
            </a:r>
            <a:r>
              <a:rPr lang="en-US" sz="1800">
                <a:latin typeface="Times New Roman" pitchFamily="-65" charset="0"/>
              </a:rPr>
              <a:t>= </a:t>
            </a:r>
            <a:r>
              <a:rPr lang="en-US" sz="1800">
                <a:latin typeface="Symbol" pitchFamily="-65" charset="2"/>
              </a:rPr>
              <a:t>x </a:t>
            </a:r>
            <a:r>
              <a:rPr lang="en-US" sz="1800">
                <a:latin typeface="Times New Roman" pitchFamily="-65" charset="0"/>
              </a:rPr>
              <a:t>and </a:t>
            </a:r>
            <a:r>
              <a:rPr lang="en-US" sz="1800">
                <a:latin typeface="Symbol" pitchFamily="-65" charset="2"/>
              </a:rPr>
              <a:t>-x </a:t>
            </a:r>
          </a:p>
        </p:txBody>
      </p:sp>
      <p:sp>
        <p:nvSpPr>
          <p:cNvPr id="65548" name="Line 12"/>
          <p:cNvSpPr>
            <a:spLocks noChangeShapeType="1"/>
          </p:cNvSpPr>
          <p:nvPr/>
        </p:nvSpPr>
        <p:spPr bwMode="auto">
          <a:xfrm flipH="1">
            <a:off x="4386263" y="3294063"/>
            <a:ext cx="2160587" cy="6746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9" name="Line 13"/>
          <p:cNvSpPr>
            <a:spLocks noChangeShapeType="1"/>
          </p:cNvSpPr>
          <p:nvPr/>
        </p:nvSpPr>
        <p:spPr bwMode="auto">
          <a:xfrm flipH="1">
            <a:off x="5702300" y="3294063"/>
            <a:ext cx="844550" cy="8350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50" name="Text Box 14"/>
          <p:cNvSpPr txBox="1">
            <a:spLocks noChangeArrowheads="1"/>
          </p:cNvSpPr>
          <p:nvPr/>
        </p:nvSpPr>
        <p:spPr bwMode="auto">
          <a:xfrm>
            <a:off x="385763" y="863600"/>
            <a:ext cx="19351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400" i="1">
                <a:latin typeface="Times New Roman" pitchFamily="-65" charset="0"/>
              </a:rPr>
              <a:t>(at leading order:)</a:t>
            </a:r>
          </a:p>
        </p:txBody>
      </p:sp>
      <p:graphicFrame>
        <p:nvGraphicFramePr>
          <p:cNvPr id="65551" name="Object 15"/>
          <p:cNvGraphicFramePr>
            <a:graphicFrameLocks noChangeAspect="1"/>
          </p:cNvGraphicFramePr>
          <p:nvPr/>
        </p:nvGraphicFramePr>
        <p:xfrm>
          <a:off x="285750" y="5905500"/>
          <a:ext cx="18415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4" name="Equation" r:id="rId7" imgW="1841500" imgH="762000" progId="Equation.3">
                  <p:embed/>
                </p:oleObj>
              </mc:Choice>
              <mc:Fallback>
                <p:oleObj name="Equation" r:id="rId7" imgW="1841500" imgH="762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5905500"/>
                        <a:ext cx="1841500" cy="762000"/>
                      </a:xfrm>
                      <a:prstGeom prst="rect">
                        <a:avLst/>
                      </a:prstGeom>
                      <a:solidFill>
                        <a:srgbClr val="FFFE65"/>
                      </a:solidFill>
                      <a:ln w="9525">
                        <a:solidFill>
                          <a:srgbClr val="FFFE65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52" name="Line 16"/>
          <p:cNvSpPr>
            <a:spLocks noChangeShapeType="1"/>
          </p:cNvSpPr>
          <p:nvPr/>
        </p:nvSpPr>
        <p:spPr bwMode="auto">
          <a:xfrm flipV="1">
            <a:off x="2076450" y="4179888"/>
            <a:ext cx="1595438" cy="1939925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53" name="Oval 17"/>
          <p:cNvSpPr>
            <a:spLocks noChangeArrowheads="1"/>
          </p:cNvSpPr>
          <p:nvPr/>
        </p:nvSpPr>
        <p:spPr bwMode="auto">
          <a:xfrm>
            <a:off x="5500688" y="4240213"/>
            <a:ext cx="85725" cy="857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endParaRPr lang="en-US" sz="1400">
              <a:latin typeface="Times New Roman" pitchFamily="-65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5397500" y="3924300"/>
            <a:ext cx="876300" cy="1752600"/>
          </a:xfrm>
          <a:custGeom>
            <a:avLst/>
            <a:gdLst>
              <a:gd name="connsiteX0" fmla="*/ 0 w 876300"/>
              <a:gd name="connsiteY0" fmla="*/ 0 h 1752600"/>
              <a:gd name="connsiteX1" fmla="*/ 88900 w 876300"/>
              <a:gd name="connsiteY1" fmla="*/ 215900 h 1752600"/>
              <a:gd name="connsiteX2" fmla="*/ 228600 w 876300"/>
              <a:gd name="connsiteY2" fmla="*/ 482600 h 1752600"/>
              <a:gd name="connsiteX3" fmla="*/ 393700 w 876300"/>
              <a:gd name="connsiteY3" fmla="*/ 812800 h 1752600"/>
              <a:gd name="connsiteX4" fmla="*/ 558800 w 876300"/>
              <a:gd name="connsiteY4" fmla="*/ 1155700 h 1752600"/>
              <a:gd name="connsiteX5" fmla="*/ 876300 w 876300"/>
              <a:gd name="connsiteY5" fmla="*/ 175260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6300" h="1752600">
                <a:moveTo>
                  <a:pt x="0" y="0"/>
                </a:moveTo>
                <a:lnTo>
                  <a:pt x="88900" y="215900"/>
                </a:lnTo>
                <a:lnTo>
                  <a:pt x="228600" y="482600"/>
                </a:lnTo>
                <a:lnTo>
                  <a:pt x="393700" y="812800"/>
                </a:lnTo>
                <a:lnTo>
                  <a:pt x="558800" y="1155700"/>
                </a:lnTo>
                <a:lnTo>
                  <a:pt x="876300" y="175260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2400300" y="3467100"/>
            <a:ext cx="2425700" cy="1816100"/>
          </a:xfrm>
          <a:custGeom>
            <a:avLst/>
            <a:gdLst>
              <a:gd name="connsiteX0" fmla="*/ 2425700 w 2425700"/>
              <a:gd name="connsiteY0" fmla="*/ 0 h 1816100"/>
              <a:gd name="connsiteX1" fmla="*/ 2209800 w 2425700"/>
              <a:gd name="connsiteY1" fmla="*/ 254000 h 1816100"/>
              <a:gd name="connsiteX2" fmla="*/ 1917700 w 2425700"/>
              <a:gd name="connsiteY2" fmla="*/ 520700 h 1816100"/>
              <a:gd name="connsiteX3" fmla="*/ 1562100 w 2425700"/>
              <a:gd name="connsiteY3" fmla="*/ 787400 h 1816100"/>
              <a:gd name="connsiteX4" fmla="*/ 1117600 w 2425700"/>
              <a:gd name="connsiteY4" fmla="*/ 1117600 h 1816100"/>
              <a:gd name="connsiteX5" fmla="*/ 698500 w 2425700"/>
              <a:gd name="connsiteY5" fmla="*/ 1384300 h 1816100"/>
              <a:gd name="connsiteX6" fmla="*/ 0 w 2425700"/>
              <a:gd name="connsiteY6" fmla="*/ 1816100 h 18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25700" h="1816100">
                <a:moveTo>
                  <a:pt x="2425700" y="0"/>
                </a:moveTo>
                <a:lnTo>
                  <a:pt x="2209800" y="254000"/>
                </a:lnTo>
                <a:lnTo>
                  <a:pt x="1917700" y="520700"/>
                </a:lnTo>
                <a:lnTo>
                  <a:pt x="1562100" y="787400"/>
                </a:lnTo>
                <a:lnTo>
                  <a:pt x="1117600" y="1117600"/>
                </a:lnTo>
                <a:lnTo>
                  <a:pt x="698500" y="1384300"/>
                </a:lnTo>
                <a:lnTo>
                  <a:pt x="0" y="181610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c 3"/>
          <p:cNvSpPr/>
          <p:nvPr/>
        </p:nvSpPr>
        <p:spPr>
          <a:xfrm rot="5400000">
            <a:off x="5528467" y="3877471"/>
            <a:ext cx="975785" cy="1234545"/>
          </a:xfrm>
          <a:prstGeom prst="arc">
            <a:avLst>
              <a:gd name="adj1" fmla="val 16200000"/>
              <a:gd name="adj2" fmla="val 20357266"/>
            </a:avLst>
          </a:prstGeom>
          <a:ln>
            <a:gradFill flip="none" rotWithShape="1">
              <a:gsLst>
                <a:gs pos="99000">
                  <a:srgbClr val="FFFF00"/>
                </a:gs>
                <a:gs pos="100000">
                  <a:srgbClr val="FFFFFF"/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905500" y="4385733"/>
            <a:ext cx="575733" cy="369332"/>
          </a:xfrm>
          <a:prstGeom prst="rect">
            <a:avLst/>
          </a:prstGeom>
          <a:gradFill flip="none" rotWithShape="1">
            <a:gsLst>
              <a:gs pos="99000">
                <a:srgbClr val="FFFF00"/>
              </a:gs>
              <a:gs pos="100000">
                <a:srgbClr val="FFFFFF"/>
              </a:gs>
              <a:gs pos="0">
                <a:srgbClr val="FF0000"/>
              </a:gs>
            </a:gsLst>
            <a:lin ang="19380000" scaled="0"/>
            <a:tileRect/>
          </a:gradFill>
          <a:ln>
            <a:gradFill flip="none" rotWithShape="1">
              <a:gsLst>
                <a:gs pos="99000">
                  <a:srgbClr val="FFFF00"/>
                </a:gs>
                <a:gs pos="100000">
                  <a:srgbClr val="FFFFFF"/>
                </a:gs>
                <a:gs pos="0">
                  <a:srgbClr val="FF0000"/>
                </a:gs>
              </a:gsLst>
              <a:lin ang="18900000" scaled="0"/>
              <a:tileRect/>
            </a:gra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D.R.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80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10144125" y="-44608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75779" name="Picture 103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0" y="641350"/>
            <a:ext cx="428625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5780" name="Object 4"/>
          <p:cNvGraphicFramePr>
            <a:graphicFrameLocks noChangeAspect="1"/>
          </p:cNvGraphicFramePr>
          <p:nvPr/>
        </p:nvGraphicFramePr>
        <p:xfrm>
          <a:off x="300038" y="2757488"/>
          <a:ext cx="8462962" cy="282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0" name="Equation" r:id="rId6" imgW="4153297" imgH="1384697" progId="">
                  <p:embed/>
                </p:oleObj>
              </mc:Choice>
              <mc:Fallback>
                <p:oleObj name="Equation" r:id="rId6" imgW="4153297" imgH="138469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038" y="2757488"/>
                        <a:ext cx="8462962" cy="2820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781" name="Object 5"/>
          <p:cNvGraphicFramePr>
            <a:graphicFrameLocks noChangeAspect="1"/>
          </p:cNvGraphicFramePr>
          <p:nvPr/>
        </p:nvGraphicFramePr>
        <p:xfrm>
          <a:off x="8326438" y="2254250"/>
          <a:ext cx="207962" cy="24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1" name="Equation" r:id="rId8" imgW="139975" imgH="165353" progId="">
                  <p:embed/>
                </p:oleObj>
              </mc:Choice>
              <mc:Fallback>
                <p:oleObj name="Equation" r:id="rId8" imgW="139975" imgH="16535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26438" y="2254250"/>
                        <a:ext cx="207962" cy="2444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0" y="5873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Wingdings" pitchFamily="-65" charset="2"/>
              </a:rPr>
              <a:t>Exploiting the harmonic structure of DVCS with polarization</a:t>
            </a:r>
          </a:p>
        </p:txBody>
      </p:sp>
      <p:sp>
        <p:nvSpPr>
          <p:cNvPr id="75789" name="Text Box 13"/>
          <p:cNvSpPr txBox="1">
            <a:spLocks noChangeArrowheads="1"/>
          </p:cNvSpPr>
          <p:nvPr/>
        </p:nvSpPr>
        <p:spPr bwMode="auto">
          <a:xfrm>
            <a:off x="269875" y="1355725"/>
            <a:ext cx="6391275" cy="36623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The difference of cross-sections is a key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observable to extract </a:t>
            </a:r>
            <a:r>
              <a:rPr lang="en-US" dirty="0" err="1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GPDs</a:t>
            </a:r>
            <a:endParaRPr lang="en-US" dirty="0">
              <a:solidFill>
                <a:srgbClr val="000000"/>
              </a:solidFill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With </a:t>
            </a:r>
            <a:r>
              <a:rPr lang="en-US" dirty="0">
                <a:solidFill>
                  <a:srgbClr val="FF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polarized beam</a:t>
            </a:r>
            <a:r>
              <a:rPr lang="en-US" dirty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and </a:t>
            </a:r>
            <a:r>
              <a:rPr lang="en-US" dirty="0" err="1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unpolarized</a:t>
            </a:r>
            <a:r>
              <a:rPr lang="en-US" dirty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target: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With </a:t>
            </a:r>
            <a:r>
              <a:rPr lang="en-US" dirty="0" err="1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unpolarized</a:t>
            </a:r>
            <a:r>
              <a:rPr lang="en-US" dirty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beam and </a:t>
            </a:r>
            <a:r>
              <a:rPr lang="en-US" dirty="0">
                <a:solidFill>
                  <a:srgbClr val="FF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Long. polarized target</a:t>
            </a:r>
            <a:r>
              <a:rPr lang="en-US" dirty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With </a:t>
            </a:r>
            <a:r>
              <a:rPr lang="en-US" dirty="0" err="1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unpolarized</a:t>
            </a:r>
            <a:r>
              <a:rPr lang="en-US" dirty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beam and </a:t>
            </a:r>
            <a:r>
              <a:rPr lang="en-US" dirty="0">
                <a:solidFill>
                  <a:srgbClr val="FF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Transversely polarized target</a:t>
            </a:r>
            <a:r>
              <a:rPr lang="en-US" dirty="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:</a:t>
            </a:r>
          </a:p>
        </p:txBody>
      </p:sp>
      <p:sp>
        <p:nvSpPr>
          <p:cNvPr id="75790" name="Rectangle 14"/>
          <p:cNvSpPr>
            <a:spLocks noChangeArrowheads="1"/>
          </p:cNvSpPr>
          <p:nvPr/>
        </p:nvSpPr>
        <p:spPr bwMode="auto">
          <a:xfrm>
            <a:off x="231775" y="1363663"/>
            <a:ext cx="4687888" cy="769937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9900"/>
              </a:solidFill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75791" name="Text Box 15"/>
          <p:cNvSpPr txBox="1">
            <a:spLocks noChangeArrowheads="1"/>
          </p:cNvSpPr>
          <p:nvPr/>
        </p:nvSpPr>
        <p:spPr bwMode="auto">
          <a:xfrm>
            <a:off x="1066800" y="2895600"/>
            <a:ext cx="331788" cy="3968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~</a:t>
            </a:r>
            <a:endParaRPr lang="en-US" sz="2000" b="1" dirty="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75792" name="Text Box 16"/>
          <p:cNvSpPr txBox="1">
            <a:spLocks noChangeArrowheads="1"/>
          </p:cNvSpPr>
          <p:nvPr/>
        </p:nvSpPr>
        <p:spPr bwMode="auto">
          <a:xfrm>
            <a:off x="1066800" y="4038600"/>
            <a:ext cx="331788" cy="3968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~</a:t>
            </a:r>
            <a:endParaRPr lang="en-US" sz="2000" b="1" dirty="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graphicFrame>
        <p:nvGraphicFramePr>
          <p:cNvPr id="75794" name="Object 18"/>
          <p:cNvGraphicFramePr>
            <a:graphicFrameLocks noChangeAspect="1"/>
          </p:cNvGraphicFramePr>
          <p:nvPr/>
        </p:nvGraphicFramePr>
        <p:xfrm>
          <a:off x="381000" y="4065588"/>
          <a:ext cx="762000" cy="328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2" name="Equation" r:id="rId10" imgW="647700" imgH="279400" progId="Equation.3">
                  <p:embed/>
                </p:oleObj>
              </mc:Choice>
              <mc:Fallback>
                <p:oleObj name="Equation" r:id="rId10" imgW="6477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065588"/>
                        <a:ext cx="762000" cy="3286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797" name="Text Box 21"/>
          <p:cNvSpPr txBox="1">
            <a:spLocks noChangeArrowheads="1"/>
          </p:cNvSpPr>
          <p:nvPr/>
        </p:nvSpPr>
        <p:spPr bwMode="auto">
          <a:xfrm>
            <a:off x="454025" y="6083300"/>
            <a:ext cx="5880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Separations of </a:t>
            </a:r>
            <a:r>
              <a:rPr lang="en-US" sz="2400" dirty="0" err="1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CFFs</a:t>
            </a:r>
            <a:r>
              <a:rPr lang="en-US" sz="2400" dirty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2400" i="1" dirty="0" err="1">
                <a:solidFill>
                  <a:srgbClr val="FF2718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H</a:t>
            </a:r>
            <a:r>
              <a:rPr lang="en-US" sz="2400" dirty="0" err="1">
                <a:solidFill>
                  <a:srgbClr val="FF2718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(±</a:t>
            </a:r>
            <a:r>
              <a:rPr lang="en-US" sz="2400" dirty="0" err="1">
                <a:solidFill>
                  <a:srgbClr val="FF2718"/>
                </a:solidFill>
                <a:latin typeface="Symbol" pitchFamily="-65" charset="2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</a:t>
            </a:r>
            <a:r>
              <a:rPr lang="en-US" sz="2400" dirty="0" err="1">
                <a:solidFill>
                  <a:srgbClr val="FF2718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,</a:t>
            </a:r>
            <a:r>
              <a:rPr lang="en-US" sz="2400" i="1" dirty="0" err="1">
                <a:solidFill>
                  <a:srgbClr val="FF2718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t</a:t>
            </a:r>
            <a:r>
              <a:rPr lang="en-US" sz="2400" dirty="0">
                <a:solidFill>
                  <a:srgbClr val="FF2718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)</a:t>
            </a:r>
            <a:r>
              <a:rPr lang="en-US" sz="2400" dirty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, </a:t>
            </a:r>
            <a:r>
              <a:rPr lang="en-US" sz="2400" i="1" dirty="0" err="1">
                <a:solidFill>
                  <a:srgbClr val="FF2718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E</a:t>
            </a:r>
            <a:r>
              <a:rPr lang="en-US" sz="2400" dirty="0" err="1">
                <a:solidFill>
                  <a:srgbClr val="FF2718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(±</a:t>
            </a:r>
            <a:r>
              <a:rPr lang="en-US" sz="2400" dirty="0" err="1">
                <a:solidFill>
                  <a:srgbClr val="FF2718"/>
                </a:solidFill>
                <a:latin typeface="Symbol" pitchFamily="-65" charset="2"/>
                <a:ea typeface="ＭＳ Ｐゴシック" pitchFamily="-65" charset="-128"/>
                <a:cs typeface="ＭＳ Ｐゴシック" pitchFamily="-65" charset="-128"/>
                <a:sym typeface="Symbol" pitchFamily="-65" charset="2"/>
              </a:rPr>
              <a:t></a:t>
            </a:r>
            <a:r>
              <a:rPr lang="en-US" sz="2400" dirty="0" err="1">
                <a:solidFill>
                  <a:srgbClr val="FF2718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,</a:t>
            </a:r>
            <a:r>
              <a:rPr lang="en-US" sz="2400" i="1" dirty="0" err="1">
                <a:solidFill>
                  <a:srgbClr val="FF2718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t</a:t>
            </a:r>
            <a:r>
              <a:rPr lang="en-US" sz="2400" dirty="0">
                <a:solidFill>
                  <a:srgbClr val="FF2718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)</a:t>
            </a:r>
            <a:r>
              <a:rPr lang="en-US" sz="2400" dirty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,…</a:t>
            </a:r>
          </a:p>
        </p:txBody>
      </p:sp>
      <p:sp>
        <p:nvSpPr>
          <p:cNvPr id="75793" name="Text Box 17"/>
          <p:cNvSpPr txBox="1">
            <a:spLocks noChangeArrowheads="1"/>
          </p:cNvSpPr>
          <p:nvPr/>
        </p:nvSpPr>
        <p:spPr bwMode="auto">
          <a:xfrm>
            <a:off x="1066800" y="5105400"/>
            <a:ext cx="331788" cy="3968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>
                <a:solidFill>
                  <a:srgbClr val="0000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~</a:t>
            </a:r>
            <a:endParaRPr lang="en-US" sz="2000" b="1" dirty="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  <p:custDataLst>
      <p:tags r:id="rId2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1|15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4522</TotalTime>
  <Words>2146</Words>
  <Application>Microsoft Macintosh PowerPoint</Application>
  <PresentationFormat>On-screen Show (4:3)</PresentationFormat>
  <Paragraphs>406</Paragraphs>
  <Slides>47</Slides>
  <Notes>20</Notes>
  <HiddenSlides>0</HiddenSlides>
  <MMClips>0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Office Theme</vt:lpstr>
      <vt:lpstr>Blank Presentation</vt:lpstr>
      <vt:lpstr>Globe</vt:lpstr>
      <vt:lpstr>1_Globe</vt:lpstr>
      <vt:lpstr>2_Globe</vt:lpstr>
      <vt:lpstr>1_Office Theme</vt:lpstr>
      <vt:lpstr>Equation</vt:lpstr>
      <vt:lpstr>Microsoft Equation</vt:lpstr>
      <vt:lpstr>Experimental Overview of  Deeply Virtual Exclusive Reactions</vt:lpstr>
      <vt:lpstr>PowerPoint Presentation</vt:lpstr>
      <vt:lpstr>Bethe-Heitler and Virtual Compton Scattering (VCS)</vt:lpstr>
      <vt:lpstr>Leading Order (LO) QCD Factorization of DVCS</vt:lpstr>
      <vt:lpstr>HERA-H1 DVCS-dominated and BH-dominated events</vt:lpstr>
      <vt:lpstr>HERA DVCS, fits by D.Müller et al., 2012 for EIC whitepaper</vt:lpstr>
      <vt:lpstr>What do DVCS experiments measure?</vt:lpstr>
      <vt:lpstr>PowerPoint Presentation</vt:lpstr>
      <vt:lpstr>PowerPoint Presentation</vt:lpstr>
      <vt:lpstr>HERMES overview</vt:lpstr>
      <vt:lpstr>HERMES-Transversely Polarized H(e,e’g)X, SSA</vt:lpstr>
      <vt:lpstr>HERMES Recoil Detector</vt:lpstr>
      <vt:lpstr>HERMES Recoil Exclusivity</vt:lpstr>
      <vt:lpstr>HERMES Recoil Detector Results</vt:lpstr>
      <vt:lpstr>HERMES summary 2011</vt:lpstr>
      <vt:lpstr>DVCS in CLAS @ 6 GeV</vt:lpstr>
      <vt:lpstr>PowerPoint Presentation</vt:lpstr>
      <vt:lpstr>PowerPoint Presentation</vt:lpstr>
      <vt:lpstr>CLAS 6 GeV: Exclusivity and Kinematics</vt:lpstr>
      <vt:lpstr>CLAS, 6 GeV  Beam Helicity Asymmetry</vt:lpstr>
      <vt:lpstr>CLAS DVCS Longitudinal Target w/ Inner Calorimeter</vt:lpstr>
      <vt:lpstr>DVCS: JLab Hall A 2004, 2010  L ≥ 1037 cm2/s Precision cross sections •Test factorization •Calibrate Asymmetries </vt:lpstr>
      <vt:lpstr>Beam helicity-independent cross sections at Q2=2.3 GeV2, xB=0.36</vt:lpstr>
      <vt:lpstr>DVCS-Deuteron, Hall A</vt:lpstr>
      <vt:lpstr>CLAS12</vt:lpstr>
      <vt:lpstr>DVCS with CLAS at 12 GeV</vt:lpstr>
      <vt:lpstr>DVCS at 12 GeV in Hall A: 100 days HRS ×PbF2</vt:lpstr>
      <vt:lpstr>COMPASS 2014+  DVCS &amp; DVES</vt:lpstr>
      <vt:lpstr>COMPASS Recoil Proton Detector + ECAL0</vt:lpstr>
      <vt:lpstr>COMPASS DVCS  Projections</vt:lpstr>
      <vt:lpstr>Leading Order (LO) QCD Factorization of DVES</vt:lpstr>
      <vt:lpstr>Semi Universal behavior of exclusive reactions at high W2</vt:lpstr>
      <vt:lpstr>sL/sT in vector meson production at HERA</vt:lpstr>
      <vt:lpstr>Vector Mesons at JLab</vt:lpstr>
      <vt:lpstr>CLAS Deep rho</vt:lpstr>
      <vt:lpstr>Deep f</vt:lpstr>
      <vt:lpstr>The next 20 years of DVCS experiments</vt:lpstr>
      <vt:lpstr>Back-up Slides</vt:lpstr>
      <vt:lpstr>HERA DVCS</vt:lpstr>
      <vt:lpstr>Unraveling DVCS observables</vt:lpstr>
      <vt:lpstr>HERMES DVCS p(e,e’g)X</vt:lpstr>
      <vt:lpstr>Hall A  Helicity Dependent Cross Sections E00-110</vt:lpstr>
      <vt:lpstr>GPD results from JLab Hall A (E00-110)   (C.MUNOZ CAMACHO et al PRL 97:262002)</vt:lpstr>
      <vt:lpstr>CLAS12 – Central Detector SVT, CTOF</vt:lpstr>
      <vt:lpstr>PowerPoint Presentation</vt:lpstr>
      <vt:lpstr>CLAS: Coherent 4He(e,e’ga)</vt:lpstr>
      <vt:lpstr>DVCS in Hall A</vt:lpstr>
    </vt:vector>
  </TitlesOfParts>
  <Company>Université Blaise Pascal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Experimental Overview of Deeply Virtual Exclusive Reactions</dc:title>
  <dc:creator>Charles Earl Hyde</dc:creator>
  <cp:lastModifiedBy>Charles Earl Hyde</cp:lastModifiedBy>
  <cp:revision>68</cp:revision>
  <dcterms:created xsi:type="dcterms:W3CDTF">2012-02-09T18:24:40Z</dcterms:created>
  <dcterms:modified xsi:type="dcterms:W3CDTF">2012-02-13T18:22:49Z</dcterms:modified>
</cp:coreProperties>
</file>