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4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image" Target="NULL"/><Relationship Id="rId2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CEE47-F763-7144-A33D-13FC35ACE550}" type="datetimeFigureOut">
              <a:rPr lang="en-US" smtClean="0"/>
              <a:t>6/24/12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B0951-FFE3-B54E-9614-8D60C8C7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917BA-A8F1-3845-B3CD-F2C3B8CC240B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24D03-57BE-9A4B-A556-55DB4188EFE0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27BDB-58E0-444B-8A8E-7F6093E26538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6/24/12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7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6/24/12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3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6/24/12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6/24/12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5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6/24/12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4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6/24/12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6/24/12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6/24/12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6/24/12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6/24/12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6/24/12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9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94538-D89F-D243-B5E9-A44CD81043BD}" type="datetimeFigureOut">
              <a:rPr lang="en-US" smtClean="0"/>
              <a:t>6/24/12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C6C90-CB2A-6944-B43D-07A9D8CEEF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607" y="874261"/>
            <a:ext cx="9006488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95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FF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33" y="1371601"/>
            <a:ext cx="3589867" cy="2228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Deeply Virtual Compton Scattering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in Hall C at 11 GeV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4464389"/>
            <a:ext cx="24892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Charles Hyde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Old Dominion University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4070" y="248253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Hall C Summer Workshop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22–23 June 2012, Jefferson Laboratory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400px-DVC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22789"/>
            <a:ext cx="5080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7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Kinematics, Hall A &amp; 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97000"/>
            <a:ext cx="2675467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Green rectangles are Hall A kinematics.</a:t>
            </a:r>
          </a:p>
          <a:p>
            <a:r>
              <a:rPr lang="en-US" dirty="0" smtClean="0"/>
              <a:t>Calorimeter centered at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baseline="-25000" dirty="0" smtClean="0"/>
              <a:t>q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Require </a:t>
            </a:r>
            <a:br>
              <a:rPr lang="en-US" dirty="0" smtClean="0"/>
            </a:b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/>
              <a:t>q</a:t>
            </a:r>
            <a:r>
              <a:rPr lang="en-US" dirty="0"/>
              <a:t> </a:t>
            </a:r>
            <a:r>
              <a:rPr lang="en-US" dirty="0" smtClean="0"/>
              <a:t>≥ 0.2 rad to avoid small-angle background</a:t>
            </a:r>
            <a:endParaRPr lang="en-US" dirty="0"/>
          </a:p>
        </p:txBody>
      </p:sp>
      <p:pic>
        <p:nvPicPr>
          <p:cNvPr id="3" name="Picture 2" descr="DVCS_kin_8p8GeV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93" y="1134536"/>
            <a:ext cx="56769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 Table Hall A E12-06-114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69077"/>
              </p:ext>
            </p:extLst>
          </p:nvPr>
        </p:nvGraphicFramePr>
        <p:xfrm>
          <a:off x="1041400" y="1540935"/>
          <a:ext cx="7670240" cy="3789097"/>
        </p:xfrm>
        <a:graphic>
          <a:graphicData uri="http://schemas.openxmlformats.org/drawingml/2006/table">
            <a:tbl>
              <a:tblPr/>
              <a:tblGrid>
                <a:gridCol w="767024"/>
                <a:gridCol w="767024"/>
                <a:gridCol w="767024"/>
                <a:gridCol w="767024"/>
                <a:gridCol w="767024"/>
                <a:gridCol w="767024"/>
                <a:gridCol w="767024"/>
                <a:gridCol w="767024"/>
                <a:gridCol w="767024"/>
                <a:gridCol w="767024"/>
              </a:tblGrid>
              <a:tr h="2914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Hall A 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E12-06-114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Hall C supplement at fixed (Q2, x_Bj)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xBj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k'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k'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q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k'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q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4.55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14.55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15.65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4.27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6.47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3.47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5.67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17.84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22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 cross section measurements with spectrometers are essential to extracting the leading twist amplitudes from the </a:t>
            </a:r>
            <a:r>
              <a:rPr lang="en-US" dirty="0" err="1" smtClean="0"/>
              <a:t>ep</a:t>
            </a:r>
            <a:r>
              <a:rPr lang="en-US" dirty="0" err="1" smtClean="0">
                <a:sym typeface="Wingdings"/>
              </a:rPr>
              <a:t>ep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cross section</a:t>
            </a:r>
          </a:p>
          <a:p>
            <a:r>
              <a:rPr lang="en-US" dirty="0" smtClean="0">
                <a:sym typeface="Wingdings"/>
              </a:rPr>
              <a:t>The Hall C HMS paired with the DVCS  PbF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calorimeter (or alternate PbWO</a:t>
            </a:r>
            <a:r>
              <a:rPr lang="en-US" baseline="-25000" dirty="0" smtClean="0"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) will allow an extension to measure two or three energy points for each </a:t>
            </a:r>
            <a:r>
              <a:rPr lang="en-US" dirty="0" err="1" smtClean="0">
                <a:sym typeface="Wingdings"/>
              </a:rPr>
              <a:t>x</a:t>
            </a:r>
            <a:r>
              <a:rPr lang="en-US" baseline="-25000" dirty="0" err="1" smtClean="0">
                <a:sym typeface="Wingdings"/>
              </a:rPr>
              <a:t>Bj</a:t>
            </a:r>
            <a:r>
              <a:rPr lang="en-US" dirty="0" smtClean="0">
                <a:sym typeface="Wingdings"/>
              </a:rPr>
              <a:t> value at one or two 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values</a:t>
            </a:r>
          </a:p>
          <a:p>
            <a:pPr lvl="1"/>
            <a:r>
              <a:rPr lang="en-US" dirty="0" smtClean="0">
                <a:sym typeface="Wingdings"/>
              </a:rPr>
              <a:t>Separation of all twist-2 and twist-3 contributions to cross sections, without positrons.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0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Spectrometers for DVCS?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1600200"/>
            <a:ext cx="8208211" cy="39744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Precision cross sections are key to extracting physics</a:t>
            </a:r>
          </a:p>
          <a:p>
            <a:r>
              <a:rPr lang="en-US" i="1" dirty="0"/>
              <a:t>d</a:t>
            </a:r>
            <a:r>
              <a:rPr lang="en-US" i="1" dirty="0">
                <a:latin typeface="Symbol" charset="2"/>
                <a:cs typeface="Symbol" charset="2"/>
              </a:rPr>
              <a:t>s</a:t>
            </a:r>
            <a:r>
              <a:rPr lang="en-US" i="1" dirty="0">
                <a:cs typeface="Symbol" charset="2"/>
              </a:rPr>
              <a:t>(</a:t>
            </a:r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ep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i="1" dirty="0">
                <a:cs typeface="Symbol" charset="2"/>
                <a:sym typeface="Wingdings"/>
              </a:rPr>
              <a:t>)</a:t>
            </a:r>
            <a:r>
              <a:rPr lang="en-US" dirty="0">
                <a:cs typeface="Symbol" charset="2"/>
                <a:sym typeface="Wingdings"/>
              </a:rPr>
              <a:t> = twist-2 (GPD) terms </a:t>
            </a: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>                     + 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baseline="-25000" dirty="0" err="1">
                <a:cs typeface="Symbol" charset="2"/>
                <a:sym typeface="Wingdings"/>
              </a:rPr>
              <a:t>n</a:t>
            </a:r>
            <a:r>
              <a:rPr lang="en-US" dirty="0">
                <a:cs typeface="Symbol" charset="2"/>
                <a:sym typeface="Wingdings"/>
              </a:rPr>
              <a:t> [twist-</a:t>
            </a:r>
            <a:r>
              <a:rPr lang="en-US" i="1" dirty="0">
                <a:cs typeface="Symbol" charset="2"/>
                <a:sym typeface="Wingdings"/>
              </a:rPr>
              <a:t>n</a:t>
            </a:r>
            <a:r>
              <a:rPr lang="en-US" dirty="0">
                <a:cs typeface="Symbol" charset="2"/>
                <a:sym typeface="Wingdings"/>
              </a:rPr>
              <a:t>]/</a:t>
            </a:r>
            <a:r>
              <a:rPr lang="en-US" i="1" dirty="0">
                <a:cs typeface="Symbol" charset="2"/>
                <a:sym typeface="Wingdings"/>
              </a:rPr>
              <a:t>Q</a:t>
            </a:r>
            <a:r>
              <a:rPr lang="en-US" i="1" baseline="30000" dirty="0">
                <a:cs typeface="Symbol" charset="2"/>
                <a:sym typeface="Wingdings"/>
              </a:rPr>
              <a:t>n-2</a:t>
            </a:r>
            <a:endParaRPr lang="en-US" dirty="0">
              <a:cs typeface="Symbol" charset="2"/>
              <a:sym typeface="Wingdings"/>
            </a:endParaRPr>
          </a:p>
          <a:p>
            <a:pPr lvl="1"/>
            <a:r>
              <a:rPr lang="en-US" dirty="0">
                <a:cs typeface="Symbol" charset="2"/>
                <a:sym typeface="Wingdings"/>
              </a:rPr>
              <a:t>Isolate twist-2 terms  cross sections </a:t>
            </a:r>
            <a:r>
              <a:rPr lang="en-US" i="1" dirty="0" err="1">
                <a:cs typeface="Symbol" charset="2"/>
                <a:sym typeface="Wingdings"/>
              </a:rPr>
              <a:t>vs</a:t>
            </a:r>
            <a:r>
              <a:rPr lang="en-US" dirty="0">
                <a:cs typeface="Symbol" charset="2"/>
                <a:sym typeface="Wingdings"/>
              </a:rPr>
              <a:t> </a:t>
            </a:r>
            <a:r>
              <a:rPr lang="en-US" i="1" dirty="0">
                <a:cs typeface="Symbol" charset="2"/>
                <a:sym typeface="Wingdings"/>
              </a:rPr>
              <a:t>Q</a:t>
            </a:r>
            <a:r>
              <a:rPr lang="en-US" i="1" baseline="30000" dirty="0">
                <a:cs typeface="Symbol" charset="2"/>
                <a:sym typeface="Wingdings"/>
              </a:rPr>
              <a:t>2</a:t>
            </a:r>
            <a:r>
              <a:rPr lang="en-US" dirty="0">
                <a:cs typeface="Symbol" charset="2"/>
                <a:sym typeface="Wingdings"/>
              </a:rPr>
              <a:t> at fixed (</a:t>
            </a:r>
            <a:r>
              <a:rPr lang="en-US" i="1" dirty="0" err="1">
                <a:cs typeface="Symbol" charset="2"/>
                <a:sym typeface="Wingdings"/>
              </a:rPr>
              <a:t>x</a:t>
            </a:r>
            <a:r>
              <a:rPr lang="en-US" i="1" baseline="-25000" dirty="0" err="1">
                <a:cs typeface="Symbol" charset="2"/>
                <a:sym typeface="Wingdings"/>
              </a:rPr>
              <a:t>Bj</a:t>
            </a:r>
            <a:r>
              <a:rPr lang="en-US" i="1" dirty="0">
                <a:cs typeface="Symbol" charset="2"/>
                <a:sym typeface="Wingdings"/>
              </a:rPr>
              <a:t>, t); or</a:t>
            </a:r>
          </a:p>
          <a:p>
            <a:pPr lvl="1"/>
            <a:r>
              <a:rPr lang="en-US" dirty="0">
                <a:cs typeface="Symbol" charset="2"/>
                <a:sym typeface="Wingdings"/>
              </a:rPr>
              <a:t> Multiple beam energies at fixed </a:t>
            </a:r>
            <a:r>
              <a:rPr lang="en-US" i="1" dirty="0">
                <a:cs typeface="Symbol" charset="2"/>
                <a:sym typeface="Wingdings"/>
              </a:rPr>
              <a:t>(Q</a:t>
            </a:r>
            <a:r>
              <a:rPr lang="en-US" i="1" baseline="30000" dirty="0">
                <a:cs typeface="Symbol" charset="2"/>
                <a:sym typeface="Wingdings"/>
              </a:rPr>
              <a:t>2</a:t>
            </a:r>
            <a:r>
              <a:rPr lang="en-US" i="1" dirty="0">
                <a:cs typeface="Symbol" charset="2"/>
                <a:sym typeface="Wingdings"/>
              </a:rPr>
              <a:t>,</a:t>
            </a:r>
            <a:r>
              <a:rPr lang="en-US" dirty="0">
                <a:cs typeface="Symbol" charset="2"/>
                <a:sym typeface="Wingdings"/>
              </a:rPr>
              <a:t> </a:t>
            </a:r>
            <a:r>
              <a:rPr lang="en-US" i="1" dirty="0" err="1">
                <a:cs typeface="Symbol" charset="2"/>
                <a:sym typeface="Wingdings"/>
              </a:rPr>
              <a:t>x</a:t>
            </a:r>
            <a:r>
              <a:rPr lang="en-US" i="1" baseline="-25000" dirty="0" err="1">
                <a:cs typeface="Symbol" charset="2"/>
                <a:sym typeface="Wingdings"/>
              </a:rPr>
              <a:t>Bj</a:t>
            </a:r>
            <a:r>
              <a:rPr lang="en-US" i="1" dirty="0">
                <a:cs typeface="Symbol" charset="2"/>
                <a:sym typeface="Wingdings"/>
              </a:rPr>
              <a:t>, t</a:t>
            </a:r>
            <a:r>
              <a:rPr lang="en-US" i="1" dirty="0" smtClean="0">
                <a:cs typeface="Symbol" charset="2"/>
                <a:sym typeface="Wingdings"/>
              </a:rPr>
              <a:t>)</a:t>
            </a:r>
          </a:p>
          <a:p>
            <a:pPr lvl="2"/>
            <a:r>
              <a:rPr lang="en-US" dirty="0" smtClean="0">
                <a:cs typeface="Symbol" charset="2"/>
                <a:sym typeface="Wingdings"/>
              </a:rPr>
              <a:t>Two beam energies at fixed </a:t>
            </a:r>
            <a:r>
              <a:rPr lang="en-US" i="1" dirty="0">
                <a:cs typeface="Symbol" charset="2"/>
                <a:sym typeface="Wingdings"/>
              </a:rPr>
              <a:t>(Q</a:t>
            </a:r>
            <a:r>
              <a:rPr lang="en-US" i="1" baseline="30000" dirty="0">
                <a:cs typeface="Symbol" charset="2"/>
                <a:sym typeface="Wingdings"/>
              </a:rPr>
              <a:t>2</a:t>
            </a:r>
            <a:r>
              <a:rPr lang="en-US" i="1" dirty="0">
                <a:cs typeface="Symbol" charset="2"/>
                <a:sym typeface="Wingdings"/>
              </a:rPr>
              <a:t>,</a:t>
            </a:r>
            <a:r>
              <a:rPr lang="en-US" dirty="0">
                <a:cs typeface="Symbol" charset="2"/>
                <a:sym typeface="Wingdings"/>
              </a:rPr>
              <a:t> </a:t>
            </a:r>
            <a:r>
              <a:rPr lang="en-US" i="1" dirty="0" err="1">
                <a:cs typeface="Symbol" charset="2"/>
                <a:sym typeface="Wingdings"/>
              </a:rPr>
              <a:t>x</a:t>
            </a:r>
            <a:r>
              <a:rPr lang="en-US" i="1" baseline="-25000" dirty="0" err="1">
                <a:cs typeface="Symbol" charset="2"/>
                <a:sym typeface="Wingdings"/>
              </a:rPr>
              <a:t>Bj</a:t>
            </a:r>
            <a:r>
              <a:rPr lang="en-US" i="1" dirty="0">
                <a:cs typeface="Symbol" charset="2"/>
                <a:sym typeface="Wingdings"/>
              </a:rPr>
              <a:t>, t</a:t>
            </a:r>
            <a:r>
              <a:rPr lang="en-US" i="1" dirty="0" smtClean="0">
                <a:cs typeface="Symbol" charset="2"/>
                <a:sym typeface="Wingdings"/>
              </a:rPr>
              <a:t>) </a:t>
            </a:r>
            <a:r>
              <a:rPr lang="en-US" dirty="0" smtClean="0">
                <a:cs typeface="Symbol" charset="2"/>
                <a:sym typeface="Wingdings"/>
              </a:rPr>
              <a:t>to isolate</a:t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> </a:t>
            </a:r>
            <a:r>
              <a:rPr lang="en-US" i="1" dirty="0" smtClean="0">
                <a:cs typeface="Symbol" charset="2"/>
                <a:sym typeface="Wingdings"/>
              </a:rPr>
              <a:t>[DVCS</a:t>
            </a:r>
            <a:r>
              <a:rPr lang="en-US" i="1" baseline="30000" dirty="0" smtClean="0">
                <a:cs typeface="Symbol" charset="2"/>
                <a:sym typeface="Wingdings"/>
              </a:rPr>
              <a:t>†</a:t>
            </a:r>
            <a:r>
              <a:rPr lang="en-US" i="1" dirty="0" smtClean="0">
                <a:cs typeface="Symbol" charset="2"/>
                <a:sym typeface="Wingdings"/>
              </a:rPr>
              <a:t>BH] </a:t>
            </a:r>
            <a:r>
              <a:rPr lang="en-US" dirty="0" smtClean="0">
                <a:cs typeface="Symbol" charset="2"/>
                <a:sym typeface="Wingdings"/>
              </a:rPr>
              <a:t>from </a:t>
            </a:r>
            <a:r>
              <a:rPr lang="en-US" i="1" dirty="0" smtClean="0">
                <a:cs typeface="Symbol" charset="2"/>
                <a:sym typeface="Wingdings"/>
              </a:rPr>
              <a:t>|DVCS|</a:t>
            </a:r>
            <a:r>
              <a:rPr lang="en-US" i="1" baseline="30000" dirty="0" smtClean="0">
                <a:cs typeface="Symbol" charset="2"/>
                <a:sym typeface="Wingdings"/>
              </a:rPr>
              <a:t>2</a:t>
            </a:r>
          </a:p>
          <a:p>
            <a:pPr lvl="2"/>
            <a:r>
              <a:rPr lang="en-US" b="1" dirty="0" smtClean="0">
                <a:cs typeface="Symbol" charset="2"/>
                <a:sym typeface="Wingdings"/>
              </a:rPr>
              <a:t>Three</a:t>
            </a:r>
            <a:r>
              <a:rPr lang="en-US" dirty="0" smtClean="0">
                <a:cs typeface="Symbol" charset="2"/>
                <a:sym typeface="Wingdings"/>
              </a:rPr>
              <a:t> beam energies at fixed </a:t>
            </a:r>
            <a:r>
              <a:rPr lang="en-US" i="1" dirty="0" smtClean="0">
                <a:cs typeface="Symbol" charset="2"/>
                <a:sym typeface="Wingdings"/>
              </a:rPr>
              <a:t>(</a:t>
            </a:r>
            <a:r>
              <a:rPr lang="en-US" i="1" dirty="0">
                <a:cs typeface="Symbol" charset="2"/>
                <a:sym typeface="Wingdings"/>
              </a:rPr>
              <a:t>Q</a:t>
            </a:r>
            <a:r>
              <a:rPr lang="en-US" i="1" baseline="30000" dirty="0">
                <a:cs typeface="Symbol" charset="2"/>
                <a:sym typeface="Wingdings"/>
              </a:rPr>
              <a:t>2</a:t>
            </a:r>
            <a:r>
              <a:rPr lang="en-US" i="1" dirty="0">
                <a:cs typeface="Symbol" charset="2"/>
                <a:sym typeface="Wingdings"/>
              </a:rPr>
              <a:t>,</a:t>
            </a:r>
            <a:r>
              <a:rPr lang="en-US" dirty="0">
                <a:cs typeface="Symbol" charset="2"/>
                <a:sym typeface="Wingdings"/>
              </a:rPr>
              <a:t> </a:t>
            </a:r>
            <a:r>
              <a:rPr lang="en-US" i="1" dirty="0" err="1">
                <a:cs typeface="Symbol" charset="2"/>
                <a:sym typeface="Wingdings"/>
              </a:rPr>
              <a:t>x</a:t>
            </a:r>
            <a:r>
              <a:rPr lang="en-US" i="1" baseline="-25000" dirty="0" err="1">
                <a:cs typeface="Symbol" charset="2"/>
                <a:sym typeface="Wingdings"/>
              </a:rPr>
              <a:t>Bj</a:t>
            </a:r>
            <a:r>
              <a:rPr lang="en-US" i="1" dirty="0">
                <a:cs typeface="Symbol" charset="2"/>
                <a:sym typeface="Wingdings"/>
              </a:rPr>
              <a:t>, t</a:t>
            </a:r>
            <a:r>
              <a:rPr lang="en-US" i="1" dirty="0" smtClean="0">
                <a:cs typeface="Symbol" charset="2"/>
                <a:sym typeface="Wingdings"/>
              </a:rPr>
              <a:t>) </a:t>
            </a:r>
            <a:r>
              <a:rPr lang="en-US" dirty="0" smtClean="0">
                <a:cs typeface="Symbol" charset="2"/>
                <a:sym typeface="Wingdings"/>
              </a:rPr>
              <a:t>to isolate all twist-2 and twist-3 terms in </a:t>
            </a:r>
            <a:r>
              <a:rPr lang="en-US" dirty="0" err="1" smtClean="0">
                <a:cs typeface="Symbol" charset="2"/>
                <a:sym typeface="Wingdings"/>
              </a:rPr>
              <a:t>unpolarized</a:t>
            </a:r>
            <a:r>
              <a:rPr lang="en-US" dirty="0" smtClean="0">
                <a:cs typeface="Symbol" charset="2"/>
                <a:sym typeface="Wingdings"/>
              </a:rPr>
              <a:t> cross section.</a:t>
            </a:r>
          </a:p>
          <a:p>
            <a:r>
              <a:rPr lang="en-US" dirty="0" smtClean="0">
                <a:cs typeface="Symbol" charset="2"/>
                <a:sym typeface="Wingdings"/>
              </a:rPr>
              <a:t>H</a:t>
            </a:r>
            <a:r>
              <a:rPr lang="en-US" i="1" dirty="0" smtClean="0">
                <a:cs typeface="Symbol" charset="2"/>
                <a:sym typeface="Wingdings"/>
              </a:rPr>
              <a:t>(</a:t>
            </a:r>
            <a:r>
              <a:rPr lang="en-US" i="1" dirty="0" err="1" smtClean="0">
                <a:cs typeface="Symbol" charset="2"/>
                <a:sym typeface="Wingdings"/>
              </a:rPr>
              <a:t>e,e’</a:t>
            </a:r>
            <a:r>
              <a:rPr lang="en-US" i="1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i="1" dirty="0" smtClean="0">
                <a:sym typeface="Wingdings"/>
              </a:rPr>
              <a:t>)p</a:t>
            </a:r>
            <a:r>
              <a:rPr lang="en-US" dirty="0" smtClean="0">
                <a:cs typeface="Symbol" charset="2"/>
                <a:sym typeface="Wingdings"/>
              </a:rPr>
              <a:t> at low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baseline="30000" dirty="0" smtClean="0">
                <a:latin typeface="Symbol" charset="2"/>
                <a:cs typeface="Symbol" charset="2"/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, electron and photon are highly correlated</a:t>
            </a:r>
          </a:p>
          <a:p>
            <a:pPr lvl="1"/>
            <a:r>
              <a:rPr lang="en-US" dirty="0" smtClean="0">
                <a:cs typeface="Symbol" charset="2"/>
                <a:sym typeface="Wingdings"/>
              </a:rPr>
              <a:t>For a single kinematic setting,</a:t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err="1" smtClean="0">
                <a:cs typeface="Symbol" charset="2"/>
                <a:sym typeface="Wingdings"/>
              </a:rPr>
              <a:t>Luminosity×Acceptance</a:t>
            </a:r>
            <a:r>
              <a:rPr lang="en-US" dirty="0" smtClean="0">
                <a:cs typeface="Symbol" charset="2"/>
                <a:sym typeface="Wingdings"/>
              </a:rPr>
              <a:t> ≥ with spectrometers than CLAS12</a:t>
            </a:r>
            <a:endParaRPr lang="en-US" dirty="0">
              <a:cs typeface="Symbol" charset="2"/>
              <a:sym typeface="Wingdings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680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7835900" y="5956300"/>
            <a:ext cx="393700" cy="330200"/>
          </a:xfrm>
          <a:prstGeom prst="roundRect">
            <a:avLst>
              <a:gd name="adj" fmla="val 16667"/>
            </a:avLst>
          </a:prstGeom>
          <a:solidFill>
            <a:srgbClr val="04B404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5994400" y="5956300"/>
            <a:ext cx="393700" cy="330200"/>
          </a:xfrm>
          <a:prstGeom prst="roundRect">
            <a:avLst>
              <a:gd name="adj" fmla="val 16667"/>
            </a:avLst>
          </a:prstGeom>
          <a:solidFill>
            <a:srgbClr val="04B404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6554788" y="5953125"/>
            <a:ext cx="300037" cy="2984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4870450" y="5980113"/>
            <a:ext cx="312738" cy="284162"/>
          </a:xfrm>
          <a:prstGeom prst="roundRect">
            <a:avLst>
              <a:gd name="adj" fmla="val 16667"/>
            </a:avLst>
          </a:prstGeom>
          <a:solidFill>
            <a:srgbClr val="8B8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>
          <a:xfrm>
            <a:off x="5854700" y="939800"/>
            <a:ext cx="3095625" cy="833438"/>
          </a:xfrm>
        </p:spPr>
        <p:txBody>
          <a:bodyPr/>
          <a:lstStyle/>
          <a:p>
            <a:r>
              <a:rPr lang="en-US" sz="2000" dirty="0"/>
              <a:t>Hall A  </a:t>
            </a:r>
            <a:r>
              <a:rPr lang="en-US" sz="2000" dirty="0" err="1"/>
              <a:t>Helicity</a:t>
            </a:r>
            <a:r>
              <a:rPr lang="en-US" sz="2000" dirty="0"/>
              <a:t> Dependent Cross</a:t>
            </a:r>
            <a:r>
              <a:rPr lang="en-US" sz="2000" dirty="0" smtClean="0"/>
              <a:t> Sections </a:t>
            </a:r>
            <a:r>
              <a:rPr lang="en-US" sz="2000" dirty="0"/>
              <a:t>E00-</a:t>
            </a:r>
            <a:r>
              <a:rPr lang="en-US" sz="2000" dirty="0" smtClean="0"/>
              <a:t>110</a:t>
            </a:r>
            <a:endParaRPr lang="en-US" dirty="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88925" y="1025525"/>
            <a:ext cx="3519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Q</a:t>
            </a:r>
            <a:r>
              <a:rPr lang="en-US" sz="24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= 2.3 GeV</a:t>
            </a:r>
            <a:r>
              <a:rPr lang="en-US" sz="24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4 bins, </a:t>
            </a:r>
            <a:r>
              <a:rPr lang="en-US" sz="2400">
                <a:solidFill>
                  <a:srgbClr val="000000"/>
                </a:solidFill>
                <a:latin typeface="Symbol" pitchFamily="-65" charset="2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</a:t>
            </a:r>
            <a:r>
              <a:rPr lang="en-US" sz="2400" i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 </a:t>
            </a: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= 0.055 GeV</a:t>
            </a:r>
            <a:r>
              <a:rPr lang="en-US" sz="24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3662363" y="5973763"/>
          <a:ext cx="45847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4584700" imgH="749300" progId="Equation.3">
                  <p:embed/>
                </p:oleObj>
              </mc:Choice>
              <mc:Fallback>
                <p:oleObj name="Equation" r:id="rId4" imgW="45847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3" y="5973763"/>
                        <a:ext cx="45847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3289300" y="5426075"/>
            <a:ext cx="2554288" cy="417513"/>
          </a:xfrm>
          <a:prstGeom prst="wedgeRoundRectCallout">
            <a:avLst>
              <a:gd name="adj1" fmla="val 16810"/>
              <a:gd name="adj2" fmla="val 73574"/>
              <a:gd name="adj3" fmla="val 16667"/>
            </a:avLst>
          </a:prstGeom>
          <a:solidFill>
            <a:srgbClr val="8B8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Twist-2(GPD)+…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6543675" y="5402263"/>
            <a:ext cx="2355850" cy="388937"/>
          </a:xfrm>
          <a:prstGeom prst="wedgeRoundRectCallout">
            <a:avLst>
              <a:gd name="adj1" fmla="val -40227"/>
              <a:gd name="adj2" fmla="val 94491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Twist-3(qGq)+…</a:t>
            </a:r>
          </a:p>
        </p:txBody>
      </p:sp>
      <p:pic>
        <p:nvPicPr>
          <p:cNvPr id="50187" name="Picture 11" descr="dSigKin1-2"/>
          <p:cNvPicPr preferRelativeResize="0">
            <a:picLocks noChangeAspect="1" noChangeArrowheads="1"/>
          </p:cNvPicPr>
          <p:nvPr/>
        </p:nvPicPr>
        <p:blipFill>
          <a:blip r:embed="rId6"/>
          <a:srcRect t="49644"/>
          <a:stretch>
            <a:fillRect/>
          </a:stretch>
        </p:blipFill>
        <p:spPr bwMode="auto">
          <a:xfrm>
            <a:off x="88900" y="71438"/>
            <a:ext cx="5829300" cy="3798887"/>
          </a:xfrm>
          <a:prstGeom prst="rect">
            <a:avLst/>
          </a:prstGeom>
          <a:noFill/>
        </p:spPr>
      </p:pic>
      <p:pic>
        <p:nvPicPr>
          <p:cNvPr id="50188" name="Picture 12" descr="dvcs-dsig-Q2-23"/>
          <p:cNvPicPr>
            <a:picLocks noChangeAspect="1" noChangeArrowheads="1"/>
          </p:cNvPicPr>
          <p:nvPr/>
        </p:nvPicPr>
        <p:blipFill>
          <a:blip r:embed="rId7"/>
          <a:srcRect l="4236" t="60098" b="19911"/>
          <a:stretch>
            <a:fillRect/>
          </a:stretch>
        </p:blipFill>
        <p:spPr bwMode="auto">
          <a:xfrm>
            <a:off x="328613" y="3476625"/>
            <a:ext cx="5584825" cy="1509713"/>
          </a:xfrm>
          <a:prstGeom prst="rect">
            <a:avLst/>
          </a:prstGeom>
          <a:noFill/>
        </p:spPr>
      </p:pic>
      <p:pic>
        <p:nvPicPr>
          <p:cNvPr id="50189" name="Picture 13" descr="dvcs-dsig-Q2-23"/>
          <p:cNvPicPr preferRelativeResize="0">
            <a:picLocks noChangeAspect="1" noChangeArrowheads="1"/>
          </p:cNvPicPr>
          <p:nvPr/>
        </p:nvPicPr>
        <p:blipFill>
          <a:blip r:embed="rId7"/>
          <a:srcRect t="94934"/>
          <a:stretch>
            <a:fillRect/>
          </a:stretch>
        </p:blipFill>
        <p:spPr bwMode="auto">
          <a:xfrm>
            <a:off x="76200" y="4913313"/>
            <a:ext cx="5829300" cy="382587"/>
          </a:xfrm>
          <a:prstGeom prst="rect">
            <a:avLst/>
          </a:prstGeom>
          <a:noFill/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 rot="-5400000">
            <a:off x="4782344" y="4172744"/>
            <a:ext cx="1352550" cy="252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Q</a:t>
            </a:r>
            <a:r>
              <a:rPr lang="en-US" sz="16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16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=2.3 GeV</a:t>
            </a:r>
            <a:r>
              <a:rPr lang="en-US" sz="16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85725" y="3868738"/>
            <a:ext cx="244475" cy="1084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41300" y="5915025"/>
            <a:ext cx="2090738" cy="701675"/>
          </a:xfrm>
          <a:prstGeom prst="rect">
            <a:avLst/>
          </a:prstGeom>
          <a:solidFill>
            <a:srgbClr val="04B4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Symbol" pitchFamily="-65" charset="2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</a:t>
            </a:r>
            <a:r>
              <a:rPr lang="en-US" sz="2000" baseline="-15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s1,2 </a:t>
            </a:r>
            <a:r>
              <a:rPr lang="en-US" sz="2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= kinematic factors</a:t>
            </a: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080125" y="2601913"/>
            <a:ext cx="27670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PRL</a:t>
            </a:r>
            <a:r>
              <a:rPr lang="en-US" b="1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97</a:t>
            </a:r>
            <a:r>
              <a:rPr lang="en-US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:262002 (2006) C. MUNOZ CAMACHO, </a:t>
            </a:r>
            <a:r>
              <a:rPr lang="en-US" i="1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et al</a:t>
            </a:r>
            <a:r>
              <a:rPr lang="en-US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.,</a:t>
            </a:r>
          </a:p>
        </p:txBody>
      </p:sp>
    </p:spTree>
    <p:extLst>
      <p:ext uri="{BB962C8B-B14F-4D97-AF65-F5344CB8AC3E}">
        <p14:creationId xmlns:p14="http://schemas.microsoft.com/office/powerpoint/2010/main" val="241145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19075"/>
            <a:ext cx="8928992" cy="414338"/>
          </a:xfrm>
        </p:spPr>
        <p:txBody>
          <a:bodyPr>
            <a:normAutofit fontScale="90000"/>
          </a:bodyPr>
          <a:lstStyle/>
          <a:p>
            <a:r>
              <a:rPr lang="en-US" dirty="0"/>
              <a:t>GPD results from</a:t>
            </a:r>
            <a:r>
              <a:rPr lang="en-US" dirty="0" smtClean="0"/>
              <a:t> </a:t>
            </a:r>
            <a:r>
              <a:rPr lang="en-US" dirty="0" err="1" smtClean="0"/>
              <a:t>JLab</a:t>
            </a:r>
            <a:r>
              <a:rPr lang="en-US" dirty="0" smtClean="0"/>
              <a:t> Hall </a:t>
            </a:r>
            <a:r>
              <a:rPr lang="en-US" dirty="0"/>
              <a:t>A (E00-110)</a:t>
            </a:r>
            <a:r>
              <a:rPr lang="en-US" sz="1800" dirty="0"/>
              <a:t>   </a:t>
            </a:r>
            <a:r>
              <a:rPr lang="en-US" sz="1100" dirty="0"/>
              <a:t>(</a:t>
            </a:r>
            <a:r>
              <a:rPr lang="en-US" altLang="ja-JP" sz="1100" dirty="0"/>
              <a:t>C.MUNOZ CAMACHO et al </a:t>
            </a:r>
            <a:r>
              <a:rPr lang="en-US" sz="1100" i="1" dirty="0"/>
              <a:t>PRL </a:t>
            </a:r>
            <a:r>
              <a:rPr lang="en-US" sz="1100" b="1" dirty="0"/>
              <a:t>97</a:t>
            </a:r>
            <a:r>
              <a:rPr lang="en-US" sz="1100" dirty="0"/>
              <a:t>:262002</a:t>
            </a:r>
            <a:r>
              <a:rPr lang="en-US" altLang="ja-JP" sz="1100" dirty="0"/>
              <a:t>)</a:t>
            </a:r>
            <a:endParaRPr lang="en-US" sz="1100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74133" y="971550"/>
            <a:ext cx="85623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dirty="0">
                <a:solidFill>
                  <a:srgbClr val="04B404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Q</a:t>
            </a:r>
            <a:r>
              <a:rPr lang="en-US" sz="2400" baseline="30000" dirty="0">
                <a:solidFill>
                  <a:srgbClr val="04B404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2400" dirty="0">
                <a:solidFill>
                  <a:srgbClr val="04B404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-ind</a:t>
            </a:r>
            <a:r>
              <a:rPr lang="en-US" altLang="ja-JP" sz="2400" dirty="0">
                <a:solidFill>
                  <a:srgbClr val="04B404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ependance</a:t>
            </a:r>
            <a:r>
              <a:rPr lang="en-US" altLang="ja-JP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lang="en-US" altLang="ja-JP" sz="2400" dirty="0" err="1">
                <a:solidFill>
                  <a:srgbClr val="04B404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Im</a:t>
            </a:r>
            <a:r>
              <a:rPr lang="en-US" altLang="ja-JP" sz="2400" dirty="0">
                <a:solidFill>
                  <a:srgbClr val="04B404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[DVCS*BH]</a:t>
            </a:r>
            <a:endParaRPr lang="en-US" altLang="ja-JP" sz="2400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635000" lvl="1" indent="-1778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Twist-2 Dominance (GPD)</a:t>
            </a:r>
          </a:p>
          <a:p>
            <a:pPr marL="635000" lvl="1" indent="-1778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Mod</a:t>
            </a:r>
            <a:r>
              <a:rPr lang="en-US" altLang="ja-JP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el «  </a:t>
            </a:r>
            <a:r>
              <a:rPr lang="en-US" altLang="ja-JP" sz="2400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Vanderhaeghen-Guichon-</a:t>
            </a:r>
            <a:r>
              <a:rPr lang="en-US" altLang="ja-JP" sz="2400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Guidal</a:t>
            </a:r>
            <a:r>
              <a:rPr lang="en-US" altLang="ja-JP" sz="24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(</a:t>
            </a:r>
            <a:r>
              <a:rPr lang="en-US" altLang="ja-JP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VGG) </a:t>
            </a:r>
            <a:r>
              <a:rPr lang="en-US" altLang="ja-JP" sz="24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»  </a:t>
            </a:r>
            <a:br>
              <a:rPr lang="en-US" altLang="ja-JP" sz="24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(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based on Double Dist. of </a:t>
            </a:r>
            <a:r>
              <a:rPr lang="en-US" altLang="ja-JP" sz="2000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A.Radyushkin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 </a:t>
            </a:r>
            <a:r>
              <a:rPr lang="en-US" altLang="ja-JP" sz="24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accurate to ≈30%</a:t>
            </a:r>
            <a:endParaRPr lang="en-US" sz="2400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 rot="18578557" flipH="1">
            <a:off x="5786707" y="1239572"/>
            <a:ext cx="600075" cy="1373187"/>
          </a:xfrm>
          <a:custGeom>
            <a:avLst/>
            <a:gdLst/>
            <a:ahLst/>
            <a:cxnLst>
              <a:cxn ang="0">
                <a:pos x="895" y="1397"/>
              </a:cxn>
              <a:cxn ang="0">
                <a:pos x="597" y="1216"/>
              </a:cxn>
              <a:cxn ang="0">
                <a:pos x="362" y="1002"/>
              </a:cxn>
              <a:cxn ang="0">
                <a:pos x="106" y="693"/>
              </a:cxn>
              <a:cxn ang="0">
                <a:pos x="21" y="394"/>
              </a:cxn>
              <a:cxn ang="0">
                <a:pos x="234" y="0"/>
              </a:cxn>
            </a:cxnLst>
            <a:rect l="0" t="0" r="r" b="b"/>
            <a:pathLst>
              <a:path w="895" h="1397">
                <a:moveTo>
                  <a:pt x="895" y="1397"/>
                </a:moveTo>
                <a:cubicBezTo>
                  <a:pt x="790" y="1339"/>
                  <a:pt x="686" y="1282"/>
                  <a:pt x="597" y="1216"/>
                </a:cubicBezTo>
                <a:cubicBezTo>
                  <a:pt x="508" y="1150"/>
                  <a:pt x="444" y="1089"/>
                  <a:pt x="362" y="1002"/>
                </a:cubicBezTo>
                <a:cubicBezTo>
                  <a:pt x="280" y="915"/>
                  <a:pt x="163" y="794"/>
                  <a:pt x="106" y="693"/>
                </a:cubicBezTo>
                <a:cubicBezTo>
                  <a:pt x="49" y="592"/>
                  <a:pt x="0" y="509"/>
                  <a:pt x="21" y="394"/>
                </a:cubicBezTo>
                <a:cubicBezTo>
                  <a:pt x="42" y="279"/>
                  <a:pt x="138" y="139"/>
                  <a:pt x="234" y="0"/>
                </a:cubicBezTo>
              </a:path>
            </a:pathLst>
          </a:custGeom>
          <a:noFill/>
          <a:ln w="9525">
            <a:solidFill>
              <a:srgbClr val="04B404"/>
            </a:solidFill>
            <a:round/>
            <a:headEnd type="stealth" w="med" len="lg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2229" name="Picture 5" descr="im-V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514600"/>
            <a:ext cx="7202487" cy="3584575"/>
          </a:xfrm>
          <a:prstGeom prst="rect">
            <a:avLst/>
          </a:prstGeom>
          <a:noFill/>
        </p:spPr>
      </p:pic>
      <p:sp>
        <p:nvSpPr>
          <p:cNvPr id="52230" name="Freeform 6"/>
          <p:cNvSpPr>
            <a:spLocks/>
          </p:cNvSpPr>
          <p:nvPr/>
        </p:nvSpPr>
        <p:spPr bwMode="auto">
          <a:xfrm>
            <a:off x="323528" y="1427287"/>
            <a:ext cx="1152128" cy="2073721"/>
          </a:xfrm>
          <a:custGeom>
            <a:avLst/>
            <a:gdLst/>
            <a:ahLst/>
            <a:cxnLst>
              <a:cxn ang="0">
                <a:pos x="895" y="1397"/>
              </a:cxn>
              <a:cxn ang="0">
                <a:pos x="597" y="1216"/>
              </a:cxn>
              <a:cxn ang="0">
                <a:pos x="362" y="1002"/>
              </a:cxn>
              <a:cxn ang="0">
                <a:pos x="106" y="693"/>
              </a:cxn>
              <a:cxn ang="0">
                <a:pos x="21" y="394"/>
              </a:cxn>
              <a:cxn ang="0">
                <a:pos x="234" y="0"/>
              </a:cxn>
            </a:cxnLst>
            <a:rect l="0" t="0" r="r" b="b"/>
            <a:pathLst>
              <a:path w="895" h="1397">
                <a:moveTo>
                  <a:pt x="895" y="1397"/>
                </a:moveTo>
                <a:cubicBezTo>
                  <a:pt x="790" y="1339"/>
                  <a:pt x="686" y="1282"/>
                  <a:pt x="597" y="1216"/>
                </a:cubicBezTo>
                <a:cubicBezTo>
                  <a:pt x="508" y="1150"/>
                  <a:pt x="444" y="1089"/>
                  <a:pt x="362" y="1002"/>
                </a:cubicBezTo>
                <a:cubicBezTo>
                  <a:pt x="280" y="915"/>
                  <a:pt x="163" y="794"/>
                  <a:pt x="106" y="693"/>
                </a:cubicBezTo>
                <a:cubicBezTo>
                  <a:pt x="49" y="592"/>
                  <a:pt x="0" y="509"/>
                  <a:pt x="21" y="394"/>
                </a:cubicBezTo>
                <a:cubicBezTo>
                  <a:pt x="42" y="279"/>
                  <a:pt x="138" y="139"/>
                  <a:pt x="234" y="0"/>
                </a:cubicBezTo>
              </a:path>
            </a:pathLst>
          </a:custGeom>
          <a:noFill/>
          <a:ln w="9525">
            <a:solidFill>
              <a:srgbClr val="04B404"/>
            </a:solidFill>
            <a:round/>
            <a:headEnd type="stealth" w="med" len="lg"/>
            <a:tailEnd/>
          </a:ln>
          <a:scene3d>
            <a:camera prst="orthographicFront">
              <a:rot lat="0" lon="0" rev="20699999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1187624" y="3487738"/>
            <a:ext cx="660400" cy="508000"/>
          </a:xfrm>
          <a:prstGeom prst="ellipse">
            <a:avLst/>
          </a:prstGeom>
          <a:noFill/>
          <a:ln w="9525">
            <a:solidFill>
              <a:srgbClr val="04B4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4B404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5508104" y="2667000"/>
            <a:ext cx="1676400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4B4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700" y="6210300"/>
            <a:ext cx="6863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Compensate the small lever-arm in Q</a:t>
            </a:r>
            <a:r>
              <a:rPr lang="en-US" sz="2000" baseline="300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with precision in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ea typeface="ＭＳ Ｐゴシック" pitchFamily="-65" charset="-128"/>
                <a:cs typeface="Symbol" charset="2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4007" y="2780928"/>
            <a:ext cx="1582489" cy="92333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Extend to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 = 4.5 </a:t>
            </a:r>
            <a:r>
              <a:rPr lang="en-US" dirty="0" smtClean="0"/>
              <a:t>GeV</a:t>
            </a:r>
            <a:r>
              <a:rPr lang="en-US" baseline="30000" dirty="0" smtClean="0"/>
              <a:t>2</a:t>
            </a:r>
            <a:r>
              <a:rPr lang="en-US" dirty="0" smtClean="0"/>
              <a:t> @11GeV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5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83" name="Rectangl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406957"/>
              </p:ext>
            </p:extLst>
          </p:nvPr>
        </p:nvGraphicFramePr>
        <p:xfrm>
          <a:off x="1143000" y="1397000"/>
          <a:ext cx="685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97000"/>
                        <a:ext cx="685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889000" y="5829300"/>
            <a:ext cx="812800" cy="876300"/>
          </a:xfrm>
          <a:prstGeom prst="roundRect">
            <a:avLst>
              <a:gd name="adj" fmla="val 16667"/>
            </a:avLst>
          </a:prstGeom>
          <a:solidFill>
            <a:srgbClr val="E35D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3314700" y="4914900"/>
            <a:ext cx="4292600" cy="838200"/>
          </a:xfrm>
          <a:prstGeom prst="roundRect">
            <a:avLst>
              <a:gd name="adj" fmla="val 16667"/>
            </a:avLst>
          </a:prstGeom>
          <a:solidFill>
            <a:srgbClr val="E35D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55600" y="1905000"/>
            <a:ext cx="7924800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314700" y="4457700"/>
            <a:ext cx="3040063" cy="388938"/>
          </a:xfrm>
          <a:prstGeom prst="rect">
            <a:avLst/>
          </a:prstGeom>
          <a:solidFill>
            <a:srgbClr val="E35D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884363" y="4440238"/>
            <a:ext cx="1235075" cy="466725"/>
          </a:xfrm>
          <a:prstGeom prst="rect">
            <a:avLst/>
          </a:prstGeom>
          <a:solidFill>
            <a:srgbClr val="04B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287463" y="4491038"/>
            <a:ext cx="422275" cy="381000"/>
          </a:xfrm>
          <a:prstGeom prst="rect">
            <a:avLst/>
          </a:prstGeom>
          <a:solidFill>
            <a:srgbClr val="FF02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8302625" cy="762000"/>
          </a:xfrm>
        </p:spPr>
        <p:txBody>
          <a:bodyPr/>
          <a:lstStyle/>
          <a:p>
            <a:r>
              <a:rPr lang="en-US" sz="2000"/>
              <a:t>Beam helicity-independent cross sections at </a:t>
            </a:r>
            <a:r>
              <a:rPr lang="en-US" sz="2000" i="1"/>
              <a:t>Q</a:t>
            </a:r>
            <a:r>
              <a:rPr lang="en-US" sz="2000" i="1" baseline="30000"/>
              <a:t>2</a:t>
            </a:r>
            <a:r>
              <a:rPr lang="en-US" sz="2000" i="1"/>
              <a:t>=2.3</a:t>
            </a:r>
            <a:r>
              <a:rPr lang="en-US" sz="2000"/>
              <a:t> GeV</a:t>
            </a:r>
            <a:r>
              <a:rPr lang="en-US" sz="2000" baseline="30000"/>
              <a:t>2</a:t>
            </a:r>
            <a:r>
              <a:rPr lang="en-US" sz="2000"/>
              <a:t>, </a:t>
            </a:r>
            <a:r>
              <a:rPr lang="en-US" sz="2000" i="1"/>
              <a:t>x</a:t>
            </a:r>
            <a:r>
              <a:rPr lang="en-US" sz="2000" i="1" baseline="-15000"/>
              <a:t>B</a:t>
            </a:r>
            <a:r>
              <a:rPr lang="en-US" sz="2000" i="1"/>
              <a:t>=0.36</a:t>
            </a:r>
            <a:endParaRPr lang="en-US" sz="1200"/>
          </a:p>
        </p:txBody>
      </p:sp>
      <p:pic>
        <p:nvPicPr>
          <p:cNvPr id="54281" name="Picture 9" descr="dvcs-dsig-Q2-23"/>
          <p:cNvPicPr>
            <a:picLocks noChangeAspect="1" noChangeArrowheads="1"/>
          </p:cNvPicPr>
          <p:nvPr/>
        </p:nvPicPr>
        <p:blipFill>
          <a:blip r:embed="rId5"/>
          <a:srcRect l="3595" t="79028"/>
          <a:stretch>
            <a:fillRect/>
          </a:stretch>
        </p:blipFill>
        <p:spPr bwMode="auto">
          <a:xfrm>
            <a:off x="779463" y="2309813"/>
            <a:ext cx="7493000" cy="2109787"/>
          </a:xfrm>
          <a:prstGeom prst="rect">
            <a:avLst/>
          </a:prstGeom>
          <a:noFill/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 rot="-5400000">
            <a:off x="-474662" y="2792413"/>
            <a:ext cx="20764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lang="en-US" sz="24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4</a:t>
            </a:r>
            <a:r>
              <a:rPr lang="en-US" sz="2400">
                <a:solidFill>
                  <a:srgbClr val="000000"/>
                </a:solidFill>
                <a:latin typeface="Symbol" pitchFamily="-65" charset="2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</a:t>
            </a: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nb/GeV</a:t>
            </a:r>
            <a:r>
              <a:rPr lang="en-US" sz="24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</a:t>
            </a:r>
          </a:p>
        </p:txBody>
      </p:sp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1047750" y="4489450"/>
          <a:ext cx="6643688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6" imgW="6642100" imgH="2184400" progId="Equation.3">
                  <p:embed/>
                </p:oleObj>
              </mc:Choice>
              <mc:Fallback>
                <p:oleObj name="Equation" r:id="rId6" imgW="6642100" imgH="218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4489450"/>
                        <a:ext cx="6643688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6013450" y="2019300"/>
          <a:ext cx="1104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8" imgW="1104900" imgH="304800" progId="Equation.3">
                  <p:embed/>
                </p:oleObj>
              </mc:Choice>
              <mc:Fallback>
                <p:oleObj name="Equation" r:id="rId8" imgW="1104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019300"/>
                        <a:ext cx="1104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6" name="Object 14"/>
          <p:cNvGraphicFramePr>
            <a:graphicFrameLocks noChangeAspect="1"/>
          </p:cNvGraphicFramePr>
          <p:nvPr/>
        </p:nvGraphicFramePr>
        <p:xfrm>
          <a:off x="4470400" y="2044700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10" imgW="1092200" imgH="304800" progId="Equation.3">
                  <p:embed/>
                </p:oleObj>
              </mc:Choice>
              <mc:Fallback>
                <p:oleObj name="Equation" r:id="rId10" imgW="1092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2044700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7" name="Object 15"/>
          <p:cNvGraphicFramePr>
            <a:graphicFrameLocks noChangeAspect="1"/>
          </p:cNvGraphicFramePr>
          <p:nvPr/>
        </p:nvGraphicFramePr>
        <p:xfrm>
          <a:off x="2978150" y="2019300"/>
          <a:ext cx="1104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12" imgW="1104900" imgH="304800" progId="Equation.3">
                  <p:embed/>
                </p:oleObj>
              </mc:Choice>
              <mc:Fallback>
                <p:oleObj name="Equation" r:id="rId12" imgW="1104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2019300"/>
                        <a:ext cx="1104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8" name="Object 16"/>
          <p:cNvGraphicFramePr>
            <a:graphicFrameLocks noChangeAspect="1"/>
          </p:cNvGraphicFramePr>
          <p:nvPr/>
        </p:nvGraphicFramePr>
        <p:xfrm>
          <a:off x="1384300" y="2044700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14" imgW="1092200" imgH="304800" progId="Equation.3">
                  <p:embed/>
                </p:oleObj>
              </mc:Choice>
              <mc:Fallback>
                <p:oleObj name="Equation" r:id="rId14" imgW="1092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044700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9" name="AutoShape 17"/>
          <p:cNvSpPr>
            <a:spLocks/>
          </p:cNvSpPr>
          <p:nvPr/>
        </p:nvSpPr>
        <p:spPr bwMode="auto">
          <a:xfrm>
            <a:off x="7620000" y="5867400"/>
            <a:ext cx="190500" cy="800100"/>
          </a:xfrm>
          <a:prstGeom prst="rightBrace">
            <a:avLst>
              <a:gd name="adj1" fmla="val 35000"/>
              <a:gd name="adj2" fmla="val 50000"/>
            </a:avLst>
          </a:prstGeom>
          <a:noFill/>
          <a:ln w="38100">
            <a:solidFill>
              <a:srgbClr val="E35D8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228600" y="754063"/>
            <a:ext cx="6386513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Contribution of </a:t>
            </a:r>
            <a:r>
              <a:rPr lang="en-US" dirty="0">
                <a:solidFill>
                  <a:srgbClr val="FF15F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Re[DVCS*BH] + |DVCS|</a:t>
            </a:r>
            <a:r>
              <a:rPr lang="en-US" baseline="30000" dirty="0">
                <a:solidFill>
                  <a:srgbClr val="FF15F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large.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Positron beam or measurements at multiple incident energies to separate these two terms and isolate Twist 2 from Twist-3 contributions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23793" y="775137"/>
            <a:ext cx="2767013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PRL</a:t>
            </a:r>
            <a:r>
              <a:rPr lang="en-US" sz="1400" b="1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97</a:t>
            </a:r>
            <a:r>
              <a:rPr lang="en-US" sz="1400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:262002 (2006) C. MUNOZ CAMACHO, </a:t>
            </a:r>
            <a:r>
              <a:rPr lang="en-US" sz="1400" i="1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et al</a:t>
            </a:r>
            <a:r>
              <a:rPr lang="en-US" sz="1400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Comic Sans MS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21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for E07-007 (2010),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=1.9</a:t>
            </a:r>
            <a:r>
              <a:rPr lang="en-US" i="1" baseline="30000" dirty="0" smtClean="0"/>
              <a:t> </a:t>
            </a:r>
            <a:r>
              <a:rPr lang="en-US" i="1" dirty="0" smtClean="0"/>
              <a:t>GeV</a:t>
            </a:r>
            <a:r>
              <a:rPr lang="en-US" i="1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953168"/>
            <a:ext cx="8864599" cy="10915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Different dependence on incident energy for </a:t>
            </a:r>
            <a:r>
              <a:rPr lang="en-US" i="1" dirty="0" smtClean="0"/>
              <a:t>|BH|</a:t>
            </a:r>
            <a:r>
              <a:rPr lang="en-US" i="1" baseline="30000" dirty="0" smtClean="0"/>
              <a:t>2</a:t>
            </a:r>
            <a:r>
              <a:rPr lang="en-US" i="1" dirty="0" smtClean="0"/>
              <a:t>, [DVCS</a:t>
            </a:r>
            <a:r>
              <a:rPr lang="en-US" i="1" baseline="30000" dirty="0" smtClean="0"/>
              <a:t>†</a:t>
            </a:r>
            <a:r>
              <a:rPr lang="en-US" i="1" dirty="0" smtClean="0"/>
              <a:t>BH] (C</a:t>
            </a:r>
            <a:r>
              <a:rPr lang="en-US" i="1" baseline="30000" dirty="0" smtClean="0"/>
              <a:t>I</a:t>
            </a:r>
            <a:r>
              <a:rPr lang="en-US" i="1" dirty="0" smtClean="0"/>
              <a:t> twist-2), </a:t>
            </a:r>
            <a:r>
              <a:rPr lang="en-US" dirty="0" smtClean="0"/>
              <a:t>and </a:t>
            </a:r>
            <a:r>
              <a:rPr lang="en-US" i="1" dirty="0" smtClean="0"/>
              <a:t>|DVCS|</a:t>
            </a:r>
            <a:r>
              <a:rPr lang="en-US" i="1" baseline="30000" dirty="0" smtClean="0"/>
              <a:t>2</a:t>
            </a:r>
            <a:r>
              <a:rPr lang="en-US" i="1" dirty="0" smtClean="0"/>
              <a:t>(C</a:t>
            </a:r>
            <a:r>
              <a:rPr lang="en-US" i="1" baseline="30000" dirty="0" smtClean="0"/>
              <a:t>DVCS</a:t>
            </a:r>
            <a:r>
              <a:rPr lang="en-US" i="1" dirty="0" smtClean="0"/>
              <a:t> twist-3) </a:t>
            </a:r>
            <a:r>
              <a:rPr lang="en-US" dirty="0" smtClean="0"/>
              <a:t>terms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4" name="Picture 3" descr="xsec_q2_1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2" y="2061411"/>
            <a:ext cx="7200900" cy="471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776402" y="3442675"/>
            <a:ext cx="1432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k = 6 GeV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659559" y="5457742"/>
            <a:ext cx="166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k = 4.8 GeV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1997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E07-007 Projected Extractions: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5600"/>
            <a:ext cx="2057400" cy="436880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green bands are systematic errors.</a:t>
            </a:r>
          </a:p>
          <a:p>
            <a:r>
              <a:rPr lang="en-US" sz="2900" dirty="0" smtClean="0"/>
              <a:t>Four different contributions to </a:t>
            </a:r>
            <a:r>
              <a:rPr lang="en-US" sz="2900" dirty="0" err="1" smtClean="0"/>
              <a:t>unpolarized</a:t>
            </a:r>
            <a:r>
              <a:rPr lang="en-US" sz="2900" dirty="0" smtClean="0"/>
              <a:t> cross sections</a:t>
            </a:r>
          </a:p>
          <a:p>
            <a:pPr lvl="1"/>
            <a:r>
              <a:rPr lang="en-US" sz="2600" dirty="0" smtClean="0"/>
              <a:t>constant terms</a:t>
            </a:r>
          </a:p>
          <a:p>
            <a:pPr lvl="1"/>
            <a:r>
              <a:rPr lang="en-US" sz="2600" dirty="0" err="1" smtClean="0"/>
              <a:t>cos</a:t>
            </a:r>
            <a:r>
              <a:rPr lang="en-US" sz="2600" i="1" dirty="0" err="1" smtClean="0">
                <a:latin typeface="Symbol" charset="2"/>
                <a:cs typeface="Symbol" charset="2"/>
              </a:rPr>
              <a:t>f</a:t>
            </a:r>
            <a:r>
              <a:rPr lang="en-US" sz="2600" i="1" baseline="-25000" dirty="0" err="1" smtClean="0">
                <a:latin typeface="Symbol" charset="2"/>
                <a:cs typeface="Symbol" charset="2"/>
              </a:rPr>
              <a:t>gg</a:t>
            </a:r>
            <a:r>
              <a:rPr lang="en-US" sz="2600" i="1" dirty="0" smtClean="0"/>
              <a:t>  </a:t>
            </a:r>
            <a:r>
              <a:rPr lang="en-US" sz="2600" dirty="0" smtClean="0"/>
              <a:t>terms</a:t>
            </a:r>
            <a:endParaRPr lang="en-US" sz="2600" i="1" dirty="0" smtClean="0"/>
          </a:p>
          <a:p>
            <a:pPr lvl="1"/>
            <a:r>
              <a:rPr lang="en-US" sz="2600" i="1" dirty="0" smtClean="0"/>
              <a:t>cos2</a:t>
            </a:r>
            <a:r>
              <a:rPr lang="en-US" sz="2600" i="1" dirty="0" smtClean="0">
                <a:latin typeface="Symbol" charset="2"/>
                <a:cs typeface="Symbol" charset="2"/>
              </a:rPr>
              <a:t>f</a:t>
            </a:r>
            <a:r>
              <a:rPr lang="en-US" sz="2600" i="1" baseline="-25000" dirty="0" smtClean="0">
                <a:latin typeface="Symbol" charset="2"/>
                <a:cs typeface="Symbol" charset="2"/>
              </a:rPr>
              <a:t>gg</a:t>
            </a:r>
            <a:r>
              <a:rPr lang="en-US" sz="2600" i="1" dirty="0" smtClean="0"/>
              <a:t>  </a:t>
            </a:r>
            <a:r>
              <a:rPr lang="en-US" sz="2600" dirty="0" smtClean="0"/>
              <a:t>terms</a:t>
            </a:r>
            <a:endParaRPr lang="en-US" sz="2600" i="1" dirty="0"/>
          </a:p>
          <a:p>
            <a:pPr lvl="1"/>
            <a:endParaRPr lang="en-US" sz="1600" i="1" dirty="0"/>
          </a:p>
        </p:txBody>
      </p:sp>
      <p:pic>
        <p:nvPicPr>
          <p:cNvPr id="4" name="Picture 3" descr="coef_q2_1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965200"/>
            <a:ext cx="7200900" cy="492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440935"/>
            <a:ext cx="146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Re[DVCS</a:t>
            </a:r>
            <a:r>
              <a:rPr lang="en-US" baseline="30000" dirty="0" smtClean="0"/>
              <a:t>†</a:t>
            </a:r>
            <a:r>
              <a:rPr lang="en-US" dirty="0" smtClean="0"/>
              <a:t>BH],</a:t>
            </a:r>
          </a:p>
          <a:p>
            <a:r>
              <a:rPr lang="en-US" dirty="0" smtClean="0"/>
              <a:t>Twist-2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3777735"/>
            <a:ext cx="146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Re[DVCS</a:t>
            </a:r>
            <a:r>
              <a:rPr lang="en-US" baseline="30000" dirty="0" smtClean="0"/>
              <a:t>†</a:t>
            </a:r>
            <a:r>
              <a:rPr lang="en-US" dirty="0" smtClean="0"/>
              <a:t>BH],</a:t>
            </a:r>
          </a:p>
          <a:p>
            <a:r>
              <a:rPr lang="en-US" dirty="0" smtClean="0"/>
              <a:t>Twist-3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777735"/>
            <a:ext cx="1831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Re[DVCS</a:t>
            </a:r>
            <a:r>
              <a:rPr lang="en-US" baseline="-25000" dirty="0" smtClean="0"/>
              <a:t>L</a:t>
            </a:r>
            <a:r>
              <a:rPr lang="en-US" baseline="30000" dirty="0" smtClean="0"/>
              <a:t>†</a:t>
            </a:r>
            <a:r>
              <a:rPr lang="en-US" dirty="0" smtClean="0"/>
              <a:t>DVCS</a:t>
            </a:r>
            <a:r>
              <a:rPr lang="en-US" baseline="-25000" dirty="0" smtClean="0"/>
              <a:t>T</a:t>
            </a:r>
            <a:r>
              <a:rPr lang="en-US" dirty="0" smtClean="0"/>
              <a:t>],</a:t>
            </a:r>
          </a:p>
          <a:p>
            <a:r>
              <a:rPr lang="en-US" dirty="0" smtClean="0"/>
              <a:t>Twist-3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302434"/>
            <a:ext cx="165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Re[DVCS</a:t>
            </a:r>
            <a:r>
              <a:rPr lang="en-US" baseline="30000" dirty="0"/>
              <a:t>†</a:t>
            </a:r>
            <a:r>
              <a:rPr lang="en-US" dirty="0"/>
              <a:t>BH],</a:t>
            </a:r>
          </a:p>
          <a:p>
            <a:r>
              <a:rPr lang="en-US" dirty="0"/>
              <a:t>Twist-2</a:t>
            </a:r>
          </a:p>
        </p:txBody>
      </p:sp>
    </p:spTree>
    <p:extLst>
      <p:ext uri="{BB962C8B-B14F-4D97-AF65-F5344CB8AC3E}">
        <p14:creationId xmlns:p14="http://schemas.microsoft.com/office/powerpoint/2010/main" val="116113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A E12-06-116, approved for 100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6736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Multiple beam energies at fixed </a:t>
            </a:r>
            <a:r>
              <a:rPr lang="en-US" sz="2400" i="1" dirty="0" smtClean="0"/>
              <a:t>Q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Bj</a:t>
            </a:r>
            <a:r>
              <a:rPr lang="en-US" sz="2400" dirty="0" smtClean="0"/>
              <a:t> requires spectrometer momenta &gt;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HRS</a:t>
            </a:r>
            <a:r>
              <a:rPr lang="en-US" sz="2400" i="1" dirty="0" smtClean="0"/>
              <a:t>=4.3 GeV/c</a:t>
            </a:r>
            <a:endParaRPr lang="en-US" sz="2400" dirty="0"/>
          </a:p>
        </p:txBody>
      </p:sp>
      <p:pic>
        <p:nvPicPr>
          <p:cNvPr id="4" name="Picture 3" descr="xq2fu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892300"/>
            <a:ext cx="7200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4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Kinematics, Hall A &amp; 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97000"/>
            <a:ext cx="2675467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Green rectangles are Hall A kinematics.</a:t>
            </a:r>
          </a:p>
          <a:p>
            <a:r>
              <a:rPr lang="en-US" dirty="0" smtClean="0"/>
              <a:t>Calorimeter centered at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baseline="-25000" dirty="0" smtClean="0"/>
              <a:t>q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Require </a:t>
            </a:r>
            <a:br>
              <a:rPr lang="en-US" dirty="0" smtClean="0"/>
            </a:b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/>
              <a:t>q</a:t>
            </a:r>
            <a:r>
              <a:rPr lang="en-US" dirty="0"/>
              <a:t> </a:t>
            </a:r>
            <a:r>
              <a:rPr lang="en-US" dirty="0" smtClean="0"/>
              <a:t>≥ 0.2 rad to avoid small-angle background</a:t>
            </a:r>
            <a:endParaRPr lang="en-US" dirty="0"/>
          </a:p>
        </p:txBody>
      </p:sp>
      <p:pic>
        <p:nvPicPr>
          <p:cNvPr id="7" name="Picture 6" descr="DVCS_kin_11GeV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4" y="891194"/>
            <a:ext cx="56769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42818"/>
      </p:ext>
    </p:extLst>
  </p:cSld>
  <p:clrMapOvr>
    <a:masterClrMapping/>
  </p:clrMapOvr>
</p:sld>
</file>

<file path=ppt/theme/theme1.xml><?xml version="1.0" encoding="utf-8"?>
<a:theme xmlns:a="http://schemas.openxmlformats.org/drawingml/2006/main" name="CharlesRe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CharlesRedLine.potx</Template>
  <TotalTime>362</TotalTime>
  <Words>620</Words>
  <Application>Microsoft Macintosh PowerPoint</Application>
  <PresentationFormat>On-screen Show (4:3)</PresentationFormat>
  <Paragraphs>160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CharlesRedLine</vt:lpstr>
      <vt:lpstr>Equation</vt:lpstr>
      <vt:lpstr>Deeply Virtual Compton Scattering  in Hall C at 11 GeV</vt:lpstr>
      <vt:lpstr>Why Use Spectrometers for DVCS?</vt:lpstr>
      <vt:lpstr>Hall A  Helicity Dependent Cross Sections E00-110</vt:lpstr>
      <vt:lpstr>GPD results from JLab Hall A (E00-110)   (C.MUNOZ CAMACHO et al PRL 97:262002)</vt:lpstr>
      <vt:lpstr>Beam helicity-independent cross sections at Q2=2.3 GeV2, xB=0.36</vt:lpstr>
      <vt:lpstr>Projections for E07-007 (2010), Q2=1.9 GeV2</vt:lpstr>
      <vt:lpstr>E07-007 Projected Extractions:</vt:lpstr>
      <vt:lpstr>Hall A E12-06-116, approved for 100 days</vt:lpstr>
      <vt:lpstr>DVCS Kinematics, Hall A &amp; C</vt:lpstr>
      <vt:lpstr>DVCS Kinematics, Hall A &amp; C</vt:lpstr>
      <vt:lpstr>Kinematics Table Hall A E12-06-114</vt:lpstr>
      <vt:lpstr>Conclusions</vt:lpstr>
    </vt:vector>
  </TitlesOfParts>
  <Company>ODU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OCCS</dc:creator>
  <cp:lastModifiedBy>Charles Earl Hyde</cp:lastModifiedBy>
  <cp:revision>25</cp:revision>
  <dcterms:created xsi:type="dcterms:W3CDTF">2011-06-28T18:26:08Z</dcterms:created>
  <dcterms:modified xsi:type="dcterms:W3CDTF">2012-06-25T00:58:46Z</dcterms:modified>
</cp:coreProperties>
</file>