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NULL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CEE47-F763-7144-A33D-13FC35ACE550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B0951-FFE3-B54E-9614-8D60C8C7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917BA-A8F1-3845-B3CD-F2C3B8CC240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24D03-57BE-9A4B-A556-55DB4188EFE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27BDB-58E0-444B-8A8E-7F6093E2653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4538-D89F-D243-B5E9-A44CD81043BD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6C90-CB2A-6944-B43D-07A9D8CEEF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607" y="874261"/>
            <a:ext cx="900648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3" y="1371601"/>
            <a:ext cx="3589867" cy="2228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Deeply Virtual Compton Scattering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in Hall C at 11 GeV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464389"/>
            <a:ext cx="2489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Charles Hyde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Old Dominion University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4070" y="248253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DVCS Hall C Workshop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11 Nov 2012, </a:t>
            </a:r>
            <a:r>
              <a:rPr lang="en-US" dirty="0" err="1" smtClean="0">
                <a:latin typeface="Times New Roman"/>
                <a:cs typeface="Times New Roman"/>
              </a:rPr>
              <a:t>Orsay</a:t>
            </a:r>
            <a:r>
              <a:rPr lang="en-US" dirty="0" smtClean="0">
                <a:latin typeface="Times New Roman"/>
                <a:cs typeface="Times New Roman"/>
              </a:rPr>
              <a:t> France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400px-DVC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22789"/>
            <a:ext cx="508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Kinematics, Hall A &amp;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97000"/>
            <a:ext cx="2675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Green rectangles are Hall A kinematics.</a:t>
            </a:r>
          </a:p>
          <a:p>
            <a:r>
              <a:rPr lang="en-US" dirty="0" smtClean="0"/>
              <a:t>Calorimeter centered at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Require 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q</a:t>
            </a:r>
            <a:r>
              <a:rPr lang="en-US" dirty="0"/>
              <a:t> </a:t>
            </a:r>
            <a:r>
              <a:rPr lang="en-US" dirty="0" smtClean="0"/>
              <a:t>≥ 0.2 rad to avoid small-angle background</a:t>
            </a:r>
            <a:endParaRPr lang="en-US" dirty="0"/>
          </a:p>
        </p:txBody>
      </p:sp>
      <p:pic>
        <p:nvPicPr>
          <p:cNvPr id="3" name="Picture 2" descr="DVCS_kin_8p8Ge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3" y="1134536"/>
            <a:ext cx="5676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91886"/>
              </p:ext>
            </p:extLst>
          </p:nvPr>
        </p:nvGraphicFramePr>
        <p:xfrm>
          <a:off x="457194" y="1540935"/>
          <a:ext cx="8254456" cy="4884668"/>
        </p:xfrm>
        <a:graphic>
          <a:graphicData uri="http://schemas.openxmlformats.org/drawingml/2006/table">
            <a:tbl>
              <a:tblPr/>
              <a:tblGrid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  <a:gridCol w="589604"/>
              </a:tblGrid>
              <a:tr h="291469">
                <a:tc gridSpan="2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</a:p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E12-06-114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 C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fixed (Q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5340" marR="15340" marT="1534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θ</a:t>
                      </a:r>
                      <a:r>
                        <a:rPr lang="tr-TR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θ</a:t>
                      </a:r>
                      <a:r>
                        <a:rPr lang="tr-TR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k'</a:t>
                      </a: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r>
                        <a:rPr lang="en-US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θ</a:t>
                      </a:r>
                      <a:r>
                        <a:rPr lang="tr-TR" sz="18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HallC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4.55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14.55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15.65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17.84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9">
                <a:tc gridSpan="2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Days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340" marR="15340" marT="153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 Table Hall A E12-06-114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3733" y="629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2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cross section measurements with spectrometers are essential to extracting the leading twist amplitudes from the </a:t>
            </a:r>
            <a:r>
              <a:rPr lang="en-US" dirty="0" err="1" smtClean="0"/>
              <a:t>ep</a:t>
            </a:r>
            <a:r>
              <a:rPr lang="en-US" dirty="0" err="1" smtClean="0">
                <a:sym typeface="Wingdings"/>
              </a:rPr>
              <a:t>ep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cross section</a:t>
            </a:r>
          </a:p>
          <a:p>
            <a:r>
              <a:rPr lang="en-US" dirty="0" smtClean="0">
                <a:sym typeface="Wingdings"/>
              </a:rPr>
              <a:t>The Hall C HMS paired with the DVCS  PbF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calorimeter (or alternate PbWO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dirty="0" smtClean="0">
                <a:sym typeface="Wingdings"/>
              </a:rPr>
              <a:t>) will allow an extension to measure two or three energy points for each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Bj</a:t>
            </a:r>
            <a:r>
              <a:rPr lang="en-US" dirty="0" smtClean="0">
                <a:sym typeface="Wingdings"/>
              </a:rPr>
              <a:t> value at one or two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values</a:t>
            </a:r>
          </a:p>
          <a:p>
            <a:pPr lvl="1"/>
            <a:r>
              <a:rPr lang="en-US" dirty="0" smtClean="0">
                <a:sym typeface="Wingdings"/>
              </a:rPr>
              <a:t>Separation of all twist-2 and twist-3 contributions to cross sections, without positrons.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Mass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00200"/>
            <a:ext cx="2781300" cy="4525963"/>
          </a:xfrm>
        </p:spPr>
        <p:txBody>
          <a:bodyPr/>
          <a:lstStyle/>
          <a:p>
            <a:r>
              <a:rPr lang="en-US" dirty="0" smtClean="0"/>
              <a:t>Spectrometer resolution required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latin typeface="+mn-lt"/>
                <a:cs typeface="Symbol" charset="2"/>
              </a:rPr>
              <a:t>p</a:t>
            </a:r>
            <a:r>
              <a:rPr lang="en-US" dirty="0" smtClean="0">
                <a:latin typeface="+mn-lt"/>
                <a:cs typeface="Symbol" charset="2"/>
              </a:rPr>
              <a:t>/p ≤ 10</a:t>
            </a:r>
            <a:r>
              <a:rPr lang="en-US" baseline="30000" dirty="0" smtClean="0">
                <a:latin typeface="+mn-lt"/>
                <a:cs typeface="Symbol" charset="2"/>
              </a:rPr>
              <a:t>–3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dq</a:t>
            </a:r>
            <a:r>
              <a:rPr lang="en-US" dirty="0" smtClean="0">
                <a:latin typeface="Symbol" charset="2"/>
                <a:cs typeface="Symbol" charset="2"/>
              </a:rPr>
              <a:t> ~ 10</a:t>
            </a:r>
            <a:r>
              <a:rPr lang="en-US" baseline="30000" dirty="0" smtClean="0">
                <a:latin typeface="Symbol" charset="2"/>
                <a:cs typeface="Symbol" charset="2"/>
              </a:rPr>
              <a:t>–3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4" name="Picture 3" descr="PRL-p-MX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070100"/>
            <a:ext cx="608838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and Gamma-ray Backgrounds dominate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00200"/>
            <a:ext cx="2463800" cy="4525963"/>
          </a:xfrm>
        </p:spPr>
        <p:txBody>
          <a:bodyPr/>
          <a:lstStyle/>
          <a:p>
            <a:r>
              <a:rPr lang="en-US" dirty="0" smtClean="0"/>
              <a:t>Target dominates background</a:t>
            </a:r>
            <a:endParaRPr lang="en-US" dirty="0"/>
          </a:p>
        </p:txBody>
      </p:sp>
      <p:pic>
        <p:nvPicPr>
          <p:cNvPr id="4" name="Picture 3" descr="dvcs_e11000_th15cm_a1-gamma-th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092200"/>
            <a:ext cx="5828717" cy="43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and Gamma-ray Backgrounds dominate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00200"/>
            <a:ext cx="2463800" cy="4525963"/>
          </a:xfrm>
        </p:spPr>
        <p:txBody>
          <a:bodyPr/>
          <a:lstStyle/>
          <a:p>
            <a:r>
              <a:rPr lang="en-US" dirty="0" smtClean="0"/>
              <a:t>Target dominates background</a:t>
            </a:r>
            <a:endParaRPr lang="en-US" dirty="0"/>
          </a:p>
        </p:txBody>
      </p:sp>
      <p:pic>
        <p:nvPicPr>
          <p:cNvPr id="5" name="Picture 4" descr="dvcs_e11000_th15cm_a1_Electr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897063"/>
            <a:ext cx="628650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Spectrometers for DVCS?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600200"/>
            <a:ext cx="8208211" cy="454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Precision cross sections are key to extracting physics</a:t>
            </a:r>
          </a:p>
          <a:p>
            <a:r>
              <a:rPr lang="en-US" i="1" dirty="0"/>
              <a:t>d</a:t>
            </a:r>
            <a:r>
              <a:rPr lang="en-US" i="1" dirty="0">
                <a:latin typeface="Symbol" charset="2"/>
                <a:cs typeface="Symbol" charset="2"/>
              </a:rPr>
              <a:t>s</a:t>
            </a:r>
            <a:r>
              <a:rPr lang="en-US" i="1" dirty="0">
                <a:cs typeface="Symbol" charset="2"/>
              </a:rPr>
              <a:t>(</a:t>
            </a:r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ep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i="1" dirty="0">
                <a:cs typeface="Symbol" charset="2"/>
                <a:sym typeface="Wingdings"/>
              </a:rPr>
              <a:t>)</a:t>
            </a:r>
            <a:r>
              <a:rPr lang="en-US" dirty="0">
                <a:cs typeface="Symbol" charset="2"/>
                <a:sym typeface="Wingdings"/>
              </a:rPr>
              <a:t> = twist-2 (GPD) terms </a:t>
            </a: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                    + 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-25000" dirty="0" err="1">
                <a:cs typeface="Symbol" charset="2"/>
                <a:sym typeface="Wingdings"/>
              </a:rPr>
              <a:t>n</a:t>
            </a:r>
            <a:r>
              <a:rPr lang="en-US" dirty="0">
                <a:cs typeface="Symbol" charset="2"/>
                <a:sym typeface="Wingdings"/>
              </a:rPr>
              <a:t> [twist-</a:t>
            </a:r>
            <a:r>
              <a:rPr lang="en-US" i="1" dirty="0">
                <a:cs typeface="Symbol" charset="2"/>
                <a:sym typeface="Wingdings"/>
              </a:rPr>
              <a:t>n</a:t>
            </a:r>
            <a:r>
              <a:rPr lang="en-US" dirty="0">
                <a:cs typeface="Symbol" charset="2"/>
                <a:sym typeface="Wingdings"/>
              </a:rPr>
              <a:t>]/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n-2</a:t>
            </a:r>
            <a:endParaRPr lang="en-US" dirty="0">
              <a:cs typeface="Symbol" charset="2"/>
              <a:sym typeface="Wingdings"/>
            </a:endParaRPr>
          </a:p>
          <a:p>
            <a:pPr lvl="1"/>
            <a:r>
              <a:rPr lang="en-US" dirty="0">
                <a:cs typeface="Symbol" charset="2"/>
                <a:sym typeface="Wingdings"/>
              </a:rPr>
              <a:t>Isolate twist-2 terms  cross sections </a:t>
            </a:r>
            <a:r>
              <a:rPr lang="en-US" i="1" dirty="0" err="1">
                <a:cs typeface="Symbol" charset="2"/>
                <a:sym typeface="Wingdings"/>
              </a:rPr>
              <a:t>vs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dirty="0">
                <a:cs typeface="Symbol" charset="2"/>
                <a:sym typeface="Wingdings"/>
              </a:rPr>
              <a:t> at fixed (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t); or</a:t>
            </a:r>
          </a:p>
          <a:p>
            <a:pPr lvl="1"/>
            <a:r>
              <a:rPr lang="en-US" dirty="0">
                <a:cs typeface="Symbol" charset="2"/>
                <a:sym typeface="Wingdings"/>
              </a:rPr>
              <a:t> Multiple beam energies at fixed </a:t>
            </a:r>
            <a:r>
              <a:rPr lang="en-US" i="1" dirty="0">
                <a:cs typeface="Symbol" charset="2"/>
                <a:sym typeface="Wingdings"/>
              </a:rPr>
              <a:t>(Q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</a:t>
            </a:r>
          </a:p>
          <a:p>
            <a:pPr lvl="2"/>
            <a:r>
              <a:rPr lang="en-US" dirty="0" smtClean="0">
                <a:cs typeface="Symbol" charset="2"/>
                <a:sym typeface="Wingdings"/>
              </a:rPr>
              <a:t>Two beam energies at fixed </a:t>
            </a:r>
            <a:r>
              <a:rPr lang="en-US" i="1" dirty="0">
                <a:cs typeface="Symbol" charset="2"/>
                <a:sym typeface="Wingdings"/>
              </a:rPr>
              <a:t>(Q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dirty="0" smtClean="0">
                <a:cs typeface="Symbol" charset="2"/>
                <a:sym typeface="Wingdings"/>
              </a:rPr>
              <a:t>to isolate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[DVCS</a:t>
            </a:r>
            <a:r>
              <a:rPr lang="en-US" i="1" baseline="30000" dirty="0" smtClean="0">
                <a:cs typeface="Symbol" charset="2"/>
                <a:sym typeface="Wingdings"/>
              </a:rPr>
              <a:t>†</a:t>
            </a:r>
            <a:r>
              <a:rPr lang="en-US" i="1" dirty="0" smtClean="0">
                <a:cs typeface="Symbol" charset="2"/>
                <a:sym typeface="Wingdings"/>
              </a:rPr>
              <a:t>BH] </a:t>
            </a:r>
            <a:r>
              <a:rPr lang="en-US" dirty="0" smtClean="0">
                <a:cs typeface="Symbol" charset="2"/>
                <a:sym typeface="Wingdings"/>
              </a:rPr>
              <a:t>from </a:t>
            </a:r>
            <a:r>
              <a:rPr lang="en-US" i="1" dirty="0" smtClean="0">
                <a:cs typeface="Symbol" charset="2"/>
                <a:sym typeface="Wingdings"/>
              </a:rPr>
              <a:t>|DVCS|</a:t>
            </a:r>
            <a:r>
              <a:rPr lang="en-US" i="1" baseline="30000" dirty="0" smtClean="0">
                <a:cs typeface="Symbol" charset="2"/>
                <a:sym typeface="Wingdings"/>
              </a:rPr>
              <a:t>2</a:t>
            </a:r>
          </a:p>
          <a:p>
            <a:pPr lvl="2"/>
            <a:r>
              <a:rPr lang="en-US" b="1" dirty="0" smtClean="0">
                <a:cs typeface="Symbol" charset="2"/>
                <a:sym typeface="Wingdings"/>
              </a:rPr>
              <a:t>Three</a:t>
            </a:r>
            <a:r>
              <a:rPr lang="en-US" dirty="0" smtClean="0">
                <a:cs typeface="Symbol" charset="2"/>
                <a:sym typeface="Wingdings"/>
              </a:rPr>
              <a:t> beam energies at fixed </a:t>
            </a:r>
            <a:r>
              <a:rPr lang="en-US" i="1" dirty="0" smtClean="0">
                <a:cs typeface="Symbol" charset="2"/>
                <a:sym typeface="Wingdings"/>
              </a:rPr>
              <a:t>(</a:t>
            </a:r>
            <a:r>
              <a:rPr lang="en-US" i="1" dirty="0">
                <a:cs typeface="Symbol" charset="2"/>
                <a:sym typeface="Wingdings"/>
              </a:rPr>
              <a:t>Q</a:t>
            </a:r>
            <a:r>
              <a:rPr lang="en-US" i="1" baseline="30000" dirty="0">
                <a:cs typeface="Symbol" charset="2"/>
                <a:sym typeface="Wingdings"/>
              </a:rPr>
              <a:t>2</a:t>
            </a:r>
            <a:r>
              <a:rPr lang="en-US" i="1" dirty="0">
                <a:cs typeface="Symbol" charset="2"/>
                <a:sym typeface="Wingdings"/>
              </a:rPr>
              <a:t>,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i="1" dirty="0" err="1">
                <a:cs typeface="Symbol" charset="2"/>
                <a:sym typeface="Wingdings"/>
              </a:rPr>
              <a:t>x</a:t>
            </a:r>
            <a:r>
              <a:rPr lang="en-US" i="1" baseline="-25000" dirty="0" err="1">
                <a:cs typeface="Symbol" charset="2"/>
                <a:sym typeface="Wingdings"/>
              </a:rPr>
              <a:t>Bj</a:t>
            </a:r>
            <a:r>
              <a:rPr lang="en-US" i="1" dirty="0">
                <a:cs typeface="Symbol" charset="2"/>
                <a:sym typeface="Wingdings"/>
              </a:rPr>
              <a:t>, t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dirty="0" smtClean="0">
                <a:cs typeface="Symbol" charset="2"/>
                <a:sym typeface="Wingdings"/>
              </a:rPr>
              <a:t>to isolate all twist-2 and twist-3 terms in </a:t>
            </a:r>
            <a:r>
              <a:rPr lang="en-US" dirty="0" err="1" smtClean="0">
                <a:cs typeface="Symbol" charset="2"/>
                <a:sym typeface="Wingdings"/>
              </a:rPr>
              <a:t>unpolarized</a:t>
            </a:r>
            <a:r>
              <a:rPr lang="en-US" dirty="0" smtClean="0">
                <a:cs typeface="Symbol" charset="2"/>
                <a:sym typeface="Wingdings"/>
              </a:rPr>
              <a:t> cross section.</a:t>
            </a:r>
          </a:p>
          <a:p>
            <a:r>
              <a:rPr lang="en-US" dirty="0" smtClean="0">
                <a:cs typeface="Symbol" charset="2"/>
                <a:sym typeface="Wingdings"/>
              </a:rPr>
              <a:t>H</a:t>
            </a:r>
            <a:r>
              <a:rPr lang="en-US" i="1" dirty="0" smtClean="0">
                <a:cs typeface="Symbol" charset="2"/>
                <a:sym typeface="Wingdings"/>
              </a:rPr>
              <a:t>(</a:t>
            </a:r>
            <a:r>
              <a:rPr lang="en-US" i="1" dirty="0" err="1" smtClean="0">
                <a:cs typeface="Symbol" charset="2"/>
                <a:sym typeface="Wingdings"/>
              </a:rPr>
              <a:t>e,e’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i="1" dirty="0" smtClean="0">
                <a:sym typeface="Wingdings"/>
              </a:rPr>
              <a:t>)p</a:t>
            </a:r>
            <a:r>
              <a:rPr lang="en-US" dirty="0" smtClean="0">
                <a:cs typeface="Symbol" charset="2"/>
                <a:sym typeface="Wingdings"/>
              </a:rPr>
              <a:t> at low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 electron and photon are highly correlated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For a single kinematic setting,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err="1" smtClean="0">
                <a:cs typeface="Symbol" charset="2"/>
                <a:sym typeface="Wingdings"/>
              </a:rPr>
              <a:t>Luminosity×Acceptance</a:t>
            </a:r>
            <a:r>
              <a:rPr lang="en-US" dirty="0" smtClean="0">
                <a:cs typeface="Symbol" charset="2"/>
                <a:sym typeface="Wingdings"/>
              </a:rPr>
              <a:t> with spectrometers roughly 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10× CLAS12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CLAS12 has greater reach to larger values of –</a:t>
            </a:r>
            <a:r>
              <a:rPr lang="en-US" i="1" dirty="0" smtClean="0">
                <a:cs typeface="Symbol" charset="2"/>
                <a:sym typeface="Wingdings"/>
              </a:rPr>
              <a:t>t </a:t>
            </a:r>
            <a:r>
              <a:rPr lang="en-US" dirty="0" smtClean="0">
                <a:cs typeface="Symbol" charset="2"/>
                <a:sym typeface="Wingdings"/>
              </a:rPr>
              <a:t>and smaller</a:t>
            </a:r>
            <a:r>
              <a:rPr lang="en-US" i="1" dirty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x</a:t>
            </a:r>
            <a:r>
              <a:rPr lang="en-US" baseline="-25000" dirty="0" err="1" smtClean="0">
                <a:cs typeface="Symbol" charset="2"/>
                <a:sym typeface="Wingdings"/>
              </a:rPr>
              <a:t>Bj</a:t>
            </a:r>
            <a:endParaRPr lang="en-US" dirty="0">
              <a:cs typeface="Symbol" charset="2"/>
              <a:sym typeface="Wingdings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8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7835900" y="5956300"/>
            <a:ext cx="393700" cy="330200"/>
          </a:xfrm>
          <a:prstGeom prst="roundRect">
            <a:avLst>
              <a:gd name="adj" fmla="val 16667"/>
            </a:avLst>
          </a:prstGeom>
          <a:solidFill>
            <a:srgbClr val="04B404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994400" y="5956300"/>
            <a:ext cx="393700" cy="330200"/>
          </a:xfrm>
          <a:prstGeom prst="roundRect">
            <a:avLst>
              <a:gd name="adj" fmla="val 16667"/>
            </a:avLst>
          </a:prstGeom>
          <a:solidFill>
            <a:srgbClr val="04B404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554788" y="5953125"/>
            <a:ext cx="300037" cy="2984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870450" y="5980113"/>
            <a:ext cx="312738" cy="284162"/>
          </a:xfrm>
          <a:prstGeom prst="roundRect">
            <a:avLst>
              <a:gd name="adj" fmla="val 16667"/>
            </a:avLst>
          </a:prstGeom>
          <a:solidFill>
            <a:srgbClr val="8B8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5854700" y="939800"/>
            <a:ext cx="3095625" cy="833438"/>
          </a:xfrm>
        </p:spPr>
        <p:txBody>
          <a:bodyPr/>
          <a:lstStyle/>
          <a:p>
            <a:r>
              <a:rPr lang="en-US" sz="2000" dirty="0"/>
              <a:t>Hall A  </a:t>
            </a:r>
            <a:r>
              <a:rPr lang="en-US" sz="2000" dirty="0" err="1"/>
              <a:t>Helicity</a:t>
            </a:r>
            <a:r>
              <a:rPr lang="en-US" sz="2000" dirty="0"/>
              <a:t> Dependent Cross</a:t>
            </a:r>
            <a:r>
              <a:rPr lang="en-US" sz="2000" dirty="0" smtClean="0"/>
              <a:t> Sections </a:t>
            </a:r>
            <a:r>
              <a:rPr lang="en-US" sz="2000" dirty="0"/>
              <a:t>E00-</a:t>
            </a:r>
            <a:r>
              <a:rPr lang="en-US" sz="2000" dirty="0" smtClean="0"/>
              <a:t>110</a:t>
            </a:r>
            <a:endParaRPr lang="en-US" dirty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88925" y="1025525"/>
            <a:ext cx="351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= 2.3 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 bins, </a:t>
            </a:r>
            <a:r>
              <a:rPr lang="en-US" sz="24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</a:t>
            </a:r>
            <a:r>
              <a:rPr lang="en-US" sz="2400" i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 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 0.055 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662363" y="5973763"/>
          <a:ext cx="45847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4584700" imgH="749300" progId="Equation.3">
                  <p:embed/>
                </p:oleObj>
              </mc:Choice>
              <mc:Fallback>
                <p:oleObj name="Equation" r:id="rId4" imgW="45847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973763"/>
                        <a:ext cx="45847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3289300" y="5426075"/>
            <a:ext cx="2554288" cy="417513"/>
          </a:xfrm>
          <a:prstGeom prst="wedgeRoundRectCallout">
            <a:avLst>
              <a:gd name="adj1" fmla="val 16810"/>
              <a:gd name="adj2" fmla="val 73574"/>
              <a:gd name="adj3" fmla="val 16667"/>
            </a:avLst>
          </a:prstGeom>
          <a:solidFill>
            <a:srgbClr val="8B8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Twist-2(GPD)+…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6543675" y="5402263"/>
            <a:ext cx="2355850" cy="388937"/>
          </a:xfrm>
          <a:prstGeom prst="wedgeRoundRectCallout">
            <a:avLst>
              <a:gd name="adj1" fmla="val -40227"/>
              <a:gd name="adj2" fmla="val 9449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Twist-3(qGq)+…</a:t>
            </a:r>
          </a:p>
        </p:txBody>
      </p:sp>
      <p:pic>
        <p:nvPicPr>
          <p:cNvPr id="50187" name="Picture 11" descr="dSigKin1-2"/>
          <p:cNvPicPr preferRelativeResize="0">
            <a:picLocks noChangeAspect="1" noChangeArrowheads="1"/>
          </p:cNvPicPr>
          <p:nvPr/>
        </p:nvPicPr>
        <p:blipFill>
          <a:blip r:embed="rId6"/>
          <a:srcRect t="49644"/>
          <a:stretch>
            <a:fillRect/>
          </a:stretch>
        </p:blipFill>
        <p:spPr bwMode="auto">
          <a:xfrm>
            <a:off x="88900" y="71438"/>
            <a:ext cx="5829300" cy="3798887"/>
          </a:xfrm>
          <a:prstGeom prst="rect">
            <a:avLst/>
          </a:prstGeom>
          <a:noFill/>
        </p:spPr>
      </p:pic>
      <p:pic>
        <p:nvPicPr>
          <p:cNvPr id="50188" name="Picture 12" descr="dvcs-dsig-Q2-23"/>
          <p:cNvPicPr>
            <a:picLocks noChangeAspect="1" noChangeArrowheads="1"/>
          </p:cNvPicPr>
          <p:nvPr/>
        </p:nvPicPr>
        <p:blipFill>
          <a:blip r:embed="rId7"/>
          <a:srcRect l="4236" t="60098" b="19911"/>
          <a:stretch>
            <a:fillRect/>
          </a:stretch>
        </p:blipFill>
        <p:spPr bwMode="auto">
          <a:xfrm>
            <a:off x="328613" y="3476625"/>
            <a:ext cx="5584825" cy="1509713"/>
          </a:xfrm>
          <a:prstGeom prst="rect">
            <a:avLst/>
          </a:prstGeom>
          <a:noFill/>
        </p:spPr>
      </p:pic>
      <p:pic>
        <p:nvPicPr>
          <p:cNvPr id="50189" name="Picture 13" descr="dvcs-dsig-Q2-23"/>
          <p:cNvPicPr preferRelativeResize="0">
            <a:picLocks noChangeAspect="1" noChangeArrowheads="1"/>
          </p:cNvPicPr>
          <p:nvPr/>
        </p:nvPicPr>
        <p:blipFill>
          <a:blip r:embed="rId7"/>
          <a:srcRect t="94934"/>
          <a:stretch>
            <a:fillRect/>
          </a:stretch>
        </p:blipFill>
        <p:spPr bwMode="auto">
          <a:xfrm>
            <a:off x="76200" y="4913313"/>
            <a:ext cx="5829300" cy="382587"/>
          </a:xfrm>
          <a:prstGeom prst="rect">
            <a:avLst/>
          </a:prstGeom>
          <a:noFill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 rot="-5400000">
            <a:off x="4782344" y="4172744"/>
            <a:ext cx="1352550" cy="252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16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=2.3 GeV</a:t>
            </a:r>
            <a:r>
              <a:rPr lang="en-US" sz="16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85725" y="3868738"/>
            <a:ext cx="244475" cy="1084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41300" y="5915025"/>
            <a:ext cx="2090738" cy="701675"/>
          </a:xfrm>
          <a:prstGeom prst="rect">
            <a:avLst/>
          </a:prstGeom>
          <a:solidFill>
            <a:srgbClr val="04B4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</a:t>
            </a:r>
            <a:r>
              <a:rPr lang="en-US" sz="2000" baseline="-15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s1,2 </a:t>
            </a:r>
            <a:r>
              <a:rPr lang="en-US" sz="2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= kinematic factors</a:t>
            </a: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080125" y="2601913"/>
            <a:ext cx="27670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PRL</a:t>
            </a:r>
            <a:r>
              <a:rPr lang="en-US" b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97</a:t>
            </a: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:262002 (2006) C. MUNOZ CAMACHO, </a:t>
            </a:r>
            <a:r>
              <a:rPr lang="en-US" i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et al</a:t>
            </a:r>
            <a:r>
              <a:rPr lang="en-US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24114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9075"/>
            <a:ext cx="8928992" cy="414338"/>
          </a:xfrm>
        </p:spPr>
        <p:txBody>
          <a:bodyPr>
            <a:normAutofit fontScale="90000"/>
          </a:bodyPr>
          <a:lstStyle/>
          <a:p>
            <a:r>
              <a:rPr lang="en-US" dirty="0"/>
              <a:t>GPD results from</a:t>
            </a: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Hall </a:t>
            </a:r>
            <a:r>
              <a:rPr lang="en-US" dirty="0"/>
              <a:t>A (E00-110)</a:t>
            </a:r>
            <a:r>
              <a:rPr lang="en-US" sz="1800" dirty="0"/>
              <a:t>   </a:t>
            </a:r>
            <a:r>
              <a:rPr lang="en-US" sz="1100" dirty="0"/>
              <a:t>(</a:t>
            </a:r>
            <a:r>
              <a:rPr lang="en-US" altLang="ja-JP" sz="1100" dirty="0"/>
              <a:t>C.MUNOZ CAMACHO et al </a:t>
            </a:r>
            <a:r>
              <a:rPr lang="en-US" sz="1100" i="1" dirty="0"/>
              <a:t>PRL </a:t>
            </a:r>
            <a:r>
              <a:rPr lang="en-US" sz="1100" b="1" dirty="0"/>
              <a:t>97</a:t>
            </a:r>
            <a:r>
              <a:rPr lang="en-US" sz="1100" dirty="0"/>
              <a:t>:262002</a:t>
            </a:r>
            <a:r>
              <a:rPr lang="en-US" altLang="ja-JP" sz="1100" dirty="0"/>
              <a:t>)</a:t>
            </a:r>
            <a:endParaRPr lang="en-US" sz="1100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74133" y="971550"/>
            <a:ext cx="8562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</a:t>
            </a:r>
            <a:r>
              <a:rPr lang="en-US" sz="2400" baseline="300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-ind</a:t>
            </a:r>
            <a:r>
              <a:rPr lang="en-US" altLang="ja-JP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ependance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lang="en-US" altLang="ja-JP" sz="2400" dirty="0" err="1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</a:t>
            </a:r>
            <a:r>
              <a:rPr lang="en-US" altLang="ja-JP" sz="2400" dirty="0">
                <a:solidFill>
                  <a:srgbClr val="04B404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[DVCS*BH]</a:t>
            </a:r>
            <a:endParaRPr lang="en-US" altLang="ja-JP" sz="2400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35000" lvl="1" indent="-1778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Twist-2 Dominance (GPD)</a:t>
            </a:r>
          </a:p>
          <a:p>
            <a:pPr marL="635000" lvl="1" indent="-1778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Mod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el «  </a:t>
            </a:r>
            <a:r>
              <a:rPr lang="en-US" altLang="ja-JP" sz="2400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Vanderhaeghen-Guichon-</a:t>
            </a:r>
            <a:r>
              <a:rPr lang="en-US" altLang="ja-JP" sz="24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Guidal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VGG) 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»  </a:t>
            </a:r>
            <a:b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based on Double Dist. of </a:t>
            </a:r>
            <a:r>
              <a:rPr lang="en-US" altLang="ja-JP" sz="20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A.Radyushkin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 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accurate to ≈30%</a:t>
            </a:r>
            <a:endParaRPr lang="en-US" sz="2400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 rot="18578557" flipH="1">
            <a:off x="5786707" y="1239572"/>
            <a:ext cx="600075" cy="1373187"/>
          </a:xfrm>
          <a:custGeom>
            <a:avLst/>
            <a:gdLst/>
            <a:ahLst/>
            <a:cxnLst>
              <a:cxn ang="0">
                <a:pos x="895" y="1397"/>
              </a:cxn>
              <a:cxn ang="0">
                <a:pos x="597" y="1216"/>
              </a:cxn>
              <a:cxn ang="0">
                <a:pos x="362" y="1002"/>
              </a:cxn>
              <a:cxn ang="0">
                <a:pos x="106" y="693"/>
              </a:cxn>
              <a:cxn ang="0">
                <a:pos x="21" y="394"/>
              </a:cxn>
              <a:cxn ang="0">
                <a:pos x="234" y="0"/>
              </a:cxn>
            </a:cxnLst>
            <a:rect l="0" t="0" r="r" b="b"/>
            <a:pathLst>
              <a:path w="895" h="1397">
                <a:moveTo>
                  <a:pt x="895" y="1397"/>
                </a:moveTo>
                <a:cubicBezTo>
                  <a:pt x="790" y="1339"/>
                  <a:pt x="686" y="1282"/>
                  <a:pt x="597" y="1216"/>
                </a:cubicBezTo>
                <a:cubicBezTo>
                  <a:pt x="508" y="1150"/>
                  <a:pt x="444" y="1089"/>
                  <a:pt x="362" y="1002"/>
                </a:cubicBezTo>
                <a:cubicBezTo>
                  <a:pt x="280" y="915"/>
                  <a:pt x="163" y="794"/>
                  <a:pt x="106" y="693"/>
                </a:cubicBezTo>
                <a:cubicBezTo>
                  <a:pt x="49" y="592"/>
                  <a:pt x="0" y="509"/>
                  <a:pt x="21" y="394"/>
                </a:cubicBezTo>
                <a:cubicBezTo>
                  <a:pt x="42" y="279"/>
                  <a:pt x="138" y="139"/>
                  <a:pt x="234" y="0"/>
                </a:cubicBezTo>
              </a:path>
            </a:pathLst>
          </a:custGeom>
          <a:noFill/>
          <a:ln w="9525">
            <a:solidFill>
              <a:srgbClr val="04B404"/>
            </a:solidFill>
            <a:round/>
            <a:headEnd type="stealth" w="med" len="lg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2229" name="Picture 5" descr="im-V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514600"/>
            <a:ext cx="7202487" cy="3584575"/>
          </a:xfrm>
          <a:prstGeom prst="rect">
            <a:avLst/>
          </a:prstGeom>
          <a:noFill/>
        </p:spPr>
      </p:pic>
      <p:sp>
        <p:nvSpPr>
          <p:cNvPr id="52230" name="Freeform 6"/>
          <p:cNvSpPr>
            <a:spLocks/>
          </p:cNvSpPr>
          <p:nvPr/>
        </p:nvSpPr>
        <p:spPr bwMode="auto">
          <a:xfrm>
            <a:off x="323528" y="1427287"/>
            <a:ext cx="1152128" cy="2073721"/>
          </a:xfrm>
          <a:custGeom>
            <a:avLst/>
            <a:gdLst/>
            <a:ahLst/>
            <a:cxnLst>
              <a:cxn ang="0">
                <a:pos x="895" y="1397"/>
              </a:cxn>
              <a:cxn ang="0">
                <a:pos x="597" y="1216"/>
              </a:cxn>
              <a:cxn ang="0">
                <a:pos x="362" y="1002"/>
              </a:cxn>
              <a:cxn ang="0">
                <a:pos x="106" y="693"/>
              </a:cxn>
              <a:cxn ang="0">
                <a:pos x="21" y="394"/>
              </a:cxn>
              <a:cxn ang="0">
                <a:pos x="234" y="0"/>
              </a:cxn>
            </a:cxnLst>
            <a:rect l="0" t="0" r="r" b="b"/>
            <a:pathLst>
              <a:path w="895" h="1397">
                <a:moveTo>
                  <a:pt x="895" y="1397"/>
                </a:moveTo>
                <a:cubicBezTo>
                  <a:pt x="790" y="1339"/>
                  <a:pt x="686" y="1282"/>
                  <a:pt x="597" y="1216"/>
                </a:cubicBezTo>
                <a:cubicBezTo>
                  <a:pt x="508" y="1150"/>
                  <a:pt x="444" y="1089"/>
                  <a:pt x="362" y="1002"/>
                </a:cubicBezTo>
                <a:cubicBezTo>
                  <a:pt x="280" y="915"/>
                  <a:pt x="163" y="794"/>
                  <a:pt x="106" y="693"/>
                </a:cubicBezTo>
                <a:cubicBezTo>
                  <a:pt x="49" y="592"/>
                  <a:pt x="0" y="509"/>
                  <a:pt x="21" y="394"/>
                </a:cubicBezTo>
                <a:cubicBezTo>
                  <a:pt x="42" y="279"/>
                  <a:pt x="138" y="139"/>
                  <a:pt x="234" y="0"/>
                </a:cubicBezTo>
              </a:path>
            </a:pathLst>
          </a:custGeom>
          <a:noFill/>
          <a:ln w="9525">
            <a:solidFill>
              <a:srgbClr val="04B404"/>
            </a:solidFill>
            <a:round/>
            <a:headEnd type="stealth" w="med" len="lg"/>
            <a:tailEnd/>
          </a:ln>
          <a:scene3d>
            <a:camera prst="orthographicFront">
              <a:rot lat="0" lon="0" rev="20699999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187624" y="3487738"/>
            <a:ext cx="660400" cy="508000"/>
          </a:xfrm>
          <a:prstGeom prst="ellipse">
            <a:avLst/>
          </a:prstGeom>
          <a:noFill/>
          <a:ln w="9525">
            <a:solidFill>
              <a:srgbClr val="04B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4B404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5508104" y="2667000"/>
            <a:ext cx="16764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4B4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6210300"/>
            <a:ext cx="686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Compensate the small lever-arm in Q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with precision in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ea typeface="ＭＳ Ｐゴシック" pitchFamily="-65" charset="-128"/>
                <a:cs typeface="Symbol" charset="2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4007" y="2780928"/>
            <a:ext cx="1582489" cy="92333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Extend to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= 4.5 </a:t>
            </a:r>
            <a:r>
              <a:rPr lang="en-US" dirty="0" smtClean="0"/>
              <a:t>GeV</a:t>
            </a:r>
            <a:r>
              <a:rPr lang="en-US" baseline="30000" dirty="0" smtClean="0"/>
              <a:t>2</a:t>
            </a:r>
            <a:r>
              <a:rPr lang="en-US" dirty="0" smtClean="0"/>
              <a:t> @11GeV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3" name="Rectangl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06957"/>
              </p:ext>
            </p:extLst>
          </p:nvPr>
        </p:nvGraphicFramePr>
        <p:xfrm>
          <a:off x="1143000" y="1397000"/>
          <a:ext cx="685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97000"/>
                        <a:ext cx="685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889000" y="5829300"/>
            <a:ext cx="812800" cy="876300"/>
          </a:xfrm>
          <a:prstGeom prst="roundRect">
            <a:avLst>
              <a:gd name="adj" fmla="val 16667"/>
            </a:avLst>
          </a:prstGeom>
          <a:solidFill>
            <a:srgbClr val="E35D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314700" y="4914900"/>
            <a:ext cx="4292600" cy="838200"/>
          </a:xfrm>
          <a:prstGeom prst="roundRect">
            <a:avLst>
              <a:gd name="adj" fmla="val 16667"/>
            </a:avLst>
          </a:prstGeom>
          <a:solidFill>
            <a:srgbClr val="E35D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55600" y="1905000"/>
            <a:ext cx="79248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314700" y="4457700"/>
            <a:ext cx="3040063" cy="388938"/>
          </a:xfrm>
          <a:prstGeom prst="rect">
            <a:avLst/>
          </a:prstGeom>
          <a:solidFill>
            <a:srgbClr val="E35D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884363" y="4440238"/>
            <a:ext cx="1235075" cy="466725"/>
          </a:xfrm>
          <a:prstGeom prst="rect">
            <a:avLst/>
          </a:prstGeom>
          <a:solidFill>
            <a:srgbClr val="04B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87463" y="4491038"/>
            <a:ext cx="422275" cy="381000"/>
          </a:xfrm>
          <a:prstGeom prst="rect">
            <a:avLst/>
          </a:prstGeom>
          <a:solidFill>
            <a:srgbClr val="FF02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8302625" cy="762000"/>
          </a:xfrm>
        </p:spPr>
        <p:txBody>
          <a:bodyPr/>
          <a:lstStyle/>
          <a:p>
            <a:r>
              <a:rPr lang="en-US" sz="2000"/>
              <a:t>Beam helicity-independent cross sections at </a:t>
            </a: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 i="1"/>
              <a:t>=2.3</a:t>
            </a:r>
            <a:r>
              <a:rPr lang="en-US" sz="2000"/>
              <a:t> GeV</a:t>
            </a:r>
            <a:r>
              <a:rPr lang="en-US" sz="2000" baseline="30000"/>
              <a:t>2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 i="1" baseline="-15000"/>
              <a:t>B</a:t>
            </a:r>
            <a:r>
              <a:rPr lang="en-US" sz="2000" i="1"/>
              <a:t>=0.36</a:t>
            </a:r>
            <a:endParaRPr lang="en-US" sz="1200"/>
          </a:p>
        </p:txBody>
      </p:sp>
      <p:pic>
        <p:nvPicPr>
          <p:cNvPr id="54281" name="Picture 9" descr="dvcs-dsig-Q2-23"/>
          <p:cNvPicPr>
            <a:picLocks noChangeAspect="1" noChangeArrowheads="1"/>
          </p:cNvPicPr>
          <p:nvPr/>
        </p:nvPicPr>
        <p:blipFill>
          <a:blip r:embed="rId5"/>
          <a:srcRect l="3595" t="79028"/>
          <a:stretch>
            <a:fillRect/>
          </a:stretch>
        </p:blipFill>
        <p:spPr bwMode="auto">
          <a:xfrm>
            <a:off x="779463" y="2309813"/>
            <a:ext cx="7493000" cy="2109787"/>
          </a:xfrm>
          <a:prstGeom prst="rect">
            <a:avLst/>
          </a:prstGeom>
          <a:noFill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 rot="-5400000">
            <a:off x="-474662" y="2792413"/>
            <a:ext cx="20764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400">
                <a:solidFill>
                  <a:srgbClr val="00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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nb/GeV</a:t>
            </a:r>
            <a:r>
              <a:rPr lang="en-US" sz="2400" baseline="300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r>
              <a:rPr lang="en-US" sz="240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047750" y="4489450"/>
          <a:ext cx="664368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6" imgW="6642100" imgH="2184400" progId="Equation.3">
                  <p:embed/>
                </p:oleObj>
              </mc:Choice>
              <mc:Fallback>
                <p:oleObj name="Equation" r:id="rId6" imgW="6642100" imgH="218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489450"/>
                        <a:ext cx="664368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6013450" y="2019300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8" imgW="1104900" imgH="304800" progId="Equation.3">
                  <p:embed/>
                </p:oleObj>
              </mc:Choice>
              <mc:Fallback>
                <p:oleObj name="Equation" r:id="rId8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019300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4470400" y="2044700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0" imgW="1092200" imgH="304800" progId="Equation.3">
                  <p:embed/>
                </p:oleObj>
              </mc:Choice>
              <mc:Fallback>
                <p:oleObj name="Equation" r:id="rId10" imgW="1092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044700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2978150" y="2019300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2" imgW="1104900" imgH="304800" progId="Equation.3">
                  <p:embed/>
                </p:oleObj>
              </mc:Choice>
              <mc:Fallback>
                <p:oleObj name="Equation" r:id="rId12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019300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1384300" y="2044700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4" imgW="1092200" imgH="304800" progId="Equation.3">
                  <p:embed/>
                </p:oleObj>
              </mc:Choice>
              <mc:Fallback>
                <p:oleObj name="Equation" r:id="rId14" imgW="1092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044700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AutoShape 17"/>
          <p:cNvSpPr>
            <a:spLocks/>
          </p:cNvSpPr>
          <p:nvPr/>
        </p:nvSpPr>
        <p:spPr bwMode="auto">
          <a:xfrm>
            <a:off x="7620000" y="5867400"/>
            <a:ext cx="190500" cy="800100"/>
          </a:xfrm>
          <a:prstGeom prst="rightBrace">
            <a:avLst>
              <a:gd name="adj1" fmla="val 35000"/>
              <a:gd name="adj2" fmla="val 50000"/>
            </a:avLst>
          </a:prstGeom>
          <a:noFill/>
          <a:ln w="38100">
            <a:solidFill>
              <a:srgbClr val="E35D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28600" y="754063"/>
            <a:ext cx="6386513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Contribution of </a:t>
            </a:r>
            <a:r>
              <a:rPr lang="en-US" dirty="0">
                <a:solidFill>
                  <a:srgbClr val="FF15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Re[DVCS*BH] + |DVCS|</a:t>
            </a:r>
            <a:r>
              <a:rPr lang="en-US" baseline="30000" dirty="0">
                <a:solidFill>
                  <a:srgbClr val="FF15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large.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Positron beam or measurements at multiple incident energies to separate these two terms and isolate Twist 2 from Twist-3 contributions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23793" y="775137"/>
            <a:ext cx="2767013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PRL</a:t>
            </a:r>
            <a:r>
              <a:rPr lang="en-US" sz="1400" b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97</a:t>
            </a: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:262002 (2006) C. MUNOZ CAMACHO, </a:t>
            </a:r>
            <a:r>
              <a:rPr lang="en-US" sz="1400" i="1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21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for E07-007 (2010),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=1.9</a:t>
            </a:r>
            <a:r>
              <a:rPr lang="en-US" i="1" baseline="30000" dirty="0" smtClean="0"/>
              <a:t> </a:t>
            </a:r>
            <a:r>
              <a:rPr lang="en-US" i="1" dirty="0" smtClean="0"/>
              <a:t>GeV</a:t>
            </a:r>
            <a:r>
              <a:rPr lang="en-US" i="1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53168"/>
            <a:ext cx="8864599" cy="10915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Different dependence on incident energy for </a:t>
            </a:r>
            <a:r>
              <a:rPr lang="en-US" i="1" dirty="0" smtClean="0"/>
              <a:t>|BH|</a:t>
            </a:r>
            <a:r>
              <a:rPr lang="en-US" i="1" baseline="30000" dirty="0" smtClean="0"/>
              <a:t>2</a:t>
            </a:r>
            <a:r>
              <a:rPr lang="en-US" i="1" dirty="0" smtClean="0"/>
              <a:t>, [DVCS</a:t>
            </a:r>
            <a:r>
              <a:rPr lang="en-US" i="1" baseline="30000" dirty="0" smtClean="0"/>
              <a:t>†</a:t>
            </a:r>
            <a:r>
              <a:rPr lang="en-US" i="1" dirty="0" smtClean="0"/>
              <a:t>BH] (C</a:t>
            </a:r>
            <a:r>
              <a:rPr lang="en-US" i="1" baseline="30000" dirty="0" smtClean="0"/>
              <a:t>I</a:t>
            </a:r>
            <a:r>
              <a:rPr lang="en-US" i="1" dirty="0" smtClean="0"/>
              <a:t> twist-2), </a:t>
            </a:r>
            <a:r>
              <a:rPr lang="en-US" dirty="0" smtClean="0"/>
              <a:t>and </a:t>
            </a:r>
            <a:r>
              <a:rPr lang="en-US" i="1" dirty="0" smtClean="0"/>
              <a:t>|DVCS|</a:t>
            </a:r>
            <a:r>
              <a:rPr lang="en-US" i="1" baseline="30000" dirty="0" smtClean="0"/>
              <a:t>2</a:t>
            </a:r>
            <a:r>
              <a:rPr lang="en-US" i="1" dirty="0" smtClean="0"/>
              <a:t>(C</a:t>
            </a:r>
            <a:r>
              <a:rPr lang="en-US" i="1" baseline="30000" dirty="0" smtClean="0"/>
              <a:t>DVCS</a:t>
            </a:r>
            <a:r>
              <a:rPr lang="en-US" i="1" dirty="0" smtClean="0"/>
              <a:t> twist-3) </a:t>
            </a:r>
            <a:r>
              <a:rPr lang="en-US" dirty="0" smtClean="0"/>
              <a:t>terms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4" name="Picture 3" descr="xsec_q2_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2" y="2061411"/>
            <a:ext cx="7200900" cy="471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776402" y="3442675"/>
            <a:ext cx="143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6 GeV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59559" y="5457742"/>
            <a:ext cx="166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 = 4.8 GeV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199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E07-007 Projected Extractions: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0"/>
            <a:ext cx="2057400" cy="43688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green bands are systematic errors.</a:t>
            </a:r>
          </a:p>
          <a:p>
            <a:r>
              <a:rPr lang="en-US" sz="2900" dirty="0" smtClean="0"/>
              <a:t>Four different contributions to </a:t>
            </a:r>
            <a:r>
              <a:rPr lang="en-US" sz="2900" dirty="0" err="1" smtClean="0"/>
              <a:t>unpolarized</a:t>
            </a:r>
            <a:r>
              <a:rPr lang="en-US" sz="2900" dirty="0" smtClean="0"/>
              <a:t> cross sections</a:t>
            </a:r>
          </a:p>
          <a:p>
            <a:pPr lvl="1"/>
            <a:r>
              <a:rPr lang="en-US" sz="2600" dirty="0" smtClean="0"/>
              <a:t>constant terms</a:t>
            </a:r>
          </a:p>
          <a:p>
            <a:pPr lvl="1"/>
            <a:r>
              <a:rPr lang="en-US" sz="2600" dirty="0" err="1" smtClean="0"/>
              <a:t>cos</a:t>
            </a:r>
            <a:r>
              <a:rPr lang="en-US" sz="2600" i="1" dirty="0" err="1" smtClean="0">
                <a:latin typeface="Symbol" charset="2"/>
                <a:cs typeface="Symbol" charset="2"/>
              </a:rPr>
              <a:t>f</a:t>
            </a:r>
            <a:r>
              <a:rPr lang="en-US" sz="2600" i="1" baseline="-25000" dirty="0" err="1" smtClean="0">
                <a:latin typeface="Symbol" charset="2"/>
                <a:cs typeface="Symbol" charset="2"/>
              </a:rPr>
              <a:t>gg</a:t>
            </a:r>
            <a:r>
              <a:rPr lang="en-US" sz="2600" i="1" dirty="0" smtClean="0"/>
              <a:t>  </a:t>
            </a:r>
            <a:r>
              <a:rPr lang="en-US" sz="2600" dirty="0" smtClean="0"/>
              <a:t>terms</a:t>
            </a:r>
            <a:endParaRPr lang="en-US" sz="2600" i="1" dirty="0" smtClean="0"/>
          </a:p>
          <a:p>
            <a:pPr lvl="1"/>
            <a:r>
              <a:rPr lang="en-US" sz="2600" i="1" dirty="0" smtClean="0"/>
              <a:t>cos2</a:t>
            </a:r>
            <a:r>
              <a:rPr lang="en-US" sz="2600" i="1" dirty="0" smtClean="0">
                <a:latin typeface="Symbol" charset="2"/>
                <a:cs typeface="Symbol" charset="2"/>
              </a:rPr>
              <a:t>f</a:t>
            </a:r>
            <a:r>
              <a:rPr lang="en-US" sz="2600" i="1" baseline="-25000" dirty="0" smtClean="0">
                <a:latin typeface="Symbol" charset="2"/>
                <a:cs typeface="Symbol" charset="2"/>
              </a:rPr>
              <a:t>gg</a:t>
            </a:r>
            <a:r>
              <a:rPr lang="en-US" sz="2600" i="1" dirty="0" smtClean="0"/>
              <a:t>  </a:t>
            </a:r>
            <a:r>
              <a:rPr lang="en-US" sz="2600" dirty="0" smtClean="0"/>
              <a:t>terms</a:t>
            </a:r>
            <a:endParaRPr lang="en-US" sz="2600" i="1" dirty="0"/>
          </a:p>
          <a:p>
            <a:pPr lvl="1"/>
            <a:endParaRPr lang="en-US" sz="1600" i="1" dirty="0"/>
          </a:p>
        </p:txBody>
      </p:sp>
      <p:pic>
        <p:nvPicPr>
          <p:cNvPr id="4" name="Picture 3" descr="coef_q2_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65200"/>
            <a:ext cx="7200900" cy="492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440935"/>
            <a:ext cx="146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30000" dirty="0" smtClean="0"/>
              <a:t>†</a:t>
            </a:r>
            <a:r>
              <a:rPr lang="en-US" dirty="0" smtClean="0"/>
              <a:t>BH],</a:t>
            </a:r>
          </a:p>
          <a:p>
            <a:r>
              <a:rPr lang="en-US" dirty="0" smtClean="0"/>
              <a:t>Twist-2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777735"/>
            <a:ext cx="146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30000" dirty="0" smtClean="0"/>
              <a:t>†</a:t>
            </a:r>
            <a:r>
              <a:rPr lang="en-US" dirty="0" smtClean="0"/>
              <a:t>BH],</a:t>
            </a:r>
          </a:p>
          <a:p>
            <a:r>
              <a:rPr lang="en-US" dirty="0" smtClean="0"/>
              <a:t>Twist-3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777735"/>
            <a:ext cx="183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Re[DVCS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†</a:t>
            </a:r>
            <a:r>
              <a:rPr lang="en-US" dirty="0" smtClean="0"/>
              <a:t>DVCS</a:t>
            </a:r>
            <a:r>
              <a:rPr lang="en-US" baseline="-25000" dirty="0" smtClean="0"/>
              <a:t>T</a:t>
            </a:r>
            <a:r>
              <a:rPr lang="en-US" dirty="0" smtClean="0"/>
              <a:t>],</a:t>
            </a:r>
          </a:p>
          <a:p>
            <a:r>
              <a:rPr lang="en-US" dirty="0" smtClean="0"/>
              <a:t>Twist-3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302434"/>
            <a:ext cx="165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Re[DVCS</a:t>
            </a:r>
            <a:r>
              <a:rPr lang="en-US" baseline="30000" dirty="0"/>
              <a:t>†</a:t>
            </a:r>
            <a:r>
              <a:rPr lang="en-US" dirty="0"/>
              <a:t>BH],</a:t>
            </a:r>
          </a:p>
          <a:p>
            <a:r>
              <a:rPr lang="en-US" dirty="0"/>
              <a:t>Twist-2</a:t>
            </a:r>
          </a:p>
        </p:txBody>
      </p:sp>
    </p:spTree>
    <p:extLst>
      <p:ext uri="{BB962C8B-B14F-4D97-AF65-F5344CB8AC3E}">
        <p14:creationId xmlns:p14="http://schemas.microsoft.com/office/powerpoint/2010/main" val="116113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E12-06-116, approved for 100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3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beam energies at fixed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Bj</a:t>
            </a:r>
            <a:r>
              <a:rPr lang="en-US" sz="2400" dirty="0" smtClean="0"/>
              <a:t> requires spectrometer momenta &gt;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HRS</a:t>
            </a:r>
            <a:r>
              <a:rPr lang="en-US" sz="2400" i="1" dirty="0" smtClean="0"/>
              <a:t>=4.3 GeV/c</a:t>
            </a:r>
            <a:endParaRPr lang="en-US" sz="2400" dirty="0"/>
          </a:p>
        </p:txBody>
      </p:sp>
      <p:pic>
        <p:nvPicPr>
          <p:cNvPr id="4" name="Picture 3" descr="xq2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92300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Kinematics, Hall A &amp;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97000"/>
            <a:ext cx="2675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Green rectangles are Hall A kinematics.</a:t>
            </a:r>
          </a:p>
          <a:p>
            <a:r>
              <a:rPr lang="en-US" dirty="0" smtClean="0"/>
              <a:t>Calorimeter centered at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Require 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q</a:t>
            </a:r>
            <a:r>
              <a:rPr lang="en-US" dirty="0"/>
              <a:t> </a:t>
            </a:r>
            <a:r>
              <a:rPr lang="en-US" dirty="0" smtClean="0"/>
              <a:t>≥ 0.2 rad to avoid small-angle background</a:t>
            </a:r>
            <a:endParaRPr lang="en-US" dirty="0"/>
          </a:p>
        </p:txBody>
      </p:sp>
      <p:pic>
        <p:nvPicPr>
          <p:cNvPr id="7" name="Picture 6" descr="DVCS_kin_11Ge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4" y="891194"/>
            <a:ext cx="5676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rlesRe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CharlesRedLine.potx</Template>
  <TotalTime>1821</TotalTime>
  <Words>685</Words>
  <Application>Microsoft Macintosh PowerPoint</Application>
  <PresentationFormat>On-screen Show (4:3)</PresentationFormat>
  <Paragraphs>202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CharlesRedLine</vt:lpstr>
      <vt:lpstr>Equation</vt:lpstr>
      <vt:lpstr>Deeply Virtual Compton Scattering  in Hall C at 11 GeV</vt:lpstr>
      <vt:lpstr>Why Use Spectrometers for DVCS?</vt:lpstr>
      <vt:lpstr>Hall A  Helicity Dependent Cross Sections E00-110</vt:lpstr>
      <vt:lpstr>GPD results from JLab Hall A (E00-110)   (C.MUNOZ CAMACHO et al PRL 97:262002)</vt:lpstr>
      <vt:lpstr>Beam helicity-independent cross sections at Q2=2.3 GeV2, xB=0.36</vt:lpstr>
      <vt:lpstr>Projections for E07-007 (2010), Q2=1.9 GeV2</vt:lpstr>
      <vt:lpstr>E07-007 Projected Extractions:</vt:lpstr>
      <vt:lpstr>Hall A E12-06-116, approved for 100 days</vt:lpstr>
      <vt:lpstr>DVCS Kinematics, Hall A &amp; C</vt:lpstr>
      <vt:lpstr>DVCS Kinematics, Hall A &amp; C</vt:lpstr>
      <vt:lpstr>Kinematics Table Hall A E12-06-114</vt:lpstr>
      <vt:lpstr>Conclusions</vt:lpstr>
      <vt:lpstr>Missing Mass Resolution</vt:lpstr>
      <vt:lpstr>Electron and Gamma-ray Backgrounds dominate</vt:lpstr>
      <vt:lpstr>Electron and Gamma-ray Backgrounds dominate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OCCS</dc:creator>
  <cp:lastModifiedBy>Charles Earl Hyde</cp:lastModifiedBy>
  <cp:revision>44</cp:revision>
  <dcterms:created xsi:type="dcterms:W3CDTF">2011-06-28T18:26:08Z</dcterms:created>
  <dcterms:modified xsi:type="dcterms:W3CDTF">2012-11-12T12:17:10Z</dcterms:modified>
</cp:coreProperties>
</file>