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58" r:id="rId4"/>
    <p:sldId id="257" r:id="rId5"/>
    <p:sldId id="262" r:id="rId6"/>
    <p:sldId id="264" r:id="rId7"/>
    <p:sldId id="270" r:id="rId8"/>
    <p:sldId id="259" r:id="rId9"/>
    <p:sldId id="260" r:id="rId10"/>
    <p:sldId id="261" r:id="rId11"/>
    <p:sldId id="267" r:id="rId12"/>
    <p:sldId id="268" r:id="rId13"/>
    <p:sldId id="271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38" autoAdjust="0"/>
  </p:normalViewPr>
  <p:slideViewPr>
    <p:cSldViewPr snapToGrid="0" snapToObjects="1">
      <p:cViewPr>
        <p:scale>
          <a:sx n="75" d="100"/>
          <a:sy n="75" d="100"/>
        </p:scale>
        <p:origin x="-1120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2C408-0885-6449-BBAD-19CC105D677F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68C79-8BAD-364F-9F1C-D457006C7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16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37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37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67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36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126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3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6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29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46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11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49255A-B435-FF40-BF80-B1723398D95A}" type="datetimeFigureOut">
              <a:rPr lang="en-US" smtClean="0"/>
              <a:t>12/11/12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60D1D-E6B8-2D4E-B5E2-E418E5473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01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nucl-ex/0609015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DVCS Run Preparations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Charles Hyde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Carlos Mu</a:t>
            </a:r>
            <a:r>
              <a:rPr lang="en-US" dirty="0" smtClean="0">
                <a:solidFill>
                  <a:srgbClr val="000090"/>
                </a:solidFill>
              </a:rPr>
              <a:t>ñoz Camacho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Alex Camsonne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Julie Roche</a:t>
            </a:r>
          </a:p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51407" y="602074"/>
            <a:ext cx="2882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Hall A Collaboration Meeting</a:t>
            </a:r>
          </a:p>
          <a:p>
            <a:r>
              <a:rPr lang="en-US" dirty="0" smtClean="0"/>
              <a:t>11-13 December 2012</a:t>
            </a:r>
          </a:p>
          <a:p>
            <a:r>
              <a:rPr lang="en-US" dirty="0" smtClean="0"/>
              <a:t>Jefferson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544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27" y="161749"/>
            <a:ext cx="8090371" cy="656695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sz="4000" dirty="0" smtClean="0"/>
              <a:t>E12-04-114 DVCS Kinematics</a:t>
            </a:r>
            <a:r>
              <a:rPr lang="en-US" sz="3600" dirty="0" smtClean="0"/>
              <a:t>:      </a:t>
            </a:r>
            <a:r>
              <a:rPr lang="en-US" sz="2200" b="1" dirty="0" smtClean="0">
                <a:hlinkClick r:id="rId2"/>
              </a:rPr>
              <a:t>nucl-ex/0609015</a:t>
            </a:r>
            <a:endParaRPr lang="en-US" sz="2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4639549"/>
              </p:ext>
            </p:extLst>
          </p:nvPr>
        </p:nvGraphicFramePr>
        <p:xfrm>
          <a:off x="551274" y="818444"/>
          <a:ext cx="8282280" cy="583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35"/>
                <a:gridCol w="876735"/>
                <a:gridCol w="876735"/>
                <a:gridCol w="876735"/>
                <a:gridCol w="876735"/>
                <a:gridCol w="876735"/>
                <a:gridCol w="876735"/>
                <a:gridCol w="876735"/>
                <a:gridCol w="591068"/>
                <a:gridCol w="677332"/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Beam 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k’ 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(GeV)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q </a:t>
                      </a:r>
                      <a:br>
                        <a:rPr lang="en-US" dirty="0" smtClean="0">
                          <a:latin typeface="Symbol" charset="2"/>
                          <a:cs typeface="Symbol" charset="2"/>
                        </a:rPr>
                      </a:br>
                      <a:r>
                        <a:rPr lang="en-US" dirty="0" smtClean="0"/>
                        <a:t>(HRS-L)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</a:t>
                      </a:r>
                      <a:r>
                        <a:rPr lang="en-US" baseline="30000" dirty="0" smtClean="0"/>
                        <a:t>2 </a:t>
                      </a:r>
                      <a:r>
                        <a:rPr lang="en-US" baseline="0" dirty="0" smtClean="0"/>
                        <a:t>(GeV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x</a:t>
                      </a:r>
                      <a:r>
                        <a:rPr lang="en-US" baseline="-25000" dirty="0" err="1" smtClean="0"/>
                        <a:t>Bj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Beam (</a:t>
                      </a: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dirty="0" smtClean="0"/>
                        <a:t>A)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latin typeface="Symbol" charset="2"/>
                          <a:cs typeface="Symbol" charset="2"/>
                        </a:rPr>
                        <a:t>q</a:t>
                      </a:r>
                      <a:r>
                        <a:rPr lang="en-US" dirty="0" smtClean="0"/>
                        <a:t>(</a:t>
                      </a:r>
                      <a:r>
                        <a:rPr lang="en-US" dirty="0" err="1" smtClean="0"/>
                        <a:t>Calo</a:t>
                      </a:r>
                      <a:r>
                        <a:rPr lang="en-US" dirty="0" smtClean="0"/>
                        <a:t>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d(</a:t>
                      </a:r>
                      <a:r>
                        <a:rPr lang="en-US" dirty="0" err="1" smtClean="0"/>
                        <a:t>Calo</a:t>
                      </a:r>
                      <a:r>
                        <a:rPr lang="en-US" dirty="0" smtClean="0"/>
                        <a:t>) (m)</a:t>
                      </a:r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</a:t>
                      </a:r>
                    </a:p>
                    <a:p>
                      <a:pPr algn="ctr"/>
                      <a:r>
                        <a:rPr lang="en-US" dirty="0" smtClean="0"/>
                        <a:t>(days)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26.5°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–11.7°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Subtotal days @ 6.6 GeV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–17.8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–14.1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Subtotal days @ 8.8 GeV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0.36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4.29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0.50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23.6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7.7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–13.1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11.0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0.60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–10.2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Subtotal days @ 11 GeV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246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988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Cerenkov mirrors need re-coating.</a:t>
            </a:r>
          </a:p>
          <a:p>
            <a:r>
              <a:rPr lang="en-US" sz="2800" dirty="0" smtClean="0"/>
              <a:t>Full </a:t>
            </a:r>
            <a:r>
              <a:rPr lang="en-US" sz="2800" dirty="0" smtClean="0"/>
              <a:t>Cerenkov </a:t>
            </a:r>
            <a:endParaRPr lang="en-US" sz="2800" dirty="0" smtClean="0"/>
          </a:p>
          <a:p>
            <a:pPr lvl="1"/>
            <a:r>
              <a:rPr lang="en-US" sz="2400" dirty="0" smtClean="0"/>
              <a:t>Revised mounting for </a:t>
            </a:r>
            <a:r>
              <a:rPr lang="en-US" sz="2400" dirty="0" err="1" smtClean="0"/>
              <a:t>GMp</a:t>
            </a:r>
            <a:r>
              <a:rPr lang="en-US" sz="2400" dirty="0" smtClean="0"/>
              <a:t> </a:t>
            </a:r>
            <a:r>
              <a:rPr lang="en-US" sz="2400" dirty="0" smtClean="0"/>
              <a:t>FPP chamber</a:t>
            </a:r>
            <a:endParaRPr lang="en-US" sz="2400" dirty="0" smtClean="0"/>
          </a:p>
          <a:p>
            <a:r>
              <a:rPr lang="en-US" sz="2800" dirty="0" smtClean="0"/>
              <a:t>Trigger options:</a:t>
            </a:r>
          </a:p>
          <a:p>
            <a:pPr lvl="1"/>
            <a:r>
              <a:rPr lang="en-US" sz="2400" dirty="0" smtClean="0"/>
              <a:t>S0</a:t>
            </a:r>
          </a:p>
          <a:p>
            <a:pPr lvl="1"/>
            <a:r>
              <a:rPr lang="en-US" sz="2400" dirty="0" smtClean="0"/>
              <a:t>Cerenkov</a:t>
            </a:r>
          </a:p>
          <a:p>
            <a:pPr lvl="1"/>
            <a:r>
              <a:rPr lang="en-US" sz="2400" dirty="0" err="1" smtClean="0"/>
              <a:t>Pb</a:t>
            </a:r>
            <a:r>
              <a:rPr lang="en-US" sz="2400" dirty="0" smtClean="0"/>
              <a:t>-</a:t>
            </a:r>
            <a:r>
              <a:rPr lang="en-US" sz="2400" dirty="0" smtClean="0"/>
              <a:t>Glass (PR)</a:t>
            </a:r>
            <a:endParaRPr lang="en-US" sz="2400" dirty="0" smtClean="0"/>
          </a:p>
        </p:txBody>
      </p:sp>
      <p:pic>
        <p:nvPicPr>
          <p:cNvPr id="4" name="Picture 3" descr="GMP-Detecto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0" y="1436453"/>
            <a:ext cx="42164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37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– DVCS </a:t>
            </a:r>
            <a:r>
              <a:rPr lang="en-US" smtClean="0"/>
              <a:t>Collaboration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Reconstruct the Calorimeter	</a:t>
            </a:r>
          </a:p>
          <a:p>
            <a:pPr lvl="1"/>
            <a:r>
              <a:rPr lang="en-US" dirty="0" smtClean="0"/>
              <a:t>Return PMT to </a:t>
            </a:r>
            <a:r>
              <a:rPr lang="en-US" dirty="0" smtClean="0"/>
              <a:t>JLab from Clermont-Ferrand</a:t>
            </a:r>
            <a:endParaRPr lang="en-US" dirty="0" smtClean="0"/>
          </a:p>
          <a:p>
            <a:pPr lvl="1"/>
            <a:r>
              <a:rPr lang="en-US" dirty="0" smtClean="0"/>
              <a:t>re-wrap </a:t>
            </a:r>
            <a:r>
              <a:rPr lang="en-US" dirty="0" smtClean="0"/>
              <a:t>cryst</a:t>
            </a:r>
            <a:r>
              <a:rPr lang="en-US" dirty="0" smtClean="0"/>
              <a:t>als</a:t>
            </a:r>
            <a:endParaRPr lang="en-US" dirty="0" smtClean="0"/>
          </a:p>
          <a:p>
            <a:r>
              <a:rPr lang="en-US" dirty="0" smtClean="0"/>
              <a:t>Remount calorimeter</a:t>
            </a:r>
          </a:p>
          <a:p>
            <a:pPr lvl="1"/>
            <a:r>
              <a:rPr lang="en-US" dirty="0" smtClean="0"/>
              <a:t>Space in TEDF building?</a:t>
            </a:r>
          </a:p>
          <a:p>
            <a:pPr lvl="1"/>
            <a:r>
              <a:rPr lang="en-US" dirty="0" smtClean="0"/>
              <a:t>Small stand for </a:t>
            </a:r>
            <a:r>
              <a:rPr lang="en-US" dirty="0" err="1" smtClean="0"/>
              <a:t>Calo</a:t>
            </a:r>
            <a:endParaRPr lang="en-US" dirty="0" smtClean="0"/>
          </a:p>
          <a:p>
            <a:pPr lvl="1"/>
            <a:r>
              <a:rPr lang="en-US" dirty="0" smtClean="0"/>
              <a:t>Space to organize cables?</a:t>
            </a:r>
          </a:p>
          <a:p>
            <a:r>
              <a:rPr lang="en-US" dirty="0" smtClean="0"/>
              <a:t>Re</a:t>
            </a:r>
            <a:r>
              <a:rPr lang="en-US" dirty="0" smtClean="0"/>
              <a:t>-commission ARS/Trigger/</a:t>
            </a:r>
            <a:r>
              <a:rPr lang="en-US" dirty="0" smtClean="0"/>
              <a:t>CODA</a:t>
            </a:r>
          </a:p>
          <a:p>
            <a:pPr lvl="1"/>
            <a:r>
              <a:rPr lang="en-US" dirty="0" err="1" smtClean="0"/>
              <a:t>Calo</a:t>
            </a:r>
            <a:r>
              <a:rPr lang="en-US" dirty="0" smtClean="0"/>
              <a:t> Trigger module under test at Clermont w/ CODA</a:t>
            </a:r>
            <a:endParaRPr lang="en-US" dirty="0" smtClean="0"/>
          </a:p>
          <a:p>
            <a:r>
              <a:rPr lang="en-US" dirty="0" smtClean="0"/>
              <a:t>Ready for Jan </a:t>
            </a:r>
            <a:r>
              <a:rPr lang="en-US" dirty="0" smtClean="0"/>
              <a:t>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43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2013 w/ Hall A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Construct/modify DVCS support and stand.</a:t>
            </a:r>
          </a:p>
          <a:p>
            <a:r>
              <a:rPr lang="en-US" dirty="0" smtClean="0"/>
              <a:t>Design/construct beam shielding (&amp; support)</a:t>
            </a:r>
          </a:p>
          <a:p>
            <a:r>
              <a:rPr lang="en-US" dirty="0" err="1" smtClean="0"/>
              <a:t>cryo</a:t>
            </a:r>
            <a:r>
              <a:rPr lang="en-US" dirty="0" smtClean="0"/>
              <a:t> target</a:t>
            </a:r>
          </a:p>
          <a:p>
            <a:pPr lvl="1"/>
            <a:r>
              <a:rPr lang="en-US" dirty="0" smtClean="0"/>
              <a:t>Beer can</a:t>
            </a:r>
          </a:p>
          <a:p>
            <a:pPr lvl="1"/>
            <a:r>
              <a:rPr lang="en-US" dirty="0" smtClean="0"/>
              <a:t>(vertical flow target requires 5cm vertical height)</a:t>
            </a:r>
          </a:p>
          <a:p>
            <a:r>
              <a:rPr lang="en-US" dirty="0" smtClean="0"/>
              <a:t>Work space</a:t>
            </a:r>
          </a:p>
          <a:p>
            <a:r>
              <a:rPr lang="en-US" dirty="0" smtClean="0"/>
              <a:t>Revise/improve cable carts?</a:t>
            </a:r>
          </a:p>
          <a:p>
            <a:r>
              <a:rPr lang="en-US" dirty="0" smtClean="0"/>
              <a:t>‘Standard Equipment’</a:t>
            </a:r>
          </a:p>
          <a:p>
            <a:pPr lvl="1"/>
            <a:r>
              <a:rPr lang="en-US" dirty="0" smtClean="0"/>
              <a:t>Scattering Chamber</a:t>
            </a:r>
          </a:p>
          <a:p>
            <a:pPr lvl="1"/>
            <a:r>
              <a:rPr lang="en-US" dirty="0" smtClean="0"/>
              <a:t>HRS:  </a:t>
            </a:r>
          </a:p>
          <a:p>
            <a:pPr lvl="2"/>
            <a:r>
              <a:rPr lang="en-US" dirty="0" smtClean="0"/>
              <a:t>Space for DVCS electronics in shielding hut</a:t>
            </a:r>
          </a:p>
          <a:p>
            <a:pPr lvl="2"/>
            <a:r>
              <a:rPr lang="en-US" dirty="0" smtClean="0"/>
              <a:t>Full size Cerenkov</a:t>
            </a:r>
          </a:p>
          <a:p>
            <a:pPr lvl="1"/>
            <a:r>
              <a:rPr lang="en-US" dirty="0" smtClean="0"/>
              <a:t>Moeller, Compton </a:t>
            </a:r>
            <a:r>
              <a:rPr lang="en-US" dirty="0" err="1" smtClean="0"/>
              <a:t>polarimeters</a:t>
            </a:r>
            <a:endParaRPr lang="en-US" dirty="0" smtClean="0"/>
          </a:p>
          <a:p>
            <a:pPr lvl="1"/>
            <a:r>
              <a:rPr lang="en-US" dirty="0" smtClean="0"/>
              <a:t>Arc Energy measurement.</a:t>
            </a:r>
          </a:p>
          <a:p>
            <a:r>
              <a:rPr lang="en-US" dirty="0" smtClean="0"/>
              <a:t>Install one month before expected beam</a:t>
            </a:r>
          </a:p>
          <a:p>
            <a:pPr lvl="1"/>
            <a:r>
              <a:rPr lang="en-US" dirty="0" smtClean="0"/>
              <a:t>Nov 2013 for Jan 2014??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450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0769"/>
          </a:xfrm>
        </p:spPr>
        <p:txBody>
          <a:bodyPr>
            <a:normAutofit/>
          </a:bodyPr>
          <a:lstStyle/>
          <a:p>
            <a:r>
              <a:rPr lang="en-US" sz="3600" i="1" dirty="0" err="1" smtClean="0"/>
              <a:t>G</a:t>
            </a:r>
            <a:r>
              <a:rPr lang="en-US" sz="3600" i="1" baseline="-25000" dirty="0" err="1" smtClean="0"/>
              <a:t>M</a:t>
            </a:r>
            <a:r>
              <a:rPr lang="en-US" sz="3600" i="1" baseline="30000" dirty="0" err="1" smtClean="0"/>
              <a:t>p</a:t>
            </a:r>
            <a:r>
              <a:rPr lang="en-US" sz="3600" dirty="0" smtClean="0"/>
              <a:t> Proposal</a:t>
            </a:r>
            <a:endParaRPr lang="en-US" sz="3600" dirty="0"/>
          </a:p>
        </p:txBody>
      </p:sp>
      <p:pic>
        <p:nvPicPr>
          <p:cNvPr id="5" name="Picture 4" descr="GMp_Ki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3" t="9876" r="6879" b="8779"/>
          <a:stretch/>
        </p:blipFill>
        <p:spPr>
          <a:xfrm>
            <a:off x="1683899" y="950136"/>
            <a:ext cx="7318963" cy="557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719" y="2332037"/>
            <a:ext cx="2223911" cy="349114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Last two kinematic points rejected by PAC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Possible parasitic points in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 blue</a:t>
            </a:r>
            <a:endParaRPr lang="en-US" sz="2400" dirty="0">
              <a:solidFill>
                <a:srgbClr val="0000FF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167481" y="5286963"/>
            <a:ext cx="4590815" cy="940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88183" y="5505212"/>
            <a:ext cx="4590815" cy="9407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315185" y="3010370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335887" y="3228619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345294" y="3670748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315185" y="4517437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09551" y="5382915"/>
            <a:ext cx="536222" cy="26340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90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VCS_T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2275" y="-1246910"/>
            <a:ext cx="706581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5467" y="6096003"/>
            <a:ext cx="285862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88 days, 100K events/setting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1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521" y="125029"/>
            <a:ext cx="4368801" cy="55291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Three models: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401484"/>
            <a:ext cx="8531123" cy="645651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Independence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installs and runs first ~1 PAC month</a:t>
            </a:r>
          </a:p>
          <a:p>
            <a:pPr lvl="2"/>
            <a:r>
              <a:rPr lang="en-US" dirty="0" smtClean="0">
                <a:solidFill>
                  <a:srgbClr val="000090"/>
                </a:solidFill>
              </a:rPr>
              <a:t>Full operation of both HRS for </a:t>
            </a:r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, no Luminosity limits from DVCS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One month shutdown for DVCS installation</a:t>
            </a:r>
          </a:p>
          <a:p>
            <a:pPr lvl="1"/>
            <a:r>
              <a:rPr lang="en-US" dirty="0" smtClean="0"/>
              <a:t>DVCS runs ~3 PAC months</a:t>
            </a:r>
          </a:p>
          <a:p>
            <a:pPr lvl="1"/>
            <a:r>
              <a:rPr lang="en-US" dirty="0" smtClean="0">
                <a:solidFill>
                  <a:srgbClr val="000090"/>
                </a:solidFill>
              </a:rPr>
              <a:t>No modification to scattering chamber needed</a:t>
            </a:r>
          </a:p>
          <a:p>
            <a:r>
              <a:rPr lang="en-US" dirty="0" smtClean="0"/>
              <a:t>Cooperation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and DVCS install together (except DVCS </a:t>
            </a:r>
            <a:r>
              <a:rPr lang="en-US" dirty="0" err="1" smtClean="0"/>
              <a:t>Calo</a:t>
            </a:r>
            <a:r>
              <a:rPr lang="en-US" dirty="0" smtClean="0"/>
              <a:t>.)</a:t>
            </a:r>
          </a:p>
          <a:p>
            <a:pPr lvl="1"/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 runs independently </a:t>
            </a:r>
          </a:p>
          <a:p>
            <a:pPr lvl="2"/>
            <a:r>
              <a:rPr lang="en-US" dirty="0"/>
              <a:t>R</a:t>
            </a:r>
            <a:r>
              <a:rPr lang="en-US" dirty="0" smtClean="0"/>
              <a:t>estrictions on HRS angles from vacuum chamber and DVCS stand</a:t>
            </a:r>
          </a:p>
          <a:p>
            <a:pPr lvl="2"/>
            <a:r>
              <a:rPr lang="en-US" dirty="0" smtClean="0"/>
              <a:t>Restrictions on HRS movement from DVCS cables and stand, </a:t>
            </a:r>
          </a:p>
          <a:p>
            <a:pPr lvl="2"/>
            <a:r>
              <a:rPr lang="en-US" dirty="0" smtClean="0"/>
              <a:t>HRS movement needs manual assistance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One week shutdown to install DVCS </a:t>
            </a:r>
            <a:r>
              <a:rPr lang="en-US" dirty="0" err="1" smtClean="0">
                <a:solidFill>
                  <a:srgbClr val="FF0000"/>
                </a:solidFill>
              </a:rPr>
              <a:t>Calo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lvl="1"/>
            <a:r>
              <a:rPr lang="en-US" dirty="0" smtClean="0"/>
              <a:t>DVCS runs ~3 PAC months</a:t>
            </a:r>
          </a:p>
          <a:p>
            <a:pPr lvl="2"/>
            <a:r>
              <a:rPr lang="en-US" dirty="0" smtClean="0"/>
              <a:t> </a:t>
            </a:r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 acquires parasitic data in HRS-R at large angles.</a:t>
            </a:r>
          </a:p>
          <a:p>
            <a:r>
              <a:rPr lang="en-US" dirty="0" smtClean="0"/>
              <a:t>Symbiosis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and DVCS fully install together</a:t>
            </a:r>
          </a:p>
          <a:p>
            <a:pPr lvl="1"/>
            <a:r>
              <a:rPr lang="en-US" dirty="0" err="1" smtClean="0"/>
              <a:t>GMp</a:t>
            </a:r>
            <a:r>
              <a:rPr lang="en-US" dirty="0" smtClean="0"/>
              <a:t> and DVCS running is interlaced (circa weekly)</a:t>
            </a:r>
          </a:p>
          <a:p>
            <a:pPr lvl="2"/>
            <a:r>
              <a:rPr lang="en-US" dirty="0" smtClean="0"/>
              <a:t>Maximum luminosity is 25μA × 15 cm LH</a:t>
            </a:r>
            <a:r>
              <a:rPr lang="en-US" baseline="-25000" dirty="0" smtClean="0"/>
              <a:t>2</a:t>
            </a:r>
            <a:r>
              <a:rPr lang="en-US" dirty="0" smtClean="0"/>
              <a:t> (radiation limit for DVCS </a:t>
            </a:r>
            <a:r>
              <a:rPr lang="en-US" dirty="0" err="1" smtClean="0"/>
              <a:t>Calo</a:t>
            </a:r>
            <a:r>
              <a:rPr lang="en-US" dirty="0" smtClean="0"/>
              <a:t>.)</a:t>
            </a:r>
          </a:p>
          <a:p>
            <a:pPr lvl="2"/>
            <a:r>
              <a:rPr lang="en-US" dirty="0" smtClean="0"/>
              <a:t>Beam in Compton Chicane </a:t>
            </a:r>
          </a:p>
          <a:p>
            <a:pPr lvl="2"/>
            <a:r>
              <a:rPr lang="en-US" dirty="0" smtClean="0"/>
              <a:t>Restrictions on HRS angles and movement</a:t>
            </a:r>
          </a:p>
          <a:p>
            <a:pPr lvl="2"/>
            <a:r>
              <a:rPr lang="en-US" dirty="0" err="1" smtClean="0">
                <a:solidFill>
                  <a:srgbClr val="000090"/>
                </a:solidFill>
              </a:rPr>
              <a:t>GMp</a:t>
            </a:r>
            <a:r>
              <a:rPr lang="en-US" dirty="0" smtClean="0">
                <a:solidFill>
                  <a:srgbClr val="000090"/>
                </a:solidFill>
              </a:rPr>
              <a:t> acquires “unlimited” parasitic data in wide angle HRS-R</a:t>
            </a:r>
          </a:p>
          <a:p>
            <a:pPr lvl="3"/>
            <a:r>
              <a:rPr lang="en-US" dirty="0" smtClean="0"/>
              <a:t>Luminosity is correlated with beam energy: 10</a:t>
            </a:r>
            <a:r>
              <a:rPr lang="en-US" baseline="30000" dirty="0" smtClean="0"/>
              <a:t>37 </a:t>
            </a:r>
            <a:r>
              <a:rPr lang="en-US" dirty="0" smtClean="0"/>
              <a:t>@ 6.6 GeV,  of 10•10</a:t>
            </a:r>
            <a:r>
              <a:rPr lang="en-US" baseline="30000" dirty="0" smtClean="0"/>
              <a:t>37 </a:t>
            </a:r>
            <a:r>
              <a:rPr lang="en-US" dirty="0" smtClean="0"/>
              <a:t>@ 11 GeV</a:t>
            </a:r>
          </a:p>
          <a:p>
            <a:pPr lvl="2"/>
            <a:r>
              <a:rPr lang="en-US" dirty="0" err="1" smtClean="0">
                <a:solidFill>
                  <a:srgbClr val="FF0000"/>
                </a:solidFill>
              </a:rPr>
              <a:t>GMp</a:t>
            </a:r>
            <a:r>
              <a:rPr lang="en-US" dirty="0" smtClean="0">
                <a:solidFill>
                  <a:srgbClr val="FF0000"/>
                </a:solidFill>
              </a:rPr>
              <a:t> angles &lt; 49° only accessible with  HRS-L </a:t>
            </a:r>
          </a:p>
          <a:p>
            <a:pPr lvl="3"/>
            <a:r>
              <a:rPr lang="en-US" dirty="0" smtClean="0"/>
              <a:t>DVCS </a:t>
            </a:r>
            <a:r>
              <a:rPr lang="en-US" dirty="0" err="1"/>
              <a:t>C</a:t>
            </a:r>
            <a:r>
              <a:rPr lang="en-US" dirty="0" err="1" smtClean="0"/>
              <a:t>alo</a:t>
            </a:r>
            <a:r>
              <a:rPr lang="en-US" dirty="0" smtClean="0"/>
              <a:t> parked in “safe mode” at 5.5 m from target at 14°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100667" y="479778"/>
            <a:ext cx="4675481" cy="1495778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867364" y="611481"/>
            <a:ext cx="4156192" cy="1364075"/>
          </a:xfrm>
          <a:prstGeom prst="line">
            <a:avLst/>
          </a:pr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26668" y="1329225"/>
            <a:ext cx="232362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11 GeV beam before Autumn 2014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867364" y="4459111"/>
            <a:ext cx="6329303" cy="224837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841031" y="4508034"/>
            <a:ext cx="6329303" cy="2248370"/>
          </a:xfrm>
          <a:prstGeom prst="line">
            <a:avLst/>
          </a:prstGeom>
          <a:ln w="762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97704" y="4600221"/>
            <a:ext cx="1382889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Too many restrictions on </a:t>
            </a:r>
            <a:r>
              <a:rPr lang="en-US" i="1" dirty="0" err="1" smtClean="0">
                <a:solidFill>
                  <a:srgbClr val="FFFFFF"/>
                </a:solidFill>
              </a:rPr>
              <a:t>G</a:t>
            </a:r>
            <a:r>
              <a:rPr lang="en-US" i="1" baseline="-25000" dirty="0" err="1" smtClean="0">
                <a:solidFill>
                  <a:srgbClr val="FFFFFF"/>
                </a:solidFill>
              </a:rPr>
              <a:t>M</a:t>
            </a:r>
            <a:r>
              <a:rPr lang="en-US" baseline="30000" dirty="0" err="1" smtClean="0">
                <a:solidFill>
                  <a:srgbClr val="FFFFFF"/>
                </a:solidFill>
              </a:rPr>
              <a:t>p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61714" y="2540000"/>
            <a:ext cx="1718879" cy="92333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Must have DVCS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DAQ operational Jan 2014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4519" y="82225"/>
            <a:ext cx="21877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DVCS-GMP Symbiosis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31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68799" cy="913427"/>
          </a:xfrm>
        </p:spPr>
        <p:txBody>
          <a:bodyPr/>
          <a:lstStyle/>
          <a:p>
            <a:r>
              <a:rPr lang="en-US" dirty="0" smtClean="0"/>
              <a:t>DVCS Cabling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9" y="2122129"/>
            <a:ext cx="4643011" cy="3482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717" y="47176"/>
            <a:ext cx="4170515" cy="55572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4968" y="1360129"/>
            <a:ext cx="450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Spectrometers movement must be monitored</a:t>
            </a:r>
          </a:p>
          <a:p>
            <a:r>
              <a:rPr lang="en-US" dirty="0" smtClean="0"/>
              <a:t>in the Hall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5" y="3097161"/>
            <a:ext cx="1920192" cy="369332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220 RG-213 cables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546645" y="2621935"/>
            <a:ext cx="311360" cy="47522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8709" y="4023032"/>
            <a:ext cx="3584684" cy="2688513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9" name="Straight Arrow Connector 8"/>
          <p:cNvCxnSpPr/>
          <p:nvPr/>
        </p:nvCxnSpPr>
        <p:spPr>
          <a:xfrm flipH="1">
            <a:off x="5866581" y="3466493"/>
            <a:ext cx="991424" cy="1048152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13933" y="5847462"/>
            <a:ext cx="3903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DVCS cables must be moved by hand with HRS-L movement</a:t>
            </a:r>
          </a:p>
          <a:p>
            <a:pPr algn="r"/>
            <a:r>
              <a:rPr lang="en-US" dirty="0" smtClean="0"/>
              <a:t>(multi-person effort)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5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New (skinny) support for DVCS Stand </a:t>
            </a:r>
            <a:br>
              <a:rPr lang="en-US" sz="4000" dirty="0" smtClean="0"/>
            </a:br>
            <a:r>
              <a:rPr lang="en-US" sz="3600" dirty="0" smtClean="0"/>
              <a:t>HRS-L: 20.2°; HRS-R: –43°; DVCS:–8.5°</a:t>
            </a:r>
            <a:endParaRPr lang="en-US" sz="3600" dirty="0"/>
          </a:p>
        </p:txBody>
      </p:sp>
      <p:pic>
        <p:nvPicPr>
          <p:cNvPr id="3" name="Picture 2" descr="DVCS_FROM_DOWNSTREA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479" y="1345260"/>
            <a:ext cx="7119461" cy="536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0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5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DVCS: –8.5° and 2.0 m from target center</a:t>
            </a:r>
            <a:br>
              <a:rPr lang="en-US" sz="3200" dirty="0" smtClean="0"/>
            </a:br>
            <a:r>
              <a:rPr lang="en-US" sz="3200" dirty="0" smtClean="0"/>
              <a:t>HRS-L: 20.2°        HRS-R: -43.0°</a:t>
            </a:r>
            <a:endParaRPr lang="en-US" sz="3200" dirty="0"/>
          </a:p>
        </p:txBody>
      </p:sp>
      <p:pic>
        <p:nvPicPr>
          <p:cNvPr id="3" name="Picture 2" descr="DVCS_P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2" y="1277492"/>
            <a:ext cx="7933849" cy="53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3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75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DVCS: </a:t>
            </a:r>
            <a:r>
              <a:rPr lang="en-US" sz="3200" dirty="0" smtClean="0"/>
              <a:t>–</a:t>
            </a:r>
            <a:r>
              <a:rPr lang="en-US" sz="3200" dirty="0" smtClean="0"/>
              <a:t>10.2</a:t>
            </a:r>
            <a:r>
              <a:rPr lang="en-US" sz="3200" dirty="0" smtClean="0"/>
              <a:t>° </a:t>
            </a:r>
            <a:r>
              <a:rPr lang="en-US" sz="3200" dirty="0" smtClean="0"/>
              <a:t>and </a:t>
            </a:r>
            <a:r>
              <a:rPr lang="en-US" sz="3200" dirty="0" smtClean="0"/>
              <a:t>3.0 </a:t>
            </a:r>
            <a:r>
              <a:rPr lang="en-US" sz="3200" dirty="0" smtClean="0"/>
              <a:t>m from target center</a:t>
            </a:r>
            <a:br>
              <a:rPr lang="en-US" sz="3200" dirty="0" smtClean="0"/>
            </a:br>
            <a:r>
              <a:rPr lang="en-US" sz="3200" dirty="0" smtClean="0"/>
              <a:t>(minimum distance 1.5 m)</a:t>
            </a:r>
            <a:endParaRPr lang="en-US" sz="3200" dirty="0"/>
          </a:p>
        </p:txBody>
      </p:sp>
      <p:pic>
        <p:nvPicPr>
          <p:cNvPr id="4" name="Picture 3" descr="Calo10.2deg3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46" y="1176866"/>
            <a:ext cx="7745254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Angle </a:t>
            </a:r>
            <a:r>
              <a:rPr lang="en-US" dirty="0" smtClean="0"/>
              <a:t>Restrictions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Minimum (central) HRS—DVCS-</a:t>
            </a:r>
            <a:r>
              <a:rPr lang="en-US" dirty="0" err="1" smtClean="0"/>
              <a:t>Calo</a:t>
            </a:r>
            <a:r>
              <a:rPr lang="en-US" dirty="0" smtClean="0"/>
              <a:t> opening </a:t>
            </a:r>
            <a:r>
              <a:rPr lang="en-US" dirty="0" smtClean="0"/>
              <a:t>angles: (</a:t>
            </a:r>
            <a:r>
              <a:rPr lang="en-US" dirty="0" smtClean="0"/>
              <a:t>limited by DVCS-</a:t>
            </a:r>
            <a:r>
              <a:rPr lang="en-US" dirty="0" err="1" smtClean="0"/>
              <a:t>Calo</a:t>
            </a:r>
            <a:r>
              <a:rPr lang="en-US" dirty="0" smtClean="0"/>
              <a:t> stand)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HRS-L)–</a:t>
            </a: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DVCS-</a:t>
            </a:r>
            <a:r>
              <a:rPr lang="en-US" dirty="0" err="1" smtClean="0"/>
              <a:t>Calo</a:t>
            </a:r>
            <a:r>
              <a:rPr lang="en-US" dirty="0" smtClean="0"/>
              <a:t>) ≥ 28.7° </a:t>
            </a:r>
          </a:p>
          <a:p>
            <a:pPr lvl="2"/>
            <a:r>
              <a:rPr lang="en-US" dirty="0" smtClean="0"/>
              <a:t>HRS-L ≥ 19° with DVCS-</a:t>
            </a:r>
            <a:r>
              <a:rPr lang="en-US" dirty="0" err="1" smtClean="0"/>
              <a:t>Calo</a:t>
            </a:r>
            <a:r>
              <a:rPr lang="en-US" dirty="0" smtClean="0"/>
              <a:t> @ –9.7°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DVCS-</a:t>
            </a:r>
            <a:r>
              <a:rPr lang="en-US" dirty="0" err="1" smtClean="0"/>
              <a:t>Calo</a:t>
            </a:r>
            <a:r>
              <a:rPr lang="en-US" dirty="0" smtClean="0"/>
              <a:t>)–</a:t>
            </a:r>
            <a:r>
              <a:rPr lang="en-US" dirty="0" smtClean="0">
                <a:latin typeface="Symbol" charset="2"/>
                <a:cs typeface="Symbol" charset="2"/>
              </a:rPr>
              <a:t>q(</a:t>
            </a:r>
            <a:r>
              <a:rPr lang="en-US" dirty="0" smtClean="0"/>
              <a:t>HRS-R) ≥ </a:t>
            </a:r>
            <a:r>
              <a:rPr lang="en-US" dirty="0" smtClean="0"/>
              <a:t>34.5</a:t>
            </a:r>
            <a:r>
              <a:rPr lang="en-US" dirty="0" smtClean="0"/>
              <a:t>° </a:t>
            </a:r>
          </a:p>
          <a:p>
            <a:pPr lvl="2"/>
            <a:r>
              <a:rPr lang="en-US" dirty="0" smtClean="0"/>
              <a:t>|HRS-R| ≥ </a:t>
            </a:r>
            <a:r>
              <a:rPr lang="en-US" dirty="0"/>
              <a:t>4</a:t>
            </a:r>
            <a:r>
              <a:rPr lang="en-US" dirty="0" smtClean="0"/>
              <a:t>9° with DVCS-</a:t>
            </a:r>
            <a:r>
              <a:rPr lang="en-US" dirty="0" err="1" smtClean="0"/>
              <a:t>Calo</a:t>
            </a:r>
            <a:r>
              <a:rPr lang="en-US" dirty="0" smtClean="0"/>
              <a:t> @ –14.5°</a:t>
            </a:r>
          </a:p>
          <a:p>
            <a:r>
              <a:rPr lang="en-US" dirty="0" smtClean="0"/>
              <a:t>Restrictions of the common Scattering Chamber design</a:t>
            </a:r>
          </a:p>
          <a:p>
            <a:pPr lvl="1"/>
            <a:r>
              <a:rPr lang="en-US" dirty="0" smtClean="0"/>
              <a:t>HRS-L ≤ 46°</a:t>
            </a:r>
          </a:p>
          <a:p>
            <a:pPr lvl="1"/>
            <a:r>
              <a:rPr lang="en-US" dirty="0" smtClean="0"/>
              <a:t>HRS-R:  33°—80°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663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2-v2 from 2012.09.07 A08025-03-03-0205 rev- Chmbr Atch - Flg Left Opening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1269" y="-643850"/>
            <a:ext cx="3689201" cy="44524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30" y="110758"/>
            <a:ext cx="4678515" cy="5447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Scattering Chamber</a:t>
            </a:r>
            <a:endParaRPr lang="en-US" dirty="0"/>
          </a:p>
        </p:txBody>
      </p:sp>
      <p:pic>
        <p:nvPicPr>
          <p:cNvPr id="5" name="Picture 4" descr="Page1 from 2012.09.07 A08025-03-03-0205 rev- Chmbr Atch - Flg Left Openin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1086" y="1804121"/>
            <a:ext cx="4818817" cy="528894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321277" y="3921959"/>
            <a:ext cx="4699820" cy="16004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HRS-L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sz="2400" dirty="0" smtClean="0"/>
              <a:t>12.5°—46° (central angles)</a:t>
            </a:r>
          </a:p>
          <a:p>
            <a:pPr lvl="2">
              <a:buClr>
                <a:srgbClr val="660066"/>
              </a:buClr>
              <a:buFont typeface="Wingdings" charset="2"/>
              <a:buChar char="§"/>
            </a:pPr>
            <a:r>
              <a:rPr lang="en-US" sz="2000" dirty="0" smtClean="0"/>
              <a:t>14.5° min w/ </a:t>
            </a:r>
            <a:r>
              <a:rPr lang="en-US" sz="2000" dirty="0" err="1" smtClean="0"/>
              <a:t>Calo</a:t>
            </a:r>
            <a:r>
              <a:rPr lang="en-US" sz="2000" dirty="0" smtClean="0"/>
              <a:t> @ 14.5°</a:t>
            </a:r>
          </a:p>
          <a:p>
            <a:pPr lvl="2">
              <a:buClr>
                <a:srgbClr val="660066"/>
              </a:buClr>
              <a:buFont typeface="Wingdings" charset="2"/>
              <a:buChar char="§"/>
            </a:pPr>
            <a:endParaRPr lang="en-US" sz="20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5661742" y="2875935"/>
            <a:ext cx="1433871" cy="11143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4227871" y="4421239"/>
            <a:ext cx="540774" cy="4129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61742" y="1834343"/>
            <a:ext cx="686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DVCS</a:t>
            </a:r>
          </a:p>
          <a:p>
            <a:r>
              <a:rPr lang="en-US" dirty="0" err="1" smtClean="0"/>
              <a:t>Calo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29807" y="748528"/>
            <a:ext cx="4699820" cy="1085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Font typeface="Arial"/>
              <a:buChar char="•"/>
            </a:pPr>
            <a:r>
              <a:rPr lang="en-US" sz="2400" dirty="0" smtClean="0"/>
              <a:t>HRS-R  (central angles)</a:t>
            </a:r>
          </a:p>
          <a:p>
            <a:pPr lvl="1">
              <a:buClr>
                <a:srgbClr val="660066"/>
              </a:buClr>
              <a:buFont typeface="Wingdings" charset="2"/>
              <a:buChar char="§"/>
            </a:pPr>
            <a:r>
              <a:rPr lang="en-US" sz="2000" dirty="0" smtClean="0"/>
              <a:t>49°—80° w/ DVCS </a:t>
            </a:r>
            <a:r>
              <a:rPr lang="en-US" sz="2000" dirty="0" err="1" smtClean="0"/>
              <a:t>Calo</a:t>
            </a:r>
            <a:r>
              <a:rPr lang="en-US" sz="2000" dirty="0" smtClean="0"/>
              <a:t> @ 14.5°</a:t>
            </a:r>
            <a:endParaRPr lang="en-US" sz="20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71948" y="1305690"/>
            <a:ext cx="691536" cy="3602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36335" y="1074812"/>
            <a:ext cx="1666568" cy="2935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62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5031</TotalTime>
  <Words>787</Words>
  <Application>Microsoft Macintosh PowerPoint</Application>
  <PresentationFormat>On-screen Show (4:3)</PresentationFormat>
  <Paragraphs>220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2014 DVCS Run Preparations</vt:lpstr>
      <vt:lpstr>PowerPoint Presentation</vt:lpstr>
      <vt:lpstr>Three models:</vt:lpstr>
      <vt:lpstr>DVCS Cabling</vt:lpstr>
      <vt:lpstr>New (skinny) support for DVCS Stand  HRS-L: 20.2°; HRS-R: –43°; DVCS:–8.5°</vt:lpstr>
      <vt:lpstr>DVCS: –8.5° and 2.0 m from target center HRS-L: 20.2°        HRS-R: -43.0°</vt:lpstr>
      <vt:lpstr>DVCS: –10.2° and 3.0 m from target center (minimum distance 1.5 m)</vt:lpstr>
      <vt:lpstr>Angle Restrictions</vt:lpstr>
      <vt:lpstr>Scattering Chamber</vt:lpstr>
      <vt:lpstr>E12-04-114 DVCS Kinematics:      nucl-ex/0609015</vt:lpstr>
      <vt:lpstr>Detector Configuration</vt:lpstr>
      <vt:lpstr>2013 – DVCS Collaboration Work</vt:lpstr>
      <vt:lpstr>2013 w/ Hall A staff</vt:lpstr>
      <vt:lpstr>GMp Proposal</vt:lpstr>
    </vt:vector>
  </TitlesOfParts>
  <Company>ODU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Charles Hyde</dc:creator>
  <cp:lastModifiedBy>Charles Earl Hyde</cp:lastModifiedBy>
  <cp:revision>48</cp:revision>
  <cp:lastPrinted>2012-12-11T14:34:49Z</cp:lastPrinted>
  <dcterms:created xsi:type="dcterms:W3CDTF">2012-09-21T13:14:35Z</dcterms:created>
  <dcterms:modified xsi:type="dcterms:W3CDTF">2012-12-11T16:00:32Z</dcterms:modified>
</cp:coreProperties>
</file>