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5.xml" ContentType="application/vnd.openxmlformats-officedocument.presentationml.notesSlide+xml"/>
  <Override PartName="/ppt/embeddings/Microsoft_Equation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3"/>
  </p:notesMasterIdLst>
  <p:sldIdLst>
    <p:sldId id="256" r:id="rId2"/>
    <p:sldId id="277" r:id="rId3"/>
    <p:sldId id="257" r:id="rId4"/>
    <p:sldId id="278" r:id="rId5"/>
    <p:sldId id="259" r:id="rId6"/>
    <p:sldId id="263" r:id="rId7"/>
    <p:sldId id="264" r:id="rId8"/>
    <p:sldId id="279" r:id="rId9"/>
    <p:sldId id="280" r:id="rId10"/>
    <p:sldId id="281" r:id="rId11"/>
    <p:sldId id="282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E3E3"/>
    <a:srgbClr val="FF1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46" autoAdjust="0"/>
    <p:restoredTop sz="90929"/>
  </p:normalViewPr>
  <p:slideViewPr>
    <p:cSldViewPr>
      <p:cViewPr>
        <p:scale>
          <a:sx n="100" d="100"/>
          <a:sy n="100" d="100"/>
        </p:scale>
        <p:origin x="-832" y="6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3C1F76-12D1-8A40-B492-FFCFEDE84D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0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EBBDEF-34C1-8A46-BEF1-CA1624897EB7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E8C4EE-69C0-574A-AC32-3132AC8E8AA8}" type="slidenum">
              <a:rPr lang="en-US"/>
              <a:pPr/>
              <a:t>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C10E88-02BA-DD47-BD17-A467F3C269BD}" type="slidenum">
              <a:rPr lang="en-US"/>
              <a:pPr/>
              <a:t>5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9F8A1-D2C5-0E43-AF06-816EF74004B0}" type="slidenum">
              <a:rPr lang="en-US"/>
              <a:pPr/>
              <a:t>6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4374C-46AF-AE46-B402-8C99EF43A23D}" type="slidenum">
              <a:rPr lang="en-US"/>
              <a:pPr/>
              <a:t>7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2039D-917F-6546-9F17-5EBF134E6A8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84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04933-4EA1-6748-A0E5-38C01181736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25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D8112-B4BE-AA4C-ACC7-B13EAAEC067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00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3023A-DEE7-E64B-8E47-61E5BA29E5D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54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7832E-AFA3-7249-983D-FCDAE27C96E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16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CA52C-F216-DF4C-90D9-408F698D295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68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6142E-7E00-F543-98C1-11B29C4600E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28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87AED-3844-1D40-BBF0-29CD9A5BC0C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259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18F1D-AD4F-7E48-AC63-E6BF9D6F71F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05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07470-F68F-BE44-AAF3-DE901419E97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77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F75AA-FDA2-1C48-A3B6-DC14D1A3EAB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30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04FF"/>
            </a:gs>
            <a:gs pos="50000">
              <a:srgbClr val="A7F4FF"/>
            </a:gs>
            <a:gs pos="100000">
              <a:srgbClr val="0304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7620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3352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485C68-4306-CF49-883B-8550A0487992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omic Sans MS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omic Sans MS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omic Sans MS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omic Sans M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omic Sans MS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omic Sans MS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omic Sans MS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omic Sans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SzPct val="130000"/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3" charset="0"/>
        <a:buChar char="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Arial" charset="0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4.emf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Microsoft_Equation2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8229600" cy="2133600"/>
          </a:xfrm>
        </p:spPr>
        <p:txBody>
          <a:bodyPr/>
          <a:lstStyle/>
          <a:p>
            <a:pPr algn="l"/>
            <a:r>
              <a:rPr lang="en-US" dirty="0" smtClean="0"/>
              <a:t>Polarized Targets for DVCS at 11 GeV:</a:t>
            </a:r>
            <a:br>
              <a:rPr lang="en-US" dirty="0" smtClean="0"/>
            </a:br>
            <a:r>
              <a:rPr lang="en-US" dirty="0" smtClean="0"/>
              <a:t>Required for separation of </a:t>
            </a:r>
            <a:br>
              <a:rPr lang="en-US" dirty="0" smtClean="0"/>
            </a:br>
            <a:r>
              <a:rPr lang="en-US" i="1" dirty="0" smtClean="0"/>
              <a:t>H, E, ˜H, </a:t>
            </a:r>
            <a:r>
              <a:rPr lang="en-US" i="1" dirty="0" err="1" smtClean="0"/>
              <a:t>Ẽ</a:t>
            </a:r>
            <a:r>
              <a:rPr lang="en-US" i="1" dirty="0"/>
              <a:t> </a:t>
            </a:r>
            <a:r>
              <a:rPr lang="en-US" i="1" dirty="0" smtClean="0"/>
              <a:t> </a:t>
            </a:r>
            <a:r>
              <a:rPr lang="en-US" dirty="0" smtClean="0"/>
              <a:t>GPDs </a:t>
            </a:r>
            <a:r>
              <a:rPr lang="en-US" i="1" dirty="0" smtClean="0"/>
              <a:t>on x=</a:t>
            </a:r>
            <a:r>
              <a:rPr lang="en-US" i="1" dirty="0" smtClean="0">
                <a:latin typeface="Symbol" charset="2"/>
                <a:cs typeface="Symbol" charset="2"/>
              </a:rPr>
              <a:t>x </a:t>
            </a:r>
            <a:r>
              <a:rPr lang="en-US" dirty="0" smtClean="0">
                <a:latin typeface="+mn-lt"/>
                <a:cs typeface="Symbol" charset="2"/>
              </a:rPr>
              <a:t>line.</a:t>
            </a:r>
            <a:endParaRPr lang="en-US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Charles Hyde</a:t>
            </a:r>
          </a:p>
          <a:p>
            <a:r>
              <a:rPr lang="en-US" altLang="ja-JP" dirty="0" smtClean="0"/>
              <a:t>Old </a:t>
            </a:r>
            <a:r>
              <a:rPr lang="en-US" altLang="ja-JP" dirty="0"/>
              <a:t>Dominion University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200400" y="381000"/>
            <a:ext cx="563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 smtClean="0"/>
              <a:t>Workshop on DVCS and other opportunities in Hall C</a:t>
            </a:r>
          </a:p>
          <a:p>
            <a:r>
              <a:rPr lang="en-US" sz="1800" dirty="0" smtClean="0"/>
              <a:t>11 Nov 2012, </a:t>
            </a:r>
            <a:r>
              <a:rPr lang="en-US" sz="1800" dirty="0" err="1" smtClean="0"/>
              <a:t>Orsay</a:t>
            </a:r>
            <a:r>
              <a:rPr lang="en-US" sz="1800" dirty="0" smtClean="0"/>
              <a:t>, France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6724"/>
            <a:ext cx="9144000" cy="5015076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10600" cy="914400"/>
          </a:xfrm>
        </p:spPr>
        <p:txBody>
          <a:bodyPr/>
          <a:lstStyle/>
          <a:p>
            <a:r>
              <a:rPr lang="en-US" i="1" dirty="0" smtClean="0"/>
              <a:t>Q</a:t>
            </a:r>
            <a:r>
              <a:rPr lang="en-US" i="1" baseline="30000" dirty="0" smtClean="0"/>
              <a:t>2</a:t>
            </a:r>
            <a:r>
              <a:rPr lang="en-US" i="1" dirty="0" smtClean="0"/>
              <a:t> = 3.05 GeV</a:t>
            </a:r>
            <a:r>
              <a:rPr lang="en-US" i="1" baseline="30000" dirty="0" smtClean="0"/>
              <a:t>2</a:t>
            </a:r>
            <a:r>
              <a:rPr lang="en-US" i="1" dirty="0" smtClean="0"/>
              <a:t>,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Bj</a:t>
            </a:r>
            <a:r>
              <a:rPr lang="en-US" i="1" dirty="0" smtClean="0"/>
              <a:t>=0.36,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Min</a:t>
            </a:r>
            <a:r>
              <a:rPr lang="en-US" i="1" dirty="0" smtClean="0"/>
              <a:t>–t=0.05 GeV</a:t>
            </a:r>
            <a:r>
              <a:rPr lang="en-US" i="1" baseline="30000" dirty="0" smtClean="0"/>
              <a:t>2</a:t>
            </a:r>
            <a:br>
              <a:rPr lang="en-US" i="1" baseline="30000" dirty="0" smtClean="0"/>
            </a:br>
            <a:r>
              <a:rPr lang="en-US" sz="2800" i="1" dirty="0" err="1" smtClean="0"/>
              <a:t>Δt</a:t>
            </a:r>
            <a:r>
              <a:rPr lang="en-US" sz="2800" i="1" dirty="0" smtClean="0"/>
              <a:t>=0.10GeV</a:t>
            </a:r>
            <a:r>
              <a:rPr lang="en-US" sz="2800" i="1" baseline="30000" dirty="0" smtClean="0"/>
              <a:t>2</a:t>
            </a:r>
            <a:r>
              <a:rPr lang="en-US" sz="2800" i="1" dirty="0" smtClean="0"/>
              <a:t>, 16 days @ 3•10</a:t>
            </a:r>
            <a:r>
              <a:rPr lang="en-US" sz="2800" i="1" baseline="30000" dirty="0" smtClean="0"/>
              <a:t>36</a:t>
            </a:r>
            <a:r>
              <a:rPr lang="en-US" sz="2800" i="1" dirty="0" smtClean="0"/>
              <a:t>×60%×80%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724400"/>
            <a:ext cx="29718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Pol=Z </a:t>
            </a:r>
            <a:br>
              <a:rPr lang="en-US" sz="2000" dirty="0" smtClean="0"/>
            </a:br>
            <a:r>
              <a:rPr lang="en-US" sz="2000" dirty="0" smtClean="0"/>
              <a:t>(Longitudinal)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828800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 spin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18288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 single spin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487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10600" cy="914400"/>
          </a:xfrm>
        </p:spPr>
        <p:txBody>
          <a:bodyPr/>
          <a:lstStyle/>
          <a:p>
            <a:r>
              <a:rPr lang="en-US" i="1" dirty="0" smtClean="0"/>
              <a:t>Q</a:t>
            </a:r>
            <a:r>
              <a:rPr lang="en-US" i="1" baseline="30000" dirty="0" smtClean="0"/>
              <a:t>2</a:t>
            </a:r>
            <a:r>
              <a:rPr lang="en-US" i="1" dirty="0" smtClean="0"/>
              <a:t> = 3.05 GeV</a:t>
            </a:r>
            <a:r>
              <a:rPr lang="en-US" i="1" baseline="30000" dirty="0" smtClean="0"/>
              <a:t>2</a:t>
            </a:r>
            <a:r>
              <a:rPr lang="en-US" i="1" dirty="0" smtClean="0"/>
              <a:t>,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Bj</a:t>
            </a:r>
            <a:r>
              <a:rPr lang="en-US" i="1" dirty="0" smtClean="0"/>
              <a:t>=0.36,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Min</a:t>
            </a:r>
            <a:r>
              <a:rPr lang="en-US" i="1" dirty="0" smtClean="0"/>
              <a:t>–t=0.05 GeV</a:t>
            </a:r>
            <a:r>
              <a:rPr lang="en-US" i="1" baseline="30000" dirty="0" smtClean="0"/>
              <a:t>2</a:t>
            </a:r>
            <a:br>
              <a:rPr lang="en-US" i="1" baseline="30000" dirty="0" smtClean="0"/>
            </a:br>
            <a:r>
              <a:rPr lang="en-US" sz="2800" i="1" dirty="0" err="1" smtClean="0"/>
              <a:t>Δt</a:t>
            </a:r>
            <a:r>
              <a:rPr lang="en-US" sz="2800" i="1" dirty="0" smtClean="0"/>
              <a:t>=0.10GeV</a:t>
            </a:r>
            <a:r>
              <a:rPr lang="en-US" sz="2800" i="1" baseline="30000" dirty="0" smtClean="0"/>
              <a:t>2</a:t>
            </a:r>
            <a:r>
              <a:rPr lang="en-US" sz="2800" i="1" dirty="0" smtClean="0"/>
              <a:t>, 16 days @ 3•10</a:t>
            </a:r>
            <a:r>
              <a:rPr lang="en-US" sz="2800" i="1" baseline="30000" dirty="0" smtClean="0"/>
              <a:t>36</a:t>
            </a:r>
            <a:r>
              <a:rPr lang="en-US" sz="2800" i="1" dirty="0" smtClean="0"/>
              <a:t>×60%×80%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685800"/>
          </a:xfrm>
          <a:solidFill>
            <a:srgbClr val="FFFFFF"/>
          </a:solidFill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One-</a:t>
            </a:r>
            <a:r>
              <a:rPr lang="en-US" sz="2000" dirty="0" err="1" smtClean="0"/>
              <a:t>σ</a:t>
            </a:r>
            <a:r>
              <a:rPr lang="en-US" sz="2000" dirty="0" smtClean="0"/>
              <a:t> sensitivity </a:t>
            </a:r>
            <a:r>
              <a:rPr lang="en-US" sz="2000" dirty="0" err="1" smtClean="0"/>
              <a:t>Δ</a:t>
            </a:r>
            <a:r>
              <a:rPr lang="en-US" sz="2000" dirty="0" smtClean="0"/>
              <a:t>(</a:t>
            </a:r>
            <a:r>
              <a:rPr lang="en-US" sz="2000" dirty="0" err="1" smtClean="0"/>
              <a:t>J</a:t>
            </a:r>
            <a:r>
              <a:rPr lang="en-US" sz="2000" baseline="-25000" dirty="0" err="1" smtClean="0"/>
              <a:t>u</a:t>
            </a:r>
            <a:r>
              <a:rPr lang="en-US" sz="2000" dirty="0" err="1" smtClean="0"/>
              <a:t>,J</a:t>
            </a:r>
            <a:r>
              <a:rPr lang="en-US" sz="2000" baseline="-25000" dirty="0" err="1" smtClean="0"/>
              <a:t>d</a:t>
            </a:r>
            <a:r>
              <a:rPr lang="en-US" sz="2000" dirty="0" smtClean="0"/>
              <a:t>) = 0.06 (parameters of </a:t>
            </a:r>
            <a:r>
              <a:rPr lang="en-US" sz="2000" i="1" dirty="0" smtClean="0"/>
              <a:t>E </a:t>
            </a:r>
            <a:r>
              <a:rPr lang="en-US" sz="2000" dirty="0" smtClean="0"/>
              <a:t>in VGG model)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501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7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Polarized Protons, Neutrons in CLAS12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5626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Longitudinally polarized NH</a:t>
            </a:r>
            <a:r>
              <a:rPr lang="en-US" baseline="-25000" dirty="0" smtClean="0"/>
              <a:t>3</a:t>
            </a:r>
            <a:r>
              <a:rPr lang="en-US" dirty="0" smtClean="0"/>
              <a:t> target</a:t>
            </a:r>
          </a:p>
          <a:p>
            <a:pPr lvl="1"/>
            <a:r>
              <a:rPr lang="en-US" dirty="0" smtClean="0"/>
              <a:t>100 days approved</a:t>
            </a:r>
          </a:p>
          <a:p>
            <a:pPr lvl="1"/>
            <a:r>
              <a:rPr lang="en-US" dirty="0" smtClean="0"/>
              <a:t>polarized proton luminosity ~ 10</a:t>
            </a:r>
            <a:r>
              <a:rPr lang="en-US" baseline="30000" dirty="0" smtClean="0"/>
              <a:t>34</a:t>
            </a:r>
            <a:r>
              <a:rPr lang="en-US" dirty="0" smtClean="0"/>
              <a:t> ?</a:t>
            </a:r>
          </a:p>
          <a:p>
            <a:pPr lvl="1"/>
            <a:r>
              <a:rPr lang="en-US" dirty="0" smtClean="0"/>
              <a:t>Extensive data taken already at 6 GeV</a:t>
            </a:r>
          </a:p>
          <a:p>
            <a:r>
              <a:rPr lang="en-US" dirty="0" smtClean="0"/>
              <a:t>Transversely polarized protons in </a:t>
            </a:r>
            <a:r>
              <a:rPr lang="en-US" dirty="0" err="1" smtClean="0"/>
              <a:t>HDice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C2 approval from PAC, pending luminosity and polarization milestones</a:t>
            </a:r>
          </a:p>
          <a:p>
            <a:r>
              <a:rPr lang="en-US" dirty="0" smtClean="0"/>
              <a:t>Longitudinal ND</a:t>
            </a:r>
            <a:r>
              <a:rPr lang="en-US" baseline="-25000" dirty="0" smtClean="0"/>
              <a:t>3</a:t>
            </a:r>
            <a:r>
              <a:rPr lang="en-US" dirty="0" smtClean="0"/>
              <a:t> or </a:t>
            </a:r>
            <a:r>
              <a:rPr lang="en-US" dirty="0" err="1" smtClean="0"/>
              <a:t>LiD</a:t>
            </a:r>
            <a:r>
              <a:rPr lang="en-US" dirty="0" smtClean="0"/>
              <a:t> likely (proposals?)</a:t>
            </a:r>
          </a:p>
          <a:p>
            <a:pPr lvl="1"/>
            <a:r>
              <a:rPr lang="en-US" dirty="0" err="1" smtClean="0"/>
              <a:t>Unpolarized</a:t>
            </a:r>
            <a:r>
              <a:rPr lang="en-US" dirty="0" smtClean="0"/>
              <a:t> D</a:t>
            </a:r>
            <a:r>
              <a:rPr lang="en-US" baseline="-25000" dirty="0" smtClean="0"/>
              <a:t>2</a:t>
            </a:r>
            <a:r>
              <a:rPr lang="en-US" dirty="0" smtClean="0"/>
              <a:t> program with </a:t>
            </a:r>
            <a:r>
              <a:rPr lang="en-US" dirty="0" err="1" smtClean="0"/>
              <a:t>Orsay</a:t>
            </a:r>
            <a:r>
              <a:rPr lang="en-US" dirty="0" smtClean="0"/>
              <a:t> neutron detector in central barrel</a:t>
            </a:r>
          </a:p>
          <a:p>
            <a:r>
              <a:rPr lang="en-US" dirty="0" smtClean="0"/>
              <a:t>No active program for transversely polarized neutrons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10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5105400" cy="762000"/>
          </a:xfrm>
        </p:spPr>
        <p:txBody>
          <a:bodyPr/>
          <a:lstStyle/>
          <a:p>
            <a:r>
              <a:rPr lang="en-US" sz="2800"/>
              <a:t>Hall A Polarized </a:t>
            </a:r>
            <a:r>
              <a:rPr lang="en-US" sz="2800" baseline="30000"/>
              <a:t>3</a:t>
            </a:r>
            <a:r>
              <a:rPr lang="en-US" sz="2800"/>
              <a:t>He Target</a:t>
            </a:r>
            <a:endParaRPr lang="en-US"/>
          </a:p>
        </p:txBody>
      </p:sp>
      <p:pic>
        <p:nvPicPr>
          <p:cNvPr id="4100" name="Picture 4" descr="target_sy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3546475" cy="343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14800"/>
            <a:ext cx="3400425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5181600" cy="53340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22250" indent="-222250">
              <a:lnSpc>
                <a:spcPct val="90000"/>
              </a:lnSpc>
            </a:pPr>
            <a:r>
              <a:rPr lang="en-US" sz="2400" dirty="0"/>
              <a:t>Maximum neutron luminosity 10</a:t>
            </a:r>
            <a:r>
              <a:rPr lang="en-US" sz="2400" baseline="30000" dirty="0"/>
              <a:t>36</a:t>
            </a:r>
            <a:endParaRPr lang="en-US" sz="2400" dirty="0"/>
          </a:p>
          <a:p>
            <a:pPr marL="698500" lvl="1">
              <a:lnSpc>
                <a:spcPct val="90000"/>
              </a:lnSpc>
            </a:pPr>
            <a:r>
              <a:rPr lang="en-US" sz="2000" dirty="0"/>
              <a:t>14 </a:t>
            </a:r>
            <a:r>
              <a:rPr lang="en-US" sz="2000" dirty="0" err="1"/>
              <a:t>atm</a:t>
            </a:r>
            <a:r>
              <a:rPr lang="en-US" sz="2000" dirty="0"/>
              <a:t> </a:t>
            </a:r>
            <a:r>
              <a:rPr lang="en-US" sz="2000" dirty="0">
                <a:sym typeface="Symbol" charset="0"/>
              </a:rPr>
              <a:t></a:t>
            </a:r>
            <a:r>
              <a:rPr lang="en-US" sz="2000" dirty="0"/>
              <a:t> 40 cm</a:t>
            </a:r>
          </a:p>
          <a:p>
            <a:pPr marL="222250" indent="-222250">
              <a:lnSpc>
                <a:spcPct val="90000"/>
              </a:lnSpc>
            </a:pPr>
            <a:r>
              <a:rPr lang="ja-JP" altLang="en-US" sz="2400" dirty="0"/>
              <a:t>“</a:t>
            </a:r>
            <a:r>
              <a:rPr lang="en-US" sz="2400" dirty="0"/>
              <a:t>Background</a:t>
            </a:r>
            <a:r>
              <a:rPr lang="ja-JP" altLang="en-US" sz="2400" dirty="0"/>
              <a:t>”</a:t>
            </a:r>
            <a:r>
              <a:rPr lang="en-US" sz="2400" dirty="0"/>
              <a:t> Luminosity</a:t>
            </a:r>
          </a:p>
          <a:p>
            <a:pPr marL="698500" lvl="1">
              <a:lnSpc>
                <a:spcPct val="90000"/>
              </a:lnSpc>
            </a:pPr>
            <a:r>
              <a:rPr lang="en-US" sz="2000" dirty="0"/>
              <a:t>Protons in </a:t>
            </a:r>
            <a:r>
              <a:rPr lang="en-US" sz="2000" baseline="30000" dirty="0"/>
              <a:t>3</a:t>
            </a:r>
            <a:r>
              <a:rPr lang="en-US" sz="2000" dirty="0"/>
              <a:t>He + entrance and exit  windows</a:t>
            </a:r>
          </a:p>
          <a:p>
            <a:pPr marL="698500" lvl="1">
              <a:lnSpc>
                <a:spcPct val="90000"/>
              </a:lnSpc>
            </a:pPr>
            <a:r>
              <a:rPr lang="en-US" sz="2000" dirty="0"/>
              <a:t>10</a:t>
            </a:r>
            <a:r>
              <a:rPr lang="en-US" sz="2000" baseline="30000" dirty="0"/>
              <a:t>37</a:t>
            </a:r>
            <a:r>
              <a:rPr lang="en-US" sz="2000" dirty="0"/>
              <a:t>/cm</a:t>
            </a:r>
            <a:r>
              <a:rPr lang="en-US" sz="2000" baseline="30000" dirty="0"/>
              <a:t>2</a:t>
            </a:r>
            <a:r>
              <a:rPr lang="en-US" sz="2000" dirty="0"/>
              <a:t>/s total luminosity</a:t>
            </a:r>
          </a:p>
          <a:p>
            <a:pPr marL="222250" indent="-222250">
              <a:lnSpc>
                <a:spcPct val="90000"/>
              </a:lnSpc>
            </a:pPr>
            <a:r>
              <a:rPr lang="en-US" sz="2400" dirty="0"/>
              <a:t>Polarization </a:t>
            </a:r>
            <a:r>
              <a:rPr lang="en-US" sz="2400" strike="sngStrike" dirty="0"/>
              <a:t>50</a:t>
            </a:r>
            <a:r>
              <a:rPr lang="en-US" sz="2400" strike="sngStrike" dirty="0" smtClean="0"/>
              <a:t>% </a:t>
            </a:r>
            <a:r>
              <a:rPr lang="en-US" sz="2400" dirty="0" smtClean="0"/>
              <a:t> &gt; 60%</a:t>
            </a:r>
            <a:endParaRPr lang="en-US" sz="2400" strike="sngStrike" dirty="0"/>
          </a:p>
          <a:p>
            <a:pPr marL="698500" lvl="1">
              <a:lnSpc>
                <a:spcPct val="90000"/>
              </a:lnSpc>
            </a:pPr>
            <a:r>
              <a:rPr lang="en-US" sz="2000" dirty="0"/>
              <a:t>Nuclear Physics dilution factor 0.86 (d-state)</a:t>
            </a:r>
          </a:p>
          <a:p>
            <a:pPr marL="698500" lvl="1">
              <a:lnSpc>
                <a:spcPct val="90000"/>
              </a:lnSpc>
            </a:pPr>
            <a:r>
              <a:rPr lang="en-US" sz="2000" dirty="0"/>
              <a:t>-2.8% proton polarization</a:t>
            </a:r>
          </a:p>
          <a:p>
            <a:pPr marL="698500" lvl="1">
              <a:lnSpc>
                <a:spcPct val="90000"/>
              </a:lnSpc>
            </a:pPr>
            <a:r>
              <a:rPr lang="en-US" sz="2000" dirty="0"/>
              <a:t>Longitudinal and Transverse (relative to </a:t>
            </a:r>
            <a:r>
              <a:rPr lang="en-US" sz="2000" b="1" dirty="0"/>
              <a:t>q</a:t>
            </a:r>
            <a:r>
              <a:rPr lang="en-US" sz="2000" dirty="0"/>
              <a:t>)</a:t>
            </a:r>
          </a:p>
          <a:p>
            <a:pPr marL="222250" indent="-222250">
              <a:lnSpc>
                <a:spcPct val="90000"/>
              </a:lnSpc>
            </a:pPr>
            <a:r>
              <a:rPr lang="en-US" sz="2400" dirty="0"/>
              <a:t>Large secondary background</a:t>
            </a:r>
          </a:p>
          <a:p>
            <a:pPr marL="698500" lvl="1">
              <a:lnSpc>
                <a:spcPct val="90000"/>
              </a:lnSpc>
            </a:pPr>
            <a:r>
              <a:rPr lang="en-US" sz="2000" dirty="0" err="1"/>
              <a:t>BigBite</a:t>
            </a:r>
            <a:r>
              <a:rPr lang="en-US" sz="2000" dirty="0"/>
              <a:t> suggests equivalent to </a:t>
            </a:r>
            <a:br>
              <a:rPr lang="en-US" sz="2000" dirty="0"/>
            </a:br>
            <a:r>
              <a:rPr lang="en-US" sz="2000" dirty="0"/>
              <a:t> 3• 10</a:t>
            </a:r>
            <a:r>
              <a:rPr lang="en-US" sz="2000" baseline="30000" dirty="0"/>
              <a:t>37</a:t>
            </a:r>
            <a:r>
              <a:rPr lang="en-US" sz="2000" dirty="0"/>
              <a:t>/cm</a:t>
            </a:r>
            <a:r>
              <a:rPr lang="en-US" sz="2000" baseline="30000" dirty="0"/>
              <a:t>2</a:t>
            </a:r>
            <a:r>
              <a:rPr lang="en-US" sz="2000" dirty="0"/>
              <a:t>/s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 GeV Hall A/C 3He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3276600" cy="4724400"/>
          </a:xfrm>
        </p:spPr>
        <p:txBody>
          <a:bodyPr/>
          <a:lstStyle/>
          <a:p>
            <a:r>
              <a:rPr lang="en-US" dirty="0" smtClean="0"/>
              <a:t>Neutron </a:t>
            </a:r>
            <a:r>
              <a:rPr lang="en-US" dirty="0" err="1" smtClean="0"/>
              <a:t>lumi</a:t>
            </a:r>
            <a:endParaRPr lang="en-US" dirty="0"/>
          </a:p>
        </p:txBody>
      </p:sp>
      <p:pic>
        <p:nvPicPr>
          <p:cNvPr id="4" name="Picture 3" descr="Page2_gen_oct_2012_targe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453120" cy="6504940"/>
          </a:xfrm>
          <a:prstGeom prst="rect">
            <a:avLst/>
          </a:prstGeom>
        </p:spPr>
      </p:pic>
      <p:sp>
        <p:nvSpPr>
          <p:cNvPr id="5" name="Line Callout 3 (No Border) 4"/>
          <p:cNvSpPr/>
          <p:nvPr/>
        </p:nvSpPr>
        <p:spPr bwMode="auto">
          <a:xfrm>
            <a:off x="4495800" y="1981200"/>
            <a:ext cx="838200" cy="381000"/>
          </a:xfrm>
          <a:prstGeom prst="callout3">
            <a:avLst>
              <a:gd name="adj1" fmla="val 18750"/>
              <a:gd name="adj2" fmla="val -1851"/>
              <a:gd name="adj3" fmla="val 20602"/>
              <a:gd name="adj4" fmla="val -33334"/>
              <a:gd name="adj5" fmla="val -39815"/>
              <a:gd name="adj6" fmla="val -31734"/>
              <a:gd name="adj7" fmla="val -38703"/>
              <a:gd name="adj8" fmla="val 33671"/>
            </a:avLst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30 cm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1447800"/>
            <a:ext cx="1637117" cy="8309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Neutron</a:t>
            </a:r>
          </a:p>
          <a:p>
            <a:r>
              <a:rPr lang="en-US" i="1" dirty="0" smtClean="0">
                <a:latin typeface="Lucida Calligraphy"/>
                <a:cs typeface="Lucida Calligraphy"/>
              </a:rPr>
              <a:t>L</a:t>
            </a:r>
            <a:r>
              <a:rPr lang="en-US" dirty="0" smtClean="0"/>
              <a:t> = 3•10</a:t>
            </a:r>
            <a:r>
              <a:rPr lang="en-US" baseline="30000" dirty="0" smtClean="0"/>
              <a:t>36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4191000"/>
            <a:ext cx="3505200" cy="193899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Need thin metal walls, or 6 cm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 cell, to eliminate secondary background in DVCS Calorimeter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19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Hall A Figure of Merit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47244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Typical bins (Hall A or CLAS)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[</a:t>
            </a:r>
            <a:r>
              <a:rPr lang="en-US" dirty="0">
                <a:latin typeface="Symbol" charset="0"/>
                <a:sym typeface="Symbol" charset="0"/>
              </a:rPr>
              <a:t></a:t>
            </a:r>
            <a:r>
              <a:rPr lang="en-US" dirty="0"/>
              <a:t>Q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>
                <a:latin typeface="Symbol" charset="0"/>
                <a:sym typeface="Symbol" charset="0"/>
              </a:rPr>
              <a:t></a:t>
            </a:r>
            <a:r>
              <a:rPr lang="en-US" dirty="0" err="1"/>
              <a:t>x</a:t>
            </a:r>
            <a:r>
              <a:rPr lang="en-US" baseline="-15000" dirty="0" err="1"/>
              <a:t>B</a:t>
            </a:r>
            <a:r>
              <a:rPr lang="en-US" dirty="0"/>
              <a:t>]=[1.0 GeV</a:t>
            </a:r>
            <a:r>
              <a:rPr lang="en-US" baseline="30000" dirty="0"/>
              <a:t>2</a:t>
            </a:r>
            <a:r>
              <a:rPr lang="en-US" dirty="0"/>
              <a:t>,0.1] </a:t>
            </a:r>
          </a:p>
          <a:p>
            <a:pPr>
              <a:lnSpc>
                <a:spcPct val="90000"/>
              </a:lnSpc>
            </a:pPr>
            <a:r>
              <a:rPr lang="en-US" dirty="0"/>
              <a:t>For </a:t>
            </a:r>
            <a:r>
              <a:rPr lang="en-US" i="1" dirty="0"/>
              <a:t>t</a:t>
            </a:r>
            <a:r>
              <a:rPr lang="en-US" dirty="0"/>
              <a:t>-range of DVCS calorimeter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HRS vertical angle acceptance </a:t>
            </a:r>
            <a:r>
              <a:rPr lang="en-US" dirty="0">
                <a:latin typeface="Symbol" charset="0"/>
                <a:sym typeface="Symbol" charset="0"/>
              </a:rPr>
              <a:t></a:t>
            </a:r>
            <a:r>
              <a:rPr lang="en-US" baseline="-15000" dirty="0"/>
              <a:t>v</a:t>
            </a:r>
            <a:r>
              <a:rPr lang="en-US" dirty="0"/>
              <a:t>= ±60 </a:t>
            </a:r>
            <a:r>
              <a:rPr lang="en-US" dirty="0" err="1"/>
              <a:t>mr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Azimuthal acceptance (</a:t>
            </a:r>
            <a:r>
              <a:rPr lang="en-US" dirty="0">
                <a:latin typeface="Symbol" charset="0"/>
                <a:sym typeface="Symbol" charset="0"/>
              </a:rPr>
              <a:t></a:t>
            </a:r>
            <a:r>
              <a:rPr lang="en-US" baseline="-15000" dirty="0"/>
              <a:t>e</a:t>
            </a:r>
            <a:r>
              <a:rPr lang="en-US" dirty="0"/>
              <a:t>/2</a:t>
            </a:r>
            <a:r>
              <a:rPr lang="en-US" dirty="0">
                <a:latin typeface="Symbol" charset="0"/>
                <a:sym typeface="Symbol" charset="0"/>
              </a:rPr>
              <a:t></a:t>
            </a:r>
            <a:r>
              <a:rPr lang="en-US" dirty="0"/>
              <a:t>) = 120mr/</a:t>
            </a:r>
            <a:r>
              <a:rPr lang="en-US" dirty="0" err="1"/>
              <a:t>sin</a:t>
            </a:r>
            <a:r>
              <a:rPr lang="en-US" dirty="0" err="1">
                <a:latin typeface="Symbol" charset="0"/>
                <a:sym typeface="Symbol" charset="0"/>
              </a:rPr>
              <a:t></a:t>
            </a:r>
            <a:r>
              <a:rPr lang="en-US" baseline="-15000" dirty="0" err="1"/>
              <a:t>e</a:t>
            </a:r>
            <a:r>
              <a:rPr lang="en-US" dirty="0"/>
              <a:t> ≈ 1/20</a:t>
            </a:r>
          </a:p>
          <a:p>
            <a:pPr>
              <a:lnSpc>
                <a:spcPct val="90000"/>
              </a:lnSpc>
            </a:pPr>
            <a:r>
              <a:rPr lang="en-US" dirty="0"/>
              <a:t>Figure of merit </a:t>
            </a:r>
            <a:r>
              <a:rPr lang="en-US" baseline="30000" dirty="0"/>
              <a:t>3</a:t>
            </a:r>
            <a:r>
              <a:rPr lang="en-US" dirty="0"/>
              <a:t>He target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( Luminosity)(acceptance)(Polarization)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FOM = </a:t>
            </a:r>
            <a:r>
              <a:rPr lang="en-US" dirty="0" smtClean="0"/>
              <a:t>(3•10</a:t>
            </a:r>
            <a:r>
              <a:rPr lang="en-US" baseline="30000" dirty="0" smtClean="0"/>
              <a:t>36</a:t>
            </a:r>
            <a:r>
              <a:rPr lang="en-US" dirty="0"/>
              <a:t>)(1/20)(</a:t>
            </a:r>
            <a:r>
              <a:rPr lang="en-US" dirty="0" smtClean="0"/>
              <a:t>0.6*</a:t>
            </a:r>
            <a:r>
              <a:rPr lang="en-US" dirty="0"/>
              <a:t>0.86)</a:t>
            </a:r>
            <a:r>
              <a:rPr lang="en-US" baseline="30000" dirty="0"/>
              <a:t>2</a:t>
            </a:r>
            <a:r>
              <a:rPr lang="en-US" dirty="0"/>
              <a:t> ≈ </a:t>
            </a:r>
            <a:r>
              <a:rPr lang="en-US" dirty="0" smtClean="0"/>
              <a:t>4•10</a:t>
            </a:r>
            <a:r>
              <a:rPr lang="en-US" baseline="30000" dirty="0" smtClean="0"/>
              <a:t>34</a:t>
            </a:r>
            <a:endParaRPr lang="en-US" baseline="30000" dirty="0"/>
          </a:p>
          <a:p>
            <a:pPr lvl="2">
              <a:lnSpc>
                <a:spcPct val="90000"/>
              </a:lnSpc>
            </a:pPr>
            <a:r>
              <a:rPr lang="en-US" dirty="0" err="1"/>
              <a:t>Competetive</a:t>
            </a:r>
            <a:r>
              <a:rPr lang="en-US" dirty="0"/>
              <a:t> with NH3, HD targets in </a:t>
            </a:r>
            <a:r>
              <a:rPr lang="en-US" dirty="0" smtClean="0"/>
              <a:t>CLAS12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Cool target cell to LN</a:t>
            </a:r>
            <a:r>
              <a:rPr lang="en-US" baseline="-25000" dirty="0" smtClean="0"/>
              <a:t>2 </a:t>
            </a:r>
            <a:r>
              <a:rPr lang="en-US" dirty="0" smtClean="0"/>
              <a:t>temperature to reach neutron Luminosity of 10</a:t>
            </a:r>
            <a:r>
              <a:rPr lang="en-US" baseline="30000" dirty="0" smtClean="0"/>
              <a:t>37 </a:t>
            </a:r>
            <a:r>
              <a:rPr lang="en-US" dirty="0" smtClean="0"/>
              <a:t>???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762000"/>
          </a:xfrm>
        </p:spPr>
        <p:txBody>
          <a:bodyPr/>
          <a:lstStyle/>
          <a:p>
            <a:pPr algn="l"/>
            <a:r>
              <a:rPr lang="en-US"/>
              <a:t>Neutron DVCS in </a:t>
            </a:r>
            <a:r>
              <a:rPr lang="en-US" baseline="30000"/>
              <a:t>3</a:t>
            </a:r>
            <a:r>
              <a:rPr lang="en-US"/>
              <a:t>He Target: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6858000" cy="28194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Target spin-dependent cross sections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 0.86</a:t>
            </a:r>
            <a:r>
              <a:rPr lang="ja-JP" altLang="en-US" sz="2000" dirty="0"/>
              <a:t>”</a:t>
            </a:r>
            <a:r>
              <a:rPr lang="en-US" sz="2000" dirty="0"/>
              <a:t>n</a:t>
            </a:r>
            <a:r>
              <a:rPr lang="ja-JP" altLang="en-US" sz="2000" dirty="0"/>
              <a:t>”</a:t>
            </a:r>
            <a:r>
              <a:rPr lang="en-US" sz="2000" dirty="0"/>
              <a:t>-0.028</a:t>
            </a:r>
            <a:r>
              <a:rPr lang="ja-JP" altLang="en-US" sz="2000" dirty="0"/>
              <a:t>”</a:t>
            </a:r>
            <a:r>
              <a:rPr lang="en-US" sz="2000" dirty="0"/>
              <a:t>p</a:t>
            </a:r>
            <a:r>
              <a:rPr lang="ja-JP" altLang="en-US" sz="2000" dirty="0"/>
              <a:t>”</a:t>
            </a:r>
            <a:r>
              <a:rPr lang="en-US" sz="2000" dirty="0"/>
              <a:t> from </a:t>
            </a:r>
            <a:r>
              <a:rPr lang="en-US" sz="2000" baseline="30000" dirty="0"/>
              <a:t>3</a:t>
            </a:r>
            <a:r>
              <a:rPr lang="en-US" sz="2000" dirty="0"/>
              <a:t>He wave-function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Fermi-motion of neutron in </a:t>
            </a:r>
            <a:r>
              <a:rPr lang="en-US" sz="2400" baseline="30000" dirty="0"/>
              <a:t>3</a:t>
            </a:r>
            <a:r>
              <a:rPr lang="en-US" sz="2400" dirty="0"/>
              <a:t>He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Smearing of QF neutron contribution with pion-production channels N(</a:t>
            </a:r>
            <a:r>
              <a:rPr lang="en-US" sz="2000" dirty="0" err="1"/>
              <a:t>e,e</a:t>
            </a:r>
            <a:r>
              <a:rPr lang="ja-JP" altLang="en-US" sz="2000" dirty="0"/>
              <a:t>’</a:t>
            </a:r>
            <a:r>
              <a:rPr lang="en-US" sz="2000" dirty="0">
                <a:latin typeface="Symbol" charset="0"/>
                <a:sym typeface="Symbol" charset="0"/>
              </a:rPr>
              <a:t></a:t>
            </a:r>
            <a:r>
              <a:rPr lang="en-US" sz="2000" dirty="0"/>
              <a:t>)N</a:t>
            </a:r>
            <a:r>
              <a:rPr lang="en-US" sz="2000" dirty="0">
                <a:latin typeface="Symbol" charset="0"/>
                <a:sym typeface="Symbol" charset="0"/>
              </a:rPr>
              <a:t>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H(</a:t>
            </a:r>
            <a:r>
              <a:rPr lang="en-US" sz="2000" dirty="0" err="1"/>
              <a:t>e,e</a:t>
            </a:r>
            <a:r>
              <a:rPr lang="ja-JP" altLang="en-US" sz="2000" dirty="0"/>
              <a:t>’</a:t>
            </a:r>
            <a:r>
              <a:rPr lang="en-US" sz="2000" dirty="0">
                <a:latin typeface="Symbol" charset="0"/>
                <a:sym typeface="Symbol" charset="0"/>
              </a:rPr>
              <a:t></a:t>
            </a:r>
            <a:r>
              <a:rPr lang="en-US" sz="2000" dirty="0"/>
              <a:t>)X: M</a:t>
            </a:r>
            <a:r>
              <a:rPr lang="en-US" sz="2000" baseline="-15000" dirty="0"/>
              <a:t>X</a:t>
            </a:r>
            <a:r>
              <a:rPr lang="en-US" sz="2000" baseline="30000" dirty="0"/>
              <a:t>2</a:t>
            </a:r>
            <a:r>
              <a:rPr lang="en-US" sz="2000" dirty="0"/>
              <a:t> resolution   </a:t>
            </a:r>
            <a:r>
              <a:rPr lang="en-US" sz="2000" dirty="0">
                <a:latin typeface="Symbol" charset="0"/>
                <a:sym typeface="Symbol" charset="0"/>
              </a:rPr>
              <a:t></a:t>
            </a:r>
            <a:r>
              <a:rPr lang="en-US" sz="2000" dirty="0"/>
              <a:t>(M</a:t>
            </a:r>
            <a:r>
              <a:rPr lang="en-US" sz="2000" baseline="-15000" dirty="0"/>
              <a:t>X</a:t>
            </a:r>
            <a:r>
              <a:rPr lang="en-US" sz="2000" baseline="30000" dirty="0"/>
              <a:t>2</a:t>
            </a:r>
            <a:r>
              <a:rPr lang="en-US" sz="2000" dirty="0"/>
              <a:t>) ≈ 0.22 GeV</a:t>
            </a:r>
            <a:r>
              <a:rPr lang="en-US" sz="2000" baseline="30000" dirty="0"/>
              <a:t>2</a:t>
            </a:r>
            <a:r>
              <a:rPr lang="en-US" sz="20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</a:t>
            </a:r>
            <a:r>
              <a:rPr lang="en-US" sz="2000" dirty="0">
                <a:latin typeface="Symbol" charset="0"/>
                <a:sym typeface="Symbol" charset="0"/>
              </a:rPr>
              <a:t></a:t>
            </a:r>
            <a:r>
              <a:rPr lang="en-US" sz="2000" i="1" dirty="0" smtClean="0"/>
              <a:t>t </a:t>
            </a:r>
            <a:r>
              <a:rPr lang="en-US" sz="2000" dirty="0" smtClean="0"/>
              <a:t>&lt; 0.4 </a:t>
            </a:r>
            <a:r>
              <a:rPr lang="en-US" sz="2000" dirty="0"/>
              <a:t>GeV</a:t>
            </a:r>
            <a:r>
              <a:rPr lang="en-US" sz="2000" baseline="30000" dirty="0"/>
              <a:t>2 </a:t>
            </a:r>
            <a:r>
              <a:rPr lang="en-US" sz="2000" dirty="0"/>
              <a:t>and  </a:t>
            </a:r>
            <a:r>
              <a:rPr lang="en-US" sz="2000" dirty="0" err="1"/>
              <a:t>p</a:t>
            </a:r>
            <a:r>
              <a:rPr lang="en-US" sz="2000" baseline="-15000" dirty="0" err="1"/>
              <a:t>N</a:t>
            </a:r>
            <a:r>
              <a:rPr lang="en-US" sz="2000" baseline="-15000" dirty="0"/>
              <a:t> </a:t>
            </a:r>
            <a:r>
              <a:rPr lang="en-US" sz="2000" dirty="0"/>
              <a:t>&lt;250 MeV/c, </a:t>
            </a:r>
            <a:br>
              <a:rPr lang="en-US" sz="2000" dirty="0"/>
            </a:br>
            <a:r>
              <a:rPr lang="en-US" sz="2000" dirty="0"/>
              <a:t>QF smearing contributes ≤0.1 GeV</a:t>
            </a:r>
            <a:r>
              <a:rPr lang="en-US" sz="2000" baseline="30000" dirty="0"/>
              <a:t>2</a:t>
            </a:r>
            <a:r>
              <a:rPr lang="en-US" sz="2000" dirty="0"/>
              <a:t> to </a:t>
            </a:r>
            <a:r>
              <a:rPr lang="en-US" sz="2000" dirty="0">
                <a:latin typeface="Symbol" charset="0"/>
                <a:sym typeface="Symbol" charset="0"/>
              </a:rPr>
              <a:t></a:t>
            </a:r>
            <a:r>
              <a:rPr lang="en-US" sz="2000" dirty="0"/>
              <a:t>(M</a:t>
            </a:r>
            <a:r>
              <a:rPr lang="en-US" sz="2000" baseline="-15000" dirty="0"/>
              <a:t>X</a:t>
            </a:r>
            <a:r>
              <a:rPr lang="en-US" sz="2000" baseline="30000" dirty="0"/>
              <a:t>2</a:t>
            </a:r>
            <a:r>
              <a:rPr lang="en-US" sz="2000" dirty="0"/>
              <a:t>) . 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116413"/>
              </p:ext>
            </p:extLst>
          </p:nvPr>
        </p:nvGraphicFramePr>
        <p:xfrm>
          <a:off x="6775450" y="374650"/>
          <a:ext cx="1689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Equation" r:id="rId4" imgW="1689100" imgH="279400" progId="Equation.3">
                  <p:embed/>
                </p:oleObj>
              </mc:Choice>
              <mc:Fallback>
                <p:oleObj name="Equation" r:id="rId4" imgW="1689100" imgH="279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5450" y="374650"/>
                        <a:ext cx="1689100" cy="279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9" name="Picture 5" descr="DVCSMX2-PR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4144963"/>
            <a:ext cx="4295775" cy="2560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e3RevModPhys_80_00018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8"/>
          <a:stretch>
            <a:fillRect/>
          </a:stretch>
        </p:blipFill>
        <p:spPr bwMode="auto">
          <a:xfrm>
            <a:off x="914400" y="3886200"/>
            <a:ext cx="3429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 rot="-5400000">
            <a:off x="2335213" y="7310438"/>
            <a:ext cx="184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 rot="-5400000">
            <a:off x="-710406" y="4880769"/>
            <a:ext cx="25796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2000"/>
              <a:t>Benhar, Day, Sick, RMP</a:t>
            </a:r>
            <a:r>
              <a:rPr lang="fr-FR" sz="2000" b="1"/>
              <a:t>80</a:t>
            </a:r>
            <a:r>
              <a:rPr lang="fr-FR" sz="2000"/>
              <a:t> (2008)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Neutron DVCS </a:t>
            </a:r>
            <a:r>
              <a:rPr lang="en-US" dirty="0" smtClean="0"/>
              <a:t>Observables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2672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tabLst>
                <a:tab pos="4452938" algn="l"/>
              </a:tabLst>
            </a:pPr>
            <a:r>
              <a:rPr lang="en-US" sz="2400" dirty="0"/>
              <a:t>Long or Transverse Normal Polarization</a:t>
            </a:r>
          </a:p>
          <a:p>
            <a:pPr>
              <a:lnSpc>
                <a:spcPct val="90000"/>
              </a:lnSpc>
              <a:tabLst>
                <a:tab pos="4452938" algn="l"/>
              </a:tabLst>
            </a:pPr>
            <a:r>
              <a:rPr lang="en-US" sz="2400" dirty="0"/>
              <a:t>Target Single Spin Cross Sections </a:t>
            </a:r>
          </a:p>
          <a:p>
            <a:pPr lvl="1">
              <a:lnSpc>
                <a:spcPct val="90000"/>
              </a:lnSpc>
              <a:tabLst>
                <a:tab pos="4452938" algn="l"/>
              </a:tabLst>
            </a:pPr>
            <a:r>
              <a:rPr lang="en-US" sz="2000" dirty="0" err="1"/>
              <a:t>d</a:t>
            </a:r>
            <a:r>
              <a:rPr lang="en-US" sz="2000" dirty="0" err="1">
                <a:latin typeface="Symbol" charset="0"/>
                <a:sym typeface="Symbol" charset="0"/>
              </a:rPr>
              <a:t></a:t>
            </a:r>
            <a:r>
              <a:rPr lang="en-US" sz="2000" baseline="-15000" dirty="0" err="1"/>
              <a:t>LSS</a:t>
            </a:r>
            <a:r>
              <a:rPr lang="en-US" sz="2000" dirty="0"/>
              <a:t> = </a:t>
            </a:r>
            <a:r>
              <a:rPr lang="en-US" dirty="0">
                <a:latin typeface="Symbol" charset="0"/>
                <a:sym typeface="Symbol" charset="0"/>
              </a:rPr>
              <a:t></a:t>
            </a:r>
            <a:r>
              <a:rPr lang="en-US" baseline="-15000" dirty="0">
                <a:latin typeface="Symbol" charset="0"/>
                <a:sym typeface="Symbol" charset="0"/>
              </a:rPr>
              <a:t></a:t>
            </a:r>
            <a:r>
              <a:rPr lang="en-US" sz="2000" dirty="0"/>
              <a:t> </a:t>
            </a:r>
            <a:r>
              <a:rPr lang="en-US" sz="2000" dirty="0">
                <a:latin typeface="Symbol" charset="0"/>
                <a:sym typeface="Symbol" charset="0"/>
              </a:rPr>
              <a:t></a:t>
            </a:r>
            <a:r>
              <a:rPr lang="en-US" sz="2000" dirty="0"/>
              <a:t>d</a:t>
            </a:r>
            <a:r>
              <a:rPr lang="en-US" sz="2000" dirty="0">
                <a:latin typeface="Symbol" charset="0"/>
                <a:sym typeface="Symbol" charset="0"/>
              </a:rPr>
              <a:t></a:t>
            </a:r>
            <a:r>
              <a:rPr lang="en-US" sz="2000" dirty="0"/>
              <a:t>(</a:t>
            </a:r>
            <a:r>
              <a:rPr lang="en-US" sz="2000" dirty="0">
                <a:latin typeface="Symbol" charset="0"/>
                <a:sym typeface="Symbol" charset="0"/>
              </a:rPr>
              <a:t></a:t>
            </a:r>
            <a:r>
              <a:rPr lang="en-US" sz="2000" dirty="0"/>
              <a:t>)/4 ~ sin</a:t>
            </a:r>
            <a:r>
              <a:rPr lang="en-US" sz="2000" dirty="0">
                <a:latin typeface="Symbol" charset="0"/>
                <a:sym typeface="Symbol" charset="0"/>
              </a:rPr>
              <a:t></a:t>
            </a:r>
            <a:r>
              <a:rPr lang="en-US" sz="2000" baseline="-15000" dirty="0">
                <a:latin typeface="Symbol" charset="0"/>
                <a:sym typeface="Symbol" charset="0"/>
              </a:rPr>
              <a:t>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Im</a:t>
            </a:r>
            <a:r>
              <a:rPr lang="en-US" sz="2000" dirty="0"/>
              <a:t>[BH*DVCS]  (Twist-2)</a:t>
            </a:r>
            <a:br>
              <a:rPr lang="en-US" sz="2000" dirty="0"/>
            </a:br>
            <a:r>
              <a:rPr lang="en-US" sz="2000" dirty="0" err="1"/>
              <a:t>Unpolarized</a:t>
            </a:r>
            <a:r>
              <a:rPr lang="en-US" sz="2000" dirty="0"/>
              <a:t> Protons in </a:t>
            </a:r>
            <a:r>
              <a:rPr lang="en-US" sz="2000" baseline="30000" dirty="0"/>
              <a:t>3</a:t>
            </a:r>
            <a:r>
              <a:rPr lang="en-US" sz="2000" dirty="0"/>
              <a:t>He cancel</a:t>
            </a:r>
          </a:p>
          <a:p>
            <a:pPr>
              <a:lnSpc>
                <a:spcPct val="90000"/>
              </a:lnSpc>
              <a:tabLst>
                <a:tab pos="4452938" algn="l"/>
              </a:tabLst>
            </a:pPr>
            <a:r>
              <a:rPr lang="en-US" sz="2400" dirty="0"/>
              <a:t>Target Double Spin   </a:t>
            </a:r>
          </a:p>
          <a:p>
            <a:pPr lvl="1">
              <a:lnSpc>
                <a:spcPct val="90000"/>
              </a:lnSpc>
              <a:tabLst>
                <a:tab pos="4452938" algn="l"/>
              </a:tabLst>
            </a:pPr>
            <a:r>
              <a:rPr lang="en-US" sz="2000" dirty="0" err="1"/>
              <a:t>d</a:t>
            </a:r>
            <a:r>
              <a:rPr lang="en-US" sz="2000" dirty="0" err="1">
                <a:latin typeface="Symbol" charset="0"/>
                <a:sym typeface="Symbol" charset="0"/>
              </a:rPr>
              <a:t></a:t>
            </a:r>
            <a:r>
              <a:rPr lang="en-US" sz="2000" baseline="-15000" dirty="0" err="1"/>
              <a:t>LDS</a:t>
            </a:r>
            <a:r>
              <a:rPr lang="en-US" sz="2000" dirty="0"/>
              <a:t> = </a:t>
            </a:r>
            <a:r>
              <a:rPr lang="en-US" dirty="0">
                <a:latin typeface="Symbol" charset="0"/>
                <a:sym typeface="Symbol" charset="0"/>
              </a:rPr>
              <a:t></a:t>
            </a:r>
            <a:r>
              <a:rPr lang="en-US" baseline="-15000" dirty="0">
                <a:latin typeface="Symbol" charset="0"/>
                <a:sym typeface="Symbol" charset="0"/>
              </a:rPr>
              <a:t></a:t>
            </a:r>
            <a:r>
              <a:rPr lang="en-US" sz="2000" dirty="0"/>
              <a:t> </a:t>
            </a:r>
            <a:r>
              <a:rPr lang="en-US" sz="2000" dirty="0">
                <a:latin typeface="Symbol" charset="0"/>
                <a:sym typeface="Symbol" charset="0"/>
              </a:rPr>
              <a:t></a:t>
            </a:r>
            <a:r>
              <a:rPr lang="en-US" sz="2000" dirty="0"/>
              <a:t>d</a:t>
            </a:r>
            <a:r>
              <a:rPr lang="en-US" sz="2000" dirty="0">
                <a:latin typeface="Symbol" charset="0"/>
                <a:sym typeface="Symbol" charset="0"/>
              </a:rPr>
              <a:t></a:t>
            </a:r>
            <a:r>
              <a:rPr lang="en-US" sz="2000" dirty="0"/>
              <a:t>(</a:t>
            </a:r>
            <a:r>
              <a:rPr lang="en-US" sz="2000" dirty="0">
                <a:latin typeface="Symbol" charset="0"/>
                <a:sym typeface="Symbol" charset="0"/>
              </a:rPr>
              <a:t></a:t>
            </a:r>
            <a:r>
              <a:rPr lang="en-US" sz="2000" dirty="0"/>
              <a:t>)/4 ~ c</a:t>
            </a:r>
            <a:r>
              <a:rPr lang="en-US" sz="2000" baseline="-15000" dirty="0"/>
              <a:t>0 </a:t>
            </a:r>
            <a:r>
              <a:rPr lang="en-US" sz="2000" dirty="0"/>
              <a:t>+ c</a:t>
            </a:r>
            <a:r>
              <a:rPr lang="en-US" sz="2000" baseline="-15000" dirty="0"/>
              <a:t>1</a:t>
            </a:r>
            <a:r>
              <a:rPr lang="en-US" sz="2000" dirty="0"/>
              <a:t>cos</a:t>
            </a:r>
            <a:r>
              <a:rPr lang="en-US" sz="2000" dirty="0">
                <a:latin typeface="Symbol" charset="0"/>
                <a:sym typeface="Symbol" charset="0"/>
              </a:rPr>
              <a:t></a:t>
            </a:r>
            <a:r>
              <a:rPr lang="en-US" sz="2000" baseline="-15000" dirty="0">
                <a:latin typeface="Symbol" charset="0"/>
                <a:sym typeface="Symbol" charset="0"/>
              </a:rPr>
              <a:t>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Re[BH</a:t>
            </a:r>
            <a:r>
              <a:rPr lang="en-US" sz="2000" baseline="30000" dirty="0"/>
              <a:t>2 </a:t>
            </a:r>
            <a:r>
              <a:rPr lang="en-US" sz="2000" dirty="0"/>
              <a:t>+ (BH*DVCS) + DVCS</a:t>
            </a:r>
            <a:r>
              <a:rPr lang="en-US" sz="2000" baseline="30000" dirty="0"/>
              <a:t>2</a:t>
            </a:r>
            <a:r>
              <a:rPr lang="en-US" sz="2000" dirty="0"/>
              <a:t>]</a:t>
            </a:r>
            <a:br>
              <a:rPr lang="en-US" sz="2000" dirty="0"/>
            </a:br>
            <a:r>
              <a:rPr lang="en-US" sz="2000" dirty="0" err="1"/>
              <a:t>Unpolarized</a:t>
            </a:r>
            <a:r>
              <a:rPr lang="en-US" sz="2000" dirty="0"/>
              <a:t> protons cancel</a:t>
            </a:r>
          </a:p>
          <a:p>
            <a:pPr>
              <a:lnSpc>
                <a:spcPct val="95000"/>
              </a:lnSpc>
              <a:tabLst>
                <a:tab pos="4452938" algn="l"/>
              </a:tabLst>
            </a:pPr>
            <a:r>
              <a:rPr lang="en-US" sz="2400" dirty="0"/>
              <a:t>Transverse Sideways: sin</a:t>
            </a:r>
            <a:r>
              <a:rPr lang="en-US" sz="2400" dirty="0">
                <a:latin typeface="Symbol" charset="0"/>
                <a:sym typeface="Symbol" charset="0"/>
              </a:rPr>
              <a:t></a:t>
            </a:r>
            <a:r>
              <a:rPr lang="en-US" sz="2400" baseline="-15000" dirty="0">
                <a:latin typeface="Symbol" charset="0"/>
                <a:sym typeface="Symbol" charset="0"/>
              </a:rPr>
              <a:t></a:t>
            </a:r>
            <a:r>
              <a:rPr lang="en-US" sz="2400" dirty="0">
                <a:latin typeface="Symbol" charset="0"/>
                <a:sym typeface="Symbol" charset="0"/>
              </a:rPr>
              <a:t></a:t>
            </a:r>
            <a:r>
              <a:rPr lang="en-US" sz="2400" dirty="0" err="1"/>
              <a:t>cos</a:t>
            </a:r>
            <a:r>
              <a:rPr lang="en-US" sz="2400" dirty="0">
                <a:latin typeface="Symbol" charset="0"/>
                <a:sym typeface="Symbol" charset="0"/>
              </a:rPr>
              <a:t></a:t>
            </a:r>
            <a:r>
              <a:rPr lang="en-US" sz="2400" baseline="-15000" dirty="0">
                <a:latin typeface="Symbol" charset="0"/>
                <a:sym typeface="Symbol" charset="0"/>
              </a:rPr>
              <a:t></a:t>
            </a:r>
            <a:endParaRPr lang="en-US" sz="2400" dirty="0"/>
          </a:p>
          <a:p>
            <a:pPr>
              <a:lnSpc>
                <a:spcPct val="90000"/>
              </a:lnSpc>
              <a:tabLst>
                <a:tab pos="4452938" algn="l"/>
              </a:tabLst>
            </a:pPr>
            <a:r>
              <a:rPr lang="en-US" sz="2400" dirty="0"/>
              <a:t>All other </a:t>
            </a:r>
            <a:r>
              <a:rPr lang="ja-JP" altLang="en-US" sz="2400" dirty="0"/>
              <a:t>“</a:t>
            </a:r>
            <a:r>
              <a:rPr lang="en-US" sz="2400" dirty="0"/>
              <a:t>neutron</a:t>
            </a:r>
            <a:r>
              <a:rPr lang="ja-JP" altLang="en-US" sz="2400" dirty="0"/>
              <a:t>”</a:t>
            </a:r>
            <a:r>
              <a:rPr lang="en-US" sz="2400" dirty="0"/>
              <a:t> observables (d</a:t>
            </a:r>
            <a:r>
              <a:rPr lang="en-US" sz="2400" dirty="0">
                <a:latin typeface="Symbol" charset="0"/>
                <a:sym typeface="Symbol" charset="0"/>
              </a:rPr>
              <a:t></a:t>
            </a:r>
            <a:r>
              <a:rPr lang="en-US" sz="2400" dirty="0"/>
              <a:t>, Beam-spin) have large incoherent proton contributions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556727"/>
              </p:ext>
            </p:extLst>
          </p:nvPr>
        </p:nvGraphicFramePr>
        <p:xfrm>
          <a:off x="1695449" y="1098550"/>
          <a:ext cx="31273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Equation" r:id="rId4" imgW="2501900" imgH="279400" progId="Equation.3">
                  <p:embed/>
                </p:oleObj>
              </mc:Choice>
              <mc:Fallback>
                <p:oleObj name="Equation" r:id="rId4" imgW="2501900" imgH="279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49" y="1098550"/>
                        <a:ext cx="3127375" cy="349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09600" y="1524000"/>
            <a:ext cx="487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Symbol" charset="0"/>
                <a:sym typeface="Symbol" charset="0"/>
              </a:rPr>
              <a:t></a:t>
            </a:r>
            <a:r>
              <a:rPr lang="en-US"/>
              <a:t> = electron, </a:t>
            </a:r>
            <a:r>
              <a:rPr lang="en-US" baseline="30000"/>
              <a:t>3</a:t>
            </a:r>
            <a:r>
              <a:rPr lang="en-US"/>
              <a:t>He Polarization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10600" cy="914400"/>
          </a:xfrm>
        </p:spPr>
        <p:txBody>
          <a:bodyPr/>
          <a:lstStyle/>
          <a:p>
            <a:r>
              <a:rPr lang="en-US" i="1" dirty="0" smtClean="0"/>
              <a:t>Q</a:t>
            </a:r>
            <a:r>
              <a:rPr lang="en-US" i="1" baseline="30000" dirty="0" smtClean="0"/>
              <a:t>2</a:t>
            </a:r>
            <a:r>
              <a:rPr lang="en-US" i="1" dirty="0" smtClean="0"/>
              <a:t> = 3.05 GeV</a:t>
            </a:r>
            <a:r>
              <a:rPr lang="en-US" i="1" baseline="30000" dirty="0" smtClean="0"/>
              <a:t>2</a:t>
            </a:r>
            <a:r>
              <a:rPr lang="en-US" i="1" dirty="0" smtClean="0"/>
              <a:t>,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Bj</a:t>
            </a:r>
            <a:r>
              <a:rPr lang="en-US" i="1" dirty="0" smtClean="0"/>
              <a:t>=0.36,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Min</a:t>
            </a:r>
            <a:r>
              <a:rPr lang="en-US" i="1" dirty="0" smtClean="0"/>
              <a:t>–t=0.05 GeV</a:t>
            </a:r>
            <a:r>
              <a:rPr lang="en-US" i="1" baseline="30000" dirty="0" smtClean="0"/>
              <a:t>2</a:t>
            </a:r>
            <a:br>
              <a:rPr lang="en-US" i="1" baseline="30000" dirty="0" smtClean="0"/>
            </a:br>
            <a:r>
              <a:rPr lang="en-US" sz="2800" i="1" dirty="0" err="1" smtClean="0"/>
              <a:t>Δt</a:t>
            </a:r>
            <a:r>
              <a:rPr lang="en-US" sz="2800" i="1" dirty="0" smtClean="0"/>
              <a:t>=0.10GeV</a:t>
            </a:r>
            <a:r>
              <a:rPr lang="en-US" sz="2800" i="1" baseline="30000" dirty="0" smtClean="0"/>
              <a:t>2</a:t>
            </a:r>
            <a:r>
              <a:rPr lang="en-US" sz="2800" i="1" dirty="0" smtClean="0"/>
              <a:t>, 16 days @ 3•10</a:t>
            </a:r>
            <a:r>
              <a:rPr lang="en-US" sz="2800" i="1" baseline="30000" dirty="0" smtClean="0"/>
              <a:t>36</a:t>
            </a:r>
            <a:r>
              <a:rPr lang="en-US" sz="2800" i="1" dirty="0" smtClean="0"/>
              <a:t>×60%×80%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48527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724400"/>
            <a:ext cx="29718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Pol=X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(Transverse in-plane)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828800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 spin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1" y="18288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 single spin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8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0150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10600" cy="914400"/>
          </a:xfrm>
        </p:spPr>
        <p:txBody>
          <a:bodyPr/>
          <a:lstStyle/>
          <a:p>
            <a:r>
              <a:rPr lang="en-US" i="1" dirty="0" smtClean="0"/>
              <a:t>Q</a:t>
            </a:r>
            <a:r>
              <a:rPr lang="en-US" i="1" baseline="30000" dirty="0" smtClean="0"/>
              <a:t>2</a:t>
            </a:r>
            <a:r>
              <a:rPr lang="en-US" i="1" dirty="0" smtClean="0"/>
              <a:t> = 3.05 GeV</a:t>
            </a:r>
            <a:r>
              <a:rPr lang="en-US" i="1" baseline="30000" dirty="0" smtClean="0"/>
              <a:t>2</a:t>
            </a:r>
            <a:r>
              <a:rPr lang="en-US" i="1" dirty="0" smtClean="0"/>
              <a:t>,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Bj</a:t>
            </a:r>
            <a:r>
              <a:rPr lang="en-US" i="1" dirty="0" smtClean="0"/>
              <a:t>=0.36,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Min</a:t>
            </a:r>
            <a:r>
              <a:rPr lang="en-US" i="1" dirty="0" smtClean="0"/>
              <a:t>–t=0.05 GeV</a:t>
            </a:r>
            <a:r>
              <a:rPr lang="en-US" i="1" baseline="30000" dirty="0" smtClean="0"/>
              <a:t>2</a:t>
            </a:r>
            <a:br>
              <a:rPr lang="en-US" i="1" baseline="30000" dirty="0" smtClean="0"/>
            </a:br>
            <a:r>
              <a:rPr lang="en-US" sz="2800" i="1" dirty="0" err="1" smtClean="0"/>
              <a:t>Δt</a:t>
            </a:r>
            <a:r>
              <a:rPr lang="en-US" sz="2800" i="1" smtClean="0"/>
              <a:t>=0.10GeV</a:t>
            </a:r>
            <a:r>
              <a:rPr lang="en-US" sz="2800" i="1" baseline="30000" smtClean="0"/>
              <a:t>2</a:t>
            </a:r>
            <a:r>
              <a:rPr lang="en-US" sz="2800" i="1" smtClean="0"/>
              <a:t>, </a:t>
            </a:r>
            <a:r>
              <a:rPr lang="en-US" sz="2800" i="1" dirty="0" smtClean="0"/>
              <a:t>16 days @ 3•10</a:t>
            </a:r>
            <a:r>
              <a:rPr lang="en-US" sz="2800" i="1" baseline="30000" dirty="0" smtClean="0"/>
              <a:t>36</a:t>
            </a:r>
            <a:r>
              <a:rPr lang="en-US" sz="2800" i="1" dirty="0" smtClean="0"/>
              <a:t>×60%×80%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5029200"/>
            <a:ext cx="29718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Pol=Y </a:t>
            </a:r>
            <a:br>
              <a:rPr lang="en-US" sz="2000" dirty="0" smtClean="0"/>
            </a:br>
            <a:r>
              <a:rPr lang="en-US" sz="2000" dirty="0" smtClean="0"/>
              <a:t>(Transverse normal)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496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PC-bleu">
  <a:themeElements>
    <a:clrScheme name="LPC-ble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PC-bleu">
      <a:majorFont>
        <a:latin typeface="Comic Sans MS"/>
        <a:ea typeface="ＭＳ Ｐゴシック"/>
        <a:cs typeface="ＭＳ Ｐゴシック"/>
      </a:majorFont>
      <a:minorFont>
        <a:latin typeface="Comic Sans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1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1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LPC-ble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PC-ble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PC-ble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PC-ble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PC-ble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PC-ble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PC-ble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PC-ble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PC-ble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PC-ble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PC-ble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PC-ble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Templates:LPC-bleu.pot</Template>
  <TotalTime>6337</TotalTime>
  <Words>571</Words>
  <Application>Microsoft Macintosh PowerPoint</Application>
  <PresentationFormat>On-screen Show (4:3)</PresentationFormat>
  <Paragraphs>78</Paragraphs>
  <Slides>11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LPC-bleu</vt:lpstr>
      <vt:lpstr>Microsoft Equation</vt:lpstr>
      <vt:lpstr>Polarized Targets for DVCS at 11 GeV: Required for separation of  H, E, ˜H, Ẽ  GPDs on x=x line.</vt:lpstr>
      <vt:lpstr>Polarized Protons, Neutrons in CLAS12</vt:lpstr>
      <vt:lpstr>Hall A Polarized 3He Target</vt:lpstr>
      <vt:lpstr>11 GeV Hall A/C 3He target</vt:lpstr>
      <vt:lpstr>Hall A Figure of Merit</vt:lpstr>
      <vt:lpstr>Neutron DVCS in 3He Target:</vt:lpstr>
      <vt:lpstr>Neutron DVCS Observables</vt:lpstr>
      <vt:lpstr>Q2 = 3.05 GeV2, xBj=0.36, tMin–t=0.05 GeV2 Δt=0.10GeV2, 16 days @ 3•1036×60%×80%</vt:lpstr>
      <vt:lpstr>Q2 = 3.05 GeV2, xBj=0.36, tMin–t=0.05 GeV2 Δt=0.10GeV2, 16 days @ 3•1036×60%×80%</vt:lpstr>
      <vt:lpstr>Q2 = 3.05 GeV2, xBj=0.36, tMin–t=0.05 GeV2 Δt=0.10GeV2, 16 days @ 3•1036×60%×80%</vt:lpstr>
      <vt:lpstr>Q2 = 3.05 GeV2, xBj=0.36, tMin–t=0.05 GeV2 Δt=0.10GeV2, 16 days @ 3•1036×60%×80%</vt:lpstr>
    </vt:vector>
  </TitlesOfParts>
  <Company>Old Dominion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Polarized Targets for DVCS</dc:title>
  <dc:creator>Charles Earl Hyde-Wright</dc:creator>
  <cp:lastModifiedBy>Charles Earl Hyde</cp:lastModifiedBy>
  <cp:revision>66</cp:revision>
  <dcterms:created xsi:type="dcterms:W3CDTF">2007-10-09T13:33:37Z</dcterms:created>
  <dcterms:modified xsi:type="dcterms:W3CDTF">2012-11-11T15:49:01Z</dcterms:modified>
</cp:coreProperties>
</file>