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8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4086-C35A-914B-866E-DEF09BC0F874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8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9.emf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Exclusive Neutral Pion Production </a:t>
            </a:r>
            <a:r>
              <a:rPr lang="en-US" dirty="0" smtClean="0"/>
              <a:t>at JLab</a:t>
            </a:r>
            <a:r>
              <a:rPr lang="en-US" dirty="0" smtClean="0"/>
              <a:t> Hall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34" y="3717032"/>
            <a:ext cx="6847666" cy="259228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Charles Earl Hyde</a:t>
            </a:r>
            <a:endParaRPr lang="en-US" sz="4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Old Dominion University</a:t>
            </a:r>
            <a:endParaRPr lang="en-US" sz="4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Norfolk VA</a:t>
            </a: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000000"/>
                </a:solidFill>
              </a:rPr>
              <a:t>E. Fuchey et al, </a:t>
            </a:r>
          </a:p>
          <a:p>
            <a:pPr>
              <a:spcBef>
                <a:spcPts val="0"/>
              </a:spcBef>
            </a:pPr>
            <a:r>
              <a:rPr lang="en-US" sz="4000" dirty="0" err="1" smtClean="0">
                <a:solidFill>
                  <a:srgbClr val="000000"/>
                </a:solidFill>
              </a:rPr>
              <a:t>Phys</a:t>
            </a:r>
            <a:r>
              <a:rPr lang="en-US" sz="4000" dirty="0" smtClean="0">
                <a:solidFill>
                  <a:srgbClr val="000000"/>
                </a:solidFill>
              </a:rPr>
              <a:t> Rev </a:t>
            </a:r>
            <a:r>
              <a:rPr lang="en-US" sz="4000" b="1" dirty="0" smtClean="0">
                <a:solidFill>
                  <a:srgbClr val="000000"/>
                </a:solidFill>
              </a:rPr>
              <a:t>C83</a:t>
            </a:r>
            <a:r>
              <a:rPr lang="en-US" sz="4000" dirty="0">
                <a:solidFill>
                  <a:srgbClr val="000000"/>
                </a:solidFill>
              </a:rPr>
              <a:t>:</a:t>
            </a:r>
            <a:r>
              <a:rPr lang="en-US" sz="4000" dirty="0" smtClean="0">
                <a:solidFill>
                  <a:srgbClr val="000000"/>
                </a:solidFill>
              </a:rPr>
              <a:t>025201,2011</a:t>
            </a:r>
          </a:p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</a:rPr>
              <a:t>arXiv</a:t>
            </a:r>
            <a:r>
              <a:rPr lang="en-US" sz="4000" b="1" dirty="0">
                <a:solidFill>
                  <a:srgbClr val="000000"/>
                </a:solidFill>
              </a:rPr>
              <a:t>:</a:t>
            </a:r>
            <a:r>
              <a:rPr lang="en-US" sz="4000" b="1" dirty="0" smtClean="0">
                <a:solidFill>
                  <a:srgbClr val="000000"/>
                </a:solidFill>
              </a:rPr>
              <a:t>1003.2938v3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846" y="225514"/>
            <a:ext cx="4458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 Workshop on Orbital Angular Momentum</a:t>
            </a:r>
          </a:p>
          <a:p>
            <a:r>
              <a:rPr lang="en-US" dirty="0" smtClean="0"/>
              <a:t>6-17 February 2012</a:t>
            </a:r>
          </a:p>
          <a:p>
            <a:r>
              <a:rPr lang="en-US" dirty="0" smtClean="0"/>
              <a:t>Seattle, WA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L_sTT_sTLpr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994343" cy="4667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Separated 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52550"/>
            <a:ext cx="217058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Bands are fits:</a:t>
            </a:r>
          </a:p>
          <a:p>
            <a:pPr lvl="1"/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</a:t>
            </a:r>
            <a:endParaRPr lang="en-US" sz="2400" baseline="-25000" dirty="0" smtClean="0">
              <a:latin typeface="Symbol" charset="2"/>
              <a:cs typeface="Symbol" charset="2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sin2</a:t>
            </a:r>
            <a:r>
              <a:rPr lang="en-US" sz="2400" dirty="0" smtClean="0">
                <a:latin typeface="Symbol" charset="2"/>
                <a:cs typeface="Symbol" charset="2"/>
              </a:rPr>
              <a:t>q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p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p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2492"/>
              </p:ext>
            </p:extLst>
          </p:nvPr>
        </p:nvGraphicFramePr>
        <p:xfrm>
          <a:off x="5508104" y="1352550"/>
          <a:ext cx="3314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3314700" imgH="495300" progId="Equation.3">
                  <p:embed/>
                </p:oleObj>
              </mc:Choice>
              <mc:Fallback>
                <p:oleObj name="Equation" r:id="rId4" imgW="3314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1352550"/>
                        <a:ext cx="3314700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94349"/>
              </p:ext>
            </p:extLst>
          </p:nvPr>
        </p:nvGraphicFramePr>
        <p:xfrm>
          <a:off x="3059832" y="3789040"/>
          <a:ext cx="327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6" imgW="3276600" imgH="482600" progId="Equation.3">
                  <p:embed/>
                </p:oleObj>
              </mc:Choice>
              <mc:Fallback>
                <p:oleObj name="Equation" r:id="rId6" imgW="3276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9832" y="3789040"/>
                        <a:ext cx="3276600" cy="482600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98529"/>
              </p:ext>
            </p:extLst>
          </p:nvPr>
        </p:nvGraphicFramePr>
        <p:xfrm>
          <a:off x="3124200" y="5949280"/>
          <a:ext cx="3378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8" imgW="3378200" imgH="495300" progId="Equation.3">
                  <p:embed/>
                </p:oleObj>
              </mc:Choice>
              <mc:Fallback>
                <p:oleObj name="Equation" r:id="rId8" imgW="337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200" y="5949280"/>
                        <a:ext cx="3378200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4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Regge inspired model of J.-M. </a:t>
            </a:r>
            <a:r>
              <a:rPr lang="en-US" dirty="0" err="1" smtClean="0"/>
              <a:t>Laget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/>
          <a:lstStyle/>
          <a:p>
            <a:r>
              <a:rPr lang="en-US" dirty="0" smtClean="0"/>
              <a:t>Magnitude ~OK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TT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too small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Wrong sign to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TL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rlt_pi0_2panels_vs12_b1deg_minus_halla_notdep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53" y="836712"/>
            <a:ext cx="5295939" cy="58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8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5975"/>
            <a:ext cx="3312368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Hall C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+mn-lt"/>
                <a:cs typeface="Symbol" charset="2"/>
              </a:rPr>
              <a:t> data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2674640" cy="4525963"/>
          </a:xfrm>
        </p:spPr>
        <p:txBody>
          <a:bodyPr>
            <a:normAutofit/>
          </a:bodyPr>
          <a:lstStyle/>
          <a:p>
            <a:r>
              <a:rPr lang="en-US" sz="2400" dirty="0">
                <a:cs typeface="Symbol" charset="2"/>
              </a:rPr>
              <a:t> T. Horn </a:t>
            </a:r>
            <a:r>
              <a:rPr lang="en-US" sz="2400" i="1" dirty="0">
                <a:cs typeface="Symbol" charset="2"/>
              </a:rPr>
              <a:t>et al, </a:t>
            </a:r>
            <a:r>
              <a:rPr lang="hu-HU" sz="2400" dirty="0"/>
              <a:t>Phys. Rev. Lett. 97, 192001 (2006)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Model of M.Kaskulov,</a:t>
            </a:r>
            <a:br>
              <a:rPr lang="hu-HU" sz="2400" dirty="0" smtClean="0"/>
            </a:br>
            <a:r>
              <a:rPr lang="hu-HU" sz="2400" dirty="0" smtClean="0"/>
              <a:t>U. Mosel </a:t>
            </a:r>
            <a:br>
              <a:rPr lang="hu-HU" sz="2400" dirty="0" smtClean="0"/>
            </a:br>
            <a:r>
              <a:rPr lang="hu-HU" sz="2400" dirty="0" smtClean="0"/>
              <a:t>PR</a:t>
            </a:r>
            <a:r>
              <a:rPr lang="hu-HU" sz="2400" b="1" dirty="0" smtClean="0"/>
              <a:t>C81</a:t>
            </a:r>
            <a:r>
              <a:rPr lang="hu-HU" sz="2400" dirty="0" smtClean="0"/>
              <a:t> 045202 for </a:t>
            </a:r>
            <a:r>
              <a:rPr lang="hu-HU" sz="2400" dirty="0" smtClean="0">
                <a:latin typeface="Symbol" charset="2"/>
                <a:cs typeface="Symbol" charset="2"/>
              </a:rPr>
              <a:t>s</a:t>
            </a:r>
            <a:r>
              <a:rPr lang="hu-HU" sz="2400" baseline="-25000" dirty="0" smtClean="0">
                <a:cs typeface="Symbol" charset="2"/>
              </a:rPr>
              <a:t>T</a:t>
            </a:r>
            <a:endParaRPr lang="hu-HU" sz="2400" dirty="0" smtClean="0"/>
          </a:p>
        </p:txBody>
      </p:sp>
      <p:pic>
        <p:nvPicPr>
          <p:cNvPr id="4" name="Picture 3" descr="FigKaskulovMosel-PhysRevC.81.0452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645"/>
            <a:ext cx="5910064" cy="65432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7434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+mn-lt"/>
                <a:cs typeface="Symbol" charset="2"/>
              </a:rPr>
              <a:t> L/T Separations at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E07-007 Data in Hall A, 2010</a:t>
            </a:r>
          </a:p>
          <a:p>
            <a:pPr lvl="1"/>
            <a:r>
              <a:rPr lang="en-US" dirty="0" smtClean="0"/>
              <a:t>4.4 and 5.5 GeV</a:t>
            </a:r>
          </a:p>
          <a:p>
            <a:endParaRPr lang="en-US" dirty="0" smtClean="0"/>
          </a:p>
          <a:p>
            <a:r>
              <a:rPr lang="en-US" dirty="0" smtClean="0"/>
              <a:t>Hall C 12 GeV C12-11-102 (</a:t>
            </a:r>
            <a:r>
              <a:rPr lang="en-US" dirty="0" err="1" smtClean="0"/>
              <a:t>T.Horn</a:t>
            </a:r>
            <a:r>
              <a:rPr lang="en-US" dirty="0" smtClean="0"/>
              <a:t> et al)</a:t>
            </a:r>
          </a:p>
          <a:p>
            <a:pPr lvl="1"/>
            <a:r>
              <a:rPr lang="en-US" dirty="0" smtClean="0"/>
              <a:t>Please approve our NSF-MRI</a:t>
            </a:r>
            <a:endParaRPr lang="en-US" dirty="0"/>
          </a:p>
        </p:txBody>
      </p:sp>
      <p:pic>
        <p:nvPicPr>
          <p:cNvPr id="4" name="Picture 3" descr="Pi0-M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08" y="1412776"/>
            <a:ext cx="3153659" cy="2141715"/>
          </a:xfrm>
          <a:prstGeom prst="rect">
            <a:avLst/>
          </a:prstGeom>
        </p:spPr>
      </p:pic>
      <p:pic>
        <p:nvPicPr>
          <p:cNvPr id="5" name="Picture 4" descr="HallC-pi0-Plan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758483"/>
            <a:ext cx="4355307" cy="30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and </a:t>
            </a:r>
            <a:r>
              <a:rPr lang="en-US" i="1" dirty="0" smtClean="0"/>
              <a:t>t-</a:t>
            </a:r>
            <a:r>
              <a:rPr lang="en-US" dirty="0" smtClean="0"/>
              <a:t>binning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60500"/>
            <a:ext cx="1800200" cy="4525963"/>
          </a:xfrm>
        </p:spPr>
        <p:txBody>
          <a:bodyPr/>
          <a:lstStyle/>
          <a:p>
            <a:r>
              <a:rPr lang="en-US" dirty="0" smtClean="0"/>
              <a:t>Kin3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Resolution allows fine </a:t>
            </a:r>
            <a:r>
              <a:rPr lang="en-US" i="1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-binning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Q2vstmint_Ki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60500"/>
            <a:ext cx="6840860" cy="51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roduction?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Arial"/>
                <a:cs typeface="Arial"/>
              </a:rPr>
              <a:t>production is an important background to DVCS via asymmetric </a:t>
            </a:r>
            <a:r>
              <a:rPr lang="en-US" i="1" dirty="0" smtClean="0">
                <a:latin typeface="Arial"/>
                <a:cs typeface="Arial"/>
              </a:rPr>
              <a:t>p(</a:t>
            </a:r>
            <a:r>
              <a:rPr lang="en-US" i="1" dirty="0" err="1" smtClean="0">
                <a:latin typeface="Arial"/>
                <a:cs typeface="Arial"/>
              </a:rPr>
              <a:t>e,e’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 decays, with the unobserved photon at low energies in backwards direction.</a:t>
            </a:r>
          </a:p>
          <a:p>
            <a:r>
              <a:rPr lang="en-US" dirty="0" smtClean="0">
                <a:latin typeface="Arial"/>
                <a:cs typeface="Arial"/>
              </a:rPr>
              <a:t>Co-linear factorization </a:t>
            </a:r>
            <a:r>
              <a:rPr lang="en-US" dirty="0" err="1" smtClean="0">
                <a:latin typeface="Arial"/>
                <a:cs typeface="Arial"/>
              </a:rPr>
              <a:t>predictiions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~ </a:t>
            </a:r>
            <a:r>
              <a:rPr lang="en-US" i="1" dirty="0" smtClean="0">
                <a:latin typeface="Arial"/>
                <a:cs typeface="Arial"/>
              </a:rPr>
              <a:t>Q</a:t>
            </a:r>
            <a:r>
              <a:rPr lang="en-US" i="1" baseline="30000" dirty="0" smtClean="0">
                <a:latin typeface="Arial"/>
                <a:cs typeface="Arial"/>
              </a:rPr>
              <a:t>2</a:t>
            </a:r>
            <a:endParaRPr lang="en-US" i="1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Amplitude ~ Axial Generalized Parton Distributions ˜H and ˜E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Transversity</a:t>
            </a:r>
            <a:r>
              <a:rPr lang="en-US" dirty="0" smtClean="0">
                <a:latin typeface="Arial"/>
                <a:cs typeface="Arial"/>
              </a:rPr>
              <a:t> GPDs?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Talks of P. Kroll, S. </a:t>
            </a:r>
            <a:r>
              <a:rPr lang="en-US" dirty="0" err="1" smtClean="0">
                <a:latin typeface="Arial"/>
                <a:cs typeface="Arial"/>
              </a:rPr>
              <a:t>Liuti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53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H(</a:t>
            </a:r>
            <a:r>
              <a:rPr lang="en-US" dirty="0" err="1" smtClean="0"/>
              <a:t>e,e’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+mn-lt"/>
                <a:cs typeface="Symbol" charset="2"/>
              </a:rPr>
              <a:t>)p in Hall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340768"/>
            <a:ext cx="3466728" cy="47811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5.75 GeV beam incident on 15 cm Liquid H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target</a:t>
            </a:r>
          </a:p>
          <a:p>
            <a:r>
              <a:rPr lang="en-US" sz="2800" dirty="0" smtClean="0">
                <a:latin typeface="Apple Chancery"/>
                <a:cs typeface="Apple Chancery"/>
              </a:rPr>
              <a:t>L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/>
                <a:cs typeface="Arial"/>
              </a:rPr>
              <a:t>= 10</a:t>
            </a:r>
            <a:r>
              <a:rPr lang="en-US" sz="2800" baseline="30000" dirty="0" smtClean="0">
                <a:latin typeface="Arial"/>
                <a:cs typeface="Arial"/>
              </a:rPr>
              <a:t>37</a:t>
            </a:r>
            <a:r>
              <a:rPr lang="en-US" sz="2800" dirty="0" smtClean="0">
                <a:latin typeface="Arial"/>
                <a:cs typeface="Arial"/>
              </a:rPr>
              <a:t> /cm</a:t>
            </a:r>
            <a:r>
              <a:rPr lang="en-US" sz="2800" baseline="30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/</a:t>
            </a:r>
            <a:r>
              <a:rPr lang="en-US" sz="2800" dirty="0" smtClean="0">
                <a:latin typeface="Arial"/>
                <a:cs typeface="Arial"/>
              </a:rPr>
              <a:t>s</a:t>
            </a:r>
          </a:p>
          <a:p>
            <a:r>
              <a:rPr lang="en-US" sz="2800" dirty="0" smtClean="0">
                <a:latin typeface="Arial"/>
                <a:cs typeface="Arial"/>
              </a:rPr>
              <a:t>Electron in HRS defines </a:t>
            </a:r>
            <a:r>
              <a:rPr lang="en-US" sz="2800" b="1" dirty="0" smtClean="0">
                <a:latin typeface="Arial"/>
                <a:cs typeface="Arial"/>
              </a:rPr>
              <a:t>q</a:t>
            </a:r>
            <a:r>
              <a:rPr lang="en-US" sz="2800" dirty="0" smtClean="0">
                <a:latin typeface="Arial"/>
                <a:cs typeface="Arial"/>
              </a:rPr>
              <a:t>-direction to ~ 1mr</a:t>
            </a:r>
          </a:p>
          <a:p>
            <a:r>
              <a:rPr lang="en-US" sz="2800" dirty="0" smtClean="0">
                <a:latin typeface="Arial"/>
                <a:cs typeface="Arial"/>
              </a:rPr>
              <a:t>70 </a:t>
            </a:r>
            <a:r>
              <a:rPr lang="en-US" sz="2800" dirty="0" err="1" smtClean="0">
                <a:latin typeface="Arial"/>
                <a:cs typeface="Arial"/>
              </a:rPr>
              <a:t>msr</a:t>
            </a:r>
            <a:r>
              <a:rPr lang="en-US" sz="2800" dirty="0" smtClean="0">
                <a:latin typeface="Arial"/>
                <a:cs typeface="Arial"/>
              </a:rPr>
              <a:t> PbF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calorimeter centered on </a:t>
            </a:r>
            <a:r>
              <a:rPr lang="en-US" sz="2800" b="1" dirty="0" smtClean="0">
                <a:latin typeface="Arial"/>
                <a:cs typeface="Arial"/>
              </a:rPr>
              <a:t>q</a:t>
            </a:r>
          </a:p>
          <a:p>
            <a:pPr lvl="1"/>
            <a:r>
              <a:rPr lang="en-US" dirty="0" smtClean="0"/>
              <a:t>Two photon clusters</a:t>
            </a:r>
            <a:endParaRPr lang="en-US" dirty="0"/>
          </a:p>
        </p:txBody>
      </p:sp>
      <p:pic>
        <p:nvPicPr>
          <p:cNvPr id="4" name="Picture 3" descr="DVCS_Mechan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2" y="1916832"/>
            <a:ext cx="5460140" cy="391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Exclusivity in </a:t>
            </a:r>
            <a:r>
              <a:rPr lang="en-US" dirty="0"/>
              <a:t>H(</a:t>
            </a:r>
            <a:r>
              <a:rPr lang="en-US" dirty="0" err="1"/>
              <a:t>e,e’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 smtClean="0">
                <a:cs typeface="Symbol" charset="2"/>
              </a:rPr>
              <a:t>)X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260829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Exclusive </a:t>
            </a:r>
            <a:br>
              <a:rPr lang="en-US" sz="2800" dirty="0" smtClean="0"/>
            </a:br>
            <a:r>
              <a:rPr lang="en-US" sz="2800" dirty="0" smtClean="0"/>
              <a:t>H</a:t>
            </a:r>
            <a:r>
              <a:rPr lang="en-US" sz="2800" dirty="0"/>
              <a:t>(</a:t>
            </a:r>
            <a:r>
              <a:rPr lang="en-US" sz="2800" dirty="0" err="1"/>
              <a:t>e,e’</a:t>
            </a:r>
            <a:r>
              <a:rPr lang="en-US" sz="2800" dirty="0" err="1">
                <a:latin typeface="Symbol" charset="2"/>
                <a:cs typeface="Symbol" charset="2"/>
              </a:rPr>
              <a:t>gg</a:t>
            </a:r>
            <a:r>
              <a:rPr lang="en-US" sz="2800" dirty="0">
                <a:cs typeface="Symbol" charset="2"/>
              </a:rPr>
              <a:t>)</a:t>
            </a:r>
            <a:r>
              <a:rPr lang="en-US" sz="2800" dirty="0" smtClean="0">
                <a:cs typeface="Symbol" charset="2"/>
              </a:rPr>
              <a:t>p peak</a:t>
            </a:r>
          </a:p>
          <a:p>
            <a:r>
              <a:rPr lang="en-US" sz="2800" dirty="0" smtClean="0">
                <a:cs typeface="Symbol" charset="2"/>
              </a:rPr>
              <a:t>Yield is stable with respect to efficiency corrections of 1 GeV threshold in Calorimeter</a:t>
            </a:r>
            <a:endParaRPr lang="en-US" sz="2800" dirty="0"/>
          </a:p>
        </p:txBody>
      </p:sp>
      <p:pic>
        <p:nvPicPr>
          <p:cNvPr id="4" name="Picture 3" descr="MX2_Ki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4" y="1600200"/>
            <a:ext cx="6198469" cy="50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7116" cy="4525963"/>
          </a:xfrm>
        </p:spPr>
        <p:txBody>
          <a:bodyPr>
            <a:normAutofit/>
          </a:bodyPr>
          <a:lstStyle/>
          <a:p>
            <a:r>
              <a:rPr lang="en-US" sz="2800"/>
              <a:t>Hall A E00</a:t>
            </a:r>
            <a:r>
              <a:rPr lang="en-US" sz="2800"/>
              <a:t>-</a:t>
            </a:r>
            <a:r>
              <a:rPr lang="en-US" sz="2800" smtClean="0"/>
              <a:t>110</a:t>
            </a:r>
          </a:p>
          <a:p>
            <a:pPr lvl="1"/>
            <a:r>
              <a:rPr lang="en-US" sz="2400" smtClean="0">
                <a:latin typeface="Arial"/>
                <a:cs typeface="Arial"/>
              </a:rPr>
              <a:t>Polarized </a:t>
            </a:r>
            <a:r>
              <a:rPr lang="en-US" sz="2400" dirty="0" smtClean="0">
                <a:latin typeface="Arial"/>
                <a:cs typeface="Arial"/>
              </a:rPr>
              <a:t>Electron beam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ull azimuthal decomposition,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 no</a:t>
            </a:r>
            <a:r>
              <a:rPr lang="en-US" sz="2400" dirty="0" smtClean="0"/>
              <a:t>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latin typeface="Arial"/>
                <a:cs typeface="Arial"/>
              </a:rPr>
              <a:t>L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 separation.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41215"/>
              </p:ext>
            </p:extLst>
          </p:nvPr>
        </p:nvGraphicFramePr>
        <p:xfrm>
          <a:off x="1547813" y="3663950"/>
          <a:ext cx="65151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6515100" imgH="2590800" progId="Equation.3">
                  <p:embed/>
                </p:oleObj>
              </mc:Choice>
              <mc:Fallback>
                <p:oleObj name="Equation" r:id="rId3" imgW="6515100" imgH="259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3663950"/>
                        <a:ext cx="65151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4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Kinematics</a:t>
            </a:r>
            <a:br>
              <a:rPr lang="en-US" dirty="0" smtClean="0"/>
            </a:br>
            <a:r>
              <a:rPr lang="en-US" i="1" dirty="0" smtClean="0"/>
              <a:t>k = 5.75 </a:t>
            </a:r>
            <a:r>
              <a:rPr lang="en-US" dirty="0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45236"/>
              </p:ext>
            </p:extLst>
          </p:nvPr>
        </p:nvGraphicFramePr>
        <p:xfrm>
          <a:off x="3203848" y="318502"/>
          <a:ext cx="58326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Label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lang="en-US" sz="2400" b="1" i="1" baseline="30000" dirty="0" smtClean="0">
                          <a:latin typeface="Arial"/>
                          <a:cs typeface="Arial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b="0" i="0" baseline="0" dirty="0" smtClean="0">
                          <a:latin typeface="Arial"/>
                          <a:cs typeface="Arial"/>
                        </a:rPr>
                        <a:t>(GeV</a:t>
                      </a:r>
                      <a:r>
                        <a:rPr lang="en-US" sz="2400" b="0" i="0" baseline="30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2400" b="0" i="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2400" b="0" i="0" baseline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2400" i="1" baseline="-25000" dirty="0" err="1" smtClean="0">
                          <a:latin typeface="Arial"/>
                          <a:cs typeface="Arial"/>
                        </a:rPr>
                        <a:t>Bj</a:t>
                      </a:r>
                      <a:endParaRPr lang="en-US" sz="24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400" baseline="30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400" baseline="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latin typeface="Arial"/>
                          <a:cs typeface="Arial"/>
                        </a:rPr>
                        <a:t>(GeV</a:t>
                      </a:r>
                      <a:r>
                        <a:rPr lang="en-US" sz="2400" b="0" i="0" baseline="30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2400" b="0" i="0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Kin2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2.3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0.36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5.0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Kin3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1.9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0.36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4.3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Q2VsxB_Kin2Ki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23407"/>
            <a:ext cx="7009615" cy="47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Sections, Kin3 </a:t>
            </a:r>
            <a:r>
              <a:rPr lang="en-US" sz="2400" dirty="0" smtClean="0"/>
              <a:t>(Fitted with full Monte-Carlo)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38743"/>
            <a:ext cx="1378496" cy="748680"/>
          </a:xfrm>
        </p:spPr>
        <p:txBody>
          <a:bodyPr/>
          <a:lstStyle/>
          <a:p>
            <a:r>
              <a:rPr lang="en-US" dirty="0" smtClean="0"/>
              <a:t>Kin3</a:t>
            </a:r>
            <a:endParaRPr lang="en-US" dirty="0"/>
          </a:p>
        </p:txBody>
      </p:sp>
      <p:pic>
        <p:nvPicPr>
          <p:cNvPr id="4" name="Picture 3" descr="ExpCrossSections_Kin3_NonHelD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7"/>
            <a:ext cx="8208912" cy="53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6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Dependent Cross Sections, </a:t>
            </a:r>
            <a:br>
              <a:rPr lang="en-US" dirty="0" smtClean="0"/>
            </a:br>
            <a:r>
              <a:rPr lang="en-US" dirty="0" smtClean="0"/>
              <a:t>Kin3 </a:t>
            </a:r>
            <a:r>
              <a:rPr lang="en-US" sz="2400" dirty="0" smtClean="0"/>
              <a:t>(Fitted with full Monte-Carlo)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38743"/>
            <a:ext cx="1378496" cy="748680"/>
          </a:xfrm>
        </p:spPr>
        <p:txBody>
          <a:bodyPr/>
          <a:lstStyle/>
          <a:p>
            <a:r>
              <a:rPr lang="en-US" dirty="0" smtClean="0"/>
              <a:t>Kin3</a:t>
            </a:r>
            <a:endParaRPr lang="en-US" dirty="0"/>
          </a:p>
        </p:txBody>
      </p:sp>
      <p:pic>
        <p:nvPicPr>
          <p:cNvPr id="5" name="Picture 4" descr="ExpCrossSections_Kin3_HelD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9" y="1673211"/>
            <a:ext cx="7200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-Averaged </a:t>
            </a:r>
            <a:r>
              <a:rPr lang="en-US" dirty="0"/>
              <a:t>c</a:t>
            </a:r>
            <a:r>
              <a:rPr lang="en-US" dirty="0" smtClean="0"/>
              <a:t>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3" y="1584040"/>
            <a:ext cx="1732343" cy="4525963"/>
          </a:xfrm>
          <a:ln>
            <a:solidFill>
              <a:srgbClr val="4F81BD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i="1" dirty="0">
                <a:latin typeface="Arial"/>
                <a:cs typeface="Arial"/>
              </a:rPr>
              <a:t>~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–5</a:t>
            </a:r>
            <a:r>
              <a:rPr lang="en-US" sz="2400" i="1" dirty="0"/>
              <a:t> </a:t>
            </a:r>
            <a:r>
              <a:rPr lang="en-US" sz="2400" dirty="0" smtClean="0"/>
              <a:t>slower than</a:t>
            </a:r>
            <a:r>
              <a:rPr lang="en-US" sz="2400" i="1" dirty="0" smtClean="0"/>
              <a:t> Q</a:t>
            </a:r>
            <a:r>
              <a:rPr lang="en-US" sz="2400" i="1" baseline="30000" dirty="0" smtClean="0"/>
              <a:t>–8</a:t>
            </a:r>
          </a:p>
          <a:p>
            <a:r>
              <a:rPr lang="en-US" sz="2400" dirty="0" smtClean="0"/>
              <a:t>GPD model prediction is 10x too small.</a:t>
            </a:r>
          </a:p>
          <a:p>
            <a:r>
              <a:rPr lang="en-US" sz="2400" dirty="0" smtClean="0"/>
              <a:t>Not leading twist</a:t>
            </a:r>
          </a:p>
          <a:p>
            <a:r>
              <a:rPr lang="en-US" sz="2400" dirty="0" smtClean="0"/>
              <a:t>Probably mostly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cs typeface="Symbol" charset="2"/>
              </a:rPr>
              <a:t>T</a:t>
            </a:r>
            <a:endParaRPr lang="en-US" sz="2400" dirty="0"/>
          </a:p>
        </p:txBody>
      </p:sp>
      <p:pic>
        <p:nvPicPr>
          <p:cNvPr id="4" name="Picture 3" descr="sT_eps_sLQ2d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04" y="1579821"/>
            <a:ext cx="7200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2100"/>
      </p:ext>
    </p:extLst>
  </p:cSld>
  <p:clrMapOvr>
    <a:masterClrMapping/>
  </p:clrMapOvr>
</p:sld>
</file>

<file path=ppt/theme/theme1.xml><?xml version="1.0" encoding="utf-8"?>
<a:theme xmlns:a="http://schemas.openxmlformats.org/drawingml/2006/main" name="PhysLectureRe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PhysLectureRedLine.potx</Template>
  <TotalTime>1211</TotalTime>
  <Words>373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PhysLectureRedLine</vt:lpstr>
      <vt:lpstr>Microsoft Equation</vt:lpstr>
      <vt:lpstr>Exclusive Neutral Pion Production at JLab Hall A</vt:lpstr>
      <vt:lpstr>Why Measure p0 Production? </vt:lpstr>
      <vt:lpstr>H(e,e’gg)p in Hall A</vt:lpstr>
      <vt:lpstr>Exclusivity in H(e,e’gg)X Reaction</vt:lpstr>
      <vt:lpstr>Electroproduction</vt:lpstr>
      <vt:lpstr>Kinematics k = 5.75 GeV</vt:lpstr>
      <vt:lpstr>Cross Sections, Kin3 (Fitted with full Monte-Carlo)</vt:lpstr>
      <vt:lpstr>Helicity Dependent Cross Sections,  Kin3 (Fitted with full Monte-Carlo)</vt:lpstr>
      <vt:lpstr>f-Averaged cross section</vt:lpstr>
      <vt:lpstr>Separated  Cross Sections</vt:lpstr>
      <vt:lpstr>Regge inspired model of J.-M. Laget</vt:lpstr>
      <vt:lpstr>Hall C p+ data</vt:lpstr>
      <vt:lpstr>Future p0 L/T Separations at JLab</vt:lpstr>
      <vt:lpstr>Backup Slides</vt:lpstr>
      <vt:lpstr>Resolution and t-binning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 and Periodic Motion Chapter 11</dc:title>
  <dc:creator>OCCS</dc:creator>
  <cp:lastModifiedBy>Charles Earl Hyde</cp:lastModifiedBy>
  <cp:revision>26</cp:revision>
  <dcterms:created xsi:type="dcterms:W3CDTF">2010-05-28T14:37:38Z</dcterms:created>
  <dcterms:modified xsi:type="dcterms:W3CDTF">2012-02-15T20:16:01Z</dcterms:modified>
</cp:coreProperties>
</file>