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8" r:id="rId3"/>
    <p:sldMasterId id="2147483699" r:id="rId4"/>
    <p:sldMasterId id="2147483711" r:id="rId5"/>
    <p:sldMasterId id="2147483723" r:id="rId6"/>
    <p:sldMasterId id="2147483735" r:id="rId7"/>
    <p:sldMasterId id="2147483747" r:id="rId8"/>
  </p:sldMasterIdLst>
  <p:notesMasterIdLst>
    <p:notesMasterId r:id="rId36"/>
  </p:notesMasterIdLst>
  <p:sldIdLst>
    <p:sldId id="260" r:id="rId9"/>
    <p:sldId id="268" r:id="rId10"/>
    <p:sldId id="262" r:id="rId11"/>
    <p:sldId id="275" r:id="rId12"/>
    <p:sldId id="264" r:id="rId13"/>
    <p:sldId id="267" r:id="rId14"/>
    <p:sldId id="274" r:id="rId15"/>
    <p:sldId id="270" r:id="rId16"/>
    <p:sldId id="271" r:id="rId17"/>
    <p:sldId id="273" r:id="rId18"/>
    <p:sldId id="291" r:id="rId19"/>
    <p:sldId id="292" r:id="rId20"/>
    <p:sldId id="294" r:id="rId21"/>
    <p:sldId id="283" r:id="rId22"/>
    <p:sldId id="280" r:id="rId23"/>
    <p:sldId id="281" r:id="rId24"/>
    <p:sldId id="282" r:id="rId25"/>
    <p:sldId id="284" r:id="rId26"/>
    <p:sldId id="288" r:id="rId27"/>
    <p:sldId id="289" r:id="rId28"/>
    <p:sldId id="278" r:id="rId29"/>
    <p:sldId id="285" r:id="rId30"/>
    <p:sldId id="286" r:id="rId31"/>
    <p:sldId id="290" r:id="rId32"/>
    <p:sldId id="293" r:id="rId33"/>
    <p:sldId id="276" r:id="rId34"/>
    <p:sldId id="26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20"/>
    <a:srgbClr val="008500"/>
    <a:srgbClr val="FF85FF"/>
    <a:srgbClr val="004300"/>
    <a:srgbClr val="109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6241" autoAdjust="0"/>
  </p:normalViewPr>
  <p:slideViewPr>
    <p:cSldViewPr snapToGrid="0">
      <p:cViewPr>
        <p:scale>
          <a:sx n="100" d="100"/>
          <a:sy n="100" d="100"/>
        </p:scale>
        <p:origin x="-384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CF075-16C5-144A-B07D-A955B431FD2B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4E80E-63D0-AC41-9584-6C6F91874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9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Lithium</a:t>
            </a:r>
            <a:r>
              <a:rPr lang="en-US" baseline="0" dirty="0" smtClean="0"/>
              <a:t> 7, spin 3/2, magnetic moment = 3.2564 </a:t>
            </a:r>
            <a:r>
              <a:rPr lang="en-US" baseline="0" dirty="0" err="1" smtClean="0"/>
              <a:t>mu_N</a:t>
            </a:r>
            <a:r>
              <a:rPr lang="en-US" baseline="0" dirty="0" smtClean="0"/>
              <a:t>  kappa = </a:t>
            </a:r>
            <a:r>
              <a:rPr lang="en-US" dirty="0" smtClean="0"/>
              <a:t>15.2?</a:t>
            </a:r>
            <a:endParaRPr lang="en-US" baseline="0" dirty="0" smtClean="0"/>
          </a:p>
          <a:p>
            <a:r>
              <a:rPr lang="en-US" baseline="0" dirty="0" smtClean="0"/>
              <a:t>anomalous magnetic moment = (g-2)/2 </a:t>
            </a:r>
          </a:p>
          <a:p>
            <a:r>
              <a:rPr lang="en-US" baseline="0" dirty="0" smtClean="0"/>
              <a:t>Magnetic moment = J g eh-bar/(2M_A c)</a:t>
            </a:r>
          </a:p>
          <a:p>
            <a:r>
              <a:rPr lang="en-US" baseline="0" dirty="0" smtClean="0"/>
              <a:t>Lithium 6, spin 1 magnetic moment = 0.85 </a:t>
            </a:r>
            <a:r>
              <a:rPr lang="en-US" baseline="0" dirty="0" err="1" smtClean="0"/>
              <a:t>mu_N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4E80E-63D0-AC41-9584-6C6F91874C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8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 8869</a:t>
            </a:r>
          </a:p>
          <a:p>
            <a:r>
              <a:rPr lang="en-US" dirty="0" smtClean="0"/>
              <a:t>Unicode</a:t>
            </a:r>
            <a:r>
              <a:rPr lang="en-US" baseline="0" dirty="0" smtClean="0"/>
              <a:t> F05E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4E80E-63D0-AC41-9584-6C6F91874C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776623-6A24-6246-B5BF-0D74613B227E}" type="slidenum">
              <a:rPr lang="en-US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3FA128-8A6F-1945-A013-7C92BD6F2B31}" type="slidenum">
              <a:rPr lang="en-US" sz="1200">
                <a:solidFill>
                  <a:srgbClr val="000000"/>
                </a:solidFill>
                <a:latin typeface="Times" charset="0"/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3FA128-8A6F-1945-A013-7C92BD6F2B31}" type="slidenum">
              <a:rPr lang="en-US" sz="1200">
                <a:solidFill>
                  <a:srgbClr val="000000"/>
                </a:solidFill>
                <a:latin typeface="Times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781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31B543-C60D-AD4E-A9D1-85C5092C98FD}" type="slidenum">
              <a:rPr lang="en-US"/>
              <a:pPr/>
              <a:t>25</a:t>
            </a:fld>
            <a:endParaRPr lang="en-US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EF0F4-E0E5-5540-A576-5C773B0855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86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7429A-F64F-B749-949D-9168BA9AAAF4}" type="slidenum">
              <a:rPr lang="en-US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DIS, SIDIS, DVES on bound neutron</a:t>
            </a:r>
          </a:p>
          <a:p>
            <a:r>
              <a:rPr lang="en-US" dirty="0" smtClean="0"/>
              <a:t>‘Fermi’-smearing</a:t>
            </a:r>
          </a:p>
          <a:p>
            <a:pPr lvl="1"/>
            <a:r>
              <a:rPr lang="en-US" dirty="0" smtClean="0"/>
              <a:t>Shift in x</a:t>
            </a:r>
          </a:p>
          <a:p>
            <a:r>
              <a:rPr lang="en-US" dirty="0" smtClean="0"/>
              <a:t>Quark structure modified by NN-correlations</a:t>
            </a:r>
          </a:p>
          <a:p>
            <a:r>
              <a:rPr lang="en-US" dirty="0" smtClean="0"/>
              <a:t>Solution is Spectator Tagging!</a:t>
            </a:r>
          </a:p>
          <a:p>
            <a:r>
              <a:rPr lang="en-US" dirty="0" smtClean="0"/>
              <a:t>S. Kuhn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 smtClean="0"/>
              <a:t>2</a:t>
            </a:r>
            <a:r>
              <a:rPr lang="en-US" dirty="0" smtClean="0"/>
              <a:t>H and </a:t>
            </a:r>
            <a:r>
              <a:rPr lang="en-US" baseline="30000" dirty="0" smtClean="0"/>
              <a:t>3</a:t>
            </a:r>
            <a:r>
              <a:rPr lang="en-US" dirty="0" smtClean="0"/>
              <a:t>He are ‘neutron’ targets</a:t>
            </a:r>
          </a:p>
          <a:p>
            <a:r>
              <a:rPr lang="en-US" dirty="0" smtClean="0"/>
              <a:t>Universal nuclear phenomena: </a:t>
            </a:r>
          </a:p>
          <a:p>
            <a:r>
              <a:rPr lang="en-US" dirty="0" smtClean="0"/>
              <a:t>Independent nucleons moving in mean field~ 80%</a:t>
            </a:r>
          </a:p>
          <a:p>
            <a:r>
              <a:rPr lang="en-US" dirty="0" smtClean="0"/>
              <a:t>Strong 2-body correlations generate high momentum tails to nucleon momentum distributions</a:t>
            </a:r>
          </a:p>
          <a:p>
            <a:r>
              <a:rPr lang="en-US" dirty="0" smtClean="0"/>
              <a:t>Magnitude of EMC effect  proportional to magnitude of  NN correlations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4E80E-63D0-AC41-9584-6C6F91874C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6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4E80E-63D0-AC41-9584-6C6F91874C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4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53C342-E79C-CF47-8D81-A5A6F1BDF82B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EF91D1-1AD6-EF42-BCA6-0424D18ABA89}" type="slidenum">
              <a:rPr lang="en-US"/>
              <a:pPr/>
              <a:t>11</a:t>
            </a:fld>
            <a:endParaRPr lang="en-US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5B6D23-2530-C24F-B789-12933C65FC99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No additional apertures 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 elements between IP and Secondary Focus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34B942-F0D4-C549-81BC-2B978E2AB702}" type="slidenum">
              <a:rPr lang="en-US"/>
              <a:pPr/>
              <a:t>13</a:t>
            </a:fld>
            <a:endParaRPr 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</a:t>
            </a:r>
            <a:r>
              <a:rPr lang="en-US" dirty="0" err="1" smtClean="0"/>
              <a:t>fermi</a:t>
            </a:r>
            <a:r>
              <a:rPr lang="en-US" dirty="0" smtClean="0"/>
              <a:t>-momentum</a:t>
            </a:r>
            <a:r>
              <a:rPr lang="en-US" baseline="0" dirty="0" smtClean="0"/>
              <a:t> smearing (S. Kuhn)</a:t>
            </a:r>
          </a:p>
          <a:p>
            <a:r>
              <a:rPr lang="en-US" baseline="0" dirty="0" smtClean="0"/>
              <a:t>Study transition from quasi-free neutron at (</a:t>
            </a:r>
            <a:r>
              <a:rPr lang="en-US" baseline="0" dirty="0" err="1" smtClean="0"/>
              <a:t>P_perp</a:t>
            </a:r>
            <a:r>
              <a:rPr lang="en-US" baseline="0" dirty="0" smtClean="0"/>
              <a:t>=0, alpha=M/M_D)</a:t>
            </a:r>
          </a:p>
          <a:p>
            <a:r>
              <a:rPr lang="en-US" baseline="0" dirty="0" smtClean="0"/>
              <a:t>to highly correlated NN pairs (EMC effect of the Deuteron) at </a:t>
            </a:r>
            <a:r>
              <a:rPr lang="en-US" baseline="0" dirty="0" err="1" smtClean="0"/>
              <a:t>pmiss</a:t>
            </a:r>
            <a:r>
              <a:rPr lang="en-US" baseline="0" dirty="0" smtClean="0"/>
              <a:t>&gt; 400 MeV/c</a:t>
            </a:r>
          </a:p>
          <a:p>
            <a:r>
              <a:rPr lang="en-US" baseline="0" dirty="0" smtClean="0"/>
              <a:t>MEIC acceptance = 10 </a:t>
            </a:r>
            <a:r>
              <a:rPr lang="en-US" baseline="0" dirty="0" err="1" smtClean="0"/>
              <a:t>mrad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500 MeV/c</a:t>
            </a:r>
          </a:p>
          <a:p>
            <a:r>
              <a:rPr lang="en-US" baseline="0" dirty="0" smtClean="0">
                <a:sym typeface="Wingdings"/>
              </a:rPr>
              <a:t>theta&gt;10mrad tagged with 6 </a:t>
            </a:r>
            <a:r>
              <a:rPr lang="en-US" baseline="0" dirty="0" err="1" smtClean="0">
                <a:sym typeface="Wingdings"/>
              </a:rPr>
              <a:t>mrad</a:t>
            </a:r>
            <a:r>
              <a:rPr lang="en-US" baseline="0" dirty="0" smtClean="0">
                <a:sym typeface="Wingdings"/>
              </a:rPr>
              <a:t> bend before FFQ   1% momentum resolution</a:t>
            </a:r>
          </a:p>
          <a:p>
            <a:r>
              <a:rPr lang="en-US" baseline="0" dirty="0" err="1" smtClean="0">
                <a:sym typeface="Wingdings"/>
              </a:rPr>
              <a:t>eRHIC</a:t>
            </a:r>
            <a:r>
              <a:rPr lang="en-US" baseline="0" dirty="0" smtClean="0">
                <a:sym typeface="Wingdings"/>
              </a:rPr>
              <a:t>  Unpolarized acceptance 5mrad  250 MeV/c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4E80E-63D0-AC41-9584-6C6F91874C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91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84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4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gradFill flip="none"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66"/>
            </a:solidFill>
            <a:round/>
            <a:headEnd/>
            <a:tailEnd/>
          </a:ln>
          <a:effectLst>
            <a:glow rad="101600">
              <a:srgbClr val="FFFEE7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lIns="91436" tIns="45716" rIns="91436" bIns="4571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5268" y="228600"/>
            <a:ext cx="3787775" cy="1722438"/>
            <a:chOff x="195263" y="228600"/>
            <a:chExt cx="3787775" cy="1722438"/>
          </a:xfrm>
          <a:effectLst>
            <a:glow rad="101600">
              <a:schemeClr val="bg1">
                <a:lumMod val="85000"/>
                <a:alpha val="75000"/>
              </a:schemeClr>
            </a:glow>
          </a:effectLst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80988" y="280988"/>
              <a:ext cx="3571875" cy="161448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04800" y="228600"/>
              <a:ext cx="3562350" cy="159861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752476" y="457200"/>
              <a:ext cx="2362200" cy="145891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195263" y="234950"/>
              <a:ext cx="3787775" cy="1716088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15" name="Group 70"/>
          <p:cNvGrpSpPr>
            <a:grpSpLocks/>
          </p:cNvGrpSpPr>
          <p:nvPr userDrawn="1"/>
        </p:nvGrpSpPr>
        <p:grpSpPr bwMode="auto">
          <a:xfrm>
            <a:off x="7848600" y="4343403"/>
            <a:ext cx="742950" cy="1058863"/>
            <a:chOff x="7848600" y="4343400"/>
            <a:chExt cx="742950" cy="1058863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7793038" y="4660900"/>
              <a:ext cx="998538" cy="46513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7766845" y="4641056"/>
              <a:ext cx="995362" cy="46037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7938295" y="4622006"/>
              <a:ext cx="658812" cy="42227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7848600" y="4343400"/>
              <a:ext cx="742950" cy="1058863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5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 lIns="91436" tIns="45716" rIns="91436" bIns="4571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3886200" y="1905002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 lIns="91436" tIns="45716" rIns="91436" bIns="4571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>
              <a:defRPr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タイトルの書式設定</a:t>
            </a:r>
            <a:endParaRPr lang="en-US" altLang="ja-JP" noProof="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  <a:endParaRPr lang="en-US" altLang="ja-JP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377950" y="6248404"/>
            <a:ext cx="1728788" cy="330200"/>
          </a:xfrm>
        </p:spPr>
        <p:txBody>
          <a:bodyPr/>
          <a:lstStyle>
            <a:lvl1pPr>
              <a:defRPr sz="1400" b="1" i="0">
                <a:solidFill>
                  <a:srgbClr val="0000FF"/>
                </a:solidFill>
                <a:effectLst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2"/>
            <a:ext cx="4978400" cy="381000"/>
          </a:xfrm>
        </p:spPr>
        <p:txBody>
          <a:bodyPr/>
          <a:lstStyle>
            <a:lvl1pPr>
              <a:defRPr sz="1400" b="1" i="0">
                <a:solidFill>
                  <a:srgbClr val="FF00FF"/>
                </a:solidFill>
                <a:effectLst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87413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3" indent="0">
              <a:buNone/>
              <a:defRPr sz="1400"/>
            </a:lvl4pPr>
            <a:lvl5pPr marL="1828710" indent="0">
              <a:buNone/>
              <a:defRPr sz="1400"/>
            </a:lvl5pPr>
            <a:lvl6pPr marL="2285888" indent="0">
              <a:buNone/>
              <a:defRPr sz="1400"/>
            </a:lvl6pPr>
            <a:lvl7pPr marL="2743065" indent="0">
              <a:buNone/>
              <a:defRPr sz="1400"/>
            </a:lvl7pPr>
            <a:lvl8pPr marL="3200240" indent="0">
              <a:buNone/>
              <a:defRPr sz="1400"/>
            </a:lvl8pPr>
            <a:lvl9pPr marL="36574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4E76-14C4-4298-90D1-4C5CDEC8346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76100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8643" y="6561142"/>
            <a:ext cx="1439862" cy="263525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"/>
            <a:ext cx="533400" cy="252413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A55AEC68-F86A-49A5-8EEA-BA40E633313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339026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7" descr="picture.outloo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7468"/>
            <a:ext cx="1492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0"/>
          <p:cNvGrpSpPr>
            <a:grpSpLocks/>
          </p:cNvGrpSpPr>
          <p:nvPr userDrawn="1"/>
        </p:nvGrpSpPr>
        <p:grpSpPr bwMode="auto">
          <a:xfrm rot="5400000">
            <a:off x="4086225" y="-3648075"/>
            <a:ext cx="431800" cy="8604250"/>
            <a:chOff x="5468" y="1333"/>
            <a:chExt cx="243" cy="2714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 flipH="1">
              <a:off x="5506" y="1337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3" y="806454"/>
            <a:ext cx="8855075" cy="5616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0"/>
            <a:ext cx="65405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139" y="6573841"/>
            <a:ext cx="1439862" cy="263525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4A91EABF-74E5-4455-99A4-2E127589F65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113137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CC32-63D8-4D66-8044-E69967B9E4F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563560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" descr="picture.outloo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0"/>
            <a:ext cx="14922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0"/>
          <p:cNvGrpSpPr>
            <a:grpSpLocks/>
          </p:cNvGrpSpPr>
          <p:nvPr userDrawn="1"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5" name="Freeform 4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 flipH="1">
              <a:off x="5506" y="1337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0" y="0"/>
            <a:ext cx="64262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D2EA-DEE7-4ADB-9336-A262EF65CF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249557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AE81-4050-4830-8D41-3595681929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610592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692155"/>
            <a:ext cx="4351338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8" y="692155"/>
            <a:ext cx="4351337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8964" y="6565904"/>
            <a:ext cx="1506537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5025" y="6578600"/>
            <a:ext cx="4237038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9758-4156-462C-8DBC-11F0E387E1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324102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584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2" y="6245228"/>
            <a:ext cx="2133600" cy="476250"/>
          </a:xfr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>
              <a:cs typeface="ＭＳ Ｐゴシック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5" y="6245228"/>
            <a:ext cx="2895600" cy="476250"/>
          </a:xfr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>
              <a:cs typeface="ＭＳ Ｐゴシック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F7E1-2AD4-4E3F-8D06-E56FD743E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24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4615-C56D-4897-8382-3C33DF46E4C2}" type="datetime1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>
                <a:solidFill>
                  <a:srgbClr val="FF0000">
                    <a:lumMod val="60000"/>
                    <a:lumOff val="40000"/>
                  </a:srgbClr>
                </a:solidFill>
              </a:rPr>
              <a:t>C.Woody, EIC Calorimeter Group Meeting,  8/15/13</a:t>
            </a:r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>
                <a:solidFill>
                  <a:srgbClr val="FF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1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4615-C56D-4897-8382-3C33DF46E4C2}" type="datetime1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>
                <a:solidFill>
                  <a:srgbClr val="FF0000">
                    <a:lumMod val="60000"/>
                    <a:lumOff val="40000"/>
                  </a:srgbClr>
                </a:solidFill>
              </a:rPr>
              <a:t>C.Woody, EIC Calorimeter Group Meeting,  8/15/13</a:t>
            </a:r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>
                <a:solidFill>
                  <a:srgbClr val="FF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1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4615-C56D-4897-8382-3C33DF46E4C2}" type="datetime1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>
                <a:solidFill>
                  <a:srgbClr val="FF0000">
                    <a:lumMod val="60000"/>
                    <a:lumOff val="40000"/>
                  </a:srgbClr>
                </a:solidFill>
              </a:rPr>
              <a:t>C.Woody, EIC Calorimeter Group Meeting,  8/15/13</a:t>
            </a:r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>
                <a:solidFill>
                  <a:srgbClr val="FF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1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FED-D940-4EAA-BD96-1E5326BAFAA4}" type="datetime1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 err="1" smtClean="0">
                <a:solidFill>
                  <a:srgbClr val="FF0000">
                    <a:lumMod val="60000"/>
                    <a:lumOff val="40000"/>
                  </a:srgbClr>
                </a:solidFill>
              </a:rPr>
              <a:t>C.Woody</a:t>
            </a:r>
            <a:r>
              <a:rPr lang="en-US" dirty="0" smtClean="0">
                <a:solidFill>
                  <a:srgbClr val="FF0000">
                    <a:lumMod val="60000"/>
                    <a:lumOff val="40000"/>
                  </a:srgbClr>
                </a:solidFill>
              </a:rPr>
              <a:t>, EIC Detector R&amp;D Committee,  6/5/13</a:t>
            </a:r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>
                <a:solidFill>
                  <a:srgbClr val="FF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0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FED-D940-4EAA-BD96-1E5326BAFAA4}" type="datetime1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 err="1" smtClean="0">
                <a:solidFill>
                  <a:srgbClr val="FF0000">
                    <a:lumMod val="60000"/>
                    <a:lumOff val="40000"/>
                  </a:srgbClr>
                </a:solidFill>
              </a:rPr>
              <a:t>C.Woody</a:t>
            </a:r>
            <a:r>
              <a:rPr lang="en-US" dirty="0" smtClean="0">
                <a:solidFill>
                  <a:srgbClr val="FF0000">
                    <a:lumMod val="60000"/>
                    <a:lumOff val="40000"/>
                  </a:srgbClr>
                </a:solidFill>
              </a:rPr>
              <a:t>, EIC Detector R&amp;D Committee,  6/5/13</a:t>
            </a:r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>
                <a:solidFill>
                  <a:srgbClr val="FF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0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AFED-D940-4EAA-BD96-1E5326BAFAA4}" type="datetime1">
              <a:rPr lang="en-US" smtClean="0"/>
              <a:pPr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dirty="0" err="1" smtClean="0">
                <a:solidFill>
                  <a:srgbClr val="FF0000">
                    <a:lumMod val="60000"/>
                    <a:lumOff val="40000"/>
                  </a:srgbClr>
                </a:solidFill>
              </a:rPr>
              <a:t>C.Woody</a:t>
            </a:r>
            <a:r>
              <a:rPr lang="en-US" dirty="0" smtClean="0">
                <a:solidFill>
                  <a:srgbClr val="FF0000">
                    <a:lumMod val="60000"/>
                    <a:lumOff val="40000"/>
                  </a:srgbClr>
                </a:solidFill>
              </a:rPr>
              <a:t>, EIC Detector R&amp;D Committee,  6/5/13</a:t>
            </a:r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>
                <a:solidFill>
                  <a:srgbClr val="FF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0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gradFill flip="none"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66"/>
            </a:solidFill>
            <a:round/>
            <a:headEnd/>
            <a:tailEnd/>
          </a:ln>
          <a:effectLst>
            <a:glow rad="101600">
              <a:srgbClr val="FFFEE7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>
              <a:defRPr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タイトルの書式設定</a:t>
            </a:r>
            <a:endParaRPr lang="en-US" altLang="ja-JP" noProof="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8367" y="6375401"/>
            <a:ext cx="1728894" cy="330200"/>
          </a:xfrm>
        </p:spPr>
        <p:txBody>
          <a:bodyPr/>
          <a:lstStyle>
            <a:lvl1pPr>
              <a:defRPr sz="1400" b="1" i="0"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75400"/>
            <a:ext cx="4978400" cy="381000"/>
          </a:xfrm>
        </p:spPr>
        <p:txBody>
          <a:bodyPr/>
          <a:lstStyle>
            <a:lvl1pPr>
              <a:defRPr sz="1400" b="1" i="0">
                <a:solidFill>
                  <a:srgbClr val="FF00FF"/>
                </a:solidFill>
                <a:effectLst/>
              </a:defRPr>
            </a:lvl1pPr>
          </a:lstStyle>
          <a:p>
            <a:r>
              <a:rPr lang="en-US" altLang="ja-JP" smtClean="0"/>
              <a:t>DIS-2013, Marseille</a:t>
            </a:r>
            <a:endParaRPr lang="en-US" altLang="ja-JP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15300" y="6375400"/>
            <a:ext cx="571500" cy="292100"/>
          </a:xfrm>
        </p:spPr>
        <p:txBody>
          <a:bodyPr/>
          <a:lstStyle>
            <a:lvl1pPr>
              <a:defRPr sz="1400" b="0" i="0">
                <a:solidFill>
                  <a:srgbClr val="0000FF"/>
                </a:solidFill>
                <a:effectLst/>
              </a:defRPr>
            </a:lvl1pPr>
          </a:lstStyle>
          <a:p>
            <a:fld id="{684DC042-DA42-6A4D-AE89-46F8D07AA4E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5263" y="228600"/>
            <a:ext cx="3787775" cy="1722438"/>
            <a:chOff x="195263" y="228600"/>
            <a:chExt cx="3787775" cy="1722438"/>
          </a:xfrm>
          <a:effectLst>
            <a:glow rad="101600">
              <a:schemeClr val="bg1">
                <a:lumMod val="85000"/>
                <a:alpha val="75000"/>
              </a:schemeClr>
            </a:glow>
          </a:effectLst>
        </p:grpSpPr>
        <p:sp>
          <p:nvSpPr>
            <p:cNvPr id="9225" name="Freeform 9"/>
            <p:cNvSpPr>
              <a:spLocks/>
            </p:cNvSpPr>
            <p:nvPr userDrawn="1"/>
          </p:nvSpPr>
          <p:spPr bwMode="auto">
            <a:xfrm>
              <a:off x="280988" y="280988"/>
              <a:ext cx="3571875" cy="161448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26" name="Freeform 10"/>
            <p:cNvSpPr>
              <a:spLocks/>
            </p:cNvSpPr>
            <p:nvPr userDrawn="1"/>
          </p:nvSpPr>
          <p:spPr bwMode="auto">
            <a:xfrm>
              <a:off x="304800" y="228600"/>
              <a:ext cx="3562350" cy="159861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752476" y="457200"/>
              <a:ext cx="2362200" cy="145891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9228" name="Group 12"/>
            <p:cNvGrpSpPr>
              <a:grpSpLocks/>
            </p:cNvGrpSpPr>
            <p:nvPr userDrawn="1"/>
          </p:nvGrpSpPr>
          <p:grpSpPr bwMode="auto">
            <a:xfrm>
              <a:off x="195263" y="234950"/>
              <a:ext cx="3787775" cy="1716088"/>
              <a:chOff x="123" y="148"/>
              <a:chExt cx="2386" cy="1081"/>
            </a:xfrm>
          </p:grpSpPr>
          <p:sp>
            <p:nvSpPr>
              <p:cNvPr id="92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7848600" y="4343400"/>
            <a:ext cx="742950" cy="1058863"/>
            <a:chOff x="7848600" y="4343400"/>
            <a:chExt cx="742950" cy="1058863"/>
          </a:xfrm>
        </p:grpSpPr>
        <p:sp>
          <p:nvSpPr>
            <p:cNvPr id="9235" name="Freeform 19"/>
            <p:cNvSpPr>
              <a:spLocks/>
            </p:cNvSpPr>
            <p:nvPr userDrawn="1"/>
          </p:nvSpPr>
          <p:spPr bwMode="auto">
            <a:xfrm rot="7320404">
              <a:off x="7793037" y="4660900"/>
              <a:ext cx="998538" cy="46513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36" name="Freeform 20"/>
            <p:cNvSpPr>
              <a:spLocks/>
            </p:cNvSpPr>
            <p:nvPr userDrawn="1"/>
          </p:nvSpPr>
          <p:spPr bwMode="auto">
            <a:xfrm rot="7320404">
              <a:off x="7767637" y="4640263"/>
              <a:ext cx="995363" cy="46037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37" name="Freeform 21"/>
            <p:cNvSpPr>
              <a:spLocks/>
            </p:cNvSpPr>
            <p:nvPr userDrawn="1"/>
          </p:nvSpPr>
          <p:spPr bwMode="auto">
            <a:xfrm rot="7320404">
              <a:off x="7937500" y="4622800"/>
              <a:ext cx="660400" cy="420688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9238" name="Group 22"/>
            <p:cNvGrpSpPr>
              <a:grpSpLocks/>
            </p:cNvGrpSpPr>
            <p:nvPr userDrawn="1"/>
          </p:nvGrpSpPr>
          <p:grpSpPr bwMode="auto">
            <a:xfrm>
              <a:off x="7848600" y="4343400"/>
              <a:ext cx="742950" cy="1058863"/>
              <a:chOff x="4986" y="2752"/>
              <a:chExt cx="468" cy="667"/>
            </a:xfrm>
          </p:grpSpPr>
          <p:sp>
            <p:nvSpPr>
              <p:cNvPr id="92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924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886200" y="19050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" name="Picture 31" descr="bnl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6311900"/>
            <a:ext cx="1207008" cy="441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E.C. Aschenauer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DIS-2013, Marseille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B1A700-7212-524C-82CA-F704C367C3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669" y="64854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r>
              <a:rPr lang="en-US" altLang="ja-JP"/>
              <a:t>DIS-2013, Marseille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52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.outlook.eps"/>
          <p:cNvPicPr>
            <a:picLocks noChangeAspect="1"/>
          </p:cNvPicPr>
          <p:nvPr userDrawn="1"/>
        </p:nvPicPr>
        <p:blipFill>
          <a:blip r:embed="rId2"/>
          <a:srcRect l="4049" t="8240" b="1648"/>
          <a:stretch>
            <a:fillRect/>
          </a:stretch>
        </p:blipFill>
        <p:spPr>
          <a:xfrm>
            <a:off x="7112824" y="0"/>
            <a:ext cx="1492758" cy="688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06450"/>
            <a:ext cx="8855075" cy="5616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669" y="65743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r>
              <a:rPr lang="en-US" altLang="ja-JP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1" y="6565900"/>
            <a:ext cx="4902200" cy="228600"/>
          </a:xfrm>
        </p:spPr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r>
              <a:rPr lang="en-US" altLang="ja-JP"/>
              <a:t>DIS-2013, Marseille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/>
              <a:pPr/>
              <a:t>‹#›</a:t>
            </a:fld>
            <a:endParaRPr lang="en-US" altLang="ja-JP" dirty="0"/>
          </a:p>
        </p:txBody>
      </p:sp>
      <p:grpSp>
        <p:nvGrpSpPr>
          <p:cNvPr id="10" name="Group 60"/>
          <p:cNvGrpSpPr>
            <a:grpSpLocks/>
          </p:cNvGrpSpPr>
          <p:nvPr userDrawn="1"/>
        </p:nvGrpSpPr>
        <p:grpSpPr bwMode="auto">
          <a:xfrm rot="5400000">
            <a:off x="4086225" y="-3648075"/>
            <a:ext cx="431800" cy="8604250"/>
            <a:chOff x="5468" y="1333"/>
            <a:chExt cx="243" cy="2714"/>
          </a:xfrm>
        </p:grpSpPr>
        <p:sp>
          <p:nvSpPr>
            <p:cNvPr id="11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0"/>
            <a:ext cx="65405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E.C. Aschenauer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DIS-2013, Marseille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E.C. Aschenauer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DIS-2013, Marseille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8" name="Group 60"/>
          <p:cNvGrpSpPr>
            <a:grpSpLocks/>
          </p:cNvGrpSpPr>
          <p:nvPr userDrawn="1"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9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64262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icture.outlook.eps"/>
          <p:cNvPicPr>
            <a:picLocks noChangeAspect="1"/>
          </p:cNvPicPr>
          <p:nvPr userDrawn="1"/>
        </p:nvPicPr>
        <p:blipFill>
          <a:blip r:embed="rId2"/>
          <a:srcRect l="4049" t="8240" b="1648"/>
          <a:stretch>
            <a:fillRect/>
          </a:stretch>
        </p:blipFill>
        <p:spPr>
          <a:xfrm>
            <a:off x="6960424" y="-12700"/>
            <a:ext cx="1492758" cy="68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E.C. Aschenauer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DIS-2013, Marseille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D2CD6-BD71-9540-8FCE-C04CD30520C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692150"/>
            <a:ext cx="4351338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692150"/>
            <a:ext cx="4351337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8429" y="6565901"/>
            <a:ext cx="1507067" cy="275168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E.C. Aschenauer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5035" y="6578600"/>
            <a:ext cx="4236508" cy="2286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DIS-2013, Marseille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C92166-1194-2F48-BFD2-97EB8C06103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cs typeface="ＭＳ Ｐゴシック"/>
              </a:rPr>
              <a:t>E.C. Aschenauer</a:t>
            </a:r>
            <a:endParaRPr lang="en-US">
              <a:cs typeface="ＭＳ Ｐゴシック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cs typeface="ＭＳ Ｐゴシック"/>
              </a:rPr>
              <a:t>DIS-2013, Marseille</a:t>
            </a:r>
            <a:endParaRPr lang="en-US">
              <a:cs typeface="ＭＳ Ｐゴシック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2F8949-A4D7-1044-8DE4-2C17568E9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0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0090"/>
                </a:solidFill>
                <a:latin typeface="Comic Sans MS"/>
                <a:cs typeface="Comic Sans M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54400" y="6508750"/>
            <a:ext cx="55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pPr algn="l"/>
            <a:r>
              <a:rPr lang="en-US" smtClean="0"/>
              <a:t>DIS-2013, Marseille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910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584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5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26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26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573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376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315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187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45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57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8467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7C8425CC-E05F-E143-8D12-25569FCF5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6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91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573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584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52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26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573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376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315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187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45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57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84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3769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910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584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525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268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573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376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315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187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453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5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3154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8467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725845FE-0016-3140-AE3D-A5DB5FB02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26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910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584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52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26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5731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3769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315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18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187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453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57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846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3FC5AA85-FA28-D64D-88AA-088235AF2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06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910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5847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525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268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573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37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45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3154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187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45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571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84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4.pn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1.jpe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7.jpe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8.gif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0066"/>
        </a:buClr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31965" y="6565904"/>
            <a:ext cx="1506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cs typeface="ＭＳ Ｐゴシック" charset="-128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0" y="6565900"/>
            <a:ext cx="490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i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cs typeface="ＭＳ Ｐゴシック" charset="-128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6" y="5"/>
            <a:ext cx="5334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DC8794-5FD1-4D9D-8CDC-C4B2F27B2269}" type="slidenum">
              <a:rPr lang="en-US" altLang="ja-JP" b="1">
                <a:cs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 dirty="0">
              <a:cs typeface="ＭＳ Ｐゴシック" charset="-128"/>
            </a:endParaRPr>
          </a:p>
        </p:txBody>
      </p:sp>
      <p:sp>
        <p:nvSpPr>
          <p:cNvPr id="8248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7" y="596900"/>
            <a:ext cx="90265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smtClean="0"/>
              <a:t>level</a:t>
            </a:r>
            <a:endParaRPr lang="en-GB" dirty="0"/>
          </a:p>
        </p:txBody>
      </p:sp>
      <p:grpSp>
        <p:nvGrpSpPr>
          <p:cNvPr id="1030" name="Group 58"/>
          <p:cNvGrpSpPr>
            <a:grpSpLocks noChangeAspect="1"/>
          </p:cNvGrpSpPr>
          <p:nvPr/>
        </p:nvGrpSpPr>
        <p:grpSpPr bwMode="auto">
          <a:xfrm>
            <a:off x="0" y="6156330"/>
            <a:ext cx="1003300" cy="701675"/>
            <a:chOff x="7938" y="5878513"/>
            <a:chExt cx="1338262" cy="935037"/>
          </a:xfrm>
        </p:grpSpPr>
        <p:sp>
          <p:nvSpPr>
            <p:cNvPr id="8203" name="Freeform 11"/>
            <p:cNvSpPr>
              <a:spLocks noChangeAspect="1"/>
            </p:cNvSpPr>
            <p:nvPr userDrawn="1"/>
          </p:nvSpPr>
          <p:spPr bwMode="auto">
            <a:xfrm>
              <a:off x="31231" y="5895437"/>
              <a:ext cx="1295912" cy="774261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4" name="Freeform 12"/>
            <p:cNvSpPr>
              <a:spLocks noChangeAspect="1"/>
            </p:cNvSpPr>
            <p:nvPr userDrawn="1"/>
          </p:nvSpPr>
          <p:spPr bwMode="auto">
            <a:xfrm>
              <a:off x="1219150" y="5988517"/>
              <a:ext cx="84700" cy="15231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5" name="Freeform 13"/>
            <p:cNvSpPr>
              <a:spLocks noChangeAspect="1"/>
            </p:cNvSpPr>
            <p:nvPr userDrawn="1"/>
          </p:nvSpPr>
          <p:spPr bwMode="auto">
            <a:xfrm>
              <a:off x="24878" y="6216988"/>
              <a:ext cx="944406" cy="488674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6" name="Freeform 14"/>
            <p:cNvSpPr>
              <a:spLocks noChangeAspect="1"/>
            </p:cNvSpPr>
            <p:nvPr userDrawn="1"/>
          </p:nvSpPr>
          <p:spPr bwMode="auto">
            <a:xfrm>
              <a:off x="156163" y="6257182"/>
              <a:ext cx="624664" cy="44636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7" name="Freeform 15"/>
            <p:cNvSpPr>
              <a:spLocks noChangeAspect="1"/>
            </p:cNvSpPr>
            <p:nvPr userDrawn="1"/>
          </p:nvSpPr>
          <p:spPr bwMode="auto">
            <a:xfrm>
              <a:off x="579664" y="5929284"/>
              <a:ext cx="160930" cy="14385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8" name="Freeform 16"/>
            <p:cNvSpPr>
              <a:spLocks noChangeAspect="1"/>
            </p:cNvSpPr>
            <p:nvPr userDrawn="1"/>
          </p:nvSpPr>
          <p:spPr bwMode="auto">
            <a:xfrm>
              <a:off x="766004" y="6680276"/>
              <a:ext cx="88935" cy="133274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9" name="Freeform 17"/>
            <p:cNvSpPr>
              <a:spLocks noChangeAspect="1"/>
            </p:cNvSpPr>
            <p:nvPr userDrawn="1"/>
          </p:nvSpPr>
          <p:spPr bwMode="auto">
            <a:xfrm>
              <a:off x="602957" y="6018134"/>
              <a:ext cx="228690" cy="456941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10" name="Freeform 18"/>
            <p:cNvSpPr>
              <a:spLocks noChangeAspect="1"/>
            </p:cNvSpPr>
            <p:nvPr userDrawn="1"/>
          </p:nvSpPr>
          <p:spPr bwMode="auto">
            <a:xfrm>
              <a:off x="797767" y="5996979"/>
              <a:ext cx="431971" cy="207316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11" name="Freeform 19"/>
            <p:cNvSpPr>
              <a:spLocks noChangeAspect="1"/>
            </p:cNvSpPr>
            <p:nvPr userDrawn="1"/>
          </p:nvSpPr>
          <p:spPr bwMode="auto">
            <a:xfrm>
              <a:off x="414499" y="6119676"/>
              <a:ext cx="186340" cy="803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049" name="Group 20"/>
            <p:cNvGrpSpPr>
              <a:grpSpLocks noChangeAspect="1"/>
            </p:cNvGrpSpPr>
            <p:nvPr userDrawn="1"/>
          </p:nvGrpSpPr>
          <p:grpSpPr bwMode="auto">
            <a:xfrm>
              <a:off x="7938" y="5878513"/>
              <a:ext cx="1338262" cy="929081"/>
              <a:chOff x="5" y="3490"/>
              <a:chExt cx="1124" cy="780"/>
            </a:xfrm>
          </p:grpSpPr>
          <p:grpSp>
            <p:nvGrpSpPr>
              <p:cNvPr id="1050" name="Group 21"/>
              <p:cNvGrpSpPr>
                <a:grpSpLocks noChangeAspect="1"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 noChangeAspect="1"/>
                </p:cNvSpPr>
                <p:nvPr userDrawn="1"/>
              </p:nvSpPr>
              <p:spPr bwMode="auto">
                <a:xfrm>
                  <a:off x="499" y="3589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15" name="Freeform 23"/>
                <p:cNvSpPr>
                  <a:spLocks noChangeAspect="1"/>
                </p:cNvSpPr>
                <p:nvPr userDrawn="1"/>
              </p:nvSpPr>
              <p:spPr bwMode="auto">
                <a:xfrm>
                  <a:off x="636" y="4136"/>
                  <a:ext cx="116" cy="13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16" name="Freeform 24"/>
                <p:cNvSpPr>
                  <a:spLocks noChangeAspect="1"/>
                </p:cNvSpPr>
                <p:nvPr userDrawn="1"/>
              </p:nvSpPr>
              <p:spPr bwMode="auto">
                <a:xfrm>
                  <a:off x="1005" y="3566"/>
                  <a:ext cx="44" cy="11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8217" name="Freeform 25"/>
              <p:cNvSpPr>
                <a:spLocks noChangeAspect="1"/>
              </p:cNvSpPr>
              <p:nvPr userDrawn="1"/>
            </p:nvSpPr>
            <p:spPr bwMode="auto">
              <a:xfrm>
                <a:off x="76" y="3732"/>
                <a:ext cx="594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218" name="Freeform 26"/>
              <p:cNvSpPr>
                <a:spLocks noChangeAspect="1"/>
              </p:cNvSpPr>
              <p:nvPr userDrawn="1"/>
            </p:nvSpPr>
            <p:spPr bwMode="auto">
              <a:xfrm>
                <a:off x="259" y="3886"/>
                <a:ext cx="245" cy="147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219" name="Freeform 27"/>
              <p:cNvSpPr>
                <a:spLocks noChangeAspect="1"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1054" name="Group 28"/>
              <p:cNvGrpSpPr>
                <a:grpSpLocks noChangeAspect="1"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 noChangeAspect="1"/>
                </p:cNvSpPr>
                <p:nvPr userDrawn="1"/>
              </p:nvSpPr>
              <p:spPr bwMode="auto">
                <a:xfrm>
                  <a:off x="668" y="4048"/>
                  <a:ext cx="76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2" name="Freeform 30"/>
                <p:cNvSpPr>
                  <a:spLocks noChangeAspect="1"/>
                </p:cNvSpPr>
                <p:nvPr userDrawn="1"/>
              </p:nvSpPr>
              <p:spPr bwMode="auto">
                <a:xfrm>
                  <a:off x="5" y="3728"/>
                  <a:ext cx="841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3" name="Freeform 31"/>
                <p:cNvSpPr>
                  <a:spLocks noChangeAspect="1"/>
                </p:cNvSpPr>
                <p:nvPr userDrawn="1"/>
              </p:nvSpPr>
              <p:spPr bwMode="auto">
                <a:xfrm>
                  <a:off x="106" y="3771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4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450" y="3490"/>
                  <a:ext cx="322" cy="595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5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6" name="Freeform 34"/>
                <p:cNvSpPr>
                  <a:spLocks noChangeAspect="1"/>
                </p:cNvSpPr>
                <p:nvPr userDrawn="1"/>
              </p:nvSpPr>
              <p:spPr bwMode="auto">
                <a:xfrm>
                  <a:off x="329" y="3630"/>
                  <a:ext cx="194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7" name="Freeform 35"/>
                <p:cNvSpPr>
                  <a:spLocks noChangeAspect="1"/>
                </p:cNvSpPr>
                <p:nvPr userDrawn="1"/>
              </p:nvSpPr>
              <p:spPr bwMode="auto">
                <a:xfrm>
                  <a:off x="658" y="3538"/>
                  <a:ext cx="471" cy="211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8" name="Freeform 36"/>
                <p:cNvSpPr>
                  <a:spLocks noChangeAspect="1"/>
                </p:cNvSpPr>
                <p:nvPr userDrawn="1"/>
              </p:nvSpPr>
              <p:spPr bwMode="auto">
                <a:xfrm>
                  <a:off x="716" y="3605"/>
                  <a:ext cx="245" cy="87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</p:grpSp>
      <p:grpSp>
        <p:nvGrpSpPr>
          <p:cNvPr id="1031" name="Group 37"/>
          <p:cNvGrpSpPr>
            <a:grpSpLocks/>
          </p:cNvGrpSpPr>
          <p:nvPr/>
        </p:nvGrpSpPr>
        <p:grpSpPr bwMode="auto">
          <a:xfrm>
            <a:off x="8680453" y="1628776"/>
            <a:ext cx="385763" cy="4795838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8212732" y="414865"/>
            <a:ext cx="1212372" cy="1073944"/>
            <a:chOff x="7907932" y="0"/>
            <a:chExt cx="1616506" cy="1431925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8194" name="Freeform 2"/>
            <p:cNvSpPr>
              <a:spLocks noChangeAspect="1"/>
            </p:cNvSpPr>
            <p:nvPr/>
          </p:nvSpPr>
          <p:spPr bwMode="auto">
            <a:xfrm rot="18427436">
              <a:off x="8253722" y="-35530"/>
              <a:ext cx="870572" cy="1562152"/>
            </a:xfrm>
            <a:custGeom>
              <a:avLst/>
              <a:gdLst/>
              <a:ahLst/>
              <a:cxnLst>
                <a:cxn ang="0">
                  <a:pos x="2903" y="433"/>
                </a:cxn>
                <a:cxn ang="0">
                  <a:pos x="2565" y="80"/>
                </a:cxn>
                <a:cxn ang="0">
                  <a:pos x="2241" y="0"/>
                </a:cxn>
                <a:cxn ang="0">
                  <a:pos x="110" y="2811"/>
                </a:cxn>
                <a:cxn ang="0">
                  <a:pos x="110" y="3228"/>
                </a:cxn>
                <a:cxn ang="0">
                  <a:pos x="0" y="3631"/>
                </a:cxn>
                <a:cxn ang="0">
                  <a:pos x="72" y="3686"/>
                </a:cxn>
                <a:cxn ang="0">
                  <a:pos x="441" y="3355"/>
                </a:cxn>
                <a:cxn ang="0">
                  <a:pos x="740" y="3228"/>
                </a:cxn>
                <a:cxn ang="0">
                  <a:pos x="2903" y="433"/>
                </a:cxn>
                <a:cxn ang="0">
                  <a:pos x="2903" y="433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0" name="Freeform 8"/>
            <p:cNvSpPr>
              <a:spLocks noChangeAspect="1"/>
            </p:cNvSpPr>
            <p:nvPr/>
          </p:nvSpPr>
          <p:spPr bwMode="auto">
            <a:xfrm rot="18427436">
              <a:off x="8302127" y="-39735"/>
              <a:ext cx="872951" cy="1571670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1" name="Freeform 9"/>
            <p:cNvSpPr>
              <a:spLocks noChangeAspect="1"/>
            </p:cNvSpPr>
            <p:nvPr/>
          </p:nvSpPr>
          <p:spPr bwMode="auto">
            <a:xfrm rot="18427436">
              <a:off x="8292965" y="120342"/>
              <a:ext cx="768292" cy="117786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8232" name="Group 40"/>
            <p:cNvGrpSpPr>
              <a:grpSpLocks noChangeAspect="1"/>
            </p:cNvGrpSpPr>
            <p:nvPr/>
          </p:nvGrpSpPr>
          <p:grpSpPr bwMode="auto">
            <a:xfrm>
              <a:off x="7924800" y="0"/>
              <a:ext cx="1599034" cy="1431925"/>
              <a:chOff x="4610" y="57"/>
              <a:chExt cx="1344" cy="1204"/>
            </a:xfrm>
          </p:grpSpPr>
          <p:grpSp>
            <p:nvGrpSpPr>
              <p:cNvPr id="8233" name="Group 41"/>
              <p:cNvGrpSpPr>
                <a:grpSpLocks noChangeAspect="1"/>
              </p:cNvGrpSpPr>
              <p:nvPr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8234" name="Freeform 42"/>
                <p:cNvSpPr>
                  <a:spLocks noChangeAspect="1"/>
                </p:cNvSpPr>
                <p:nvPr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8235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8236" name="Freeform 44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37" name="Freeform 45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5048" y="33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38" name="Freeform 46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858" y="18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39" name="Freeform 47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40" name="Freeform 48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5297" y="89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41" name="Freeform 49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5253" y="80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42" name="Freeform 50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43" name="Freeform 51"/>
                  <p:cNvSpPr>
                    <a:spLocks noChangeAspect="1"/>
                  </p:cNvSpPr>
                  <p:nvPr/>
                </p:nvSpPr>
                <p:spPr bwMode="auto">
                  <a:xfrm rot="-3172564">
                    <a:off x="4948" y="14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</p:grpSp>
          <p:sp>
            <p:nvSpPr>
              <p:cNvPr id="8244" name="Line 52"/>
              <p:cNvSpPr>
                <a:spLocks noChangeAspect="1" noChangeShapeType="1"/>
              </p:cNvSpPr>
              <p:nvPr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pic>
        <p:nvPicPr>
          <p:cNvPr id="1033" name="Picture 56" descr="EIClog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8"/>
            <a:ext cx="45878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60"/>
          <p:cNvGrpSpPr>
            <a:grpSpLocks/>
          </p:cNvGrpSpPr>
          <p:nvPr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8253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54" name="Freeform 62"/>
            <p:cNvSpPr>
              <a:spLocks/>
            </p:cNvSpPr>
            <p:nvPr userDrawn="1"/>
          </p:nvSpPr>
          <p:spPr bwMode="auto">
            <a:xfrm flipH="1">
              <a:off x="5506" y="1337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0"/>
            <a:ext cx="845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err="1" smtClean="0"/>
              <a:t>bubu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41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MS PGothic" pitchFamily="34" charset="-128"/>
          <a:cs typeface="ＭＳ Ｐゴシック" charset="-128"/>
        </a:defRPr>
      </a:lvl5pPr>
      <a:lvl6pPr marL="457178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6pPr>
      <a:lvl7pPr marL="914355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7pPr>
      <a:lvl8pPr marL="1371533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8pPr>
      <a:lvl9pPr marL="182871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q"/>
        <a:defRPr kumimoji="1" sz="2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MS PGothic" pitchFamily="34" charset="-128"/>
          <a:cs typeface="+mn-cs"/>
        </a:defRPr>
      </a:lvl1pPr>
      <a:lvl2pPr marL="742912" indent="-285735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kumimoji="1"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MS PGothic" pitchFamily="34" charset="-128"/>
        </a:defRPr>
      </a:lvl2pPr>
      <a:lvl3pPr marL="1142943" indent="-228588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MS PGothic" pitchFamily="34" charset="-128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MS PGothic" pitchFamily="34" charset="-128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SzPct val="120000"/>
        <a:buBlip>
          <a:blip r:embed="rId20"/>
        </a:buBlip>
        <a:defRPr kumimoji="1" sz="1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MS PGothic" pitchFamily="34" charset="-128"/>
        </a:defRPr>
      </a:lvl5pPr>
      <a:lvl6pPr marL="2514475" indent="-228588" algn="l" rtl="0" fontAlgn="base">
        <a:spcBef>
          <a:spcPct val="20000"/>
        </a:spcBef>
        <a:spcAft>
          <a:spcPct val="0"/>
        </a:spcAft>
        <a:buBlip>
          <a:blip r:embed="rId21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Blip>
          <a:blip r:embed="rId21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8828" indent="-228588" algn="l" rtl="0" fontAlgn="base">
        <a:spcBef>
          <a:spcPct val="20000"/>
        </a:spcBef>
        <a:spcAft>
          <a:spcPct val="0"/>
        </a:spcAft>
        <a:buBlip>
          <a:blip r:embed="rId21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005" indent="-228588" algn="l" rtl="0" fontAlgn="base">
        <a:spcBef>
          <a:spcPct val="20000"/>
        </a:spcBef>
        <a:spcAft>
          <a:spcPct val="0"/>
        </a:spcAft>
        <a:buBlip>
          <a:blip r:embed="rId21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7629" y="6565901"/>
            <a:ext cx="1507067" cy="27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latin typeface="Comic Sans MS" charset="0"/>
                <a:ea typeface="ＭＳ Ｐゴシック" charset="-128"/>
                <a:cs typeface="ＭＳ Ｐゴシック" charset="-128"/>
              </a:rPr>
              <a:t>E.C. Aschenauer</a:t>
            </a:r>
            <a:endParaRPr lang="en-US" altLang="ja-JP" b="1" dirty="0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1" y="6565900"/>
            <a:ext cx="490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i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latin typeface="Comic Sans MS" charset="0"/>
                <a:ea typeface="ＭＳ Ｐゴシック" charset="-128"/>
                <a:cs typeface="ＭＳ Ｐゴシック" charset="-128"/>
              </a:rPr>
              <a:t>DIS-2013, Marseille</a:t>
            </a:r>
            <a:endParaRPr lang="en-US" altLang="ja-JP" b="1" dirty="0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5334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A87294-3AFE-9D4E-921B-BEF8B3AF57E5}" type="slidenum">
              <a:rPr lang="en-US" altLang="ja-JP" b="1" smtClean="0">
                <a:latin typeface="Comic Sans MS" charset="0"/>
                <a:ea typeface="ＭＳ Ｐゴシック" charset="-128"/>
                <a:cs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b="1" dirty="0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48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596900"/>
            <a:ext cx="90265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smtClean="0"/>
              <a:t>level</a:t>
            </a:r>
            <a:endParaRPr lang="en-GB" dirty="0"/>
          </a:p>
        </p:txBody>
      </p:sp>
      <p:grpSp>
        <p:nvGrpSpPr>
          <p:cNvPr id="59" name="Group 58"/>
          <p:cNvGrpSpPr>
            <a:grpSpLocks noChangeAspect="1"/>
          </p:cNvGrpSpPr>
          <p:nvPr userDrawn="1"/>
        </p:nvGrpSpPr>
        <p:grpSpPr>
          <a:xfrm>
            <a:off x="0" y="6156722"/>
            <a:ext cx="1003762" cy="701278"/>
            <a:chOff x="7938" y="5878513"/>
            <a:chExt cx="1338262" cy="935037"/>
          </a:xfrm>
        </p:grpSpPr>
        <p:sp>
          <p:nvSpPr>
            <p:cNvPr id="8203" name="Freeform 11"/>
            <p:cNvSpPr>
              <a:spLocks noChangeAspect="1"/>
            </p:cNvSpPr>
            <p:nvPr userDrawn="1"/>
          </p:nvSpPr>
          <p:spPr bwMode="auto">
            <a:xfrm>
              <a:off x="30560" y="5896380"/>
              <a:ext cx="1296590" cy="773043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4" name="Freeform 12"/>
            <p:cNvSpPr>
              <a:spLocks noChangeAspect="1"/>
            </p:cNvSpPr>
            <p:nvPr userDrawn="1"/>
          </p:nvSpPr>
          <p:spPr bwMode="auto">
            <a:xfrm>
              <a:off x="1218803" y="5988097"/>
              <a:ext cx="84534" cy="15365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5" name="Freeform 13"/>
            <p:cNvSpPr>
              <a:spLocks noChangeAspect="1"/>
            </p:cNvSpPr>
            <p:nvPr userDrawn="1"/>
          </p:nvSpPr>
          <p:spPr bwMode="auto">
            <a:xfrm>
              <a:off x="25797" y="6216794"/>
              <a:ext cx="942975" cy="48836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6" name="Freeform 14"/>
            <p:cNvSpPr>
              <a:spLocks noChangeAspect="1"/>
            </p:cNvSpPr>
            <p:nvPr userDrawn="1"/>
          </p:nvSpPr>
          <p:spPr bwMode="auto">
            <a:xfrm>
              <a:off x="155575" y="6257292"/>
              <a:ext cx="625078" cy="44548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7" name="Freeform 15"/>
            <p:cNvSpPr>
              <a:spLocks noChangeAspect="1"/>
            </p:cNvSpPr>
            <p:nvPr userDrawn="1"/>
          </p:nvSpPr>
          <p:spPr bwMode="auto">
            <a:xfrm>
              <a:off x="579438" y="5928540"/>
              <a:ext cx="160734" cy="14412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8" name="Freeform 16"/>
            <p:cNvSpPr>
              <a:spLocks noChangeAspect="1"/>
            </p:cNvSpPr>
            <p:nvPr userDrawn="1"/>
          </p:nvSpPr>
          <p:spPr bwMode="auto">
            <a:xfrm>
              <a:off x="765175" y="6680143"/>
              <a:ext cx="90487" cy="133407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9" name="Freeform 17"/>
            <p:cNvSpPr>
              <a:spLocks noChangeAspect="1"/>
            </p:cNvSpPr>
            <p:nvPr userDrawn="1"/>
          </p:nvSpPr>
          <p:spPr bwMode="auto">
            <a:xfrm>
              <a:off x="602060" y="6017875"/>
              <a:ext cx="229791" cy="45620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10" name="Freeform 18"/>
            <p:cNvSpPr>
              <a:spLocks noChangeAspect="1"/>
            </p:cNvSpPr>
            <p:nvPr userDrawn="1"/>
          </p:nvSpPr>
          <p:spPr bwMode="auto">
            <a:xfrm>
              <a:off x="797322" y="5997626"/>
              <a:ext cx="433387" cy="207257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11" name="Freeform 19"/>
            <p:cNvSpPr>
              <a:spLocks noChangeAspect="1"/>
            </p:cNvSpPr>
            <p:nvPr userDrawn="1"/>
          </p:nvSpPr>
          <p:spPr bwMode="auto">
            <a:xfrm>
              <a:off x="415132" y="6120312"/>
              <a:ext cx="185737" cy="7980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8212" name="Group 20"/>
            <p:cNvGrpSpPr>
              <a:grpSpLocks noChangeAspect="1"/>
            </p:cNvGrpSpPr>
            <p:nvPr userDrawn="1"/>
          </p:nvGrpSpPr>
          <p:grpSpPr bwMode="auto">
            <a:xfrm>
              <a:off x="7938" y="5878513"/>
              <a:ext cx="1338262" cy="929081"/>
              <a:chOff x="5" y="3490"/>
              <a:chExt cx="1124" cy="780"/>
            </a:xfrm>
          </p:grpSpPr>
          <p:grpSp>
            <p:nvGrpSpPr>
              <p:cNvPr id="8213" name="Group 21"/>
              <p:cNvGrpSpPr>
                <a:grpSpLocks noChangeAspect="1"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 noChangeAspect="1"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15" name="Freeform 23"/>
                <p:cNvSpPr>
                  <a:spLocks noChangeAspect="1"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16" name="Freeform 24"/>
                <p:cNvSpPr>
                  <a:spLocks noChangeAspect="1"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8217" name="Freeform 25"/>
              <p:cNvSpPr>
                <a:spLocks noChangeAspect="1"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218" name="Freeform 26"/>
              <p:cNvSpPr>
                <a:spLocks noChangeAspect="1"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219" name="Freeform 27"/>
              <p:cNvSpPr>
                <a:spLocks noChangeAspect="1"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8220" name="Group 28"/>
              <p:cNvGrpSpPr>
                <a:grpSpLocks noChangeAspect="1"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 noChangeAspect="1"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2" name="Freeform 30"/>
                <p:cNvSpPr>
                  <a:spLocks noChangeAspect="1"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3" name="Freeform 31"/>
                <p:cNvSpPr>
                  <a:spLocks noChangeAspect="1"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4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5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6" name="Freeform 34"/>
                <p:cNvSpPr>
                  <a:spLocks noChangeAspect="1"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7" name="Freeform 35"/>
                <p:cNvSpPr>
                  <a:spLocks noChangeAspect="1"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228" name="Freeform 36"/>
                <p:cNvSpPr>
                  <a:spLocks noChangeAspect="1"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8680450" y="1628775"/>
            <a:ext cx="385763" cy="4795838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8212732" y="414865"/>
            <a:ext cx="1212372" cy="1073944"/>
            <a:chOff x="7907932" y="0"/>
            <a:chExt cx="1616506" cy="1431925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8194" name="Freeform 2"/>
            <p:cNvSpPr>
              <a:spLocks noChangeAspect="1"/>
            </p:cNvSpPr>
            <p:nvPr/>
          </p:nvSpPr>
          <p:spPr bwMode="auto">
            <a:xfrm rot="18427436">
              <a:off x="8253722" y="-35530"/>
              <a:ext cx="870572" cy="1562152"/>
            </a:xfrm>
            <a:custGeom>
              <a:avLst/>
              <a:gdLst/>
              <a:ahLst/>
              <a:cxnLst>
                <a:cxn ang="0">
                  <a:pos x="2903" y="433"/>
                </a:cxn>
                <a:cxn ang="0">
                  <a:pos x="2565" y="80"/>
                </a:cxn>
                <a:cxn ang="0">
                  <a:pos x="2241" y="0"/>
                </a:cxn>
                <a:cxn ang="0">
                  <a:pos x="110" y="2811"/>
                </a:cxn>
                <a:cxn ang="0">
                  <a:pos x="110" y="3228"/>
                </a:cxn>
                <a:cxn ang="0">
                  <a:pos x="0" y="3631"/>
                </a:cxn>
                <a:cxn ang="0">
                  <a:pos x="72" y="3686"/>
                </a:cxn>
                <a:cxn ang="0">
                  <a:pos x="441" y="3355"/>
                </a:cxn>
                <a:cxn ang="0">
                  <a:pos x="740" y="3228"/>
                </a:cxn>
                <a:cxn ang="0">
                  <a:pos x="2903" y="433"/>
                </a:cxn>
                <a:cxn ang="0">
                  <a:pos x="2903" y="433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0" name="Freeform 8"/>
            <p:cNvSpPr>
              <a:spLocks noChangeAspect="1"/>
            </p:cNvSpPr>
            <p:nvPr/>
          </p:nvSpPr>
          <p:spPr bwMode="auto">
            <a:xfrm rot="18427436">
              <a:off x="8302127" y="-39735"/>
              <a:ext cx="872951" cy="1571670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01" name="Freeform 9"/>
            <p:cNvSpPr>
              <a:spLocks noChangeAspect="1"/>
            </p:cNvSpPr>
            <p:nvPr/>
          </p:nvSpPr>
          <p:spPr bwMode="auto">
            <a:xfrm rot="18427436">
              <a:off x="8292965" y="120342"/>
              <a:ext cx="768292" cy="117786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8232" name="Group 40"/>
            <p:cNvGrpSpPr>
              <a:grpSpLocks noChangeAspect="1"/>
            </p:cNvGrpSpPr>
            <p:nvPr/>
          </p:nvGrpSpPr>
          <p:grpSpPr bwMode="auto">
            <a:xfrm>
              <a:off x="7924800" y="0"/>
              <a:ext cx="1599034" cy="1431925"/>
              <a:chOff x="4610" y="57"/>
              <a:chExt cx="1344" cy="1204"/>
            </a:xfrm>
          </p:grpSpPr>
          <p:grpSp>
            <p:nvGrpSpPr>
              <p:cNvPr id="8233" name="Group 41"/>
              <p:cNvGrpSpPr>
                <a:grpSpLocks noChangeAspect="1"/>
              </p:cNvGrpSpPr>
              <p:nvPr userDrawn="1"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8234" name="Freeform 42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8235" name="Group 43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8236" name="Freeform 44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37" name="Freeform 45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048" y="33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38" name="Freeform 46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858" y="18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39" name="Freeform 47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40" name="Freeform 48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97" y="89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41" name="Freeform 49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53" y="80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42" name="Freeform 50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43" name="Freeform 51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48" y="14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</p:grpSp>
          <p:sp>
            <p:nvSpPr>
              <p:cNvPr id="8244" name="Line 52"/>
              <p:cNvSpPr>
                <a:spLocks noChangeAspect="1" noChangeShapeType="1"/>
              </p:cNvSpPr>
              <p:nvPr userDrawn="1"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pic>
        <p:nvPicPr>
          <p:cNvPr id="58" name="Picture 57" descr="bnl-log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157" y="6477000"/>
            <a:ext cx="1207008" cy="441960"/>
          </a:xfrm>
          <a:prstGeom prst="rect">
            <a:avLst/>
          </a:prstGeom>
        </p:spPr>
      </p:pic>
      <p:grpSp>
        <p:nvGrpSpPr>
          <p:cNvPr id="8252" name="Group 60"/>
          <p:cNvGrpSpPr>
            <a:grpSpLocks/>
          </p:cNvGrpSpPr>
          <p:nvPr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8253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54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25400"/>
            <a:ext cx="845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err="1" smtClean="0"/>
              <a:t>bubu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fontAlgn="base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q"/>
        <a:defRPr kumimoji="1" sz="2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kumimoji="1"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kumimoji="1" sz="1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20000"/>
        <a:buFontTx/>
        <a:buBlip>
          <a:blip r:embed="rId15"/>
        </a:buBlip>
        <a:defRPr kumimoji="1" sz="1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0066"/>
        </a:buClr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0066"/>
        </a:buClr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0066"/>
        </a:buClr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0066"/>
        </a:buClr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rgbClr val="FFFF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6191-D53B-6F4D-8024-586159111C5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25C5-CE7D-6E48-9CEF-D87B60D00C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60066"/>
        </a:buClr>
        <a:buFont typeface="Wingdings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arXiv.org/abs/arXiv:1212.1701" TargetMode="External"/><Relationship Id="rId5" Type="http://schemas.openxmlformats.org/officeDocument/2006/relationships/hyperlink" Target="http://arxiv.org/abs/1209.0757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emf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71" y="1078493"/>
            <a:ext cx="8731535" cy="1339419"/>
          </a:xfrm>
        </p:spPr>
        <p:txBody>
          <a:bodyPr>
            <a:normAutofit/>
          </a:bodyPr>
          <a:lstStyle/>
          <a:p>
            <a:r>
              <a:rPr lang="en-US" dirty="0"/>
              <a:t> Electron-Ion </a:t>
            </a:r>
            <a:r>
              <a:rPr lang="en-US" dirty="0" smtClean="0"/>
              <a:t>Collider</a:t>
            </a:r>
            <a:br>
              <a:rPr lang="en-US" dirty="0" smtClean="0"/>
            </a:br>
            <a:r>
              <a:rPr lang="en-US" dirty="0" smtClean="0"/>
              <a:t> Polarized Light Ions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6210" y="2529252"/>
            <a:ext cx="5706031" cy="13233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C. Hyde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Old Dominion University, Norfolk, VA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2516" y="202133"/>
            <a:ext cx="444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Exploring QCD with Next Generation Facilities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21—22 October 2013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Christopher Newport University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61" y="3775186"/>
            <a:ext cx="1934529" cy="20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91" y="3852645"/>
            <a:ext cx="2630268" cy="165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22482" y="58415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recent EIC white papers: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>
                <a:hlinkClick r:id="rId4"/>
              </a:rPr>
              <a:t>arXiv:1212.1701</a:t>
            </a:r>
            <a:r>
              <a:rPr lang="en-US" b="1" dirty="0" smtClean="0"/>
              <a:t>  </a:t>
            </a:r>
            <a:r>
              <a:rPr lang="en-US" dirty="0" smtClean="0">
                <a:hlinkClick r:id="rId5"/>
              </a:rPr>
              <a:t>arXiv:1209.0757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2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7DF47A8-224D-D24D-8447-6CC97385574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>
            <a:fillRect/>
          </a:stretch>
        </p:blipFill>
        <p:spPr bwMode="auto">
          <a:xfrm>
            <a:off x="849867" y="987529"/>
            <a:ext cx="7259887" cy="505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818319" y="3381496"/>
            <a:ext cx="1084661" cy="6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</a:tabLst>
            </a:pPr>
            <a:r>
              <a:rPr lang="de-DE" b="1">
                <a:solidFill>
                  <a:srgbClr val="FFFFFF"/>
                </a:solidFill>
                <a:latin typeface="Calibri"/>
              </a:rPr>
              <a:t>Pre-booster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46356" y="3100783"/>
            <a:ext cx="1217183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</a:tabLst>
            </a:pPr>
            <a:r>
              <a:rPr lang="de-DE" b="1">
                <a:solidFill>
                  <a:srgbClr val="FFFFFF"/>
                </a:solidFill>
                <a:latin typeface="Calibri"/>
              </a:rPr>
              <a:t>Ion linac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6790" y="3329672"/>
            <a:ext cx="468148" cy="35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/>
            <a:r>
              <a:rPr lang="de-DE" b="1">
                <a:solidFill>
                  <a:srgbClr val="FFFFFF"/>
                </a:solidFill>
                <a:latin typeface="Calibri"/>
              </a:rPr>
              <a:t>IP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68511" y="3142531"/>
            <a:ext cx="445100" cy="35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/>
            <a:r>
              <a:rPr lang="de-DE" b="1">
                <a:solidFill>
                  <a:srgbClr val="FFFFFF"/>
                </a:solidFill>
                <a:latin typeface="Calibri"/>
              </a:rPr>
              <a:t>IP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19500000">
            <a:off x="3170439" y="2112154"/>
            <a:ext cx="1853863" cy="9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3600" b="1">
                <a:solidFill>
                  <a:srgbClr val="FFFFFF"/>
                </a:solidFill>
                <a:latin typeface="Calibri"/>
              </a:rPr>
              <a:t>MEIC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de-DE" b="1">
                <a:solidFill>
                  <a:srgbClr val="FFFFFF"/>
                </a:solidFill>
                <a:latin typeface="Calibri"/>
              </a:rPr>
              <a:t>(Stage-I EIC)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817853" y="4170367"/>
            <a:ext cx="2167883" cy="63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de-DE" b="1">
                <a:solidFill>
                  <a:srgbClr val="FFFFFF"/>
                </a:solidFill>
                <a:latin typeface="Calibri"/>
              </a:rPr>
              <a:t>High-Energy Ring (Stage-II EIC)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16200000">
            <a:off x="6485498" y="3302120"/>
            <a:ext cx="1826785" cy="63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3600" b="1">
                <a:solidFill>
                  <a:srgbClr val="0000FF"/>
                </a:solidFill>
                <a:latin typeface="Calibri"/>
              </a:rPr>
              <a:t>CEBAF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44715" y="243284"/>
            <a:ext cx="7419776" cy="6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00">
                <a:solidFill>
                  <a:srgbClr val="006633"/>
                </a:solidFill>
                <a:latin typeface="Times New Roman" charset="0"/>
                <a:cs typeface="Arial" charset="0"/>
              </a:rPr>
              <a:t>EIC – accelerator layout at JLab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250454" y="1370448"/>
            <a:ext cx="1444775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b="1">
                <a:solidFill>
                  <a:srgbClr val="FFFFFF"/>
                </a:solidFill>
                <a:latin typeface="Calibri"/>
              </a:rPr>
              <a:t>e injection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14689" y="6097920"/>
            <a:ext cx="7513406" cy="4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>
                <a:latin typeface="Times New Roman" charset="0"/>
              </a:rPr>
              <a:t>The MEIC has the same circumference as CEBAF or about 1/3 of RHIC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" y="4897338"/>
            <a:ext cx="1659403" cy="111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043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44480" y="244826"/>
            <a:ext cx="7907040" cy="68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00">
                <a:solidFill>
                  <a:srgbClr val="006633"/>
                </a:solidFill>
                <a:latin typeface="Times New Roman" charset="0"/>
                <a:cs typeface="Arial" charset="0"/>
              </a:rPr>
              <a:t>MEIC – design goals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3771757"/>
            <a:ext cx="6727680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Lucida Sans Unicode" charset="0"/>
              </a:rPr>
              <a:t>Spin control for all light ions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47520" y="4668970"/>
            <a:ext cx="5093280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Lucida Sans Unicode" charset="0"/>
              </a:rPr>
              <a:t>Full-acceptance detector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46081" y="5570505"/>
            <a:ext cx="6891840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Lucida Sans Unicode" charset="0"/>
              </a:rPr>
              <a:t>Minimized technical risk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61441" y="4205242"/>
            <a:ext cx="477936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Figure-8 layout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61441" y="5088055"/>
            <a:ext cx="477936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Ring designed around detector requirements</a:t>
            </a: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143361" y="1202527"/>
            <a:ext cx="3316320" cy="2322963"/>
            <a:chOff x="794" y="835"/>
            <a:chExt cx="2303" cy="1613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152" y="2080"/>
              <a:ext cx="7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4160" rIns="74160" bIns="3708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sz="1000" b="1">
                  <a:solidFill>
                    <a:srgbClr val="FF0000"/>
                  </a:solidFill>
                  <a:cs typeface="Arial" charset="0"/>
                </a:rPr>
                <a:t>MEIC</a:t>
              </a: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835"/>
              <a:ext cx="2303" cy="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794" y="984"/>
              <a:ext cx="45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4160" rIns="74160" bIns="3708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sz="1000" b="1">
                  <a:solidFill>
                    <a:srgbClr val="999999"/>
                  </a:solidFill>
                  <a:cs typeface="Arial" charset="0"/>
                </a:rPr>
                <a:t>EIC</a:t>
              </a:r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1540" y="1653"/>
              <a:ext cx="7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4160" rIns="74160" bIns="3708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sz="1000" b="1">
                  <a:solidFill>
                    <a:srgbClr val="FF0000"/>
                  </a:solidFill>
                  <a:cs typeface="Arial" charset="0"/>
                </a:rPr>
                <a:t>MEIC</a:t>
              </a:r>
            </a:p>
          </p:txBody>
        </p:sp>
      </p:grp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5780160" y="1502078"/>
            <a:ext cx="2530080" cy="2914866"/>
            <a:chOff x="4014" y="1043"/>
            <a:chExt cx="1757" cy="2024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043"/>
              <a:ext cx="1757" cy="2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4223" y="2812"/>
              <a:ext cx="1282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/>
            <a:p>
              <a:pPr>
                <a:tabLst>
                  <a:tab pos="656650" algn="l"/>
                  <a:tab pos="1313299" algn="l"/>
                  <a:tab pos="1969949" algn="l"/>
                </a:tabLst>
              </a:pPr>
              <a:r>
                <a:rPr lang="de-DE">
                  <a:solidFill>
                    <a:srgbClr val="000000"/>
                  </a:solidFill>
                </a:rPr>
                <a:t>(arXiv:1209.0757)</a:t>
              </a:r>
            </a:p>
          </p:txBody>
        </p:sp>
      </p:grp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073920" y="4797144"/>
            <a:ext cx="2449440" cy="101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>
                <a:latin typeface="Times New Roman" charset="0"/>
              </a:rPr>
              <a:t>Stable concept – detailed design report released August 2012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20" y="1110357"/>
            <a:ext cx="3300480" cy="16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" y="3251862"/>
            <a:ext cx="8455680" cy="8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41440" y="2875982"/>
            <a:ext cx="10886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 dirty="0" smtClean="0">
                <a:solidFill>
                  <a:srgbClr val="B8004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Far-Forward</a:t>
            </a:r>
            <a:endParaRPr lang="en-US" sz="1000" dirty="0">
              <a:solidFill>
                <a:srgbClr val="B80047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hadron detection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8880" y="3107846"/>
            <a:ext cx="10886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cs typeface="Arial" charset="0"/>
              </a:rPr>
              <a:t>low-Q</a:t>
            </a:r>
            <a:r>
              <a:rPr lang="en-US" sz="1000" baseline="33000">
                <a:cs typeface="Arial" charset="0"/>
              </a:rPr>
              <a:t>2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electron detection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416321" y="3243220"/>
            <a:ext cx="902880" cy="33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large aperture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electron quads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58241" y="3676707"/>
            <a:ext cx="897120" cy="44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small diameter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0000FF"/>
                </a:solidFill>
                <a:cs typeface="Arial" charset="0"/>
              </a:rPr>
              <a:t>electron quads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15521" y="4208122"/>
            <a:ext cx="1258560" cy="3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solidFill>
                  <a:srgbClr val="B8004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central detector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 with endcaps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028480" y="3234580"/>
            <a:ext cx="653760" cy="3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/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solidFill>
                  <a:srgbClr val="FF0000"/>
                </a:solidFill>
                <a:cs typeface="Arial" charset="0"/>
              </a:rPr>
              <a:t>ion quads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536481" y="3822161"/>
            <a:ext cx="1379520" cy="45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50 mrad beam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(crab) crossing angle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405280" y="3038719"/>
            <a:ext cx="392962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sz="1300" b="1">
                <a:solidFill>
                  <a:srgbClr val="008000"/>
                </a:solidFill>
                <a:latin typeface="Arial Narrow" charset="0"/>
              </a:rPr>
              <a:t>n, </a:t>
            </a:r>
            <a:r>
              <a:rPr lang="de-DE" sz="1300" b="1">
                <a:solidFill>
                  <a:srgbClr val="008000"/>
                </a:solidFill>
                <a:latin typeface="Symbol" charset="0"/>
              </a:rPr>
              <a:t>g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8681761" y="3754475"/>
            <a:ext cx="240902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sz="1300" b="1">
                <a:solidFill>
                  <a:srgbClr val="FF0000"/>
                </a:solidFill>
                <a:latin typeface="Arial Narrow" charset="0"/>
              </a:rPr>
              <a:t>e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8030880" y="3920091"/>
            <a:ext cx="541440" cy="1441"/>
          </a:xfrm>
          <a:prstGeom prst="line">
            <a:avLst/>
          </a:prstGeom>
          <a:noFill/>
          <a:ln w="9525" cap="flat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95360" y="3888409"/>
            <a:ext cx="248391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sz="1300" b="1">
                <a:solidFill>
                  <a:srgbClr val="0000FF"/>
                </a:solidFill>
                <a:latin typeface="Arial Narrow" charset="0"/>
              </a:rPr>
              <a:t>p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817920" y="3961857"/>
            <a:ext cx="650880" cy="48965"/>
          </a:xfrm>
          <a:prstGeom prst="line">
            <a:avLst/>
          </a:prstGeom>
          <a:noFill/>
          <a:ln w="9525" cap="flat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8655841" y="3365634"/>
            <a:ext cx="248391" cy="2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sz="1300" b="1">
                <a:solidFill>
                  <a:srgbClr val="0000FF"/>
                </a:solidFill>
                <a:latin typeface="Arial Narrow" charset="0"/>
              </a:rPr>
              <a:t>p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592160" y="2389211"/>
            <a:ext cx="108864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solidFill>
                  <a:srgbClr val="B8004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small angle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hadron detection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901120" y="3267704"/>
            <a:ext cx="89280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000">
                <a:cs typeface="Arial" charset="0"/>
              </a:rPr>
              <a:t>~60 mrad bend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71500" y="4318288"/>
            <a:ext cx="1138380" cy="3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271" tIns="41473" rIns="67271" bIns="3363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500" dirty="0" smtClean="0">
                <a:cs typeface="Arial" charset="0"/>
              </a:rPr>
              <a:t>(GEANT4</a:t>
            </a:r>
            <a:r>
              <a:rPr lang="en-US" sz="1500" dirty="0">
                <a:cs typeface="Arial" charset="0"/>
              </a:rPr>
              <a:t>)</a:t>
            </a:r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5" t="28581" b="36536"/>
          <a:stretch>
            <a:fillRect/>
          </a:stretch>
        </p:blipFill>
        <p:spPr bwMode="auto">
          <a:xfrm>
            <a:off x="447841" y="1499198"/>
            <a:ext cx="4177440" cy="80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35" t="28581" b="365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329761" y="1555364"/>
            <a:ext cx="4373280" cy="632227"/>
          </a:xfrm>
          <a:prstGeom prst="wedgeRectCallout">
            <a:avLst>
              <a:gd name="adj1" fmla="val 59593"/>
              <a:gd name="adj2" fmla="val 257593"/>
            </a:avLst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045440" y="1797309"/>
            <a:ext cx="587520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spcBef>
                <a:spcPts val="680"/>
              </a:spcBef>
            </a:pPr>
            <a:r>
              <a:rPr lang="en-US" sz="9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 Tm dipole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371520" y="1565445"/>
            <a:ext cx="763200" cy="223223"/>
          </a:xfrm>
          <a:prstGeom prst="roundRect">
            <a:avLst>
              <a:gd name="adj" fmla="val 231"/>
            </a:avLst>
          </a:prstGeom>
          <a:solidFill>
            <a:srgbClr val="CC6633">
              <a:alpha val="2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92480" y="1562564"/>
            <a:ext cx="558720" cy="22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spcBef>
                <a:spcPts val="680"/>
              </a:spcBef>
            </a:pPr>
            <a:r>
              <a:rPr lang="en-US" sz="9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Endcap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797121" y="1533762"/>
            <a:ext cx="1052640" cy="2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Bef>
                <a:spcPts val="680"/>
              </a:spcBef>
            </a:pPr>
            <a:r>
              <a:rPr lang="en-US" sz="9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Ion quadrupoles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517760" y="1990289"/>
            <a:ext cx="1324800" cy="23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Bef>
                <a:spcPts val="680"/>
              </a:spcBef>
            </a:pPr>
            <a:r>
              <a:rPr lang="en-US" sz="9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Electron quadrupoles</a:t>
            </a: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1526401" y="1771386"/>
            <a:ext cx="37296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1535041" y="1551044"/>
            <a:ext cx="424800" cy="22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spcBef>
                <a:spcPts val="680"/>
              </a:spcBef>
            </a:pPr>
            <a:r>
              <a:rPr lang="en-US" sz="9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 m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163521" y="1519361"/>
            <a:ext cx="47088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spcBef>
                <a:spcPts val="680"/>
              </a:spcBef>
            </a:pPr>
            <a:r>
              <a:rPr lang="en-US" sz="13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</a:t>
            </a:r>
            <a:r>
              <a:rPr lang="en-US" sz="9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m</a:t>
            </a: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371520" y="2032054"/>
            <a:ext cx="763200" cy="149776"/>
          </a:xfrm>
          <a:prstGeom prst="roundRect">
            <a:avLst>
              <a:gd name="adj" fmla="val 231"/>
            </a:avLst>
          </a:prstGeom>
          <a:solidFill>
            <a:srgbClr val="CC6633">
              <a:alpha val="2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648001" y="211703"/>
            <a:ext cx="7417440" cy="68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00">
                <a:solidFill>
                  <a:srgbClr val="006633"/>
                </a:solidFill>
                <a:latin typeface="Times New Roman" charset="0"/>
                <a:cs typeface="Arial" charset="0"/>
              </a:rPr>
              <a:t>The full-acceptance detector concept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502240" y="816566"/>
            <a:ext cx="3479040" cy="33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100">
                <a:cs typeface="Arial" charset="0"/>
              </a:rPr>
              <a:t>No other magnets or apertures between IP and FP!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703041" y="4801464"/>
            <a:ext cx="4082400" cy="31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128" tIns="45718" rIns="74128" bIns="3690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de-DE" sz="1500" b="1" u="sng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Forward hadron detection in three stages: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933440" y="5149981"/>
            <a:ext cx="3687840" cy="2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128" tIns="45718" rIns="74128" bIns="3690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300" b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1. Endcap with 50 mrad crossing angle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5163840" y="5423610"/>
            <a:ext cx="3352320" cy="48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128" tIns="45718" rIns="74128" bIns="3690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3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2. </a:t>
            </a:r>
            <a:r>
              <a:rPr lang="de-DE" sz="1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Forward 2 </a:t>
            </a:r>
            <a:r>
              <a:rPr lang="de-DE" sz="13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T•m</a:t>
            </a:r>
            <a:r>
              <a:rPr lang="de-DE" sz="1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de-DE" sz="13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dipole</a:t>
            </a:r>
            <a:r>
              <a:rPr lang="de-DE" sz="1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de-DE" sz="13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covering</a:t>
            </a:r>
            <a:r>
              <a:rPr lang="de-DE" sz="13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de-DE" sz="13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angles</a:t>
            </a:r>
            <a:r>
              <a:rPr lang="de-DE" sz="13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de-DE" sz="13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up</a:t>
            </a:r>
            <a:r>
              <a:rPr lang="de-DE" sz="13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de-DE" sz="13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to</a:t>
            </a:r>
            <a:r>
              <a:rPr lang="de-DE" sz="13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a </a:t>
            </a:r>
            <a:r>
              <a:rPr lang="de-DE" sz="13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few</a:t>
            </a:r>
            <a:r>
              <a:rPr lang="de-DE" sz="13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 </a:t>
            </a:r>
            <a:r>
              <a:rPr lang="de-DE" sz="13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degrees</a:t>
            </a:r>
            <a:endParaRPr lang="de-DE" sz="13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5229720" y="5878698"/>
            <a:ext cx="3621600" cy="4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128" tIns="45718" rIns="74128" bIns="3690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3. </a:t>
            </a:r>
            <a:r>
              <a:rPr lang="de-DE" sz="1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Far</a:t>
            </a:r>
            <a:r>
              <a:rPr lang="de-DE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-</a:t>
            </a:r>
            <a:r>
              <a:rPr lang="de-DE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forward, </a:t>
            </a:r>
            <a:r>
              <a:rPr lang="de-DE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up</a:t>
            </a:r>
            <a:r>
              <a:rPr lang="de-DE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de-DE" sz="1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to</a:t>
            </a:r>
            <a:r>
              <a:rPr lang="de-DE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1° (</a:t>
            </a:r>
            <a:r>
              <a:rPr lang="de-DE" sz="1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neutrals</a:t>
            </a:r>
            <a:r>
              <a:rPr lang="de-DE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) </a:t>
            </a:r>
            <a:r>
              <a:rPr lang="de-DE" sz="1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and</a:t>
            </a:r>
            <a:r>
              <a:rPr lang="de-DE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0.5° </a:t>
            </a:r>
            <a:r>
              <a:rPr lang="de-DE" sz="1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charged</a:t>
            </a:r>
            <a:r>
              <a:rPr lang="de-DE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de-DE" sz="1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particles</a:t>
            </a:r>
            <a:endParaRPr lang="de-DE" sz="13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252481" y="2678682"/>
            <a:ext cx="540000" cy="3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/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300">
                <a:solidFill>
                  <a:srgbClr val="000000"/>
                </a:solidFill>
                <a:cs typeface="Arial" charset="0"/>
              </a:rPr>
              <a:t>IP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8114400" y="2678682"/>
            <a:ext cx="540000" cy="3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/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300">
                <a:solidFill>
                  <a:srgbClr val="000000"/>
                </a:solidFill>
                <a:cs typeface="Arial" charset="0"/>
              </a:rPr>
              <a:t>FP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7804800" y="4069867"/>
            <a:ext cx="101376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Bef>
                <a:spcPts val="680"/>
              </a:spcBef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Roman pots</a:t>
            </a:r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V="1">
            <a:off x="8328960" y="3528371"/>
            <a:ext cx="1440" cy="49253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 flipV="1">
            <a:off x="5796000" y="3528371"/>
            <a:ext cx="247680" cy="459409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6007680" y="4036744"/>
            <a:ext cx="882720" cy="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Bef>
                <a:spcPts val="680"/>
              </a:spcBef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Thin exit windows</a:t>
            </a:r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V="1">
            <a:off x="7348321" y="3528371"/>
            <a:ext cx="180000" cy="459409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6694561" y="3528371"/>
            <a:ext cx="164160" cy="459409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6922080" y="4005061"/>
            <a:ext cx="1013760" cy="68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Bef>
                <a:spcPts val="680"/>
              </a:spcBef>
            </a:pPr>
            <a:r>
              <a:rPr lang="en-US"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Fixed trackers in vacuum?</a:t>
            </a:r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V="1">
            <a:off x="1699200" y="1795869"/>
            <a:ext cx="64800" cy="623585"/>
          </a:xfrm>
          <a:prstGeom prst="line">
            <a:avLst/>
          </a:prstGeom>
          <a:noFill/>
          <a:ln w="9525" cap="flat">
            <a:solidFill>
              <a:srgbClr val="804C1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522720" y="2371930"/>
            <a:ext cx="2384640" cy="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Bef>
                <a:spcPts val="680"/>
              </a:spcBef>
            </a:pPr>
            <a:r>
              <a:rPr lang="en-US" sz="13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‘Forward’ Trackers (</a:t>
            </a: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~1% </a:t>
            </a:r>
            <a:r>
              <a:rPr lang="en-US" sz="13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d</a:t>
            </a:r>
            <a:r>
              <a:rPr lang="en-US" sz="13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</a:t>
            </a: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/</a:t>
            </a:r>
            <a:r>
              <a:rPr lang="en-US" sz="13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p)  </a:t>
            </a:r>
            <a:r>
              <a:rPr lang="en-US" sz="13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and “donut” </a:t>
            </a:r>
            <a:r>
              <a:rPr lang="en-US" sz="13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calorimeter</a:t>
            </a:r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 flipH="1">
            <a:off x="1370881" y="4049705"/>
            <a:ext cx="1962720" cy="65382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H="1">
            <a:off x="4309920" y="4049705"/>
            <a:ext cx="165600" cy="65382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6193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61" y="3236020"/>
            <a:ext cx="1078560" cy="8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20" y="4768341"/>
            <a:ext cx="2927520" cy="16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3720880" y="940088"/>
            <a:ext cx="1468800" cy="3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271" tIns="41473" rIns="67271" bIns="3363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500" dirty="0" smtClean="0">
                <a:cs typeface="Arial" charset="0"/>
              </a:rPr>
              <a:t>(G4BeamLine)</a:t>
            </a:r>
            <a:endParaRPr lang="en-US" sz="1500" dirty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1" y="1222689"/>
            <a:ext cx="7783200" cy="367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1" y="5250792"/>
            <a:ext cx="7462080" cy="120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882560" y="5845575"/>
            <a:ext cx="270145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b="1">
                <a:solidFill>
                  <a:srgbClr val="FF0000"/>
                </a:solidFill>
                <a:latin typeface="Arial Narrow" charset="0"/>
              </a:rPr>
              <a:t>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318880" y="5474015"/>
            <a:ext cx="280514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b="1">
                <a:solidFill>
                  <a:srgbClr val="0000FF"/>
                </a:solidFill>
                <a:latin typeface="Arial Narrow" charset="0"/>
              </a:rPr>
              <a:t>p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956001" y="5063572"/>
            <a:ext cx="280514" cy="3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de-DE" b="1">
                <a:solidFill>
                  <a:srgbClr val="00FF00"/>
                </a:solidFill>
                <a:latin typeface="Arial Narrow" charset="0"/>
              </a:rPr>
              <a:t>n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6180" y="206726"/>
            <a:ext cx="7417440" cy="68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900" dirty="0" smtClean="0">
                <a:solidFill>
                  <a:srgbClr val="006633"/>
                </a:solidFill>
                <a:latin typeface="Times New Roman" charset="0"/>
                <a:cs typeface="Arial" charset="0"/>
              </a:rPr>
              <a:t>Far-Forward </a:t>
            </a:r>
            <a:r>
              <a:rPr lang="en-US" sz="29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hadron detection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39360" y="5386166"/>
            <a:ext cx="104976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20 Tm dipole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27200" y="5484096"/>
            <a:ext cx="104976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2 Tm dipole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79041" y="5746204"/>
            <a:ext cx="1049760" cy="2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271" tIns="41473" rIns="67271" bIns="33635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900">
                <a:cs typeface="Arial" charset="0"/>
              </a:rPr>
              <a:t>solenoid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530420" y="3855040"/>
            <a:ext cx="3702480" cy="92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dirty="0">
                <a:latin typeface="Times New Roman" charset="0"/>
              </a:rPr>
              <a:t>Momentum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resolution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&lt; 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3•10</a:t>
            </a:r>
            <a:r>
              <a:rPr lang="en-US" i="1" baseline="33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i="1" baseline="33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4</a:t>
            </a:r>
            <a:br>
              <a:rPr lang="en-US" i="1" baseline="33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Beam energy spread</a:t>
            </a:r>
            <a:endParaRPr lang="en-US" i="1" baseline="330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741120" y="1856356"/>
            <a:ext cx="4590080" cy="46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dirty="0">
                <a:latin typeface="Times New Roman" charset="0"/>
              </a:rPr>
              <a:t>Excellent acceptance for </a:t>
            </a:r>
            <a:r>
              <a:rPr lang="en-US" b="1" i="1" dirty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all </a:t>
            </a:r>
            <a:r>
              <a:rPr lang="en-US" b="1" i="1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ion fragments</a:t>
            </a:r>
            <a:endParaRPr lang="en-US" b="1" i="1" dirty="0">
              <a:solidFill>
                <a:srgbClr val="FF082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914940" y="821911"/>
            <a:ext cx="5549760" cy="94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Neutron</a:t>
            </a:r>
            <a:r>
              <a:rPr lang="en-US" dirty="0">
                <a:latin typeface="Times New Roman" charset="0"/>
              </a:rPr>
              <a:t> detection in a 20 </a:t>
            </a:r>
            <a:r>
              <a:rPr lang="en-US" dirty="0" err="1">
                <a:latin typeface="Times New Roman" charset="0"/>
              </a:rPr>
              <a:t>mrad</a:t>
            </a:r>
            <a:r>
              <a:rPr lang="en-US" dirty="0">
                <a:latin typeface="Times New Roman" charset="0"/>
              </a:rPr>
              <a:t> cone </a:t>
            </a:r>
            <a:r>
              <a:rPr lang="en-US" b="1" i="1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down to </a:t>
            </a:r>
            <a:r>
              <a:rPr lang="en-US" b="1" i="1" dirty="0" smtClean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0°</a:t>
            </a:r>
            <a:endParaRPr lang="en-US" b="1" i="1" dirty="0">
              <a:solidFill>
                <a:srgbClr val="10981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b="1" i="1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DREAM HCAL:  </a:t>
            </a:r>
            <a:r>
              <a:rPr lang="en-US" b="1" i="1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s(q)</a:t>
            </a:r>
            <a:r>
              <a:rPr lang="en-US" b="1" i="1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= 1cm/40m=2.5•10</a:t>
            </a:r>
            <a:r>
              <a:rPr lang="en-US" b="1" i="1" baseline="30000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–4</a:t>
            </a:r>
            <a:r>
              <a:rPr lang="en-US" b="1" i="1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rad</a:t>
            </a:r>
            <a:br>
              <a:rPr lang="en-US" b="1" i="1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US" b="1" i="1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                           </a:t>
            </a:r>
            <a:r>
              <a:rPr lang="en-US" b="1" i="1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s</a:t>
            </a:r>
            <a:r>
              <a:rPr lang="en-US" b="1" i="1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(E)/E = 30%(1GeV/E)</a:t>
            </a:r>
            <a:r>
              <a:rPr lang="en-US" b="1" i="1" baseline="30000" dirty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1/</a:t>
            </a:r>
            <a:r>
              <a:rPr lang="en-US" b="1" i="1" baseline="30000" dirty="0" smtClean="0">
                <a:solidFill>
                  <a:srgbClr val="10981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endParaRPr lang="en-US" b="1" i="1" dirty="0">
              <a:solidFill>
                <a:srgbClr val="10981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361760" y="2312883"/>
            <a:ext cx="4423680" cy="147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b="1" i="1" dirty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Recoil </a:t>
            </a:r>
            <a:r>
              <a:rPr lang="en-US" b="1" i="1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proton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acceptance: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Times New Roman" charset="0"/>
              <a:buChar char="–"/>
            </a:pPr>
            <a:r>
              <a:rPr lang="en-US" sz="1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&lt;</a:t>
            </a:r>
            <a:r>
              <a:rPr lang="en-US" sz="1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q</a:t>
            </a:r>
            <a:r>
              <a:rPr lang="en-US" sz="1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&lt;10 </a:t>
            </a:r>
            <a:r>
              <a:rPr lang="en-US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mrad</a:t>
            </a:r>
            <a:r>
              <a:rPr lang="en-US" sz="1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sz="1600" dirty="0" smtClean="0">
                <a:latin typeface="Times New Roman" charset="0"/>
              </a:rPr>
              <a:t>for</a:t>
            </a:r>
            <a:r>
              <a:rPr lang="en-US" sz="1600" b="1" i="1" dirty="0" smtClean="0">
                <a:solidFill>
                  <a:srgbClr val="FF0820"/>
                </a:solidFill>
                <a:latin typeface="Times New Roman" charset="0"/>
              </a:rPr>
              <a:t> |P’–P</a:t>
            </a:r>
            <a:r>
              <a:rPr lang="en-US" sz="1600" b="1" i="1" baseline="-25000" dirty="0" smtClean="0">
                <a:solidFill>
                  <a:srgbClr val="FF0820"/>
                </a:solidFill>
                <a:latin typeface="Times New Roman" charset="0"/>
              </a:rPr>
              <a:t>0</a:t>
            </a:r>
            <a:r>
              <a:rPr lang="en-US" sz="1600" b="1" i="1" dirty="0" smtClean="0">
                <a:solidFill>
                  <a:srgbClr val="FF0820"/>
                </a:solidFill>
                <a:latin typeface="Times New Roman" charset="0"/>
              </a:rPr>
              <a:t>| &gt;  (0.05</a:t>
            </a:r>
            <a:r>
              <a:rPr lang="en-US" sz="1600" b="1" i="1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%)</a:t>
            </a:r>
            <a:r>
              <a:rPr lang="en-US" sz="1600" b="1" i="1" dirty="0">
                <a:solidFill>
                  <a:srgbClr val="FF0820"/>
                </a:solidFill>
                <a:latin typeface="Times New Roman" charset="0"/>
              </a:rPr>
              <a:t> P</a:t>
            </a:r>
            <a:r>
              <a:rPr lang="en-US" sz="1600" b="1" i="1" baseline="-25000" dirty="0">
                <a:solidFill>
                  <a:srgbClr val="FF0820"/>
                </a:solidFill>
                <a:latin typeface="Times New Roman" charset="0"/>
              </a:rPr>
              <a:t>0</a:t>
            </a:r>
            <a:r>
              <a:rPr lang="en-US" sz="1600" b="1" i="1" dirty="0" smtClean="0">
                <a:solidFill>
                  <a:srgbClr val="FF0820"/>
                </a:solidFill>
                <a:latin typeface="Times New Roman" charset="0"/>
              </a:rPr>
              <a:t> </a:t>
            </a:r>
            <a:r>
              <a:rPr lang="en-US" sz="1600" dirty="0" smtClean="0">
                <a:latin typeface="Times New Roman" charset="0"/>
              </a:rPr>
              <a:t/>
            </a:r>
            <a:br>
              <a:rPr lang="en-US" sz="1600" dirty="0" smtClean="0">
                <a:latin typeface="Times New Roman" charset="0"/>
              </a:rPr>
            </a:br>
            <a:r>
              <a:rPr lang="en-US" sz="1600" b="1" i="1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100% DVES acceptance for </a:t>
            </a:r>
            <a:r>
              <a:rPr lang="en-US" sz="1600" b="1" i="1" dirty="0" err="1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x</a:t>
            </a:r>
            <a:r>
              <a:rPr lang="en-US" sz="1600" b="1" i="1" baseline="-25000" dirty="0" err="1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</a:t>
            </a:r>
            <a:r>
              <a:rPr lang="en-US" sz="1600" b="1" i="1" baseline="-25000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sz="1600" b="1" i="1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&gt; 0.005</a:t>
            </a:r>
            <a:endParaRPr lang="en-US" sz="1600" b="1" i="1" dirty="0">
              <a:solidFill>
                <a:srgbClr val="FF082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  <a:buFont typeface="Times New Roman" charset="0"/>
              <a:buChar char="–"/>
            </a:pPr>
            <a:r>
              <a:rPr lang="en-US" sz="1600" dirty="0" smtClean="0">
                <a:latin typeface="Times New Roman" charset="0"/>
              </a:rPr>
              <a:t>2</a:t>
            </a:r>
            <a:r>
              <a:rPr lang="en-US" sz="16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sz="1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&lt; </a:t>
            </a:r>
            <a:r>
              <a:rPr lang="en-US" sz="1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q </a:t>
            </a:r>
            <a:r>
              <a:rPr lang="en-US" sz="1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&lt;10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mrad</a:t>
            </a:r>
            <a:r>
              <a:rPr lang="en-US" sz="16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</a:t>
            </a:r>
            <a:r>
              <a:rPr lang="en-US" sz="1600" dirty="0" smtClean="0">
                <a:latin typeface="Times New Roman" charset="0"/>
              </a:rPr>
              <a:t>for </a:t>
            </a:r>
            <a:r>
              <a:rPr lang="en-US" sz="1600" b="1" i="1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all P’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Times New Roman" charset="0"/>
              <a:buChar char="–"/>
            </a:pPr>
            <a:r>
              <a:rPr lang="en-US" sz="1600" b="1" i="1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0.3 P</a:t>
            </a:r>
            <a:r>
              <a:rPr lang="en-US" sz="1600" b="1" i="1" baseline="-25000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1600" b="1" i="1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&lt; (Z/Z’) P</a:t>
            </a:r>
            <a:r>
              <a:rPr lang="en-US" sz="1600" b="1" i="1" baseline="-25000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1600" b="1" i="1" dirty="0" smtClean="0">
                <a:solidFill>
                  <a:srgbClr val="FF082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&lt; ∞</a:t>
            </a:r>
            <a:endParaRPr lang="en-US" sz="1600" i="1" dirty="0">
              <a:solidFill>
                <a:srgbClr val="008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7344000" y="6044315"/>
            <a:ext cx="49248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2921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G4BeamLine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GEANT4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7433" y="3025971"/>
            <a:ext cx="1473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Far-Forward Detection JLab LDRD proposal pending FY2014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Deuteron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335" y="1083235"/>
            <a:ext cx="3799840" cy="3960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7323" y="2693573"/>
            <a:ext cx="3799840" cy="3960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8233" y="1253066"/>
            <a:ext cx="12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 Frame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8200" y="1854200"/>
            <a:ext cx="774700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571065" y="1972741"/>
            <a:ext cx="2901950" cy="711200"/>
            <a:chOff x="5486400" y="2311401"/>
            <a:chExt cx="2901950" cy="711200"/>
          </a:xfrm>
        </p:grpSpPr>
        <p:sp>
          <p:nvSpPr>
            <p:cNvPr id="8" name="TextBox 7"/>
            <p:cNvSpPr txBox="1"/>
            <p:nvPr/>
          </p:nvSpPr>
          <p:spPr>
            <a:xfrm>
              <a:off x="5486400" y="2425700"/>
              <a:ext cx="1621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Lightcone</a:t>
              </a:r>
              <a:r>
                <a:rPr lang="en-US" dirty="0" smtClean="0"/>
                <a:t>:   </a:t>
              </a:r>
              <a:r>
                <a:rPr lang="en-US" i="1" dirty="0" smtClean="0"/>
                <a:t>p</a:t>
              </a:r>
              <a:r>
                <a:rPr lang="en-US" i="1" baseline="-25000" dirty="0" smtClean="0">
                  <a:solidFill>
                    <a:srgbClr val="000090"/>
                  </a:solidFill>
                  <a:sym typeface="Symbol"/>
                </a:rPr>
                <a:t> </a:t>
              </a:r>
              <a:r>
                <a:rPr lang="en-US" dirty="0" smtClean="0">
                  <a:solidFill>
                    <a:srgbClr val="000090"/>
                  </a:solidFill>
                  <a:sym typeface="Symbol"/>
                </a:rPr>
                <a:t>,</a:t>
              </a:r>
              <a:endParaRPr lang="en-US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8939553"/>
                </p:ext>
              </p:extLst>
            </p:nvPr>
          </p:nvGraphicFramePr>
          <p:xfrm>
            <a:off x="7096960" y="2311401"/>
            <a:ext cx="129139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5" imgW="876300" imgH="482600" progId="Equation.3">
                    <p:embed/>
                  </p:oleObj>
                </mc:Choice>
                <mc:Fallback>
                  <p:oleObj name="Equation" r:id="rId5" imgW="8763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96960" y="2311401"/>
                          <a:ext cx="1291390" cy="711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0023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Proton </a:t>
            </a:r>
            <a:r>
              <a:rPr lang="en-US" sz="3200" dirty="0"/>
              <a:t>Spectator Tagging </a:t>
            </a:r>
            <a:r>
              <a:rPr lang="en-US" sz="3200" dirty="0" smtClean="0"/>
              <a:t> in the Deuteron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32467"/>
            <a:ext cx="2345267" cy="4525963"/>
          </a:xfrm>
        </p:spPr>
        <p:txBody>
          <a:bodyPr/>
          <a:lstStyle/>
          <a:p>
            <a:r>
              <a:rPr lang="en-US" b="1" dirty="0" smtClean="0"/>
              <a:t>MEIC: </a:t>
            </a:r>
            <a:r>
              <a:rPr lang="en-US" dirty="0" smtClean="0"/>
              <a:t>Polarized DIS, SIDIS, DVES… on bound </a:t>
            </a:r>
            <a:r>
              <a:rPr lang="en-US" b="1" dirty="0" smtClean="0">
                <a:solidFill>
                  <a:srgbClr val="FF0000"/>
                </a:solidFill>
              </a:rPr>
              <a:t>Neutron</a:t>
            </a:r>
          </a:p>
          <a:p>
            <a:r>
              <a:rPr lang="en-US" b="1" dirty="0" err="1" smtClean="0"/>
              <a:t>eRHIC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dirty="0" smtClean="0"/>
              <a:t>Unpolarized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4938" y="1171393"/>
            <a:ext cx="4836160" cy="5040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6087534"/>
            <a:ext cx="172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MEIC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2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Neutron </a:t>
            </a:r>
            <a:r>
              <a:rPr lang="en-US" sz="3200" dirty="0"/>
              <a:t>Spectator Tagging </a:t>
            </a:r>
            <a:r>
              <a:rPr lang="en-US" sz="3200" dirty="0" smtClean="0"/>
              <a:t> in the Deuteron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32467"/>
            <a:ext cx="2345267" cy="4525963"/>
          </a:xfrm>
        </p:spPr>
        <p:txBody>
          <a:bodyPr/>
          <a:lstStyle/>
          <a:p>
            <a:r>
              <a:rPr lang="en-US" b="1" dirty="0" smtClean="0"/>
              <a:t>MEIC</a:t>
            </a:r>
            <a:r>
              <a:rPr lang="en-US" dirty="0" smtClean="0"/>
              <a:t> Polarized DIS, SIDIS, DVES… on bound </a:t>
            </a:r>
            <a:r>
              <a:rPr lang="en-US" b="1" dirty="0" smtClean="0">
                <a:solidFill>
                  <a:srgbClr val="FF0000"/>
                </a:solidFill>
              </a:rPr>
              <a:t>proton</a:t>
            </a:r>
          </a:p>
          <a:p>
            <a:r>
              <a:rPr lang="en-US" b="1" dirty="0" err="1" smtClean="0"/>
              <a:t>eRHIC</a:t>
            </a:r>
            <a:r>
              <a:rPr lang="en-US" b="1" dirty="0" smtClean="0"/>
              <a:t> </a:t>
            </a:r>
            <a:r>
              <a:rPr lang="en-US" dirty="0" smtClean="0"/>
              <a:t>unpolarized</a:t>
            </a:r>
            <a:endParaRPr lang="en-US" b="1" dirty="0" smtClean="0"/>
          </a:p>
        </p:txBody>
      </p:sp>
      <p:pic>
        <p:nvPicPr>
          <p:cNvPr id="4" name="Picture 3" descr="DeenS-100GeV-Resolu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4938" y="1171393"/>
            <a:ext cx="4836160" cy="5040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6087534"/>
            <a:ext cx="172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MEIC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0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995362"/>
          </a:xfrm>
        </p:spPr>
        <p:txBody>
          <a:bodyPr/>
          <a:lstStyle/>
          <a:p>
            <a:r>
              <a:rPr lang="en-US" baseline="30000" dirty="0" smtClean="0"/>
              <a:t>3</a:t>
            </a:r>
            <a:r>
              <a:rPr lang="en-US" dirty="0" smtClean="0"/>
              <a:t>He(</a:t>
            </a:r>
            <a:r>
              <a:rPr lang="en-US" dirty="0" err="1" smtClean="0"/>
              <a:t>e,e’N</a:t>
            </a:r>
            <a:r>
              <a:rPr lang="en-US" baseline="-25000" dirty="0" err="1" smtClean="0"/>
              <a:t>S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</a:t>
            </a:r>
            <a:r>
              <a:rPr lang="en-US" dirty="0" smtClean="0"/>
              <a:t>)X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67" y="1168400"/>
            <a:ext cx="6698619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PWIA `measurement’ of active nucleon momentum: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Active Neutron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 </a:t>
            </a:r>
          </a:p>
          <a:p>
            <a:pPr marL="404813" lvl="1" indent="-168275">
              <a:buFont typeface="Arial"/>
              <a:buChar char="•"/>
            </a:pPr>
            <a:r>
              <a:rPr lang="en-US" sz="2000" dirty="0" smtClean="0"/>
              <a:t>Tagging of the two </a:t>
            </a:r>
            <a:br>
              <a:rPr lang="en-US" sz="2000" dirty="0" smtClean="0"/>
            </a:br>
            <a:r>
              <a:rPr lang="en-US" sz="2000" dirty="0" smtClean="0"/>
              <a:t>spectator protons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820"/>
                </a:solidFill>
              </a:rPr>
              <a:t>Active Proton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</a:t>
            </a:r>
          </a:p>
          <a:p>
            <a:pPr marL="404813" indent="-168275">
              <a:buFont typeface="Arial"/>
              <a:buChar char="•"/>
            </a:pPr>
            <a:r>
              <a:rPr lang="en-US" sz="2000" dirty="0" smtClean="0">
                <a:sym typeface="Wingdings"/>
              </a:rPr>
              <a:t>Tagging of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spectator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proton and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neutron.</a:t>
            </a:r>
          </a:p>
          <a:p>
            <a:pPr marL="404813" indent="-168275">
              <a:buFont typeface="Arial"/>
              <a:buChar char="•"/>
            </a:pPr>
            <a:r>
              <a:rPr lang="en-US" sz="2000" dirty="0" smtClean="0">
                <a:sym typeface="Wingdings"/>
              </a:rPr>
              <a:t>Tag spectator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deuteron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>
                <a:sym typeface="Wingdings"/>
              </a:rPr>
              <a:t>Polarized </a:t>
            </a:r>
            <a:r>
              <a:rPr lang="en-US" sz="2000" baseline="30000" dirty="0" smtClean="0">
                <a:sym typeface="Wingdings"/>
              </a:rPr>
              <a:t>3</a:t>
            </a:r>
            <a:r>
              <a:rPr lang="en-US" sz="2000" dirty="0" smtClean="0">
                <a:sym typeface="Wingdings"/>
              </a:rPr>
              <a:t>He: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Neutron: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+86% polarized.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Each Proton: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–2.8% polarized.</a:t>
            </a:r>
            <a:endParaRPr lang="en-US" sz="20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90234" y="1608665"/>
            <a:ext cx="6898640" cy="5249335"/>
            <a:chOff x="2087034" y="1608665"/>
            <a:chExt cx="6898640" cy="52493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034" y="1737360"/>
              <a:ext cx="6898640" cy="512064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4385733" y="5528732"/>
              <a:ext cx="338328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89966" y="5664199"/>
              <a:ext cx="539496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81499" y="5164661"/>
              <a:ext cx="210312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843867" y="4885267"/>
              <a:ext cx="423333" cy="334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91025" y="5296956"/>
              <a:ext cx="18288" cy="73152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40667" y="4724398"/>
              <a:ext cx="2936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MEIC tagging resolution (3-</a:t>
              </a:r>
              <a:r>
                <a:rPr lang="en-US" dirty="0" smtClean="0">
                  <a:latin typeface="Symbol" charset="2"/>
                  <a:cs typeface="Symbol" charset="2"/>
                </a:rPr>
                <a:t>s</a:t>
              </a:r>
              <a:r>
                <a:rPr lang="en-US" dirty="0" smtClean="0">
                  <a:cs typeface="Symbol" charset="2"/>
                </a:rPr>
                <a:t>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27600" y="4986866"/>
              <a:ext cx="9664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rgbClr val="000090"/>
                  </a:solidFill>
                </a:rPr>
                <a:t>k</a:t>
              </a:r>
              <a:r>
                <a:rPr lang="en-US" sz="1200" i="1" baseline="-25000" dirty="0">
                  <a:solidFill>
                    <a:srgbClr val="000090"/>
                  </a:solidFill>
                  <a:sym typeface="Symbol"/>
                </a:rPr>
                <a:t></a:t>
              </a:r>
              <a:r>
                <a:rPr lang="en-US" sz="1200" i="1" dirty="0">
                  <a:solidFill>
                    <a:srgbClr val="000090"/>
                  </a:solidFill>
                </a:rPr>
                <a:t> </a:t>
              </a:r>
              <a:r>
                <a:rPr lang="en-US" sz="1200" dirty="0" smtClean="0">
                  <a:solidFill>
                    <a:srgbClr val="000090"/>
                  </a:solidFill>
                </a:rPr>
                <a:t>(proton)</a:t>
              </a:r>
            </a:p>
            <a:p>
              <a:r>
                <a:rPr lang="en-US" sz="1200" i="1" dirty="0" smtClean="0">
                  <a:solidFill>
                    <a:srgbClr val="000090"/>
                  </a:solidFill>
                </a:rPr>
                <a:t>k</a:t>
              </a:r>
              <a:r>
                <a:rPr lang="en-US" sz="1200" i="1" baseline="-25000" dirty="0" smtClean="0">
                  <a:solidFill>
                    <a:srgbClr val="000090"/>
                  </a:solidFill>
                </a:rPr>
                <a:t>||</a:t>
              </a:r>
            </a:p>
            <a:p>
              <a:r>
                <a:rPr lang="en-US" sz="1200" i="1" dirty="0">
                  <a:solidFill>
                    <a:srgbClr val="FF0000"/>
                  </a:solidFill>
                </a:rPr>
                <a:t>k</a:t>
              </a:r>
              <a:r>
                <a:rPr lang="en-US" sz="1200" i="1" baseline="-25000" dirty="0">
                  <a:solidFill>
                    <a:srgbClr val="FF0000"/>
                  </a:solidFill>
                  <a:sym typeface="Symbol"/>
                </a:rPr>
                <a:t></a:t>
              </a:r>
              <a:r>
                <a:rPr lang="en-US" sz="1200" i="1" dirty="0">
                  <a:solidFill>
                    <a:srgbClr val="FF0000"/>
                  </a:solidFill>
                </a:rPr>
                <a:t> </a:t>
              </a:r>
              <a:r>
                <a:rPr lang="en-US" sz="1200" dirty="0" smtClean="0">
                  <a:solidFill>
                    <a:srgbClr val="FF0000"/>
                  </a:solidFill>
                </a:rPr>
                <a:t>(neutron</a:t>
              </a:r>
              <a:r>
                <a:rPr lang="en-US" sz="1200" dirty="0">
                  <a:solidFill>
                    <a:srgbClr val="FF0000"/>
                  </a:solidFill>
                </a:rPr>
                <a:t>)</a:t>
              </a:r>
            </a:p>
            <a:p>
              <a:r>
                <a:rPr lang="en-US" sz="1200" i="1" dirty="0">
                  <a:solidFill>
                    <a:srgbClr val="FF0000"/>
                  </a:solidFill>
                </a:rPr>
                <a:t>k</a:t>
              </a:r>
              <a:r>
                <a:rPr lang="en-US" sz="1200" i="1" baseline="-25000" dirty="0">
                  <a:solidFill>
                    <a:srgbClr val="FF0000"/>
                  </a:solidFill>
                </a:rPr>
                <a:t>|</a:t>
              </a:r>
              <a:r>
                <a:rPr lang="en-US" sz="1200" i="1" baseline="-25000" dirty="0" smtClean="0">
                  <a:solidFill>
                    <a:srgbClr val="FF0000"/>
                  </a:solidFill>
                </a:rPr>
                <a:t>|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6807200" y="4406900"/>
              <a:ext cx="12700" cy="13716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23099" y="5278963"/>
              <a:ext cx="15544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023099" y="5120211"/>
              <a:ext cx="210312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813550" y="4521200"/>
              <a:ext cx="1371600" cy="127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112000" y="4483100"/>
              <a:ext cx="789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Forward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5353050" y="4527550"/>
              <a:ext cx="1371600" cy="127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118100" y="4514850"/>
              <a:ext cx="1065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Far-Forward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0528" y="1608665"/>
              <a:ext cx="3183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M </a:t>
              </a:r>
              <a:r>
                <a:rPr lang="pl-PL" sz="1400" dirty="0" err="1" smtClean="0"/>
                <a:t>Alvioli</a:t>
              </a:r>
              <a:r>
                <a:rPr lang="pl-PL" sz="1400" dirty="0" smtClean="0"/>
                <a:t>, et al., PRC </a:t>
              </a:r>
              <a:r>
                <a:rPr lang="pl-PL" sz="1400" b="1" dirty="0" smtClean="0"/>
                <a:t>87</a:t>
              </a:r>
              <a:r>
                <a:rPr lang="pl-PL" sz="1400" dirty="0" smtClean="0"/>
                <a:t> </a:t>
              </a:r>
              <a:r>
                <a:rPr lang="pl-PL" sz="1400" dirty="0"/>
                <a:t>(2013</a:t>
              </a:r>
              <a:r>
                <a:rPr lang="pl-PL" sz="1400" dirty="0" smtClean="0"/>
                <a:t>)</a:t>
              </a:r>
              <a:r>
                <a:rPr lang="en-US" sz="1400" dirty="0" smtClean="0"/>
                <a:t> </a:t>
              </a:r>
              <a:r>
                <a:rPr lang="pl-PL" sz="1400" dirty="0" smtClean="0"/>
                <a:t>034603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496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1391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Tell the Spectator Nucleons from the Active Nucleon?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312333"/>
            <a:ext cx="8229600" cy="50207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DIS, SIDIS</a:t>
            </a:r>
          </a:p>
          <a:p>
            <a:pPr lvl="1"/>
            <a:r>
              <a:rPr lang="en-US" dirty="0" smtClean="0"/>
              <a:t>Target fragmentation produces a forward nucleon</a:t>
            </a:r>
          </a:p>
          <a:p>
            <a:pPr lvl="1"/>
            <a:r>
              <a:rPr lang="en-US" dirty="0" smtClean="0"/>
              <a:t>Fragmentation increases </a:t>
            </a:r>
            <a:r>
              <a:rPr lang="en-US" i="1" dirty="0" smtClean="0"/>
              <a:t>p</a:t>
            </a:r>
            <a:r>
              <a:rPr lang="en-US" i="1" baseline="-25000" dirty="0" smtClean="0">
                <a:sym typeface="Symbol"/>
              </a:rPr>
              <a:t></a:t>
            </a:r>
            <a:r>
              <a:rPr lang="en-US" dirty="0" smtClean="0">
                <a:sym typeface="Symbol"/>
              </a:rPr>
              <a:t>, decreases p</a:t>
            </a:r>
            <a:r>
              <a:rPr lang="en-US" i="1" baseline="-25000" dirty="0" smtClean="0">
                <a:sym typeface="Symbol"/>
              </a:rPr>
              <a:t>||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DVES: 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z</a:t>
            </a:r>
            <a:r>
              <a:rPr lang="en-US" i="1" dirty="0" smtClean="0">
                <a:solidFill>
                  <a:srgbClr val="000000"/>
                </a:solidFill>
              </a:rPr>
              <a:t>’ ≈ </a:t>
            </a:r>
            <a:r>
              <a:rPr lang="en-US" i="1" dirty="0" err="1" smtClean="0">
                <a:solidFill>
                  <a:srgbClr val="000000"/>
                </a:solidFill>
              </a:rPr>
              <a:t>p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z</a:t>
            </a:r>
            <a:r>
              <a:rPr lang="en-US" i="1" dirty="0" smtClean="0">
                <a:solidFill>
                  <a:srgbClr val="000000"/>
                </a:solidFill>
              </a:rPr>
              <a:t>(1–</a:t>
            </a:r>
            <a:r>
              <a:rPr lang="en-US" i="1" dirty="0" err="1" smtClean="0">
                <a:solidFill>
                  <a:srgbClr val="000000"/>
                </a:solidFill>
              </a:rPr>
              <a:t>x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B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  p’</a:t>
            </a:r>
            <a:r>
              <a:rPr lang="en-US" i="1" baseline="30000" dirty="0" smtClean="0">
                <a:solidFill>
                  <a:srgbClr val="000000"/>
                </a:solidFill>
                <a:sym typeface="Wingdings"/>
              </a:rPr>
              <a:t>+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/P</a:t>
            </a:r>
            <a:r>
              <a:rPr lang="en-US" i="1" baseline="30000" dirty="0" smtClean="0">
                <a:solidFill>
                  <a:srgbClr val="000000"/>
                </a:solidFill>
                <a:sym typeface="Wingdings"/>
              </a:rPr>
              <a:t>+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 ≈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a </a:t>
            </a:r>
            <a:r>
              <a:rPr lang="en-US" i="1" dirty="0" smtClean="0">
                <a:solidFill>
                  <a:srgbClr val="000000"/>
                </a:solidFill>
              </a:rPr>
              <a:t>– </a:t>
            </a:r>
            <a:r>
              <a:rPr lang="en-US" i="1" dirty="0" err="1" smtClean="0">
                <a:solidFill>
                  <a:srgbClr val="000000"/>
                </a:solidFill>
              </a:rPr>
              <a:t>x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B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–t = –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i="1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≈ (</a:t>
            </a:r>
            <a:r>
              <a:rPr lang="en-US" i="1" dirty="0" smtClean="0">
                <a:solidFill>
                  <a:srgbClr val="000000"/>
                </a:solidFill>
                <a:cs typeface="Symbol" charset="2"/>
              </a:rPr>
              <a:t>x</a:t>
            </a:r>
            <a:r>
              <a:rPr lang="en-US" i="1" baseline="-25000" dirty="0" smtClean="0">
                <a:solidFill>
                  <a:srgbClr val="000000"/>
                </a:solidFill>
                <a:cs typeface="Symbol" charset="2"/>
              </a:rPr>
              <a:t>B</a:t>
            </a:r>
            <a:r>
              <a:rPr lang="en-US" i="1" baseline="30000" dirty="0" smtClean="0">
                <a:solidFill>
                  <a:srgbClr val="000000"/>
                </a:solidFill>
                <a:cs typeface="Symbol" charset="2"/>
              </a:rPr>
              <a:t>2</a:t>
            </a:r>
            <a:r>
              <a:rPr lang="en-US" i="1" dirty="0" smtClean="0">
                <a:solidFill>
                  <a:srgbClr val="000000"/>
                </a:solidFill>
                <a:cs typeface="Symbol" charset="2"/>
              </a:rPr>
              <a:t>M</a:t>
            </a:r>
            <a:r>
              <a:rPr lang="en-US" i="1" baseline="30000" dirty="0" smtClean="0">
                <a:solidFill>
                  <a:srgbClr val="000000"/>
                </a:solidFill>
                <a:cs typeface="Symbol" charset="2"/>
              </a:rPr>
              <a:t>2</a:t>
            </a:r>
            <a:r>
              <a:rPr lang="en-US" i="1" dirty="0" smtClean="0">
                <a:solidFill>
                  <a:srgbClr val="000000"/>
                </a:solidFill>
                <a:cs typeface="Symbol" charset="2"/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i="1" baseline="-25000" dirty="0" smtClean="0">
                <a:solidFill>
                  <a:srgbClr val="000000"/>
                </a:solidFill>
                <a:sym typeface="Symbol"/>
              </a:rPr>
              <a:t></a:t>
            </a:r>
            <a:r>
              <a:rPr lang="en-US" i="1" baseline="3000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i="1" dirty="0" smtClean="0">
                <a:solidFill>
                  <a:srgbClr val="000000"/>
                </a:solidFill>
                <a:sym typeface="Symbol"/>
              </a:rPr>
              <a:t>)/(1-x</a:t>
            </a:r>
            <a:r>
              <a:rPr lang="en-US" i="1" baseline="-25000" dirty="0" smtClean="0">
                <a:solidFill>
                  <a:srgbClr val="000000"/>
                </a:solidFill>
                <a:sym typeface="Symbol"/>
              </a:rPr>
              <a:t>B</a:t>
            </a:r>
            <a:r>
              <a:rPr lang="en-US" i="1" dirty="0" smtClean="0">
                <a:solidFill>
                  <a:srgbClr val="000000"/>
                </a:solidFill>
                <a:sym typeface="Symbol"/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Symbol"/>
              </a:rPr>
              <a:t>D, </a:t>
            </a:r>
            <a:r>
              <a:rPr lang="en-US" baseline="30000" dirty="0" smtClean="0">
                <a:solidFill>
                  <a:srgbClr val="000000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He, Momentum densities fall by ~1/1000 for </a:t>
            </a:r>
            <a:br>
              <a:rPr lang="en-US" dirty="0" smtClean="0">
                <a:solidFill>
                  <a:srgbClr val="000000"/>
                </a:solidFill>
                <a:sym typeface="Symbol"/>
              </a:rPr>
            </a:br>
            <a:r>
              <a:rPr lang="en-US" i="1" dirty="0" err="1" smtClean="0">
                <a:solidFill>
                  <a:srgbClr val="000000"/>
                </a:solidFill>
                <a:sym typeface="Symbol"/>
              </a:rPr>
              <a:t>x</a:t>
            </a:r>
            <a:r>
              <a:rPr lang="en-US" i="1" baseline="-25000" dirty="0" err="1" smtClean="0">
                <a:solidFill>
                  <a:srgbClr val="000000"/>
                </a:solidFill>
                <a:sym typeface="Symbol"/>
              </a:rPr>
              <a:t>B</a:t>
            </a:r>
            <a:r>
              <a:rPr lang="en-US" i="1" baseline="-2500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i="1" dirty="0" smtClean="0">
                <a:solidFill>
                  <a:srgbClr val="000000"/>
                </a:solidFill>
                <a:sym typeface="Symbol"/>
              </a:rPr>
              <a:t>&gt; 0.1, </a:t>
            </a:r>
            <a:r>
              <a:rPr lang="en-US" b="1" dirty="0" smtClean="0">
                <a:solidFill>
                  <a:srgbClr val="000000"/>
                </a:solidFill>
                <a:sym typeface="Symbol"/>
              </a:rPr>
              <a:t>or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i="1" baseline="-25000" dirty="0" smtClean="0">
                <a:solidFill>
                  <a:srgbClr val="000000"/>
                </a:solidFill>
                <a:sym typeface="Symbol"/>
              </a:rPr>
              <a:t></a:t>
            </a:r>
            <a:r>
              <a:rPr lang="en-US" i="1" dirty="0" smtClean="0">
                <a:solidFill>
                  <a:srgbClr val="000000"/>
                </a:solidFill>
                <a:sym typeface="Symbol"/>
              </a:rPr>
              <a:t> = p</a:t>
            </a:r>
            <a:r>
              <a:rPr lang="en-US" i="1" baseline="-25000" dirty="0" smtClean="0">
                <a:solidFill>
                  <a:srgbClr val="000000"/>
                </a:solidFill>
                <a:sym typeface="Symbol"/>
              </a:rPr>
              <a:t></a:t>
            </a:r>
            <a:r>
              <a:rPr lang="en-US" i="1" dirty="0" smtClean="0">
                <a:solidFill>
                  <a:srgbClr val="000000"/>
                </a:solidFill>
                <a:sym typeface="Symbol"/>
              </a:rPr>
              <a:t>’ &gt; 300 MeV/c   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 –t&gt;0.1 GeV</a:t>
            </a:r>
            <a:r>
              <a:rPr lang="en-US" i="1" baseline="30000" dirty="0" smtClean="0">
                <a:solidFill>
                  <a:srgbClr val="000000"/>
                </a:solidFill>
                <a:sym typeface="Wingdings"/>
              </a:rPr>
              <a:t>2</a:t>
            </a:r>
            <a:br>
              <a:rPr lang="en-US" i="1" baseline="30000" dirty="0" smtClean="0">
                <a:solidFill>
                  <a:srgbClr val="000000"/>
                </a:solidFill>
                <a:sym typeface="Wingdings"/>
              </a:rPr>
            </a:b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Antisymmetrization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&lt; 3%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At smaller </a:t>
            </a:r>
            <a:r>
              <a:rPr lang="en-US" i="1" dirty="0" err="1" smtClean="0">
                <a:solidFill>
                  <a:srgbClr val="000000"/>
                </a:solidFill>
                <a:sym typeface="Wingdings"/>
              </a:rPr>
              <a:t>x</a:t>
            </a:r>
            <a:r>
              <a:rPr lang="en-US" i="1" baseline="-25000" dirty="0" err="1" smtClean="0">
                <a:solidFill>
                  <a:srgbClr val="000000"/>
                </a:solidFill>
                <a:sym typeface="Wingdings"/>
              </a:rPr>
              <a:t>B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and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smaller 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 p</a:t>
            </a:r>
            <a:r>
              <a:rPr lang="en-US" i="1" baseline="-25000" dirty="0">
                <a:solidFill>
                  <a:srgbClr val="000000"/>
                </a:solidFill>
                <a:sym typeface="Symbol"/>
              </a:rPr>
              <a:t>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’ </a:t>
            </a:r>
            <a:r>
              <a:rPr lang="en-US" i="1" dirty="0" smtClean="0">
                <a:solidFill>
                  <a:srgbClr val="000000"/>
                </a:solidFill>
                <a:sym typeface="Symbol"/>
              </a:rPr>
              <a:t>,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 sum over all nucleons as active or spectator, w/ anti-</a:t>
            </a:r>
            <a:r>
              <a:rPr lang="en-US" dirty="0" err="1" smtClean="0">
                <a:solidFill>
                  <a:srgbClr val="000000"/>
                </a:solidFill>
                <a:sym typeface="Symbol"/>
              </a:rPr>
              <a:t>symmetrization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7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high-luminosity </a:t>
            </a:r>
            <a:r>
              <a:rPr lang="en-US" dirty="0" smtClean="0"/>
              <a:t>Electron</a:t>
            </a:r>
            <a:r>
              <a:rPr lang="en-US" dirty="0"/>
              <a:t>-Ion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Unprecedented capabilities to study the </a:t>
            </a:r>
            <a:br>
              <a:rPr lang="en-US" sz="2800" dirty="0" smtClean="0"/>
            </a:br>
            <a:r>
              <a:rPr lang="en-US" sz="2800" dirty="0" smtClean="0"/>
              <a:t>QCD structure of matter</a:t>
            </a:r>
          </a:p>
          <a:p>
            <a:pPr lvl="1"/>
            <a:r>
              <a:rPr lang="en-US" sz="2800" dirty="0" smtClean="0"/>
              <a:t>Polarized Light Ions:</a:t>
            </a:r>
          </a:p>
          <a:p>
            <a:pPr lvl="2"/>
            <a:r>
              <a:rPr lang="en-US" sz="2400" dirty="0" smtClean="0"/>
              <a:t>Precision study of neutron structure</a:t>
            </a:r>
          </a:p>
          <a:p>
            <a:pPr lvl="3"/>
            <a:r>
              <a:rPr lang="en-US" sz="2000" dirty="0"/>
              <a:t>S</a:t>
            </a:r>
            <a:r>
              <a:rPr lang="en-US" sz="2000" dirty="0" smtClean="0"/>
              <a:t>pectator proton tagging</a:t>
            </a:r>
          </a:p>
          <a:p>
            <a:pPr lvl="2"/>
            <a:r>
              <a:rPr lang="en-US" sz="2400" dirty="0" smtClean="0"/>
              <a:t>Quark-gluon structure of nuclear binding</a:t>
            </a:r>
          </a:p>
          <a:p>
            <a:pPr lvl="3"/>
            <a:r>
              <a:rPr lang="en-US" sz="2000" dirty="0" smtClean="0"/>
              <a:t>Bound proton structure via neutron tagging</a:t>
            </a:r>
          </a:p>
          <a:p>
            <a:pPr lvl="3"/>
            <a:r>
              <a:rPr lang="en-US" sz="2000" dirty="0" smtClean="0"/>
              <a:t>DIS, SIDIS, DVES processes identified in mean-field and </a:t>
            </a:r>
            <a:br>
              <a:rPr lang="en-US" sz="2000" dirty="0" smtClean="0"/>
            </a:br>
            <a:r>
              <a:rPr lang="en-US" sz="2000" dirty="0" smtClean="0"/>
              <a:t> NN-correlations regions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128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 Polarized Electron-Ion Collider?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Longitudinal &amp; Transverse Ion polarization at IP</a:t>
            </a:r>
          </a:p>
          <a:p>
            <a:pPr lvl="1"/>
            <a:r>
              <a:rPr lang="en-US" dirty="0" smtClean="0"/>
              <a:t>No intense transverse B-field at IP to disrupt electron beam</a:t>
            </a:r>
          </a:p>
          <a:p>
            <a:r>
              <a:rPr lang="en-US" dirty="0" smtClean="0"/>
              <a:t>Forward boost (incident ion species P(A) = ZP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Target fragmentation region is boosted/easier to </a:t>
            </a:r>
            <a:r>
              <a:rPr lang="en-US" dirty="0" smtClean="0"/>
              <a:t>detect</a:t>
            </a:r>
          </a:p>
          <a:p>
            <a:pPr lvl="2"/>
            <a:r>
              <a:rPr lang="en-US" dirty="0" smtClean="0"/>
              <a:t>Rapidity gap events can be identified</a:t>
            </a:r>
            <a:endParaRPr lang="en-US" dirty="0"/>
          </a:p>
          <a:p>
            <a:pPr lvl="1"/>
            <a:r>
              <a:rPr lang="en-US" dirty="0" smtClean="0"/>
              <a:t>Spectator fragments are boosted forward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ncident </a:t>
            </a:r>
            <a:r>
              <a:rPr lang="en-US" dirty="0"/>
              <a:t>ion species </a:t>
            </a:r>
            <a:r>
              <a:rPr lang="en-US" dirty="0" smtClean="0"/>
              <a:t>total momentum P</a:t>
            </a:r>
            <a:r>
              <a:rPr lang="en-US" dirty="0"/>
              <a:t>(A) = </a:t>
            </a:r>
            <a:r>
              <a:rPr lang="en-US" dirty="0" smtClean="0"/>
              <a:t>ZP</a:t>
            </a:r>
            <a:r>
              <a:rPr lang="en-US" baseline="-25000" dirty="0" smtClean="0"/>
              <a:t>0</a:t>
            </a:r>
            <a:endParaRPr lang="en-US" dirty="0"/>
          </a:p>
          <a:p>
            <a:pPr lvl="2"/>
            <a:r>
              <a:rPr lang="en-US" dirty="0" smtClean="0"/>
              <a:t>Spectator fragment momenta  P(A’) ≈ A’(Z/A)P</a:t>
            </a:r>
            <a:r>
              <a:rPr lang="en-US" baseline="-25000" dirty="0" smtClean="0"/>
              <a:t>0</a:t>
            </a:r>
          </a:p>
          <a:p>
            <a:pPr lvl="3"/>
            <a:r>
              <a:rPr lang="en-US" dirty="0" smtClean="0"/>
              <a:t>Spectator nucleon </a:t>
            </a:r>
            <a:r>
              <a:rPr lang="en-US" i="1" dirty="0" smtClean="0"/>
              <a:t>p’ = ZP</a:t>
            </a:r>
            <a:r>
              <a:rPr lang="en-US" i="1" baseline="-25000" dirty="0" smtClean="0"/>
              <a:t>0</a:t>
            </a:r>
            <a:r>
              <a:rPr lang="en-US" i="1" dirty="0" smtClean="0"/>
              <a:t>/A</a:t>
            </a:r>
          </a:p>
          <a:p>
            <a:pPr lvl="2"/>
            <a:r>
              <a:rPr lang="en-US" dirty="0" smtClean="0"/>
              <a:t>Tag the initial momentum of the struck nucleon in DIS, SIDIS, DVES reactions on light nuclei.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82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87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D60D13-7A3F-8946-A9F4-0A140C3DBC8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b="2576"/>
          <a:stretch>
            <a:fillRect/>
          </a:stretch>
        </p:blipFill>
        <p:spPr bwMode="auto">
          <a:xfrm>
            <a:off x="6611683" y="1763445"/>
            <a:ext cx="2239906" cy="20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059" b="25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2455"/>
          <a:stretch>
            <a:fillRect/>
          </a:stretch>
        </p:blipFill>
        <p:spPr bwMode="auto">
          <a:xfrm>
            <a:off x="6592957" y="3653569"/>
            <a:ext cx="2281679" cy="20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003" b="2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/>
          <a:stretch>
            <a:fillRect/>
          </a:stretch>
        </p:blipFill>
        <p:spPr bwMode="auto">
          <a:xfrm>
            <a:off x="4636821" y="1795115"/>
            <a:ext cx="2224060" cy="20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8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/>
          <a:stretch>
            <a:fillRect/>
          </a:stretch>
        </p:blipFill>
        <p:spPr bwMode="auto">
          <a:xfrm>
            <a:off x="4636821" y="3672284"/>
            <a:ext cx="2224060" cy="20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8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984" y="5628627"/>
            <a:ext cx="8297013" cy="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314949" y="3132453"/>
            <a:ext cx="967985" cy="276393"/>
          </a:xfrm>
          <a:prstGeom prst="rect">
            <a:avLst/>
          </a:prstGeom>
          <a:solidFill>
            <a:srgbClr val="FFFF66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>
              <a:tabLst>
                <a:tab pos="656650" algn="l"/>
              </a:tabLst>
            </a:pPr>
            <a:r>
              <a:rPr lang="de-DE" sz="1500" b="1">
                <a:solidFill>
                  <a:srgbClr val="000000"/>
                </a:solidFill>
                <a:latin typeface="Calibri"/>
              </a:rPr>
              <a:t>6 T max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155059" y="5107511"/>
            <a:ext cx="967985" cy="276393"/>
          </a:xfrm>
          <a:prstGeom prst="rect">
            <a:avLst/>
          </a:prstGeom>
          <a:solidFill>
            <a:srgbClr val="FFFF66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>
              <a:tabLst>
                <a:tab pos="656650" algn="l"/>
              </a:tabLst>
            </a:pPr>
            <a:r>
              <a:rPr lang="de-DE" sz="1500" b="1">
                <a:solidFill>
                  <a:srgbClr val="000000"/>
                </a:solidFill>
                <a:latin typeface="Calibri"/>
              </a:rPr>
              <a:t>9 T max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028624" y="1341658"/>
            <a:ext cx="1728544" cy="290788"/>
          </a:xfrm>
          <a:prstGeom prst="rect">
            <a:avLst/>
          </a:prstGeom>
          <a:solidFill>
            <a:srgbClr val="00FF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1300" b="1">
                <a:solidFill>
                  <a:srgbClr val="000000"/>
                </a:solidFill>
                <a:latin typeface="Calibri"/>
              </a:rPr>
              <a:t> horizontal plane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26311" y="1341658"/>
            <a:ext cx="1797686" cy="290788"/>
          </a:xfrm>
          <a:prstGeom prst="rect">
            <a:avLst/>
          </a:prstGeom>
          <a:solidFill>
            <a:srgbClr val="00FF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1300" b="1">
                <a:solidFill>
                  <a:srgbClr val="000000"/>
                </a:solidFill>
                <a:latin typeface="Calibri"/>
              </a:rPr>
              <a:t> vertical plane</a:t>
            </a: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380280" y="1697226"/>
            <a:ext cx="4354492" cy="2624293"/>
            <a:chOff x="264" y="1179"/>
            <a:chExt cx="3023" cy="1823"/>
          </a:xfrm>
        </p:grpSpPr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1179"/>
              <a:ext cx="3023" cy="1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617" y="1252"/>
              <a:ext cx="169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/>
            <a:p>
              <a:pPr>
                <a:tabLst>
                  <a:tab pos="656650" algn="l"/>
                  <a:tab pos="1313299" algn="l"/>
                  <a:tab pos="1969949" algn="l"/>
                </a:tabLst>
              </a:pPr>
              <a:r>
                <a:rPr lang="de-DE" sz="1300" i="1">
                  <a:solidFill>
                    <a:srgbClr val="000000"/>
                  </a:solidFill>
                  <a:latin typeface="Calibri"/>
                </a:rPr>
                <a:t>50 mr crossing angle in ion beam</a:t>
              </a:r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717162" y="5807131"/>
            <a:ext cx="2612983" cy="456337"/>
          </a:xfrm>
          <a:prstGeom prst="rect">
            <a:avLst/>
          </a:prstGeom>
          <a:solidFill>
            <a:srgbClr val="00FF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sz="1300" b="1">
                <a:solidFill>
                  <a:srgbClr val="000000"/>
                </a:solidFill>
                <a:latin typeface="Calibri"/>
              </a:rPr>
              <a:t>Tagged d beam: dp/p = -0.5</a:t>
            </a:r>
          </a:p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sz="1300" b="1">
                <a:solidFill>
                  <a:srgbClr val="000000"/>
                </a:solidFill>
                <a:latin typeface="Calibri"/>
              </a:rPr>
              <a:t>Tagged </a:t>
            </a:r>
            <a:r>
              <a:rPr lang="de-DE" sz="1300" b="1" baseline="33000">
                <a:solidFill>
                  <a:srgbClr val="000000"/>
                </a:solidFill>
                <a:latin typeface="Calibri"/>
              </a:rPr>
              <a:t>3</a:t>
            </a:r>
            <a:r>
              <a:rPr lang="de-DE" sz="1300" b="1">
                <a:solidFill>
                  <a:srgbClr val="000000"/>
                </a:solidFill>
                <a:latin typeface="Calibri"/>
              </a:rPr>
              <a:t>He beam: dp/p = +0.33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153944" y="983211"/>
            <a:ext cx="3306758" cy="31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1500">
                <a:solidFill>
                  <a:srgbClr val="000000"/>
                </a:solidFill>
                <a:latin typeface="Calibri"/>
              </a:rPr>
              <a:t>Forward acceptance vs.magnetic rigidity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44715" y="243284"/>
            <a:ext cx="7910972" cy="6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00">
                <a:solidFill>
                  <a:srgbClr val="006633"/>
                </a:solidFill>
                <a:latin typeface="Times New Roman" charset="0"/>
                <a:cs typeface="Arial" charset="0"/>
              </a:rPr>
              <a:t>Ultra-forward charged-hadron acceptance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979509" y="4570561"/>
            <a:ext cx="3592491" cy="81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Red</a:t>
            </a:r>
            <a:r>
              <a:rPr lang="en-US">
                <a:latin typeface="Times New Roman" charset="0"/>
              </a:rPr>
              <a:t>: Detection before ion quadrupoles</a:t>
            </a:r>
          </a:p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Blue</a:t>
            </a:r>
            <a:r>
              <a:rPr lang="en-US">
                <a:latin typeface="Times New Roman" charset="0"/>
              </a:rPr>
              <a:t>: Detection after ion quadrupoles</a:t>
            </a:r>
          </a:p>
        </p:txBody>
      </p:sp>
    </p:spTree>
    <p:extLst>
      <p:ext uri="{BB962C8B-B14F-4D97-AF65-F5344CB8AC3E}">
        <p14:creationId xmlns:p14="http://schemas.microsoft.com/office/powerpoint/2010/main" val="695639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Box 7"/>
          <p:cNvSpPr txBox="1">
            <a:spLocks noChangeArrowheads="1"/>
          </p:cNvSpPr>
          <p:nvPr/>
        </p:nvSpPr>
        <p:spPr bwMode="auto">
          <a:xfrm>
            <a:off x="1490663" y="45085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</a:endParaRPr>
          </a:p>
        </p:txBody>
      </p:sp>
      <p:sp>
        <p:nvSpPr>
          <p:cNvPr id="145410" name="Title 10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cap="none" dirty="0" err="1" smtClean="0">
                <a:solidFill>
                  <a:srgbClr val="0000FF"/>
                </a:solidFill>
              </a:rPr>
              <a:t>eRHIC</a:t>
            </a:r>
            <a:r>
              <a:rPr lang="en-US" sz="3600" b="1" cap="none" dirty="0" smtClean="0">
                <a:solidFill>
                  <a:srgbClr val="0000FF"/>
                </a:solidFill>
              </a:rPr>
              <a:t>: design luminosity</a:t>
            </a:r>
            <a:endParaRPr lang="en-US" sz="2400" b="1" cap="none" dirty="0">
              <a:solidFill>
                <a:srgbClr val="0000FF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r>
              <a:rPr lang="en-US" smtClean="0">
                <a:solidFill>
                  <a:srgbClr val="FF00FF"/>
                </a:solidFill>
              </a:rPr>
              <a:t>DIS-2013, Marseille</a:t>
            </a:r>
            <a:endParaRPr lang="en-US" dirty="0">
              <a:solidFill>
                <a:srgbClr val="FF00FF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81100" y="698500"/>
            <a:ext cx="6591300" cy="5803900"/>
            <a:chOff x="1181100" y="698500"/>
            <a:chExt cx="6591300" cy="58039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181100" y="698500"/>
              <a:ext cx="6591300" cy="5803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331008" y="845582"/>
              <a:ext cx="6310546" cy="5530850"/>
              <a:chOff x="1331008" y="540782"/>
              <a:chExt cx="6310546" cy="5530850"/>
            </a:xfrm>
          </p:grpSpPr>
          <p:pic>
            <p:nvPicPr>
              <p:cNvPr id="36" name="Picture 35" descr="eRHIC Phase 1 vs Ee E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2142" y="976606"/>
                <a:ext cx="4732044" cy="4732044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331008" y="540782"/>
                <a:ext cx="945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b="1" dirty="0" err="1" smtClean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E</a:t>
                </a:r>
                <a:r>
                  <a:rPr kumimoji="1" lang="en-US" b="1" baseline="-25000" dirty="0" err="1" smtClean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e</a:t>
                </a:r>
                <a:r>
                  <a:rPr kumimoji="1" lang="en-US" b="1" dirty="0" smtClean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, GeV</a:t>
                </a:r>
                <a:endParaRPr kumimoji="1" lang="en-US" b="1" baseline="-25000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522913" y="5702300"/>
                <a:ext cx="9497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b="1" dirty="0" err="1" smtClean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E</a:t>
                </a:r>
                <a:r>
                  <a:rPr kumimoji="1" lang="en-US" b="1" baseline="-25000" dirty="0" err="1" smtClean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p</a:t>
                </a:r>
                <a:r>
                  <a:rPr kumimoji="1" lang="en-US" b="1" dirty="0" smtClean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, GeV</a:t>
                </a:r>
                <a:endParaRPr kumimoji="1" lang="en-US" b="1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823528" y="4081345"/>
                <a:ext cx="3350658" cy="1377314"/>
              </a:xfrm>
              <a:prstGeom prst="rect">
                <a:avLst/>
              </a:prstGeom>
              <a:noFill/>
              <a:ln w="38100" cmpd="dbl">
                <a:solidFill>
                  <a:srgbClr val="CCFFC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6178525" y="552966"/>
                <a:ext cx="1463029" cy="4650661"/>
                <a:chOff x="6311875" y="686316"/>
                <a:chExt cx="1463029" cy="4650661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6972222" y="1171196"/>
                  <a:ext cx="7048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&gt;3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10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34</a:t>
                  </a:r>
                  <a:endParaRPr kumimoji="1" lang="en-US" sz="14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013675" y="1555977"/>
                  <a:ext cx="6035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10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34</a:t>
                  </a:r>
                  <a:endParaRPr kumimoji="1" lang="en-US" sz="14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6940472" y="2092305"/>
                  <a:ext cx="7382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2.5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10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34</a:t>
                  </a:r>
                  <a:endParaRPr kumimoji="1" lang="en-US" sz="14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972222" y="2543888"/>
                  <a:ext cx="6035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2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10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34</a:t>
                  </a:r>
                  <a:endParaRPr kumimoji="1" lang="en-US" sz="14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6939918" y="3042682"/>
                  <a:ext cx="7382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1.5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10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34</a:t>
                  </a:r>
                  <a:endParaRPr kumimoji="1" lang="en-US" sz="14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946900" y="4060806"/>
                  <a:ext cx="7382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0.5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10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34</a:t>
                  </a:r>
                  <a:endParaRPr kumimoji="1" lang="en-US" sz="14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959522" y="3555027"/>
                  <a:ext cx="6035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4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10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34</a:t>
                  </a:r>
                  <a:endParaRPr kumimoji="1" lang="en-US" sz="14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6946900" y="4567163"/>
                  <a:ext cx="828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0.25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10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34</a:t>
                  </a:r>
                  <a:endParaRPr kumimoji="1" lang="en-US" sz="14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959522" y="5029200"/>
                  <a:ext cx="7382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0.1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sz="1400" b="1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10</a:t>
                  </a:r>
                  <a:r>
                    <a:rPr kumimoji="1" lang="en-US" sz="14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34</a:t>
                  </a:r>
                  <a:endParaRPr kumimoji="1" lang="en-US" sz="14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311875" y="686316"/>
                  <a:ext cx="1370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b="1" dirty="0" smtClean="0">
                      <a:solidFill>
                        <a:srgbClr val="0000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L</a:t>
                  </a:r>
                  <a:r>
                    <a:rPr kumimoji="1" lang="en-US" b="1" baseline="-25000" dirty="0" smtClean="0">
                      <a:solidFill>
                        <a:srgbClr val="0000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.</a:t>
                  </a:r>
                  <a:r>
                    <a:rPr kumimoji="1" lang="en-US" b="1" dirty="0" smtClean="0">
                      <a:solidFill>
                        <a:srgbClr val="0000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, cm</a:t>
                  </a:r>
                  <a:r>
                    <a:rPr kumimoji="1" lang="en-US" b="1" baseline="30000" dirty="0" smtClean="0">
                      <a:solidFill>
                        <a:srgbClr val="0000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-2</a:t>
                  </a:r>
                  <a:r>
                    <a:rPr kumimoji="1" lang="en-US" b="1" dirty="0" smtClean="0">
                      <a:solidFill>
                        <a:srgbClr val="0000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 sec</a:t>
                  </a:r>
                  <a:r>
                    <a:rPr kumimoji="1" lang="en-US" b="1" baseline="30000" dirty="0" smtClean="0">
                      <a:solidFill>
                        <a:srgbClr val="00009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ＭＳ Ｐゴシック" charset="-128"/>
                      <a:cs typeface="Times New Roman"/>
                    </a:rPr>
                    <a:t>-1</a:t>
                  </a:r>
                  <a:endParaRPr kumimoji="1" lang="en-US" b="1" baseline="300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5278271" y="3665954"/>
                <a:ext cx="603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3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.</a:t>
                </a: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10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34</a:t>
                </a:r>
                <a:endParaRPr kumimoji="1" lang="en-US" sz="1400" b="1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423250" y="3665954"/>
                <a:ext cx="738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2.5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.</a:t>
                </a: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10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34</a:t>
                </a:r>
                <a:endParaRPr kumimoji="1" lang="en-US" sz="1400" b="1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819666" y="3678654"/>
                <a:ext cx="603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2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.</a:t>
                </a: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10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34</a:t>
                </a:r>
                <a:endParaRPr kumimoji="1" lang="en-US" sz="1400" b="1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61209" y="3678654"/>
                <a:ext cx="738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1.5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.</a:t>
                </a: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10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34</a:t>
                </a:r>
                <a:endParaRPr kumimoji="1" lang="en-US" sz="1400" b="1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65149" y="3659604"/>
                <a:ext cx="603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.</a:t>
                </a: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10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34</a:t>
                </a:r>
                <a:endParaRPr kumimoji="1" lang="en-US" sz="1400" b="1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  <p:pic>
            <p:nvPicPr>
              <p:cNvPr id="46" name="Picture 45" descr="Lumiplot eRHIC Phase 1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9286" y="1037846"/>
                <a:ext cx="314264" cy="4606276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3685014" y="2228632"/>
                <a:ext cx="738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0.5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.</a:t>
                </a: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10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34</a:t>
                </a:r>
                <a:endParaRPr kumimoji="1" lang="en-US" sz="1400" b="1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21646" y="1946255"/>
                <a:ext cx="828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0.25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.</a:t>
                </a: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10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34</a:t>
                </a:r>
                <a:endParaRPr kumimoji="1" lang="en-US" sz="1400" b="1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16623" y="1409927"/>
                <a:ext cx="738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0.1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.</a:t>
                </a:r>
                <a:r>
                  <a:rPr kumimoji="1" lang="en-US" sz="1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10</a:t>
                </a:r>
                <a:r>
                  <a:rPr kumimoji="1" lang="en-US" sz="14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ＭＳ Ｐゴシック" charset="-128"/>
                    <a:cs typeface="Times New Roman"/>
                  </a:rPr>
                  <a:t>34</a:t>
                </a:r>
                <a:endParaRPr kumimoji="1" lang="en-US" sz="1400" b="1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ＭＳ Ｐゴシック" charset="-128"/>
                  <a:cs typeface="Times New Roman"/>
                </a:endParaRP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E.C. Aschenauer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95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Box 7"/>
          <p:cNvSpPr txBox="1">
            <a:spLocks noChangeArrowheads="1"/>
          </p:cNvSpPr>
          <p:nvPr/>
        </p:nvSpPr>
        <p:spPr bwMode="auto">
          <a:xfrm>
            <a:off x="1490663" y="45085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</a:endParaRPr>
          </a:p>
        </p:txBody>
      </p:sp>
      <p:sp>
        <p:nvSpPr>
          <p:cNvPr id="145410" name="Title 10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cap="none" dirty="0" err="1" smtClean="0">
                <a:solidFill>
                  <a:srgbClr val="0000FF"/>
                </a:solidFill>
              </a:rPr>
              <a:t>eRHIC</a:t>
            </a:r>
            <a:r>
              <a:rPr lang="en-US" sz="3600" b="1" cap="none" dirty="0" smtClean="0">
                <a:solidFill>
                  <a:srgbClr val="0000FF"/>
                </a:solidFill>
              </a:rPr>
              <a:t>: design luminosity</a:t>
            </a:r>
            <a:endParaRPr lang="en-US" sz="2400" b="1" cap="none" dirty="0">
              <a:solidFill>
                <a:srgbClr val="0000FF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r>
              <a:rPr lang="en-US" smtClean="0">
                <a:solidFill>
                  <a:srgbClr val="FF00FF"/>
                </a:solidFill>
              </a:rPr>
              <a:t>DIS-2013, Marseille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45411" name="TextBox 8"/>
          <p:cNvSpPr txBox="1">
            <a:spLocks noChangeArrowheads="1"/>
          </p:cNvSpPr>
          <p:nvPr/>
        </p:nvSpPr>
        <p:spPr bwMode="auto">
          <a:xfrm>
            <a:off x="67552" y="5261856"/>
            <a:ext cx="89708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Hourglass </a:t>
            </a:r>
            <a:r>
              <a:rPr kumimoji="1"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the pinch effects are </a:t>
            </a:r>
            <a:r>
              <a:rPr kumimoji="1"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included. Space charge effects are </a:t>
            </a:r>
            <a:r>
              <a:rPr kumimoji="1"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compensated.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Energy of electrons can be selected at any desirable value at or below 30 GeV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The luminosity does not depend on the electron beam energy below or at 20 GeV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The luminosity falls as E</a:t>
            </a:r>
            <a:r>
              <a:rPr kumimoji="1" lang="en-US" sz="1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</a:t>
            </a:r>
            <a:r>
              <a:rPr kumimoji="1" 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-4</a:t>
            </a:r>
            <a:r>
              <a:rPr kumimoji="1"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at energies above 20 GeV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The </a:t>
            </a:r>
            <a:r>
              <a:rPr kumimoji="1"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luminosity </a:t>
            </a:r>
            <a:r>
              <a:rPr kumimoji="1"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is proportional to the </a:t>
            </a:r>
            <a:r>
              <a:rPr kumimoji="1"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hadron </a:t>
            </a:r>
            <a:r>
              <a:rPr kumimoji="1"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beam energy: L ~ E</a:t>
            </a:r>
            <a:r>
              <a:rPr kumimoji="1" lang="en-US" sz="1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h</a:t>
            </a:r>
            <a:r>
              <a:rPr kumimoji="1"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/</a:t>
            </a:r>
            <a:r>
              <a:rPr kumimoji="1"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</a:t>
            </a:r>
            <a:r>
              <a:rPr kumimoji="1" lang="en-US" sz="1600" b="1" baseline="-25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top</a:t>
            </a:r>
            <a:endParaRPr kumimoji="1" lang="en-US" sz="1600" b="1" baseline="-25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40858"/>
              </p:ext>
            </p:extLst>
          </p:nvPr>
        </p:nvGraphicFramePr>
        <p:xfrm>
          <a:off x="211138" y="728663"/>
          <a:ext cx="8721724" cy="4484689"/>
        </p:xfrm>
        <a:graphic>
          <a:graphicData uri="http://schemas.openxmlformats.org/drawingml/2006/table">
            <a:tbl>
              <a:tblPr/>
              <a:tblGrid>
                <a:gridCol w="3862018"/>
                <a:gridCol w="879892"/>
                <a:gridCol w="793649"/>
                <a:gridCol w="976232"/>
                <a:gridCol w="1233701"/>
                <a:gridCol w="976232"/>
              </a:tblGrid>
              <a:tr h="426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90"/>
                          </a:solidFill>
                          <a:latin typeface="Comic Sans MS"/>
                        </a:rPr>
                        <a:t>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90"/>
                          </a:solidFill>
                          <a:latin typeface="Comic Sans MS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He</a:t>
                      </a:r>
                      <a:r>
                        <a:rPr lang="en-US" sz="1600" b="1" i="0" u="none" strike="noStrike" baseline="30000" dirty="0">
                          <a:solidFill>
                            <a:srgbClr val="000090"/>
                          </a:solidFill>
                          <a:latin typeface="Comic Sans MS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>
                          <a:solidFill>
                            <a:srgbClr val="000090"/>
                          </a:solidFill>
                          <a:latin typeface="Comic Sans MS"/>
                        </a:rPr>
                        <a:t>79</a:t>
                      </a:r>
                      <a:r>
                        <a:rPr lang="en-US" sz="1600" b="1" i="0" u="none" strike="noStrike">
                          <a:solidFill>
                            <a:srgbClr val="000090"/>
                          </a:solidFill>
                          <a:latin typeface="Comic Sans MS"/>
                        </a:rPr>
                        <a:t>Au</a:t>
                      </a:r>
                      <a:r>
                        <a:rPr lang="en-US" sz="1600" b="1" i="0" u="none" strike="noStrike" baseline="30000">
                          <a:solidFill>
                            <a:srgbClr val="000090"/>
                          </a:solidFill>
                          <a:latin typeface="Comic Sans MS"/>
                        </a:rPr>
                        <a:t>197</a:t>
                      </a:r>
                      <a:endParaRPr lang="en-US" sz="1600" b="1" i="0" u="none" strike="noStrike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30000" dirty="0">
                          <a:solidFill>
                            <a:srgbClr val="000090"/>
                          </a:solidFill>
                          <a:latin typeface="Comic Sans MS"/>
                        </a:rPr>
                        <a:t>92</a:t>
                      </a:r>
                      <a:r>
                        <a:rPr lang="en-US" sz="16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U</a:t>
                      </a:r>
                      <a:r>
                        <a:rPr lang="en-US" sz="1600" b="1" i="0" u="none" strike="noStrike" baseline="30000" dirty="0">
                          <a:solidFill>
                            <a:srgbClr val="000090"/>
                          </a:solidFill>
                          <a:latin typeface="Comic Sans MS"/>
                        </a:rPr>
                        <a:t>238</a:t>
                      </a:r>
                      <a:endParaRPr lang="en-US" sz="16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4600A5"/>
                          </a:solidFill>
                          <a:latin typeface="Comic Sans MS"/>
                        </a:rPr>
                        <a:t>Energy, </a:t>
                      </a:r>
                      <a:r>
                        <a:rPr lang="en-US" sz="14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GeV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DD0806"/>
                          </a:solidFill>
                          <a:latin typeface="Comic Sans MS"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rgbClr val="DD0806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250</a:t>
                      </a:r>
                      <a:endParaRPr lang="en-US" sz="14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167</a:t>
                      </a:r>
                      <a:endParaRPr lang="en-US" sz="14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CM energy, GeV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9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DD0806"/>
                          </a:solidFill>
                          <a:latin typeface="Comic Sans MS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DD0806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DD0806"/>
                          </a:solidFill>
                          <a:latin typeface="Comic Sans MS"/>
                        </a:rPr>
                        <a:t>82</a:t>
                      </a:r>
                      <a:endParaRPr lang="en-US" sz="1600" b="1" i="0" u="none" strike="noStrike" dirty="0">
                        <a:solidFill>
                          <a:srgbClr val="DD0806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DD0806"/>
                          </a:solidFill>
                          <a:latin typeface="Comic Sans MS"/>
                        </a:rPr>
                        <a:t>63</a:t>
                      </a:r>
                      <a:endParaRPr lang="en-US" sz="1600" b="1" i="0" u="none" strike="noStrike" dirty="0">
                        <a:solidFill>
                          <a:srgbClr val="DD0806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DD0806"/>
                          </a:solidFill>
                          <a:latin typeface="Comic Sans MS"/>
                        </a:rPr>
                        <a:t>63</a:t>
                      </a:r>
                      <a:endParaRPr lang="en-US" sz="1600" b="1" i="0" u="none" strike="noStrike" dirty="0">
                        <a:solidFill>
                          <a:srgbClr val="DD0806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Number of bunches/distance between bunches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107 </a:t>
                      </a:r>
                      <a:r>
                        <a:rPr lang="en-US" sz="1200" b="1" i="0" u="none" strike="noStrike" dirty="0" err="1">
                          <a:solidFill>
                            <a:srgbClr val="000090"/>
                          </a:solidFill>
                          <a:latin typeface="Comic Sans MS"/>
                        </a:rPr>
                        <a:t>nsec</a:t>
                      </a:r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111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111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111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111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Bunch intensity (nucleons) ,10</a:t>
                      </a:r>
                      <a:r>
                        <a:rPr lang="en-US" sz="1200" b="1" i="0" u="none" strike="noStrike" baseline="30000" dirty="0">
                          <a:solidFill>
                            <a:srgbClr val="4600A5"/>
                          </a:solidFill>
                          <a:latin typeface="Comic Sans MS"/>
                        </a:rPr>
                        <a:t>11</a:t>
                      </a:r>
                      <a:r>
                        <a:rPr lang="en-US" sz="12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0.36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Bunch charge, nC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5.8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64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60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39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40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4600A5"/>
                          </a:solidFill>
                          <a:latin typeface="Comic Sans MS"/>
                        </a:rPr>
                        <a:t>Beam current, mA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DD0806"/>
                          </a:solidFill>
                          <a:latin typeface="Comic Sans MS"/>
                        </a:rPr>
                        <a:t>50 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556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556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335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338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Normalized emittance of hadrons , 95% , mm mrad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DD0806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Normalized emittance of electrons,</a:t>
                      </a:r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 rms, </a:t>
                      </a:r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mm mrad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40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40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Polarization, 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latin typeface="Comic Sans MS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90"/>
                          </a:solidFill>
                          <a:latin typeface="Comic Sans MS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rms bunch length, cm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4600A5"/>
                          </a:solidFill>
                          <a:latin typeface="Comic Sans MS"/>
                        </a:rPr>
                        <a:t>β</a:t>
                      </a:r>
                      <a:r>
                        <a:rPr lang="en-US" sz="1400" b="1" i="0" u="none" strike="noStrike" dirty="0">
                          <a:solidFill>
                            <a:srgbClr val="4600A5"/>
                          </a:solidFill>
                          <a:latin typeface="Comic Sans MS"/>
                        </a:rPr>
                        <a:t>*, cm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90"/>
                          </a:solidFill>
                          <a:latin typeface="Comic Sans MS"/>
                        </a:rPr>
                        <a:t>Luminosity per </a:t>
                      </a:r>
                      <a:r>
                        <a:rPr lang="en-US" sz="16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nucleon, </a:t>
                      </a:r>
                      <a:r>
                        <a:rPr lang="en-US" sz="1600" b="1" i="0" u="none" strike="noStrike" dirty="0" smtClean="0">
                          <a:solidFill>
                            <a:srgbClr val="DD0806"/>
                          </a:solidFill>
                          <a:latin typeface="Comic Sans MS"/>
                        </a:rPr>
                        <a:t>x 10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DD0806"/>
                          </a:solidFill>
                          <a:latin typeface="Comic Sans MS"/>
                        </a:rPr>
                        <a:t>34</a:t>
                      </a:r>
                      <a:r>
                        <a:rPr lang="en-US" sz="1600" b="1" i="0" u="none" strike="noStrike" dirty="0" smtClean="0">
                          <a:solidFill>
                            <a:srgbClr val="DD0806"/>
                          </a:solidFill>
                          <a:latin typeface="Comic Sans MS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cm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-2</a:t>
                      </a:r>
                      <a:r>
                        <a:rPr lang="en-US" sz="16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s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-1</a:t>
                      </a:r>
                      <a:r>
                        <a:rPr lang="en-US" sz="16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90"/>
                          </a:solidFill>
                          <a:latin typeface="Comic Sans MS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9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2.7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1.6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Comic Sans MS"/>
                        </a:rPr>
                        <a:t>1.7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E.C. Aschenauer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63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Y. Zhang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---</a:t>
            </a:r>
            <a:fld id="{85521F2B-DDB1-4D52-AD09-DEE4A6FD71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24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---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35127"/>
              </p:ext>
            </p:extLst>
          </p:nvPr>
        </p:nvGraphicFramePr>
        <p:xfrm>
          <a:off x="773113" y="960312"/>
          <a:ext cx="7151687" cy="5364288"/>
        </p:xfrm>
        <a:graphic>
          <a:graphicData uri="http://schemas.openxmlformats.org/drawingml/2006/table">
            <a:tbl>
              <a:tblPr/>
              <a:tblGrid>
                <a:gridCol w="3332162"/>
                <a:gridCol w="1006475"/>
                <a:gridCol w="1447800"/>
                <a:gridCol w="1365250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Electron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Beam energy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Collision frequency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Particles per bunch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Beam Current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Polarization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70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80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Energy spread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RMS bunch length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Horizontal emittance, normalized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µm rad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 emittance, normalized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µm rad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Horizontal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Vertical beam-beam tune shift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Laslett tune shift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small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Distance from IP to 1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FF quad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Luminosity per IP,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5524500" y="5638800"/>
            <a:ext cx="20955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94"/>
          <p:cNvSpPr>
            <a:spLocks noChangeShapeType="1"/>
          </p:cNvSpPr>
          <p:nvPr/>
        </p:nvSpPr>
        <p:spPr bwMode="auto">
          <a:xfrm>
            <a:off x="4371975" y="514350"/>
            <a:ext cx="2238375" cy="508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/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Parameters for </a:t>
            </a:r>
            <a:r>
              <a:rPr lang="en-US" sz="30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Full Acceptance</a:t>
            </a:r>
            <a:r>
              <a:rPr lang="en-US" sz="3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Interaction Point</a:t>
            </a:r>
            <a:endParaRPr lang="ru-RU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4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41" y="639427"/>
            <a:ext cx="7462080" cy="29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 rot="19860000">
            <a:off x="908590" y="2756381"/>
            <a:ext cx="1640261" cy="54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 sz="1500"/>
              <a:t>v-step and</a:t>
            </a:r>
            <a:br>
              <a:rPr lang="de-DE" sz="1500"/>
            </a:br>
            <a:r>
              <a:rPr lang="de-DE" sz="1500"/>
              <a:t>50 mrad crossing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4747681" y="1121878"/>
            <a:ext cx="1440" cy="93177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83395" y="777682"/>
            <a:ext cx="34440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/>
          <a:p>
            <a:pPr algn="ctr" hangingPunct="1"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>
                <a:solidFill>
                  <a:srgbClr val="000000"/>
                </a:solidFill>
              </a:rPr>
              <a:t>IP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 rot="19980000">
            <a:off x="1200311" y="2013465"/>
            <a:ext cx="1331859" cy="3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 sz="1500"/>
              <a:t>e</a:t>
            </a:r>
            <a:r>
              <a:rPr lang="de-DE" sz="1500" baseline="30000"/>
              <a:t>-</a:t>
            </a:r>
            <a:r>
              <a:rPr lang="de-DE" sz="1500"/>
              <a:t> spin rotator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422081" y="1883718"/>
            <a:ext cx="597600" cy="53286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015200" y="2485702"/>
            <a:ext cx="357120" cy="436366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943680" y="2294162"/>
            <a:ext cx="552960" cy="1440"/>
          </a:xfrm>
          <a:prstGeom prst="line">
            <a:avLst/>
          </a:prstGeom>
          <a:noFill/>
          <a:ln w="19080" cap="sq">
            <a:solidFill>
              <a:srgbClr val="FF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133760" y="2271119"/>
            <a:ext cx="326838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de-DE">
                <a:solidFill>
                  <a:srgbClr val="FF0000"/>
                </a:solidFill>
              </a:rPr>
              <a:t>e</a:t>
            </a:r>
            <a:r>
              <a:rPr lang="de-DE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6942241" y="1540962"/>
            <a:ext cx="555840" cy="1441"/>
          </a:xfrm>
          <a:prstGeom prst="line">
            <a:avLst/>
          </a:prstGeom>
          <a:noFill/>
          <a:ln w="19080" cap="sq">
            <a:solidFill>
              <a:srgbClr val="0000FF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926400" y="1152122"/>
            <a:ext cx="550080" cy="36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de-DE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8204" name="AutoShape 12"/>
          <p:cNvSpPr>
            <a:spLocks/>
          </p:cNvSpPr>
          <p:nvPr/>
        </p:nvSpPr>
        <p:spPr bwMode="auto">
          <a:xfrm rot="5400000">
            <a:off x="5611673" y="1297624"/>
            <a:ext cx="138255" cy="898560"/>
          </a:xfrm>
          <a:prstGeom prst="leftBrace">
            <a:avLst>
              <a:gd name="adj1" fmla="val 54167"/>
              <a:gd name="adj2" fmla="val 50000"/>
            </a:avLst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121143" y="1118999"/>
            <a:ext cx="1116436" cy="54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 sz="1500"/>
              <a:t>forward ion </a:t>
            </a:r>
          </a:p>
          <a:p>
            <a:pPr algn="ctr" hangingPunct="1"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 sz="1500"/>
              <a:t>detection</a:t>
            </a:r>
          </a:p>
        </p:txBody>
      </p:sp>
      <p:sp>
        <p:nvSpPr>
          <p:cNvPr id="8206" name="AutoShape 14"/>
          <p:cNvSpPr>
            <a:spLocks/>
          </p:cNvSpPr>
          <p:nvPr/>
        </p:nvSpPr>
        <p:spPr bwMode="auto">
          <a:xfrm rot="5400000">
            <a:off x="4222075" y="1530909"/>
            <a:ext cx="103691" cy="535680"/>
          </a:xfrm>
          <a:prstGeom prst="leftBrace">
            <a:avLst>
              <a:gd name="adj1" fmla="val 43056"/>
              <a:gd name="adj2" fmla="val 50000"/>
            </a:avLst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771369" y="1192446"/>
            <a:ext cx="1009423" cy="54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 sz="1500"/>
              <a:t>forward e</a:t>
            </a:r>
            <a:r>
              <a:rPr lang="de-DE" sz="1500" baseline="30000"/>
              <a:t>-</a:t>
            </a:r>
            <a:r>
              <a:rPr lang="de-DE" sz="1500"/>
              <a:t> </a:t>
            </a:r>
          </a:p>
          <a:p>
            <a:pPr algn="ctr" hangingPunct="1"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 sz="1500"/>
              <a:t>detection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4816800" y="1857795"/>
            <a:ext cx="455040" cy="302432"/>
          </a:xfrm>
          <a:prstGeom prst="rect">
            <a:avLst/>
          </a:prstGeom>
          <a:noFill/>
          <a:ln w="1584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402081" y="1952845"/>
            <a:ext cx="308160" cy="276509"/>
          </a:xfrm>
          <a:prstGeom prst="rect">
            <a:avLst/>
          </a:prstGeom>
          <a:noFill/>
          <a:ln w="1584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4540320" y="2229354"/>
            <a:ext cx="132480" cy="339876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4883041" y="2160227"/>
            <a:ext cx="146880" cy="409003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142009" y="2566350"/>
            <a:ext cx="1287663" cy="54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 sz="1500"/>
              <a:t>final focusing </a:t>
            </a:r>
          </a:p>
          <a:p>
            <a:pPr algn="ctr" hangingPunct="1">
              <a:lnSpc>
                <a:spcPct val="100000"/>
              </a:lnSpc>
              <a:buSzPct val="45000"/>
              <a:buFont typeface="Wingdings" charset="0"/>
              <a:buNone/>
            </a:pPr>
            <a:r>
              <a:rPr lang="de-DE" sz="1500"/>
              <a:t>elements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2095201" y="2687323"/>
            <a:ext cx="319680" cy="7344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1101600" y="3164013"/>
            <a:ext cx="205920" cy="17281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44481" y="243386"/>
            <a:ext cx="8072640" cy="68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500">
                <a:solidFill>
                  <a:srgbClr val="006633"/>
                </a:solidFill>
                <a:latin typeface="Times New Roman" charset="0"/>
                <a:cs typeface="Arial" charset="0"/>
              </a:rPr>
              <a:t>A fully integrated interaction region</a:t>
            </a:r>
          </a:p>
        </p:txBody>
      </p:sp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3103527"/>
            <a:ext cx="6825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918240" y="6355388"/>
            <a:ext cx="42624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spcBef>
                <a:spcPts val="680"/>
              </a:spcBef>
            </a:pPr>
            <a:r>
              <a:rPr lang="en-US" sz="13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IP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803360" y="6355388"/>
            <a:ext cx="426240" cy="2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spcBef>
                <a:spcPts val="680"/>
              </a:spcBef>
            </a:pPr>
            <a:r>
              <a:rPr lang="en-US" sz="13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FP</a:t>
            </a:r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7283520" y="4867712"/>
            <a:ext cx="979200" cy="1208287"/>
          </a:xfrm>
          <a:prstGeom prst="ellipse">
            <a:avLst/>
          </a:prstGeom>
          <a:solidFill>
            <a:srgbClr val="99CCFF">
              <a:alpha val="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218721" y="5063572"/>
            <a:ext cx="1143360" cy="86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spcBef>
                <a:spcPts val="680"/>
              </a:spcBef>
            </a:pPr>
            <a:r>
              <a:rPr lang="en-US" sz="1300">
                <a:latin typeface="Times New Roman" charset="0"/>
              </a:rPr>
              <a:t>Focal Point:</a:t>
            </a:r>
          </a:p>
          <a:p>
            <a:pPr algn="ctr">
              <a:spcBef>
                <a:spcPts val="680"/>
              </a:spcBef>
            </a:pPr>
            <a:r>
              <a:rPr lang="en-US" sz="1300">
                <a:latin typeface="Times New Roman" charset="0"/>
              </a:rPr>
              <a:t>D ~ 1 m</a:t>
            </a:r>
          </a:p>
          <a:p>
            <a:pPr algn="ctr">
              <a:spcBef>
                <a:spcPts val="680"/>
              </a:spcBef>
            </a:pPr>
            <a:r>
              <a:rPr lang="en-US" sz="1300">
                <a:latin typeface="Times New Roman" charset="0"/>
                <a:cs typeface="Times New Roman" charset="0"/>
              </a:rPr>
              <a:t>β ~ 1 m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197280" y="3691109"/>
            <a:ext cx="1795680" cy="54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128" tIns="45718" rIns="74128" bIns="36901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de-DE" sz="1500" b="1" u="sng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Recoil baryon detection: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62081" y="4245566"/>
            <a:ext cx="1795680" cy="14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128" tIns="45718" rIns="74128" bIns="36901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300" b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Small beam size (β) and large dispersion at the secondary focal point give superb resolution and acceptance at very small angles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262080" y="5773567"/>
            <a:ext cx="1764000" cy="4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4128" tIns="45718" rIns="74128" bIns="36901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3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Excellent t-coverage for all kinematics!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3100320" y="2285521"/>
            <a:ext cx="1146240" cy="81656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6531840" y="2285521"/>
            <a:ext cx="1632960" cy="81656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947521" y="1143480"/>
            <a:ext cx="1501920" cy="35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271" tIns="41473" rIns="67271" bIns="3363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500">
                <a:cs typeface="Arial" charset="0"/>
              </a:rPr>
              <a:t>(top view)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454721" y="3657984"/>
            <a:ext cx="1501920" cy="35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271" tIns="41473" rIns="67271" bIns="3363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1500">
                <a:cs typeface="Arial" charset="0"/>
              </a:rPr>
              <a:t>IR optics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Spectator tagging in a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D</a:t>
            </a:r>
            <a:r>
              <a:rPr lang="en-US" i="1" dirty="0" smtClean="0"/>
              <a:t> = 100 GeV/c </a:t>
            </a:r>
            <a:r>
              <a:rPr lang="en-US" dirty="0" smtClean="0"/>
              <a:t>deuteron</a:t>
            </a:r>
          </a:p>
          <a:p>
            <a:pPr lvl="1">
              <a:tabLst>
                <a:tab pos="5486400" algn="l"/>
              </a:tabLst>
            </a:pPr>
            <a:r>
              <a:rPr lang="en-US" i="1" dirty="0" err="1" smtClean="0"/>
              <a:t>p</a:t>
            </a:r>
            <a:r>
              <a:rPr lang="en-US" i="1" baseline="-25000" dirty="0" err="1" smtClean="0"/>
              <a:t>p</a:t>
            </a:r>
            <a:r>
              <a:rPr lang="en-US" i="1" baseline="-25000" dirty="0" smtClean="0"/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» (</a:t>
            </a:r>
            <a:r>
              <a:rPr lang="en-US" i="1" dirty="0" smtClean="0"/>
              <a:t>P</a:t>
            </a:r>
            <a:r>
              <a:rPr lang="en-US" i="1" baseline="-25000" dirty="0" smtClean="0"/>
              <a:t>D</a:t>
            </a:r>
            <a:r>
              <a:rPr lang="en-US" i="1" dirty="0" smtClean="0"/>
              <a:t>/2</a:t>
            </a:r>
            <a:r>
              <a:rPr lang="en-US" i="1" dirty="0" smtClean="0">
                <a:cs typeface="Symbol" charset="2"/>
              </a:rPr>
              <a:t>)(1+</a:t>
            </a:r>
            <a:r>
              <a:rPr lang="en-US" i="1" dirty="0" smtClean="0">
                <a:latin typeface="Symbol" charset="2"/>
                <a:cs typeface="Symbol" charset="2"/>
              </a:rPr>
              <a:t>a) + </a:t>
            </a:r>
            <a:r>
              <a:rPr lang="en-US" i="1" dirty="0" smtClean="0">
                <a:cs typeface="Symbol" charset="2"/>
              </a:rPr>
              <a:t>p</a:t>
            </a:r>
            <a:r>
              <a:rPr lang="en-US" i="1" baseline="-25000" dirty="0" smtClean="0">
                <a:sym typeface="Symbol"/>
              </a:rPr>
              <a:t></a:t>
            </a:r>
            <a:r>
              <a:rPr lang="en-US" dirty="0" smtClean="0">
                <a:sym typeface="Symbol"/>
              </a:rPr>
              <a:t> f	</a:t>
            </a:r>
          </a:p>
          <a:p>
            <a:pPr lvl="2">
              <a:tabLst>
                <a:tab pos="5486400" algn="l"/>
              </a:tabLst>
            </a:pPr>
            <a:r>
              <a:rPr lang="en-US" dirty="0" smtClean="0">
                <a:latin typeface="Symbol" charset="2"/>
                <a:cs typeface="Symbol" charset="2"/>
                <a:sym typeface="Symbol"/>
              </a:rPr>
              <a:t>a &lt; </a:t>
            </a:r>
            <a:r>
              <a:rPr lang="en-US" dirty="0" smtClean="0">
                <a:cs typeface="Symbol" charset="2"/>
                <a:sym typeface="Symbol"/>
              </a:rPr>
              <a:t>50 MeV/1GeV,    </a:t>
            </a:r>
            <a:r>
              <a:rPr lang="en-US" i="1" dirty="0" err="1" smtClean="0">
                <a:latin typeface="Symbol" charset="2"/>
                <a:cs typeface="Symbol" charset="2"/>
                <a:sym typeface="Symbol"/>
              </a:rPr>
              <a:t>q</a:t>
            </a:r>
            <a:r>
              <a:rPr lang="en-US" i="1" baseline="-25000" dirty="0" err="1" smtClean="0">
                <a:cs typeface="Symbol" charset="2"/>
                <a:sym typeface="Symbol"/>
              </a:rPr>
              <a:t>S</a:t>
            </a:r>
            <a:r>
              <a:rPr lang="en-US" baseline="-25000" dirty="0" smtClean="0">
                <a:cs typeface="Symbol" charset="2"/>
                <a:sym typeface="Symbol"/>
              </a:rPr>
              <a:t> </a:t>
            </a:r>
            <a:r>
              <a:rPr lang="en-US" dirty="0" smtClean="0">
                <a:latin typeface="Symbol" charset="2"/>
                <a:cs typeface="Symbol" charset="2"/>
                <a:sym typeface="Symbol"/>
              </a:rPr>
              <a:t>=</a:t>
            </a:r>
            <a:r>
              <a:rPr lang="en-US" i="1" dirty="0">
                <a:cs typeface="Symbol" charset="2"/>
              </a:rPr>
              <a:t>p</a:t>
            </a:r>
            <a:r>
              <a:rPr lang="en-US" i="1" baseline="-25000" dirty="0" smtClean="0">
                <a:sym typeface="Symbol"/>
              </a:rPr>
              <a:t> </a:t>
            </a:r>
            <a:r>
              <a:rPr lang="en-US" i="1" dirty="0" smtClean="0">
                <a:sym typeface="Symbol"/>
              </a:rPr>
              <a:t>/</a:t>
            </a:r>
            <a:r>
              <a:rPr lang="en-US" i="1" dirty="0">
                <a:latin typeface="Symbol" charset="2"/>
                <a:cs typeface="Symbol" charset="2"/>
              </a:rPr>
              <a:t>(</a:t>
            </a:r>
            <a:r>
              <a:rPr lang="en-US" i="1" dirty="0"/>
              <a:t>P</a:t>
            </a:r>
            <a:r>
              <a:rPr lang="en-US" i="1" baseline="-25000" dirty="0"/>
              <a:t>D</a:t>
            </a:r>
            <a:r>
              <a:rPr lang="en-US" i="1" dirty="0"/>
              <a:t>/2</a:t>
            </a:r>
            <a:r>
              <a:rPr lang="en-US" i="1" dirty="0" smtClean="0">
                <a:cs typeface="Symbol" charset="2"/>
              </a:rPr>
              <a:t>) ≤ 1 </a:t>
            </a:r>
            <a:r>
              <a:rPr lang="en-US" i="1" dirty="0" err="1" smtClean="0">
                <a:cs typeface="Symbol" charset="2"/>
              </a:rPr>
              <a:t>mrad</a:t>
            </a:r>
            <a:endParaRPr lang="en-US" i="1" dirty="0" smtClean="0">
              <a:cs typeface="Symbol" charset="2"/>
            </a:endParaRPr>
          </a:p>
          <a:p>
            <a:pPr lvl="1"/>
            <a:r>
              <a:rPr lang="en-US" i="1" dirty="0" err="1" smtClean="0">
                <a:cs typeface="Symbol" charset="2"/>
              </a:rPr>
              <a:t>p</a:t>
            </a:r>
            <a:r>
              <a:rPr lang="en-US" i="1" baseline="-25000" dirty="0" err="1" smtClean="0">
                <a:cs typeface="Symbol" charset="2"/>
              </a:rPr>
              <a:t>n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baseline="-25000" dirty="0"/>
              <a:t> </a:t>
            </a:r>
            <a:r>
              <a:rPr lang="en-US" i="1" dirty="0">
                <a:latin typeface="Symbol" charset="2"/>
                <a:cs typeface="Symbol" charset="2"/>
              </a:rPr>
              <a:t>» </a:t>
            </a:r>
            <a:r>
              <a:rPr lang="en-US" i="1" dirty="0" smtClean="0">
                <a:cs typeface="Symbol" charset="2"/>
              </a:rPr>
              <a:t>(</a:t>
            </a:r>
            <a:r>
              <a:rPr lang="en-US" i="1" dirty="0"/>
              <a:t>P</a:t>
            </a:r>
            <a:r>
              <a:rPr lang="en-US" i="1" baseline="-25000" dirty="0"/>
              <a:t>D</a:t>
            </a:r>
            <a:r>
              <a:rPr lang="en-US" i="1" dirty="0"/>
              <a:t>/2</a:t>
            </a:r>
            <a:r>
              <a:rPr lang="en-US" i="1" dirty="0" smtClean="0">
                <a:cs typeface="Symbol" charset="2"/>
              </a:rPr>
              <a:t>)</a:t>
            </a:r>
            <a:r>
              <a:rPr lang="en-US" i="1" dirty="0">
                <a:cs typeface="Symbol" charset="2"/>
              </a:rPr>
              <a:t>(</a:t>
            </a:r>
            <a:r>
              <a:rPr lang="en-US" i="1" dirty="0" smtClean="0">
                <a:cs typeface="Symbol" charset="2"/>
              </a:rPr>
              <a:t>1–</a:t>
            </a:r>
            <a:r>
              <a:rPr lang="en-US" i="1" dirty="0" smtClean="0">
                <a:latin typeface="Symbol" charset="2"/>
                <a:cs typeface="Symbol" charset="2"/>
              </a:rPr>
              <a:t>a</a:t>
            </a:r>
            <a:r>
              <a:rPr lang="en-US" i="1" dirty="0">
                <a:latin typeface="Symbol" charset="2"/>
                <a:cs typeface="Symbol" charset="2"/>
              </a:rPr>
              <a:t>) –</a:t>
            </a:r>
            <a:r>
              <a:rPr lang="en-US" i="1" dirty="0" smtClean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cs typeface="Symbol" charset="2"/>
              </a:rPr>
              <a:t>p</a:t>
            </a:r>
            <a:r>
              <a:rPr lang="en-US" i="1" baseline="-25000" dirty="0" smtClean="0">
                <a:sym typeface="Symbol"/>
              </a:rPr>
              <a:t></a:t>
            </a:r>
          </a:p>
          <a:p>
            <a:pPr lvl="2"/>
            <a:r>
              <a:rPr lang="en-US" dirty="0" smtClean="0">
                <a:sym typeface="Symbol"/>
              </a:rPr>
              <a:t>Measure </a:t>
            </a:r>
            <a:r>
              <a:rPr lang="en-US" i="1" dirty="0" err="1" smtClean="0">
                <a:latin typeface="Symbol" charset="2"/>
                <a:cs typeface="Symbol" charset="2"/>
                <a:sym typeface="Symbol"/>
              </a:rPr>
              <a:t>q</a:t>
            </a:r>
            <a:r>
              <a:rPr lang="en-US" i="1" baseline="-25000" dirty="0" err="1" smtClean="0">
                <a:cs typeface="Symbol" charset="2"/>
                <a:sym typeface="Symbol"/>
              </a:rPr>
              <a:t>n</a:t>
            </a:r>
            <a:r>
              <a:rPr lang="en-US" i="1" dirty="0" smtClean="0">
                <a:latin typeface="Symbol" charset="2"/>
                <a:cs typeface="Symbol" charset="2"/>
              </a:rPr>
              <a:t>»</a:t>
            </a:r>
            <a:r>
              <a:rPr lang="en-US" baseline="-25000" dirty="0" smtClean="0">
                <a:cs typeface="Symbol" charset="2"/>
                <a:sym typeface="Symbol"/>
              </a:rPr>
              <a:t> </a:t>
            </a:r>
            <a:r>
              <a:rPr lang="en-US" i="1" dirty="0">
                <a:cs typeface="Symbol" charset="2"/>
              </a:rPr>
              <a:t>p</a:t>
            </a:r>
            <a:r>
              <a:rPr lang="en-US" i="1" baseline="-25000" dirty="0">
                <a:sym typeface="Symbol"/>
              </a:rPr>
              <a:t> </a:t>
            </a:r>
            <a:r>
              <a:rPr lang="en-US" i="1" dirty="0">
                <a:sym typeface="Symbol"/>
              </a:rPr>
              <a:t>/</a:t>
            </a:r>
            <a:r>
              <a:rPr lang="en-US" i="1" dirty="0">
                <a:latin typeface="Symbol" charset="2"/>
                <a:cs typeface="Symbol" charset="2"/>
              </a:rPr>
              <a:t>(</a:t>
            </a:r>
            <a:r>
              <a:rPr lang="en-US" i="1" dirty="0"/>
              <a:t>P</a:t>
            </a:r>
            <a:r>
              <a:rPr lang="en-US" i="1" baseline="-25000" dirty="0"/>
              <a:t>D</a:t>
            </a:r>
            <a:r>
              <a:rPr lang="en-US" i="1" dirty="0"/>
              <a:t>/2</a:t>
            </a:r>
            <a:r>
              <a:rPr lang="en-US" i="1" dirty="0">
                <a:cs typeface="Symbol" charset="2"/>
              </a:rPr>
              <a:t>) </a:t>
            </a:r>
            <a:r>
              <a:rPr lang="en-US" dirty="0" smtClean="0">
                <a:cs typeface="Symbol" charset="2"/>
                <a:sym typeface="Symbol"/>
              </a:rPr>
              <a:t>accurately in Forward </a:t>
            </a:r>
            <a:r>
              <a:rPr lang="en-US" dirty="0" err="1" smtClean="0">
                <a:cs typeface="Symbol" charset="2"/>
                <a:sym typeface="Symbol"/>
              </a:rPr>
              <a:t>Hadronic</a:t>
            </a:r>
            <a:r>
              <a:rPr lang="en-US" dirty="0" smtClean="0">
                <a:cs typeface="Symbol" charset="2"/>
                <a:sym typeface="Symbol"/>
              </a:rPr>
              <a:t> Calorimeter (integrate over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a</a:t>
            </a:r>
            <a:r>
              <a:rPr lang="en-US" dirty="0" smtClean="0">
                <a:cs typeface="Symbol" charset="2"/>
                <a:sym typeface="Symbol"/>
              </a:rPr>
              <a:t>).	</a:t>
            </a:r>
            <a:br>
              <a:rPr lang="en-US" dirty="0" smtClean="0">
                <a:cs typeface="Symbol" charset="2"/>
                <a:sym typeface="Symbol"/>
              </a:rPr>
            </a:br>
            <a:r>
              <a:rPr lang="en-US" i="1" dirty="0" err="1" smtClean="0">
                <a:latin typeface="Symbol" charset="2"/>
                <a:cs typeface="Symbol" charset="2"/>
                <a:sym typeface="Symbol"/>
              </a:rPr>
              <a:t>dq</a:t>
            </a:r>
            <a:r>
              <a:rPr lang="en-US" i="1" baseline="-25000" dirty="0" err="1" smtClean="0">
                <a:cs typeface="Symbol" charset="2"/>
                <a:sym typeface="Symbol"/>
              </a:rPr>
              <a:t>n</a:t>
            </a:r>
            <a:r>
              <a:rPr lang="en-US" i="1" baseline="-25000" dirty="0" smtClean="0">
                <a:cs typeface="Symbol" charset="2"/>
                <a:sym typeface="Symbol"/>
              </a:rPr>
              <a:t> </a:t>
            </a:r>
            <a:r>
              <a:rPr lang="en-US" i="1" dirty="0" smtClean="0">
                <a:latin typeface="Symbol" charset="2"/>
                <a:cs typeface="Symbol" charset="2"/>
                <a:sym typeface="Symbol"/>
              </a:rPr>
              <a:t>» </a:t>
            </a:r>
            <a:r>
              <a:rPr lang="en-US" i="1" dirty="0" smtClean="0">
                <a:cs typeface="Symbol" charset="2"/>
                <a:sym typeface="Symbol"/>
              </a:rPr>
              <a:t>(1 cm)/(40 m) = 0.25 </a:t>
            </a:r>
            <a:r>
              <a:rPr lang="en-US" i="1" dirty="0" err="1" smtClean="0">
                <a:cs typeface="Symbol" charset="2"/>
                <a:sym typeface="Symbol"/>
              </a:rPr>
              <a:t>mrad</a:t>
            </a:r>
            <a:endParaRPr lang="en-US" i="1" dirty="0" smtClean="0">
              <a:cs typeface="Symbol" charset="2"/>
              <a:sym typeface="Symbol"/>
            </a:endParaRPr>
          </a:p>
          <a:p>
            <a:r>
              <a:rPr lang="en-US" i="1" dirty="0" smtClean="0">
                <a:cs typeface="Symbol" charset="2"/>
                <a:sym typeface="Symbol"/>
              </a:rPr>
              <a:t>P(</a:t>
            </a:r>
            <a:r>
              <a:rPr lang="en-US" i="1" baseline="30000" dirty="0" smtClean="0">
                <a:cs typeface="Symbol" charset="2"/>
                <a:sym typeface="Symbol"/>
              </a:rPr>
              <a:t>4</a:t>
            </a:r>
            <a:r>
              <a:rPr lang="en-US" i="1" dirty="0" smtClean="0">
                <a:cs typeface="Symbol" charset="2"/>
                <a:sym typeface="Symbol"/>
              </a:rPr>
              <a:t>He) = 200 GeV/c = ZP</a:t>
            </a:r>
            <a:r>
              <a:rPr lang="en-US" i="1" baseline="-25000" dirty="0" smtClean="0">
                <a:cs typeface="Symbol" charset="2"/>
                <a:sym typeface="Symbol"/>
              </a:rPr>
              <a:t>0</a:t>
            </a:r>
            <a:endParaRPr lang="en-US" i="1" dirty="0" smtClean="0">
              <a:cs typeface="Symbol" charset="2"/>
              <a:sym typeface="Symbol"/>
            </a:endParaRPr>
          </a:p>
          <a:p>
            <a:pPr lvl="1"/>
            <a:r>
              <a:rPr lang="en-US" i="1" dirty="0" smtClean="0">
                <a:cs typeface="Symbol" charset="2"/>
                <a:sym typeface="Symbol"/>
              </a:rPr>
              <a:t>Magnetic rigidity K(</a:t>
            </a:r>
            <a:r>
              <a:rPr lang="en-US" i="1" baseline="30000" dirty="0" smtClean="0">
                <a:cs typeface="Symbol" charset="2"/>
                <a:sym typeface="Symbol"/>
              </a:rPr>
              <a:t>4</a:t>
            </a:r>
            <a:r>
              <a:rPr lang="en-US" i="1" dirty="0" smtClean="0">
                <a:cs typeface="Symbol" charset="2"/>
                <a:sym typeface="Symbol"/>
              </a:rPr>
              <a:t>He) = P/(ZB) = (100 GeV/c)/B = K</a:t>
            </a:r>
            <a:r>
              <a:rPr lang="en-US" i="1" baseline="-25000" dirty="0" smtClean="0">
                <a:cs typeface="Symbol" charset="2"/>
                <a:sym typeface="Symbol"/>
              </a:rPr>
              <a:t>0</a:t>
            </a:r>
          </a:p>
          <a:p>
            <a:pPr lvl="1"/>
            <a:r>
              <a:rPr lang="en-US" dirty="0" smtClean="0">
                <a:cs typeface="Symbol" charset="2"/>
                <a:sym typeface="Symbol"/>
              </a:rPr>
              <a:t>P(Spectator 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He) </a:t>
            </a:r>
            <a:r>
              <a:rPr lang="en-US" i="1" dirty="0" smtClean="0">
                <a:latin typeface="Symbol" charset="2"/>
                <a:cs typeface="Symbol" charset="2"/>
                <a:sym typeface="Symbol"/>
              </a:rPr>
              <a:t>»</a:t>
            </a:r>
            <a:r>
              <a:rPr lang="en-US" i="1" dirty="0" smtClean="0">
                <a:cs typeface="Symbol" charset="2"/>
                <a:sym typeface="Symbol"/>
              </a:rPr>
              <a:t> (3/4)P(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He</a:t>
            </a:r>
            <a:r>
              <a:rPr lang="en-US" i="1" dirty="0">
                <a:cs typeface="Symbol" charset="2"/>
                <a:sym typeface="Symbol"/>
              </a:rPr>
              <a:t>)</a:t>
            </a:r>
            <a:r>
              <a:rPr lang="en-US" i="1" dirty="0" smtClean="0">
                <a:cs typeface="Symbol" charset="2"/>
                <a:sym typeface="Symbol"/>
              </a:rPr>
              <a:t> </a:t>
            </a:r>
            <a:r>
              <a:rPr lang="en-US" i="1" dirty="0" smtClean="0">
                <a:cs typeface="Symbol" charset="2"/>
                <a:sym typeface="Wingdings"/>
              </a:rPr>
              <a:t> K(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He</a:t>
            </a:r>
            <a:r>
              <a:rPr lang="en-US" i="1" dirty="0" smtClean="0">
                <a:cs typeface="Symbol" charset="2"/>
                <a:sym typeface="Wingdings"/>
              </a:rPr>
              <a:t>) = (3/4) K</a:t>
            </a:r>
            <a:r>
              <a:rPr lang="en-US" i="1" baseline="-25000" dirty="0" smtClean="0">
                <a:cs typeface="Symbol" charset="2"/>
                <a:sym typeface="Wingdings"/>
              </a:rPr>
              <a:t>0</a:t>
            </a:r>
          </a:p>
          <a:p>
            <a:pPr lvl="1"/>
            <a:r>
              <a:rPr lang="en-US" dirty="0">
                <a:cs typeface="Symbol" charset="2"/>
                <a:sym typeface="Symbol"/>
              </a:rPr>
              <a:t>P(Spectator 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H) </a:t>
            </a:r>
            <a:r>
              <a:rPr lang="en-US" i="1" dirty="0">
                <a:latin typeface="Symbol" charset="2"/>
                <a:cs typeface="Symbol" charset="2"/>
                <a:sym typeface="Symbol"/>
              </a:rPr>
              <a:t>»</a:t>
            </a:r>
            <a:r>
              <a:rPr lang="en-US" i="1" dirty="0">
                <a:cs typeface="Symbol" charset="2"/>
                <a:sym typeface="Symbol"/>
              </a:rPr>
              <a:t> (3/4)P(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H) </a:t>
            </a:r>
            <a:r>
              <a:rPr lang="en-US" i="1" dirty="0">
                <a:cs typeface="Symbol" charset="2"/>
                <a:sym typeface="Wingdings"/>
              </a:rPr>
              <a:t> K(</a:t>
            </a:r>
            <a:r>
              <a:rPr lang="en-US" i="1" baseline="30000" dirty="0" smtClean="0">
                <a:cs typeface="Symbol" charset="2"/>
                <a:sym typeface="Symbol"/>
              </a:rPr>
              <a:t>3</a:t>
            </a:r>
            <a:r>
              <a:rPr lang="en-US" i="1" dirty="0" smtClean="0">
                <a:cs typeface="Symbol" charset="2"/>
                <a:sym typeface="Symbol"/>
              </a:rPr>
              <a:t>H</a:t>
            </a:r>
            <a:r>
              <a:rPr lang="en-US" i="1" dirty="0" smtClean="0">
                <a:cs typeface="Symbol" charset="2"/>
                <a:sym typeface="Wingdings"/>
              </a:rPr>
              <a:t>) </a:t>
            </a:r>
            <a:r>
              <a:rPr lang="en-US" i="1" dirty="0">
                <a:cs typeface="Symbol" charset="2"/>
                <a:sym typeface="Wingdings"/>
              </a:rPr>
              <a:t>= (3</a:t>
            </a:r>
            <a:r>
              <a:rPr lang="en-US" i="1" dirty="0" smtClean="0">
                <a:cs typeface="Symbol" charset="2"/>
                <a:sym typeface="Wingdings"/>
              </a:rPr>
              <a:t>/2) K</a:t>
            </a:r>
            <a:r>
              <a:rPr lang="en-US" i="1" baseline="-25000" dirty="0" smtClean="0">
                <a:cs typeface="Symbol" charset="2"/>
                <a:sym typeface="Wingdings"/>
              </a:rPr>
              <a:t>0</a:t>
            </a:r>
            <a:r>
              <a:rPr lang="en-US" i="1" dirty="0" smtClean="0">
                <a:cs typeface="Symbol" charset="2"/>
                <a:sym typeface="Wingdings"/>
              </a:rPr>
              <a:t> &gt; K</a:t>
            </a:r>
            <a:r>
              <a:rPr lang="en-US" i="1" baseline="-25000" dirty="0" smtClean="0">
                <a:cs typeface="Symbol" charset="2"/>
                <a:sym typeface="Wingdings"/>
              </a:rPr>
              <a:t>0</a:t>
            </a:r>
            <a:endParaRPr lang="en-US" i="1" baseline="-25000" dirty="0">
              <a:cs typeface="Symbol" charset="2"/>
              <a:sym typeface="Wingdings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18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Spectral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2169661" cy="4525963"/>
          </a:xfrm>
        </p:spPr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Ciofi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Atti</a:t>
            </a:r>
            <a:r>
              <a:rPr lang="en-US" dirty="0" smtClean="0"/>
              <a:t>, S. </a:t>
            </a:r>
            <a:r>
              <a:rPr lang="en-US" dirty="0" err="1" smtClean="0"/>
              <a:t>Simula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PRC </a:t>
            </a:r>
            <a:r>
              <a:rPr lang="en-US" b="1" dirty="0" smtClean="0"/>
              <a:t>53</a:t>
            </a:r>
            <a:r>
              <a:rPr lang="en-US" dirty="0" smtClean="0"/>
              <a:t> (1996)</a:t>
            </a:r>
          </a:p>
        </p:txBody>
      </p:sp>
      <p:pic>
        <p:nvPicPr>
          <p:cNvPr id="6" name="Picture 5" descr="D-infty-SpectralFunctionPhysRevC.53.168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116682"/>
            <a:ext cx="5257800" cy="525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433" y="1600200"/>
            <a:ext cx="55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1447" y="2570167"/>
            <a:ext cx="63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A=∞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31540" y="3618171"/>
            <a:ext cx="11834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06854" y="3767667"/>
            <a:ext cx="1515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Mean Field </a:t>
            </a:r>
          </a:p>
          <a:p>
            <a:pPr marL="169863" indent="-169863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Independent Nucleons</a:t>
            </a:r>
            <a:endParaRPr lang="en-US" sz="1400" dirty="0">
              <a:solidFill>
                <a:srgbClr val="00009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22388" y="3618171"/>
            <a:ext cx="19870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4733" y="3759201"/>
            <a:ext cx="1515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NN-Correlations</a:t>
            </a:r>
          </a:p>
        </p:txBody>
      </p:sp>
    </p:spTree>
    <p:extLst>
      <p:ext uri="{BB962C8B-B14F-4D97-AF65-F5344CB8AC3E}">
        <p14:creationId xmlns:p14="http://schemas.microsoft.com/office/powerpoint/2010/main" val="201296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Polarized Ion Species</a:t>
            </a:r>
            <a:br>
              <a:rPr lang="en-US" dirty="0" smtClean="0"/>
            </a:br>
            <a:r>
              <a:rPr lang="en-US" dirty="0" smtClean="0"/>
              <a:t>Longitudinal and Transverse at 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532955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(g–2)/2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MEIC/JLab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eRHIC</a:t>
                      </a:r>
                      <a:r>
                        <a:rPr lang="en-US" dirty="0" smtClean="0"/>
                        <a:t>/BNL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Deuteron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–0.14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r>
                        <a:rPr lang="en-US" dirty="0" smtClean="0"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+tensor?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Helium-3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–4.18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Lithium-7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920067"/>
            <a:ext cx="8481809" cy="2646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: 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SIDIS</a:t>
            </a:r>
            <a:r>
              <a:rPr lang="en-US" sz="2000" dirty="0" smtClean="0">
                <a:sym typeface="Wingdings"/>
              </a:rPr>
              <a:t> transverse momentum imaging</a:t>
            </a:r>
            <a:r>
              <a:rPr lang="en-US" sz="2000" dirty="0" smtClean="0"/>
              <a:t>,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DVES</a:t>
            </a:r>
            <a:r>
              <a:rPr lang="en-US" sz="2000" dirty="0" smtClean="0">
                <a:sym typeface="Wingdings"/>
              </a:rPr>
              <a:t> transverse spatial imaging.</a:t>
            </a:r>
            <a:endParaRPr lang="en-US" sz="2000" dirty="0" smtClean="0"/>
          </a:p>
          <a:p>
            <a:r>
              <a:rPr lang="en-US" sz="2400" baseline="30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: 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DIS</a:t>
            </a:r>
            <a:r>
              <a:rPr lang="en-US" sz="2000" dirty="0"/>
              <a:t>, SIDIS, DVES</a:t>
            </a:r>
            <a:r>
              <a:rPr lang="en-US" sz="2000" dirty="0" smtClean="0"/>
              <a:t>… on weakly bound neutron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Polarized &amp; </a:t>
            </a:r>
            <a:r>
              <a:rPr lang="en-US" sz="2000" dirty="0" err="1" smtClean="0"/>
              <a:t>Unpolarized</a:t>
            </a:r>
            <a:r>
              <a:rPr lang="en-US" sz="2000" dirty="0" smtClean="0"/>
              <a:t>  nuclear </a:t>
            </a:r>
            <a:r>
              <a:rPr lang="en-US" sz="2000" dirty="0"/>
              <a:t>s</a:t>
            </a:r>
            <a:r>
              <a:rPr lang="en-US" sz="2000" dirty="0" smtClean="0"/>
              <a:t>tructure </a:t>
            </a:r>
            <a:r>
              <a:rPr lang="en-US" sz="2000" dirty="0"/>
              <a:t>e</a:t>
            </a:r>
            <a:r>
              <a:rPr lang="en-US" sz="2000" dirty="0" smtClean="0"/>
              <a:t>ffects in exactly solvable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7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98878B4-C9E7-3E40-BBDF-7D270AA318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44715" y="243284"/>
            <a:ext cx="7419776" cy="6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2900">
                <a:solidFill>
                  <a:srgbClr val="006633"/>
                </a:solidFill>
                <a:latin typeface="Times New Roman" charset="0"/>
                <a:cs typeface="Arial" charset="0"/>
              </a:rPr>
              <a:t>Neutron structure through spectator tagging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91067" y="1205401"/>
            <a:ext cx="4254500" cy="365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</a:rPr>
              <a:t>Scattering on 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bound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neutrons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</a:pPr>
            <a:r>
              <a:rPr lang="en-US" sz="2000" dirty="0">
                <a:latin typeface="Times New Roman" charset="0"/>
              </a:rPr>
              <a:t>Fermi motion</a:t>
            </a:r>
            <a:r>
              <a:rPr lang="en-US" sz="2000" dirty="0" smtClean="0">
                <a:latin typeface="Times New Roman" charset="0"/>
              </a:rPr>
              <a:t>,</a:t>
            </a:r>
          </a:p>
          <a:p>
            <a:pPr lvl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</a:pPr>
            <a:r>
              <a:rPr lang="en-US" sz="2000" dirty="0" smtClean="0">
                <a:latin typeface="Times New Roman" charset="0"/>
              </a:rPr>
              <a:t>NN correlations</a:t>
            </a:r>
          </a:p>
          <a:p>
            <a:pPr lvl="1">
              <a:lnSpc>
                <a:spcPct val="90000"/>
              </a:lnSpc>
              <a:spcBef>
                <a:spcPts val="726"/>
              </a:spcBef>
              <a:buFont typeface="Times New Roman" charset="0"/>
              <a:buChar char="–"/>
            </a:pPr>
            <a:r>
              <a:rPr lang="en-US" sz="2000" dirty="0" smtClean="0">
                <a:latin typeface="Times New Roman" charset="0"/>
              </a:rPr>
              <a:t>Depolarization</a:t>
            </a:r>
          </a:p>
          <a:p>
            <a:pPr marL="342900" indent="-342900">
              <a:lnSpc>
                <a:spcPct val="90000"/>
              </a:lnSpc>
              <a:spcBef>
                <a:spcPts val="726"/>
              </a:spcBef>
              <a:buFont typeface="Arial"/>
              <a:buChar char="•"/>
            </a:pPr>
            <a:r>
              <a:rPr lang="en-US" sz="2400" dirty="0" smtClean="0">
                <a:latin typeface="Times New Roman" charset="0"/>
              </a:rPr>
              <a:t>Solution is </a:t>
            </a:r>
            <a:r>
              <a:rPr lang="en-US" sz="2400" i="1" dirty="0" smtClean="0">
                <a:latin typeface="Times New Roman" charset="0"/>
              </a:rPr>
              <a:t>Spectator Tagging</a:t>
            </a:r>
          </a:p>
          <a:p>
            <a:pPr marL="784225" lvl="1" indent="-342900">
              <a:lnSpc>
                <a:spcPct val="90000"/>
              </a:lnSpc>
              <a:spcBef>
                <a:spcPts val="726"/>
              </a:spcBef>
              <a:buFont typeface="Arial"/>
              <a:buChar char="•"/>
            </a:pPr>
            <a:r>
              <a:rPr lang="en-US" sz="2400" i="1" dirty="0" smtClean="0">
                <a:latin typeface="Times New Roman" charset="0"/>
              </a:rPr>
              <a:t>Fixed target:</a:t>
            </a:r>
            <a:endParaRPr lang="en-US" sz="2400" i="1" dirty="0">
              <a:latin typeface="Times New Roman" charset="0"/>
            </a:endParaRPr>
          </a:p>
          <a:p>
            <a:pPr marL="957262" lvl="2" indent="-342900">
              <a:lnSpc>
                <a:spcPct val="90000"/>
              </a:lnSpc>
              <a:spcBef>
                <a:spcPts val="726"/>
              </a:spcBef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Low</a:t>
            </a:r>
            <a:r>
              <a:rPr lang="en-US" dirty="0">
                <a:latin typeface="Times New Roman" charset="0"/>
              </a:rPr>
              <a:t>-momentum </a:t>
            </a:r>
            <a:r>
              <a:rPr lang="en-US" dirty="0" smtClean="0">
                <a:latin typeface="Times New Roman" charset="0"/>
              </a:rPr>
              <a:t>spectators</a:t>
            </a:r>
          </a:p>
          <a:p>
            <a:pPr marL="957262" lvl="2" indent="-342900">
              <a:lnSpc>
                <a:spcPct val="90000"/>
              </a:lnSpc>
              <a:spcBef>
                <a:spcPts val="726"/>
              </a:spcBef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Thick Targets</a:t>
            </a:r>
          </a:p>
          <a:p>
            <a:pPr marL="784225" lvl="1" indent="-342900">
              <a:lnSpc>
                <a:spcPct val="90000"/>
              </a:lnSpc>
              <a:spcBef>
                <a:spcPts val="726"/>
              </a:spcBef>
              <a:buFont typeface="Arial"/>
              <a:buChar char="•"/>
            </a:pPr>
            <a:r>
              <a:rPr lang="en-US" sz="2000" dirty="0" smtClean="0">
                <a:latin typeface="Times New Roman" charset="0"/>
              </a:rPr>
              <a:t>Electron-Ion Collider</a:t>
            </a:r>
          </a:p>
          <a:p>
            <a:pPr marL="957262" lvl="2" indent="-342900">
              <a:lnSpc>
                <a:spcPct val="90000"/>
              </a:lnSpc>
              <a:spcBef>
                <a:spcPts val="726"/>
              </a:spcBef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Spectator fragments are ultra-forward.</a:t>
            </a:r>
            <a:endParaRPr lang="en-US" dirty="0">
              <a:latin typeface="Times New Roman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89" y="1012002"/>
            <a:ext cx="3508945" cy="49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760050" y="1828224"/>
            <a:ext cx="1440" cy="4147334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910182" y="1828224"/>
            <a:ext cx="1440" cy="4147334"/>
          </a:xfrm>
          <a:prstGeom prst="line">
            <a:avLst/>
          </a:prstGeom>
          <a:noFill/>
          <a:ln w="36720" cap="flat">
            <a:solidFill>
              <a:srgbClr val="FF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5387297" y="1828224"/>
            <a:ext cx="1441" cy="4147334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628968" y="6040338"/>
            <a:ext cx="652526" cy="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/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>
                <a:solidFill>
                  <a:srgbClr val="000000"/>
                </a:solidFill>
                <a:latin typeface="Calibri"/>
                <a:cs typeface="Times New Roman" charset="0"/>
              </a:rPr>
              <a:t>CLAS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858001" y="3298002"/>
            <a:ext cx="489754" cy="1439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779100" y="6040338"/>
            <a:ext cx="750477" cy="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>
                <a:cs typeface="Times New Roman" charset="0"/>
              </a:rPr>
              <a:t>CLAS + BoNuS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224526" y="6040338"/>
            <a:ext cx="750476" cy="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 dirty="0" smtClean="0">
                <a:cs typeface="Times New Roman" charset="0"/>
              </a:rPr>
              <a:t>EIC</a:t>
            </a:r>
            <a:endParaRPr lang="en-US" sz="1300" dirty="0">
              <a:cs typeface="Times New Roman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27463" y="5219007"/>
            <a:ext cx="4064960" cy="12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 marL="300038" indent="-3000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</a:rPr>
              <a:t>The MEIC </a:t>
            </a:r>
            <a:r>
              <a:rPr lang="en-US" sz="2400" dirty="0">
                <a:latin typeface="Times New Roman" charset="0"/>
              </a:rPr>
              <a:t>is designed from the outset to tag spectators, </a:t>
            </a:r>
            <a:r>
              <a:rPr lang="en-US" sz="2400" dirty="0" smtClean="0">
                <a:latin typeface="Times New Roman" charset="0"/>
              </a:rPr>
              <a:t>and other  </a:t>
            </a:r>
            <a:r>
              <a:rPr lang="en-US" sz="2400" dirty="0">
                <a:latin typeface="Times New Roman" charset="0"/>
              </a:rPr>
              <a:t>nuclear fragments.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05700" y="5727700"/>
            <a:ext cx="96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a» </a:t>
            </a:r>
            <a:r>
              <a:rPr lang="en-US" i="1" dirty="0" smtClean="0">
                <a:solidFill>
                  <a:prstClr val="black"/>
                </a:solidFill>
                <a:latin typeface="Calibri"/>
                <a:cs typeface="Symbol" charset="2"/>
              </a:rPr>
              <a:t>k</a:t>
            </a:r>
            <a:r>
              <a:rPr lang="en-US" i="1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/M</a:t>
            </a:r>
            <a:endParaRPr lang="en-US" i="1" dirty="0">
              <a:solidFill>
                <a:prstClr val="black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6867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Spectral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1733" y="1397000"/>
            <a:ext cx="3352800" cy="4525963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2</a:t>
            </a:r>
            <a:r>
              <a:rPr lang="en-US" dirty="0" smtClean="0"/>
              <a:t>H and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endParaRPr lang="en-US" baseline="30000" dirty="0"/>
          </a:p>
          <a:p>
            <a:pPr lvl="1"/>
            <a:r>
              <a:rPr lang="en-US" dirty="0" smtClean="0"/>
              <a:t>‘Neutron’ targets</a:t>
            </a:r>
          </a:p>
          <a:p>
            <a:r>
              <a:rPr lang="en-US" dirty="0" smtClean="0"/>
              <a:t>Mean field ≈ 80%</a:t>
            </a:r>
          </a:p>
          <a:p>
            <a:r>
              <a:rPr lang="en-US" dirty="0" smtClean="0"/>
              <a:t>Correlations </a:t>
            </a:r>
            <a:endParaRPr lang="en-US" dirty="0"/>
          </a:p>
          <a:p>
            <a:pPr lvl="1"/>
            <a:r>
              <a:rPr lang="en-US" dirty="0" smtClean="0"/>
              <a:t>EMC Effect</a:t>
            </a:r>
          </a:p>
          <a:p>
            <a:pPr lvl="1"/>
            <a:r>
              <a:rPr lang="en-US" dirty="0" smtClean="0"/>
              <a:t>Modified quark-gluon structure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5" y="1911861"/>
            <a:ext cx="5257800" cy="3836772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616202" y="3567370"/>
            <a:ext cx="10056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6202" y="3691465"/>
            <a:ext cx="1515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Mean Field </a:t>
            </a:r>
          </a:p>
          <a:p>
            <a:pPr marL="169863" indent="-169863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Independent Nucleons</a:t>
            </a:r>
            <a:endParaRPr lang="en-US" sz="1400" dirty="0">
              <a:solidFill>
                <a:srgbClr val="00009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327183" y="4312436"/>
            <a:ext cx="19870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43128" y="4430129"/>
            <a:ext cx="1515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NN-Correlations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0528" y="1684865"/>
            <a:ext cx="3183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M </a:t>
            </a:r>
            <a:r>
              <a:rPr lang="pl-PL" sz="1400" dirty="0" err="1" smtClean="0"/>
              <a:t>Alvioli</a:t>
            </a:r>
            <a:r>
              <a:rPr lang="pl-PL" sz="1400" dirty="0" smtClean="0"/>
              <a:t>, et al., PRC </a:t>
            </a:r>
            <a:r>
              <a:rPr lang="pl-PL" sz="1400" b="1" dirty="0" smtClean="0"/>
              <a:t>87</a:t>
            </a:r>
            <a:r>
              <a:rPr lang="pl-PL" sz="1400" dirty="0" smtClean="0"/>
              <a:t> </a:t>
            </a:r>
            <a:r>
              <a:rPr lang="pl-PL" sz="1400" dirty="0"/>
              <a:t>(2013</a:t>
            </a:r>
            <a:r>
              <a:rPr lang="pl-PL" sz="1400" dirty="0" smtClean="0"/>
              <a:t>)</a:t>
            </a:r>
            <a:r>
              <a:rPr lang="en-US" sz="1400" dirty="0" smtClean="0"/>
              <a:t> </a:t>
            </a:r>
            <a:r>
              <a:rPr lang="pl-PL" sz="1400" dirty="0" smtClean="0"/>
              <a:t>034603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020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44" y="156776"/>
            <a:ext cx="8229600" cy="68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EMC Effect and NN </a:t>
            </a:r>
            <a:r>
              <a:rPr lang="en-US" dirty="0"/>
              <a:t>Correlations </a:t>
            </a:r>
          </a:p>
        </p:txBody>
      </p:sp>
      <p:pic>
        <p:nvPicPr>
          <p:cNvPr id="3" name="Picture 2" descr="Fig-2_NFominPRL108-092502-20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76" y="3651927"/>
            <a:ext cx="3394710" cy="301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9403" y="3301816"/>
            <a:ext cx="296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N. </a:t>
            </a:r>
            <a:r>
              <a:rPr lang="en-US" sz="1400" dirty="0" err="1" smtClean="0"/>
              <a:t>Fomin</a:t>
            </a:r>
            <a:r>
              <a:rPr lang="en-US" sz="1400" dirty="0" smtClean="0"/>
              <a:t> et al, PRL</a:t>
            </a:r>
            <a:r>
              <a:rPr lang="en-US" sz="1400" b="1" dirty="0" smtClean="0"/>
              <a:t> 108</a:t>
            </a:r>
            <a:r>
              <a:rPr lang="en-US" sz="1400" dirty="0" smtClean="0"/>
              <a:t> (2012) 092502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60051" y="846667"/>
            <a:ext cx="343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EMC </a:t>
            </a:r>
            <a:r>
              <a:rPr lang="nb-NO" sz="1400" dirty="0" err="1" smtClean="0"/>
              <a:t>Effect</a:t>
            </a:r>
            <a:r>
              <a:rPr lang="nb-NO" sz="1400" dirty="0" smtClean="0"/>
              <a:t>:</a:t>
            </a:r>
          </a:p>
          <a:p>
            <a:r>
              <a:rPr lang="nb-NO" sz="1400" dirty="0" smtClean="0"/>
              <a:t>J</a:t>
            </a:r>
            <a:r>
              <a:rPr lang="nb-NO" sz="1400" dirty="0"/>
              <a:t>. Aubert et al., </a:t>
            </a:r>
            <a:r>
              <a:rPr lang="nb-NO" sz="1400" dirty="0" err="1"/>
              <a:t>Phys</a:t>
            </a:r>
            <a:r>
              <a:rPr lang="nb-NO" sz="1400" dirty="0"/>
              <a:t>. Lett. B 123, 275 (1983).</a:t>
            </a:r>
            <a:endParaRPr lang="en-US" sz="1400" dirty="0"/>
          </a:p>
        </p:txBody>
      </p:sp>
      <p:pic>
        <p:nvPicPr>
          <p:cNvPr id="6" name="Picture 5" descr="Fig-JArrington-NN-EMC-PhysRevC.86.06520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2" b="15366"/>
          <a:stretch/>
        </p:blipFill>
        <p:spPr>
          <a:xfrm>
            <a:off x="362844" y="945106"/>
            <a:ext cx="3702050" cy="2253851"/>
          </a:xfrm>
          <a:prstGeom prst="rect">
            <a:avLst/>
          </a:prstGeom>
        </p:spPr>
      </p:pic>
      <p:pic>
        <p:nvPicPr>
          <p:cNvPr id="7" name="Picture 6" descr="EmcSrcFanc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5" y="3533390"/>
            <a:ext cx="4363720" cy="301752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23035" y="1888067"/>
            <a:ext cx="1263431" cy="2302933"/>
          </a:xfrm>
          <a:custGeom>
            <a:avLst/>
            <a:gdLst>
              <a:gd name="connsiteX0" fmla="*/ 1185614 w 1185614"/>
              <a:gd name="connsiteY0" fmla="*/ 0 h 2362200"/>
              <a:gd name="connsiteX1" fmla="*/ 830014 w 1185614"/>
              <a:gd name="connsiteY1" fmla="*/ 262467 h 2362200"/>
              <a:gd name="connsiteX2" fmla="*/ 144214 w 1185614"/>
              <a:gd name="connsiteY2" fmla="*/ 838200 h 2362200"/>
              <a:gd name="connsiteX3" fmla="*/ 17214 w 1185614"/>
              <a:gd name="connsiteY3" fmla="*/ 1405467 h 2362200"/>
              <a:gd name="connsiteX4" fmla="*/ 84947 w 1185614"/>
              <a:gd name="connsiteY4" fmla="*/ 1938867 h 2362200"/>
              <a:gd name="connsiteX5" fmla="*/ 770747 w 1185614"/>
              <a:gd name="connsiteY5" fmla="*/ 2362200 h 2362200"/>
              <a:gd name="connsiteX0" fmla="*/ 1170386 w 1170386"/>
              <a:gd name="connsiteY0" fmla="*/ 0 h 2362200"/>
              <a:gd name="connsiteX1" fmla="*/ 814786 w 1170386"/>
              <a:gd name="connsiteY1" fmla="*/ 262467 h 2362200"/>
              <a:gd name="connsiteX2" fmla="*/ 128986 w 1170386"/>
              <a:gd name="connsiteY2" fmla="*/ 838200 h 2362200"/>
              <a:gd name="connsiteX3" fmla="*/ 1986 w 1170386"/>
              <a:gd name="connsiteY3" fmla="*/ 1405467 h 2362200"/>
              <a:gd name="connsiteX4" fmla="*/ 162852 w 1170386"/>
              <a:gd name="connsiteY4" fmla="*/ 1989667 h 2362200"/>
              <a:gd name="connsiteX5" fmla="*/ 755519 w 1170386"/>
              <a:gd name="connsiteY5" fmla="*/ 2362200 h 2362200"/>
              <a:gd name="connsiteX0" fmla="*/ 1168906 w 1168906"/>
              <a:gd name="connsiteY0" fmla="*/ 0 h 2362200"/>
              <a:gd name="connsiteX1" fmla="*/ 813306 w 1168906"/>
              <a:gd name="connsiteY1" fmla="*/ 262467 h 2362200"/>
              <a:gd name="connsiteX2" fmla="*/ 195239 w 1168906"/>
              <a:gd name="connsiteY2" fmla="*/ 795867 h 2362200"/>
              <a:gd name="connsiteX3" fmla="*/ 506 w 1168906"/>
              <a:gd name="connsiteY3" fmla="*/ 1405467 h 2362200"/>
              <a:gd name="connsiteX4" fmla="*/ 161372 w 1168906"/>
              <a:gd name="connsiteY4" fmla="*/ 1989667 h 2362200"/>
              <a:gd name="connsiteX5" fmla="*/ 754039 w 1168906"/>
              <a:gd name="connsiteY5" fmla="*/ 2362200 h 2362200"/>
              <a:gd name="connsiteX0" fmla="*/ 1168906 w 1168906"/>
              <a:gd name="connsiteY0" fmla="*/ 0 h 2362200"/>
              <a:gd name="connsiteX1" fmla="*/ 838706 w 1168906"/>
              <a:gd name="connsiteY1" fmla="*/ 296333 h 2362200"/>
              <a:gd name="connsiteX2" fmla="*/ 195239 w 1168906"/>
              <a:gd name="connsiteY2" fmla="*/ 795867 h 2362200"/>
              <a:gd name="connsiteX3" fmla="*/ 506 w 1168906"/>
              <a:gd name="connsiteY3" fmla="*/ 1405467 h 2362200"/>
              <a:gd name="connsiteX4" fmla="*/ 161372 w 1168906"/>
              <a:gd name="connsiteY4" fmla="*/ 1989667 h 2362200"/>
              <a:gd name="connsiteX5" fmla="*/ 754039 w 1168906"/>
              <a:gd name="connsiteY5" fmla="*/ 2362200 h 2362200"/>
              <a:gd name="connsiteX0" fmla="*/ 1194306 w 1194306"/>
              <a:gd name="connsiteY0" fmla="*/ 0 h 2302933"/>
              <a:gd name="connsiteX1" fmla="*/ 838706 w 1194306"/>
              <a:gd name="connsiteY1" fmla="*/ 237066 h 2302933"/>
              <a:gd name="connsiteX2" fmla="*/ 195239 w 1194306"/>
              <a:gd name="connsiteY2" fmla="*/ 736600 h 2302933"/>
              <a:gd name="connsiteX3" fmla="*/ 506 w 1194306"/>
              <a:gd name="connsiteY3" fmla="*/ 1346200 h 2302933"/>
              <a:gd name="connsiteX4" fmla="*/ 161372 w 1194306"/>
              <a:gd name="connsiteY4" fmla="*/ 1930400 h 2302933"/>
              <a:gd name="connsiteX5" fmla="*/ 754039 w 1194306"/>
              <a:gd name="connsiteY5" fmla="*/ 2302933 h 2302933"/>
              <a:gd name="connsiteX0" fmla="*/ 1261767 w 1261767"/>
              <a:gd name="connsiteY0" fmla="*/ 0 h 2302933"/>
              <a:gd name="connsiteX1" fmla="*/ 906167 w 1261767"/>
              <a:gd name="connsiteY1" fmla="*/ 237066 h 2302933"/>
              <a:gd name="connsiteX2" fmla="*/ 262700 w 1261767"/>
              <a:gd name="connsiteY2" fmla="*/ 736600 h 2302933"/>
              <a:gd name="connsiteX3" fmla="*/ 233 w 1261767"/>
              <a:gd name="connsiteY3" fmla="*/ 1337734 h 2302933"/>
              <a:gd name="connsiteX4" fmla="*/ 228833 w 1261767"/>
              <a:gd name="connsiteY4" fmla="*/ 1930400 h 2302933"/>
              <a:gd name="connsiteX5" fmla="*/ 821500 w 1261767"/>
              <a:gd name="connsiteY5" fmla="*/ 2302933 h 2302933"/>
              <a:gd name="connsiteX0" fmla="*/ 1264334 w 1264334"/>
              <a:gd name="connsiteY0" fmla="*/ 0 h 2302933"/>
              <a:gd name="connsiteX1" fmla="*/ 908734 w 1264334"/>
              <a:gd name="connsiteY1" fmla="*/ 237066 h 2302933"/>
              <a:gd name="connsiteX2" fmla="*/ 265267 w 1264334"/>
              <a:gd name="connsiteY2" fmla="*/ 736600 h 2302933"/>
              <a:gd name="connsiteX3" fmla="*/ 2800 w 1264334"/>
              <a:gd name="connsiteY3" fmla="*/ 1337734 h 2302933"/>
              <a:gd name="connsiteX4" fmla="*/ 172133 w 1264334"/>
              <a:gd name="connsiteY4" fmla="*/ 1921933 h 2302933"/>
              <a:gd name="connsiteX5" fmla="*/ 824067 w 1264334"/>
              <a:gd name="connsiteY5" fmla="*/ 2302933 h 2302933"/>
              <a:gd name="connsiteX0" fmla="*/ 1263431 w 1263431"/>
              <a:gd name="connsiteY0" fmla="*/ 0 h 2302933"/>
              <a:gd name="connsiteX1" fmla="*/ 907831 w 1263431"/>
              <a:gd name="connsiteY1" fmla="*/ 237066 h 2302933"/>
              <a:gd name="connsiteX2" fmla="*/ 264364 w 1263431"/>
              <a:gd name="connsiteY2" fmla="*/ 736600 h 2302933"/>
              <a:gd name="connsiteX3" fmla="*/ 1897 w 1263431"/>
              <a:gd name="connsiteY3" fmla="*/ 1337734 h 2302933"/>
              <a:gd name="connsiteX4" fmla="*/ 171230 w 1263431"/>
              <a:gd name="connsiteY4" fmla="*/ 1921933 h 2302933"/>
              <a:gd name="connsiteX5" fmla="*/ 619964 w 1263431"/>
              <a:gd name="connsiteY5" fmla="*/ 2302933 h 23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431" h="2302933">
                <a:moveTo>
                  <a:pt x="1263431" y="0"/>
                </a:moveTo>
                <a:cubicBezTo>
                  <a:pt x="1172414" y="61383"/>
                  <a:pt x="1074342" y="114299"/>
                  <a:pt x="907831" y="237066"/>
                </a:cubicBezTo>
                <a:cubicBezTo>
                  <a:pt x="741320" y="359833"/>
                  <a:pt x="415353" y="553155"/>
                  <a:pt x="264364" y="736600"/>
                </a:cubicBezTo>
                <a:cubicBezTo>
                  <a:pt x="113375" y="920045"/>
                  <a:pt x="17419" y="1140179"/>
                  <a:pt x="1897" y="1337734"/>
                </a:cubicBezTo>
                <a:cubicBezTo>
                  <a:pt x="-13625" y="1535289"/>
                  <a:pt x="68219" y="1761067"/>
                  <a:pt x="171230" y="1921933"/>
                </a:cubicBezTo>
                <a:cubicBezTo>
                  <a:pt x="274241" y="2082800"/>
                  <a:pt x="619964" y="2302933"/>
                  <a:pt x="619964" y="230293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16866" y="1532465"/>
            <a:ext cx="24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Recent </a:t>
            </a:r>
            <a:r>
              <a:rPr lang="en-US" sz="1400" baseline="30000" dirty="0" smtClean="0"/>
              <a:t>12</a:t>
            </a:r>
            <a:r>
              <a:rPr lang="en-US" sz="1400" dirty="0" smtClean="0"/>
              <a:t>C JLab ‘EMC’ data</a:t>
            </a:r>
          </a:p>
          <a:p>
            <a:r>
              <a:rPr lang="en-US" sz="1400" dirty="0" smtClean="0"/>
              <a:t>J. </a:t>
            </a:r>
            <a:r>
              <a:rPr lang="en-US" sz="1400" dirty="0" err="1" smtClean="0"/>
              <a:t>Seely</a:t>
            </a:r>
            <a:r>
              <a:rPr lang="en-US" sz="1400" dirty="0" smtClean="0"/>
              <a:t> PRL 103 (2009) 202301</a:t>
            </a:r>
            <a:endParaRPr lang="en-US" sz="1400" dirty="0"/>
          </a:p>
        </p:txBody>
      </p:sp>
      <p:sp>
        <p:nvSpPr>
          <p:cNvPr id="10" name="Freeform 9"/>
          <p:cNvSpPr/>
          <p:nvPr/>
        </p:nvSpPr>
        <p:spPr>
          <a:xfrm>
            <a:off x="4995327" y="4986873"/>
            <a:ext cx="2023534" cy="1371600"/>
          </a:xfrm>
          <a:custGeom>
            <a:avLst/>
            <a:gdLst>
              <a:gd name="connsiteX0" fmla="*/ 2057400 w 2057400"/>
              <a:gd name="connsiteY0" fmla="*/ 0 h 1253067"/>
              <a:gd name="connsiteX1" fmla="*/ 1828800 w 2057400"/>
              <a:gd name="connsiteY1" fmla="*/ 270933 h 1253067"/>
              <a:gd name="connsiteX2" fmla="*/ 1524000 w 2057400"/>
              <a:gd name="connsiteY2" fmla="*/ 431800 h 1253067"/>
              <a:gd name="connsiteX3" fmla="*/ 922867 w 2057400"/>
              <a:gd name="connsiteY3" fmla="*/ 626533 h 1253067"/>
              <a:gd name="connsiteX4" fmla="*/ 668867 w 2057400"/>
              <a:gd name="connsiteY4" fmla="*/ 863600 h 1253067"/>
              <a:gd name="connsiteX5" fmla="*/ 482600 w 2057400"/>
              <a:gd name="connsiteY5" fmla="*/ 1117600 h 1253067"/>
              <a:gd name="connsiteX6" fmla="*/ 0 w 2057400"/>
              <a:gd name="connsiteY6" fmla="*/ 1253067 h 1253067"/>
              <a:gd name="connsiteX0" fmla="*/ 2023534 w 2023534"/>
              <a:gd name="connsiteY0" fmla="*/ 0 h 1371600"/>
              <a:gd name="connsiteX1" fmla="*/ 1794934 w 2023534"/>
              <a:gd name="connsiteY1" fmla="*/ 270933 h 1371600"/>
              <a:gd name="connsiteX2" fmla="*/ 1490134 w 2023534"/>
              <a:gd name="connsiteY2" fmla="*/ 431800 h 1371600"/>
              <a:gd name="connsiteX3" fmla="*/ 889001 w 2023534"/>
              <a:gd name="connsiteY3" fmla="*/ 626533 h 1371600"/>
              <a:gd name="connsiteX4" fmla="*/ 635001 w 2023534"/>
              <a:gd name="connsiteY4" fmla="*/ 863600 h 1371600"/>
              <a:gd name="connsiteX5" fmla="*/ 448734 w 2023534"/>
              <a:gd name="connsiteY5" fmla="*/ 1117600 h 1371600"/>
              <a:gd name="connsiteX6" fmla="*/ 0 w 2023534"/>
              <a:gd name="connsiteY6" fmla="*/ 1371600 h 1371600"/>
              <a:gd name="connsiteX0" fmla="*/ 2023534 w 2023534"/>
              <a:gd name="connsiteY0" fmla="*/ 0 h 1371600"/>
              <a:gd name="connsiteX1" fmla="*/ 1794934 w 2023534"/>
              <a:gd name="connsiteY1" fmla="*/ 270933 h 1371600"/>
              <a:gd name="connsiteX2" fmla="*/ 1490134 w 2023534"/>
              <a:gd name="connsiteY2" fmla="*/ 431800 h 1371600"/>
              <a:gd name="connsiteX3" fmla="*/ 889001 w 2023534"/>
              <a:gd name="connsiteY3" fmla="*/ 626533 h 1371600"/>
              <a:gd name="connsiteX4" fmla="*/ 635001 w 2023534"/>
              <a:gd name="connsiteY4" fmla="*/ 863600 h 1371600"/>
              <a:gd name="connsiteX5" fmla="*/ 440267 w 2023534"/>
              <a:gd name="connsiteY5" fmla="*/ 1270000 h 1371600"/>
              <a:gd name="connsiteX6" fmla="*/ 0 w 2023534"/>
              <a:gd name="connsiteY6" fmla="*/ 1371600 h 1371600"/>
              <a:gd name="connsiteX0" fmla="*/ 2023534 w 2023534"/>
              <a:gd name="connsiteY0" fmla="*/ 0 h 1371600"/>
              <a:gd name="connsiteX1" fmla="*/ 1794934 w 2023534"/>
              <a:gd name="connsiteY1" fmla="*/ 270933 h 1371600"/>
              <a:gd name="connsiteX2" fmla="*/ 1456267 w 2023534"/>
              <a:gd name="connsiteY2" fmla="*/ 414867 h 1371600"/>
              <a:gd name="connsiteX3" fmla="*/ 889001 w 2023534"/>
              <a:gd name="connsiteY3" fmla="*/ 626533 h 1371600"/>
              <a:gd name="connsiteX4" fmla="*/ 635001 w 2023534"/>
              <a:gd name="connsiteY4" fmla="*/ 863600 h 1371600"/>
              <a:gd name="connsiteX5" fmla="*/ 440267 w 2023534"/>
              <a:gd name="connsiteY5" fmla="*/ 1270000 h 1371600"/>
              <a:gd name="connsiteX6" fmla="*/ 0 w 2023534"/>
              <a:gd name="connsiteY6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3534" h="1371600">
                <a:moveTo>
                  <a:pt x="2023534" y="0"/>
                </a:moveTo>
                <a:cubicBezTo>
                  <a:pt x="1953684" y="99483"/>
                  <a:pt x="1889478" y="201789"/>
                  <a:pt x="1794934" y="270933"/>
                </a:cubicBezTo>
                <a:cubicBezTo>
                  <a:pt x="1700390" y="340077"/>
                  <a:pt x="1607256" y="355600"/>
                  <a:pt x="1456267" y="414867"/>
                </a:cubicBezTo>
                <a:cubicBezTo>
                  <a:pt x="1305278" y="474134"/>
                  <a:pt x="1025879" y="551744"/>
                  <a:pt x="889001" y="626533"/>
                </a:cubicBezTo>
                <a:cubicBezTo>
                  <a:pt x="752123" y="701322"/>
                  <a:pt x="709790" y="756355"/>
                  <a:pt x="635001" y="863600"/>
                </a:cubicBezTo>
                <a:cubicBezTo>
                  <a:pt x="560212" y="970845"/>
                  <a:pt x="546100" y="1185333"/>
                  <a:pt x="440267" y="1270000"/>
                </a:cubicBezTo>
                <a:cubicBezTo>
                  <a:pt x="334434" y="1354667"/>
                  <a:pt x="0" y="1371600"/>
                  <a:pt x="0" y="137160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93333" y="3455704"/>
            <a:ext cx="340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L. Weinstein, PRL </a:t>
            </a:r>
            <a:r>
              <a:rPr lang="en-US" sz="1400" b="1" dirty="0" smtClean="0">
                <a:solidFill>
                  <a:schemeClr val="bg1"/>
                </a:solidFill>
              </a:rPr>
              <a:t>106</a:t>
            </a:r>
            <a:r>
              <a:rPr lang="en-US" sz="1400" dirty="0">
                <a:solidFill>
                  <a:schemeClr val="bg1"/>
                </a:solidFill>
              </a:rPr>
              <a:t> (2011</a:t>
            </a:r>
            <a:r>
              <a:rPr lang="en-US" sz="1400" dirty="0" smtClean="0">
                <a:solidFill>
                  <a:schemeClr val="bg1"/>
                </a:solidFill>
              </a:rPr>
              <a:t>)  052301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6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MEIC-EIC(</a:t>
            </a:r>
            <a:r>
              <a:rPr lang="en-US" dirty="0" err="1" smtClean="0"/>
              <a:t>Jlab</a:t>
            </a:r>
            <a:r>
              <a:rPr lang="en-US" dirty="0" smtClean="0"/>
              <a:t>) and </a:t>
            </a:r>
            <a:r>
              <a:rPr lang="en-US" dirty="0" err="1" smtClean="0"/>
              <a:t>eRHIC</a:t>
            </a:r>
            <a:r>
              <a:rPr lang="en-US" dirty="0" smtClean="0"/>
              <a:t> Performance</a:t>
            </a:r>
            <a:endParaRPr lang="en-US" dirty="0"/>
          </a:p>
        </p:txBody>
      </p:sp>
      <p:pic>
        <p:nvPicPr>
          <p:cNvPr id="3" name="Picture 2" descr="CMlumi_ep_Feb201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10191" b="48078"/>
          <a:stretch/>
        </p:blipFill>
        <p:spPr>
          <a:xfrm>
            <a:off x="342900" y="1189425"/>
            <a:ext cx="8768014" cy="50369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03400" y="3788833"/>
            <a:ext cx="6455833" cy="0"/>
          </a:xfrm>
          <a:prstGeom prst="line">
            <a:avLst/>
          </a:pr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87634" y="3328769"/>
            <a:ext cx="7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Calibri"/>
              </a:rPr>
              <a:t>10</a:t>
            </a:r>
            <a:r>
              <a:rPr lang="en-US" sz="2400" baseline="30000" dirty="0" smtClean="0">
                <a:solidFill>
                  <a:srgbClr val="660066"/>
                </a:solidFill>
                <a:latin typeface="Calibri"/>
              </a:rPr>
              <a:t>34</a:t>
            </a:r>
            <a:endParaRPr lang="en-US" sz="2400" dirty="0">
              <a:solidFill>
                <a:srgbClr val="660066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6100" y="3351734"/>
            <a:ext cx="254000" cy="136525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594" y="3259660"/>
            <a:ext cx="724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CLAS12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5900" y="3073400"/>
            <a:ext cx="61955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EIC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 </a:t>
            </a:r>
            <a:endParaRPr lang="en-US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775200" y="3657482"/>
            <a:ext cx="1223433" cy="207551"/>
          </a:xfrm>
          <a:custGeom>
            <a:avLst/>
            <a:gdLst>
              <a:gd name="connsiteX0" fmla="*/ 0 w 1223433"/>
              <a:gd name="connsiteY0" fmla="*/ 207905 h 207905"/>
              <a:gd name="connsiteX1" fmla="*/ 546100 w 1223433"/>
              <a:gd name="connsiteY1" fmla="*/ 152872 h 207905"/>
              <a:gd name="connsiteX2" fmla="*/ 952500 w 1223433"/>
              <a:gd name="connsiteY2" fmla="*/ 472 h 207905"/>
              <a:gd name="connsiteX3" fmla="*/ 1223433 w 1223433"/>
              <a:gd name="connsiteY3" fmla="*/ 207905 h 207905"/>
              <a:gd name="connsiteX0" fmla="*/ 0 w 1223433"/>
              <a:gd name="connsiteY0" fmla="*/ 207821 h 207821"/>
              <a:gd name="connsiteX1" fmla="*/ 546100 w 1223433"/>
              <a:gd name="connsiteY1" fmla="*/ 152788 h 207821"/>
              <a:gd name="connsiteX2" fmla="*/ 952500 w 1223433"/>
              <a:gd name="connsiteY2" fmla="*/ 388 h 207821"/>
              <a:gd name="connsiteX3" fmla="*/ 1223433 w 1223433"/>
              <a:gd name="connsiteY3" fmla="*/ 207821 h 207821"/>
              <a:gd name="connsiteX0" fmla="*/ 0 w 1223433"/>
              <a:gd name="connsiteY0" fmla="*/ 207551 h 207551"/>
              <a:gd name="connsiteX1" fmla="*/ 546100 w 1223433"/>
              <a:gd name="connsiteY1" fmla="*/ 152518 h 207551"/>
              <a:gd name="connsiteX2" fmla="*/ 952500 w 1223433"/>
              <a:gd name="connsiteY2" fmla="*/ 118 h 207551"/>
              <a:gd name="connsiteX3" fmla="*/ 1223433 w 1223433"/>
              <a:gd name="connsiteY3" fmla="*/ 207551 h 207551"/>
              <a:gd name="connsiteX0" fmla="*/ 0 w 1223433"/>
              <a:gd name="connsiteY0" fmla="*/ 207551 h 207551"/>
              <a:gd name="connsiteX1" fmla="*/ 546100 w 1223433"/>
              <a:gd name="connsiteY1" fmla="*/ 152518 h 207551"/>
              <a:gd name="connsiteX2" fmla="*/ 952500 w 1223433"/>
              <a:gd name="connsiteY2" fmla="*/ 118 h 207551"/>
              <a:gd name="connsiteX3" fmla="*/ 1223433 w 1223433"/>
              <a:gd name="connsiteY3" fmla="*/ 207551 h 20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33" h="207551">
                <a:moveTo>
                  <a:pt x="0" y="207551"/>
                </a:moveTo>
                <a:cubicBezTo>
                  <a:pt x="193675" y="197320"/>
                  <a:pt x="522817" y="157457"/>
                  <a:pt x="546100" y="152518"/>
                </a:cubicBezTo>
                <a:cubicBezTo>
                  <a:pt x="569383" y="147579"/>
                  <a:pt x="911578" y="-4821"/>
                  <a:pt x="952500" y="118"/>
                </a:cubicBezTo>
                <a:cubicBezTo>
                  <a:pt x="993422" y="5057"/>
                  <a:pt x="1190978" y="167687"/>
                  <a:pt x="1223433" y="207551"/>
                </a:cubicBezTo>
              </a:path>
            </a:pathLst>
          </a:custGeom>
          <a:noFill/>
          <a:ln w="76200" cmpd="sng">
            <a:solidFill>
              <a:srgbClr val="660066">
                <a:alpha val="7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12367" y="3340100"/>
            <a:ext cx="74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eRHIC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72025" y="3593983"/>
            <a:ext cx="1261533" cy="236126"/>
          </a:xfrm>
          <a:custGeom>
            <a:avLst/>
            <a:gdLst>
              <a:gd name="connsiteX0" fmla="*/ 0 w 1223433"/>
              <a:gd name="connsiteY0" fmla="*/ 207905 h 207905"/>
              <a:gd name="connsiteX1" fmla="*/ 546100 w 1223433"/>
              <a:gd name="connsiteY1" fmla="*/ 152872 h 207905"/>
              <a:gd name="connsiteX2" fmla="*/ 952500 w 1223433"/>
              <a:gd name="connsiteY2" fmla="*/ 472 h 207905"/>
              <a:gd name="connsiteX3" fmla="*/ 1223433 w 1223433"/>
              <a:gd name="connsiteY3" fmla="*/ 207905 h 207905"/>
              <a:gd name="connsiteX0" fmla="*/ 0 w 1223433"/>
              <a:gd name="connsiteY0" fmla="*/ 207821 h 207821"/>
              <a:gd name="connsiteX1" fmla="*/ 546100 w 1223433"/>
              <a:gd name="connsiteY1" fmla="*/ 152788 h 207821"/>
              <a:gd name="connsiteX2" fmla="*/ 952500 w 1223433"/>
              <a:gd name="connsiteY2" fmla="*/ 388 h 207821"/>
              <a:gd name="connsiteX3" fmla="*/ 1223433 w 1223433"/>
              <a:gd name="connsiteY3" fmla="*/ 207821 h 207821"/>
              <a:gd name="connsiteX0" fmla="*/ 0 w 1223433"/>
              <a:gd name="connsiteY0" fmla="*/ 207551 h 207551"/>
              <a:gd name="connsiteX1" fmla="*/ 546100 w 1223433"/>
              <a:gd name="connsiteY1" fmla="*/ 152518 h 207551"/>
              <a:gd name="connsiteX2" fmla="*/ 952500 w 1223433"/>
              <a:gd name="connsiteY2" fmla="*/ 118 h 207551"/>
              <a:gd name="connsiteX3" fmla="*/ 1223433 w 1223433"/>
              <a:gd name="connsiteY3" fmla="*/ 207551 h 207551"/>
              <a:gd name="connsiteX0" fmla="*/ 0 w 1223433"/>
              <a:gd name="connsiteY0" fmla="*/ 207551 h 207551"/>
              <a:gd name="connsiteX1" fmla="*/ 546100 w 1223433"/>
              <a:gd name="connsiteY1" fmla="*/ 152518 h 207551"/>
              <a:gd name="connsiteX2" fmla="*/ 952500 w 1223433"/>
              <a:gd name="connsiteY2" fmla="*/ 118 h 207551"/>
              <a:gd name="connsiteX3" fmla="*/ 1223433 w 1223433"/>
              <a:gd name="connsiteY3" fmla="*/ 207551 h 207551"/>
              <a:gd name="connsiteX0" fmla="*/ 0 w 1261533"/>
              <a:gd name="connsiteY0" fmla="*/ 207551 h 236126"/>
              <a:gd name="connsiteX1" fmla="*/ 546100 w 1261533"/>
              <a:gd name="connsiteY1" fmla="*/ 152518 h 236126"/>
              <a:gd name="connsiteX2" fmla="*/ 952500 w 1261533"/>
              <a:gd name="connsiteY2" fmla="*/ 118 h 236126"/>
              <a:gd name="connsiteX3" fmla="*/ 1261533 w 1261533"/>
              <a:gd name="connsiteY3" fmla="*/ 236126 h 2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533" h="236126">
                <a:moveTo>
                  <a:pt x="0" y="207551"/>
                </a:moveTo>
                <a:cubicBezTo>
                  <a:pt x="193675" y="197320"/>
                  <a:pt x="522817" y="157457"/>
                  <a:pt x="546100" y="152518"/>
                </a:cubicBezTo>
                <a:cubicBezTo>
                  <a:pt x="569383" y="147579"/>
                  <a:pt x="911578" y="-4821"/>
                  <a:pt x="952500" y="118"/>
                </a:cubicBezTo>
                <a:cubicBezTo>
                  <a:pt x="993422" y="5057"/>
                  <a:pt x="1229078" y="196262"/>
                  <a:pt x="1261533" y="236126"/>
                </a:cubicBezTo>
              </a:path>
            </a:pathLst>
          </a:custGeom>
          <a:noFill/>
          <a:ln w="76200" cmpd="sng">
            <a:solidFill>
              <a:srgbClr val="660066">
                <a:alpha val="7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81900" y="3805767"/>
            <a:ext cx="270933" cy="414866"/>
          </a:xfrm>
          <a:prstGeom prst="rect">
            <a:avLst/>
          </a:prstGeom>
          <a:noFill/>
          <a:ln>
            <a:solidFill>
              <a:srgbClr val="008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32500" y="2362200"/>
            <a:ext cx="201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revised  Oct 2013 CEH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0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HENIXschemati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1" r="21037"/>
          <a:stretch/>
        </p:blipFill>
        <p:spPr>
          <a:xfrm>
            <a:off x="124700" y="629402"/>
            <a:ext cx="8639972" cy="3811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ePHENIX</a:t>
            </a:r>
            <a:r>
              <a:rPr lang="en-US" dirty="0" smtClean="0"/>
              <a:t> (</a:t>
            </a:r>
            <a:r>
              <a:rPr lang="en-US" dirty="0" err="1" smtClean="0"/>
              <a:t>fsPHENIX</a:t>
            </a:r>
            <a:r>
              <a:rPr lang="en-US" dirty="0" smtClean="0"/>
              <a:t>) Detector Concept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4700" y="4322613"/>
            <a:ext cx="4351338" cy="2517569"/>
          </a:xfrm>
        </p:spPr>
        <p:txBody>
          <a:bodyPr/>
          <a:lstStyle/>
          <a:p>
            <a:r>
              <a:rPr lang="en-US" dirty="0" err="1" smtClean="0"/>
              <a:t>fsPHENIX</a:t>
            </a:r>
            <a:r>
              <a:rPr lang="en-US" dirty="0" smtClean="0"/>
              <a:t> definition: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with hadron </a:t>
            </a:r>
            <a:r>
              <a:rPr lang="en-US" dirty="0" err="1" smtClean="0"/>
              <a:t>endcap</a:t>
            </a:r>
            <a:endParaRPr lang="en-US" dirty="0" smtClean="0"/>
          </a:p>
          <a:p>
            <a:pPr lvl="1"/>
            <a:r>
              <a:rPr lang="en-US" dirty="0" smtClean="0"/>
              <a:t>Adds GEM-tracking, RICH, Aerogel, </a:t>
            </a:r>
            <a:r>
              <a:rPr lang="en-US" dirty="0" err="1" smtClean="0"/>
              <a:t>addn’l</a:t>
            </a:r>
            <a:r>
              <a:rPr lang="en-US" dirty="0" smtClean="0"/>
              <a:t> </a:t>
            </a:r>
            <a:r>
              <a:rPr lang="en-US" dirty="0" err="1" smtClean="0"/>
              <a:t>ecal</a:t>
            </a:r>
            <a:r>
              <a:rPr lang="en-US" dirty="0" smtClean="0"/>
              <a:t> &amp; </a:t>
            </a:r>
            <a:r>
              <a:rPr lang="en-US" dirty="0" err="1" smtClean="0"/>
              <a:t>hcal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Leaves </a:t>
            </a:r>
            <a:r>
              <a:rPr lang="en-US" dirty="0" err="1" smtClean="0"/>
              <a:t>sPHENIX</a:t>
            </a:r>
            <a:r>
              <a:rPr lang="en-US" dirty="0" smtClean="0"/>
              <a:t> barrel unchanged.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1"/>
          </p:nvPr>
        </p:nvSpPr>
        <p:spPr>
          <a:xfrm>
            <a:off x="4314599" y="4332513"/>
            <a:ext cx="4663145" cy="2517569"/>
          </a:xfrm>
        </p:spPr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PHENIX</a:t>
            </a:r>
            <a:r>
              <a:rPr lang="en-US" dirty="0" smtClean="0"/>
              <a:t> definition:</a:t>
            </a:r>
          </a:p>
          <a:p>
            <a:pPr lvl="1"/>
            <a:r>
              <a:rPr lang="en-US" dirty="0" err="1" smtClean="0"/>
              <a:t>fsPHENIX</a:t>
            </a:r>
            <a:r>
              <a:rPr lang="en-US" dirty="0" smtClean="0"/>
              <a:t> with electron </a:t>
            </a:r>
            <a:r>
              <a:rPr lang="en-US" dirty="0" err="1" smtClean="0"/>
              <a:t>endcap</a:t>
            </a:r>
            <a:endParaRPr lang="en-US" dirty="0" smtClean="0"/>
          </a:p>
          <a:p>
            <a:pPr lvl="1"/>
            <a:r>
              <a:rPr lang="en-US" dirty="0" smtClean="0"/>
              <a:t>Removes silicon tracking</a:t>
            </a:r>
          </a:p>
          <a:p>
            <a:pPr lvl="1"/>
            <a:r>
              <a:rPr lang="en-US" dirty="0" smtClean="0"/>
              <a:t>Adds crystal </a:t>
            </a:r>
            <a:r>
              <a:rPr lang="en-US" dirty="0" err="1" smtClean="0"/>
              <a:t>emcal</a:t>
            </a:r>
            <a:r>
              <a:rPr lang="en-US" dirty="0" smtClean="0"/>
              <a:t>, TPC, DIRC.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1003" y="6229211"/>
            <a:ext cx="52036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Discussing </a:t>
            </a:r>
            <a:r>
              <a:rPr kumimoji="1"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ePHENIX</a:t>
            </a:r>
            <a:r>
              <a:rPr kumimoji="1"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 covers all of </a:t>
            </a:r>
            <a:r>
              <a:rPr kumimoji="1"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fsPHENIX</a:t>
            </a:r>
            <a:endParaRPr kumimoji="1"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8287815" y="3129284"/>
            <a:ext cx="732365" cy="553719"/>
          </a:xfrm>
          <a:prstGeom prst="rightArrow">
            <a:avLst>
              <a:gd name="adj1" fmla="val 11773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864" y="508000"/>
            <a:ext cx="680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TK </a:t>
            </a:r>
            <a:r>
              <a:rPr lang="en-US" dirty="0" err="1" smtClean="0"/>
              <a:t>Hemmick</a:t>
            </a:r>
            <a:r>
              <a:rPr lang="en-US" dirty="0"/>
              <a:t>, </a:t>
            </a:r>
            <a:r>
              <a:rPr lang="en-US" sz="1400" dirty="0"/>
              <a:t>Future Trends </a:t>
            </a:r>
            <a:r>
              <a:rPr lang="en-US" sz="1400" dirty="0" smtClean="0"/>
              <a:t>in High Energy Nuclear Collisions, Beijing 2013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2200" y="1659467"/>
            <a:ext cx="2458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BaBAR</a:t>
            </a:r>
            <a:r>
              <a:rPr lang="en-US" sz="2400" dirty="0" smtClean="0"/>
              <a:t> Solenoid</a:t>
            </a:r>
            <a:endParaRPr lang="en-US" sz="2400" dirty="0"/>
          </a:p>
        </p:txBody>
      </p:sp>
      <p:sp>
        <p:nvSpPr>
          <p:cNvPr id="9" name="Trapezoid 8"/>
          <p:cNvSpPr/>
          <p:nvPr/>
        </p:nvSpPr>
        <p:spPr bwMode="auto">
          <a:xfrm rot="16200000">
            <a:off x="8197849" y="2963337"/>
            <a:ext cx="175684" cy="912283"/>
          </a:xfrm>
          <a:prstGeom prst="trapezoid">
            <a:avLst>
              <a:gd name="adj" fmla="val 4303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 flipV="1">
            <a:off x="8740775" y="3340101"/>
            <a:ext cx="3175" cy="1619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35900" y="3206750"/>
            <a:ext cx="13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40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cap="none" dirty="0" err="1" smtClean="0">
                <a:latin typeface="Comic Sans MS" charset="0"/>
                <a:cs typeface="Comic Sans MS" charset="0"/>
              </a:rPr>
              <a:t>e</a:t>
            </a:r>
            <a:r>
              <a:rPr lang="en-US" sz="2800" dirty="0" err="1" smtClean="0">
                <a:latin typeface="Comic Sans MS" charset="0"/>
                <a:cs typeface="Comic Sans MS" charset="0"/>
              </a:rPr>
              <a:t>RHIC</a:t>
            </a:r>
            <a:r>
              <a:rPr lang="en-US" sz="2800" dirty="0" smtClean="0">
                <a:latin typeface="Comic Sans MS" charset="0"/>
                <a:cs typeface="Comic Sans MS" charset="0"/>
              </a:rPr>
              <a:t>: </a:t>
            </a:r>
            <a:r>
              <a:rPr lang="en-US" sz="2800" dirty="0">
                <a:latin typeface="Comic Sans MS" charset="0"/>
                <a:cs typeface="Comic Sans MS" charset="0"/>
              </a:rPr>
              <a:t>high-luminosity </a:t>
            </a:r>
            <a:r>
              <a:rPr lang="en-US" sz="2800" dirty="0" smtClean="0">
                <a:latin typeface="Comic Sans MS" charset="0"/>
                <a:cs typeface="Comic Sans MS" charset="0"/>
              </a:rPr>
              <a:t>IR</a:t>
            </a:r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998A-54CD-3E4F-9E45-07D813DEB275}" type="slidenum">
              <a:rPr lang="en-US"/>
              <a:pPr/>
              <a:t>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4594226"/>
            <a:ext cx="8488363" cy="16880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10 mrad crossing angle and crab-crossing</a:t>
            </a:r>
          </a:p>
          <a:p>
            <a:pPr>
              <a:defRPr/>
            </a:pPr>
            <a:r>
              <a:rPr lang="en-US" sz="1800" dirty="0" smtClean="0"/>
              <a:t>High gradient (200 T/</a:t>
            </a:r>
            <a:r>
              <a:rPr lang="en-US" sz="1800" dirty="0" err="1" smtClean="0"/>
              <a:t>m</a:t>
            </a:r>
            <a:r>
              <a:rPr lang="en-US" sz="1800" dirty="0" smtClean="0"/>
              <a:t>) large aperture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</a:t>
            </a:r>
            <a:r>
              <a:rPr lang="en-US" sz="1800" i="1" dirty="0" smtClean="0"/>
              <a:t> </a:t>
            </a:r>
            <a:r>
              <a:rPr lang="en-US" sz="1800" dirty="0" smtClean="0"/>
              <a:t>focusing magnets</a:t>
            </a:r>
          </a:p>
          <a:p>
            <a:pPr>
              <a:defRPr/>
            </a:pPr>
            <a:r>
              <a:rPr lang="en-US" sz="1800" dirty="0" smtClean="0"/>
              <a:t>Arranged free-field electron pass through the hadron quad-triplet</a:t>
            </a:r>
          </a:p>
          <a:p>
            <a:pPr>
              <a:defRPr/>
            </a:pPr>
            <a:r>
              <a:rPr lang="en-US" sz="1800" dirty="0" smtClean="0"/>
              <a:t>Integration with the detector: efficient separation and registration of low angle collision products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1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450"/>
            <a:ext cx="639762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21438" y="923925"/>
            <a:ext cx="2533650" cy="2768600"/>
            <a:chOff x="6121400" y="589432"/>
            <a:chExt cx="3022600" cy="3051409"/>
          </a:xfrm>
        </p:grpSpPr>
        <p:pic>
          <p:nvPicPr>
            <p:cNvPr id="151573" name="Picture 5" descr="Screen shot 2010-07-30 at 2.32.2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400" y="1079500"/>
              <a:ext cx="3022600" cy="25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74" name="TextBox 6"/>
            <p:cNvSpPr txBox="1">
              <a:spLocks noChangeArrowheads="1"/>
            </p:cNvSpPr>
            <p:nvPr/>
          </p:nvSpPr>
          <p:spPr bwMode="auto">
            <a:xfrm>
              <a:off x="6494281" y="589432"/>
              <a:ext cx="2200277" cy="3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cs typeface="Comic Sans MS" charset="0"/>
                </a:rPr>
                <a:t>Proton beam lattice</a:t>
              </a:r>
            </a:p>
          </p:txBody>
        </p:sp>
      </p:grpSp>
      <p:sp>
        <p:nvSpPr>
          <p:cNvPr id="151557" name="Text Box 55"/>
          <p:cNvSpPr txBox="1">
            <a:spLocks noChangeArrowheads="1"/>
          </p:cNvSpPr>
          <p:nvPr/>
        </p:nvSpPr>
        <p:spPr bwMode="auto">
          <a:xfrm>
            <a:off x="4084108" y="6131983"/>
            <a:ext cx="458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cs typeface="Comic Sans MS" charset="0"/>
              </a:rPr>
              <a:t>© D.Trbojevic, B.Parker, S. Tepikian, J. Beebe-Wang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373563" y="2752725"/>
            <a:ext cx="457200" cy="12700"/>
          </a:xfrm>
          <a:prstGeom prst="straightConnector1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17963" y="1203325"/>
            <a:ext cx="495300" cy="8890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560" name="TextBox 14"/>
          <p:cNvSpPr txBox="1">
            <a:spLocks noChangeArrowheads="1"/>
          </p:cNvSpPr>
          <p:nvPr/>
        </p:nvSpPr>
        <p:spPr bwMode="auto">
          <a:xfrm>
            <a:off x="4437063" y="26765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1800" b="1" dirty="0">
                <a:solidFill>
                  <a:srgbClr val="DD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51561" name="TextBox 15"/>
          <p:cNvSpPr txBox="1">
            <a:spLocks noChangeArrowheads="1"/>
          </p:cNvSpPr>
          <p:nvPr/>
        </p:nvSpPr>
        <p:spPr bwMode="auto">
          <a:xfrm>
            <a:off x="4081463" y="9239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pic>
        <p:nvPicPr>
          <p:cNvPr id="151565" name="Picture 26" descr="Screen shot 2011-03-09 at 4.05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063625"/>
            <a:ext cx="10318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1600" y="3873500"/>
            <a:ext cx="5478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eRHIC</a:t>
            </a:r>
            <a:r>
              <a:rPr kumimoji="1"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 - High-</a:t>
            </a:r>
            <a:r>
              <a:rPr kumimoji="1"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lumi</a:t>
            </a:r>
            <a:r>
              <a:rPr kumimoji="1"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 IR with β*=5 cm, l*=4.5 m</a:t>
            </a:r>
            <a:br>
              <a:rPr kumimoji="1"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kumimoji="1"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        </a:t>
            </a:r>
            <a:r>
              <a:rPr kumimoji="1"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  <a:sym typeface="Wingdings"/>
              </a:rPr>
              <a:t></a:t>
            </a:r>
            <a:r>
              <a:rPr kumimoji="1"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1"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  <a:sym typeface="Wingdings"/>
              </a:rPr>
              <a:t>10</a:t>
            </a:r>
            <a:r>
              <a:rPr kumimoji="1" lang="en-US" b="1" baseline="30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  <a:sym typeface="Wingdings"/>
              </a:rPr>
              <a:t>34</a:t>
            </a:r>
            <a:r>
              <a:rPr kumimoji="1"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  <a:sym typeface="Wingdings"/>
              </a:rPr>
              <a:t> cm</a:t>
            </a:r>
            <a:r>
              <a:rPr kumimoji="1" lang="en-US" b="1" baseline="30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  <a:sym typeface="Wingdings"/>
              </a:rPr>
              <a:t>-2</a:t>
            </a:r>
            <a:r>
              <a:rPr kumimoji="1"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  <a:sym typeface="Wingdings"/>
              </a:rPr>
              <a:t> s</a:t>
            </a:r>
            <a:r>
              <a:rPr kumimoji="1" lang="en-US" b="1" baseline="30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  <a:sym typeface="Wingdings"/>
              </a:rPr>
              <a:t>-1</a:t>
            </a:r>
            <a:endParaRPr kumimoji="1" lang="en-US" b="1" baseline="300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DIS-2013, Marseille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56846" y="552148"/>
            <a:ext cx="2734232" cy="4369102"/>
            <a:chOff x="430183" y="1197732"/>
            <a:chExt cx="3767257" cy="5596768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/>
            <a:srcRect t="8798" r="7619" b="1466"/>
            <a:stretch>
              <a:fillRect/>
            </a:stretch>
          </p:blipFill>
          <p:spPr bwMode="auto">
            <a:xfrm>
              <a:off x="503400" y="1197732"/>
              <a:ext cx="3484400" cy="293045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20" name="Rectangle 5"/>
            <p:cNvSpPr>
              <a:spLocks/>
            </p:cNvSpPr>
            <p:nvPr/>
          </p:nvSpPr>
          <p:spPr bwMode="auto">
            <a:xfrm>
              <a:off x="1029295" y="1378059"/>
              <a:ext cx="840712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ea typeface="Gill Sans" charset="0"/>
                  <a:cs typeface="Gill Sans" charset="0"/>
                </a:rPr>
                <a:t>20x250</a:t>
              </a:r>
              <a:endParaRPr lang="en-US" dirty="0">
                <a:solidFill>
                  <a:srgbClr val="FF00FF"/>
                </a:solidFill>
                <a:ea typeface="Gill Sans" charset="0"/>
                <a:cs typeface="Gill Sans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7"/>
            <a:srcRect l="5172" t="7627" r="7241"/>
            <a:stretch>
              <a:fillRect/>
            </a:stretch>
          </p:blipFill>
          <p:spPr bwMode="auto">
            <a:xfrm>
              <a:off x="430183" y="4099348"/>
              <a:ext cx="3767257" cy="269515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22" name="Rectangle 5"/>
            <p:cNvSpPr>
              <a:spLocks/>
            </p:cNvSpPr>
            <p:nvPr/>
          </p:nvSpPr>
          <p:spPr bwMode="auto">
            <a:xfrm>
              <a:off x="2987675" y="4205793"/>
              <a:ext cx="840712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ea typeface="Gill Sans" charset="0"/>
                  <a:cs typeface="Gill Sans" charset="0"/>
                </a:rPr>
                <a:t>20x250</a:t>
              </a:r>
              <a:endParaRPr lang="en-US" dirty="0">
                <a:solidFill>
                  <a:srgbClr val="FF00FF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7"/>
            <p:cNvSpPr>
              <a:spLocks/>
            </p:cNvSpPr>
            <p:nvPr/>
          </p:nvSpPr>
          <p:spPr bwMode="auto">
            <a:xfrm>
              <a:off x="1175817" y="5721568"/>
              <a:ext cx="1020812" cy="24622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Generated</a:t>
              </a:r>
            </a:p>
          </p:txBody>
        </p:sp>
        <p:sp>
          <p:nvSpPr>
            <p:cNvPr id="24" name="Rectangle 8"/>
            <p:cNvSpPr>
              <a:spLocks/>
            </p:cNvSpPr>
            <p:nvPr/>
          </p:nvSpPr>
          <p:spPr bwMode="auto">
            <a:xfrm>
              <a:off x="1209303" y="6001960"/>
              <a:ext cx="2215250" cy="24622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Quad aperture limited</a:t>
              </a:r>
            </a:p>
          </p:txBody>
        </p:sp>
        <p:sp>
          <p:nvSpPr>
            <p:cNvPr id="25" name="Rectangle 9"/>
            <p:cNvSpPr>
              <a:spLocks/>
            </p:cNvSpPr>
            <p:nvPr/>
          </p:nvSpPr>
          <p:spPr bwMode="auto">
            <a:xfrm>
              <a:off x="1188518" y="6234330"/>
              <a:ext cx="2159546" cy="24622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RP (at 20m) accepted </a:t>
              </a: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715244" y="6364139"/>
              <a:ext cx="429741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703659" y="6141815"/>
              <a:ext cx="428625" cy="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703659" y="5861422"/>
              <a:ext cx="428625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88664" y="2015068"/>
            <a:ext cx="2438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DVCS: Q</a:t>
            </a:r>
            <a:r>
              <a:rPr lang="en-US" baseline="30000" dirty="0" smtClean="0"/>
              <a:t>2</a:t>
            </a:r>
            <a:r>
              <a:rPr lang="en-US" dirty="0"/>
              <a:t>&gt;1 GeV,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0.01</a:t>
            </a:r>
            <a:r>
              <a:rPr lang="en-US" dirty="0"/>
              <a:t>&lt;y&lt;0.95, </a:t>
            </a:r>
            <a:r>
              <a:rPr lang="en-US" dirty="0" err="1"/>
              <a:t>E</a:t>
            </a:r>
            <a:r>
              <a:rPr lang="en-US" baseline="-25000" dirty="0" err="1">
                <a:latin typeface="Symbol" charset="2"/>
                <a:cs typeface="Symbol" charset="2"/>
              </a:rPr>
              <a:t>g</a:t>
            </a:r>
            <a:r>
              <a:rPr lang="en-US" dirty="0"/>
              <a:t>&gt;1 </a:t>
            </a:r>
            <a:r>
              <a:rPr lang="en-US" dirty="0" smtClean="0"/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HallA-DVCS-E12-06-1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allA-DVCS-E12-06-1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HallA-DVCS-E12-06-1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HallA-DVCS-E12-06-1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HallA-DVCS-E12-06-1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HallA-DVCS-E12-06-1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5841</TotalTime>
  <Words>1998</Words>
  <Application>Microsoft Macintosh PowerPoint</Application>
  <PresentationFormat>On-screen Show (4:3)</PresentationFormat>
  <Paragraphs>507</Paragraphs>
  <Slides>27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HallA-DVCS-E12-06-114</vt:lpstr>
      <vt:lpstr>3_Crayons</vt:lpstr>
      <vt:lpstr>Crayons</vt:lpstr>
      <vt:lpstr>1_HallA-DVCS-E12-06-114</vt:lpstr>
      <vt:lpstr>2_HallA-DVCS-E12-06-114</vt:lpstr>
      <vt:lpstr>3_HallA-DVCS-E12-06-114</vt:lpstr>
      <vt:lpstr>4_HallA-DVCS-E12-06-114</vt:lpstr>
      <vt:lpstr>5_HallA-DVCS-E12-06-114</vt:lpstr>
      <vt:lpstr>Equation</vt:lpstr>
      <vt:lpstr> Electron-Ion Collider  Polarized Light Ions </vt:lpstr>
      <vt:lpstr>Why a Polarized Electron-Ion Collider?</vt:lpstr>
      <vt:lpstr>Polarized Ion Species Longitudinal and Transverse at IP</vt:lpstr>
      <vt:lpstr>PowerPoint Presentation</vt:lpstr>
      <vt:lpstr>Nuclear Spectral Functions</vt:lpstr>
      <vt:lpstr>The EMC Effect and NN Correlations </vt:lpstr>
      <vt:lpstr>MEIC-EIC(Jlab) and eRHIC Performance</vt:lpstr>
      <vt:lpstr>ePHENIX (fsPHENIX) Detector Concept</vt:lpstr>
      <vt:lpstr>eRHIC: high-luminosity IR</vt:lpstr>
      <vt:lpstr>PowerPoint Presentation</vt:lpstr>
      <vt:lpstr>PowerPoint Presentation</vt:lpstr>
      <vt:lpstr>PowerPoint Presentation</vt:lpstr>
      <vt:lpstr>PowerPoint Presentation</vt:lpstr>
      <vt:lpstr>The Deuteron</vt:lpstr>
      <vt:lpstr>Proton Spectator Tagging  in the Deuteron</vt:lpstr>
      <vt:lpstr>Neutron Spectator Tagging  in the Deuteron</vt:lpstr>
      <vt:lpstr>3He(e,e’NSNS)X</vt:lpstr>
      <vt:lpstr>How to Tell the Spectator Nucleons from the Active Nucleon?</vt:lpstr>
      <vt:lpstr>A high-luminosity Electron-Ion Collider</vt:lpstr>
      <vt:lpstr>Back-up Slides</vt:lpstr>
      <vt:lpstr>PowerPoint Presentation</vt:lpstr>
      <vt:lpstr>eRHIC: design luminosity</vt:lpstr>
      <vt:lpstr>eRHIC: design luminosity</vt:lpstr>
      <vt:lpstr>PowerPoint Presentation</vt:lpstr>
      <vt:lpstr>PowerPoint Presentation</vt:lpstr>
      <vt:lpstr>Spectator tagging in a collider</vt:lpstr>
      <vt:lpstr>Nuclear Spectral Functions</vt:lpstr>
    </vt:vector>
  </TitlesOfParts>
  <Company>Université Blaise Pascal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Electron-Ion Collider Polarized Light Ions  recent EIC white papers:  arXiv:1212.1701  arXiv:1209.0757</dc:title>
  <dc:creator>Charles Earl Hyde</dc:creator>
  <cp:lastModifiedBy>Charles Earl Hyde</cp:lastModifiedBy>
  <cp:revision>106</cp:revision>
  <dcterms:created xsi:type="dcterms:W3CDTF">2013-10-17T01:16:13Z</dcterms:created>
  <dcterms:modified xsi:type="dcterms:W3CDTF">2013-10-22T03:14:42Z</dcterms:modified>
</cp:coreProperties>
</file>