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79" r:id="rId2"/>
    <p:sldId id="281" r:id="rId3"/>
    <p:sldId id="282" r:id="rId4"/>
    <p:sldId id="283" r:id="rId5"/>
    <p:sldId id="285" r:id="rId6"/>
    <p:sldId id="284" r:id="rId7"/>
    <p:sldId id="286" r:id="rId8"/>
    <p:sldId id="287" r:id="rId9"/>
    <p:sldId id="277" r:id="rId10"/>
    <p:sldId id="262" r:id="rId11"/>
    <p:sldId id="265" r:id="rId12"/>
    <p:sldId id="266" r:id="rId13"/>
    <p:sldId id="276" r:id="rId14"/>
    <p:sldId id="269" r:id="rId15"/>
    <p:sldId id="27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9CFF"/>
    <a:srgbClr val="077A21"/>
    <a:srgbClr val="0000FF"/>
    <a:srgbClr val="1787FF"/>
    <a:srgbClr val="FFB428"/>
    <a:srgbClr val="FF7E07"/>
    <a:srgbClr val="0AFF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591" autoAdjust="0"/>
  </p:normalViewPr>
  <p:slideViewPr>
    <p:cSldViewPr snapToGrid="0">
      <p:cViewPr>
        <p:scale>
          <a:sx n="100" d="100"/>
          <a:sy n="100" d="100"/>
        </p:scale>
        <p:origin x="-208" y="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8A950-5762-5543-BBC0-0833964A46CF}" type="datetimeFigureOut">
              <a:rPr lang="en-US" smtClean="0"/>
              <a:t>4/13/13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EF0F4-E0E5-5540-A576-5C773B085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81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041A39F-C381-1941-99EC-B4C159042649}" type="slidenum">
              <a:rPr lang="en-US"/>
              <a:pPr/>
              <a:t>4</a:t>
            </a:fld>
            <a:endParaRPr lang="en-US"/>
          </a:p>
        </p:txBody>
      </p:sp>
      <p:sp>
        <p:nvSpPr>
          <p:cNvPr id="46081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608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E371031-B21A-2D41-BF2A-DBD231427891}" type="slidenum">
              <a:rPr lang="en-US"/>
              <a:pPr/>
              <a:t>9</a:t>
            </a:fld>
            <a:endParaRPr lang="en-US"/>
          </a:p>
        </p:txBody>
      </p:sp>
      <p:sp>
        <p:nvSpPr>
          <p:cNvPr id="3788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3789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C67429A-F64F-B749-949D-9168BA9AAAF4}" type="slidenum">
              <a:rPr lang="en-US"/>
              <a:pPr/>
              <a:t>11</a:t>
            </a:fld>
            <a:endParaRPr lang="en-US"/>
          </a:p>
        </p:txBody>
      </p:sp>
      <p:sp>
        <p:nvSpPr>
          <p:cNvPr id="47105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7106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1EF0F4-E0E5-5540-A576-5C773B0855B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867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3346E16-4E9B-4158-B1B5-ABCCC99B1B1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81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73FD4C4-6CB8-D645-9058-F3EACE8922F7}" type="slidenum">
              <a:rPr lang="en-US"/>
              <a:pPr/>
              <a:t>15</a:t>
            </a:fld>
            <a:endParaRPr lang="en-US"/>
          </a:p>
        </p:txBody>
      </p:sp>
      <p:sp>
        <p:nvSpPr>
          <p:cNvPr id="56321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632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4/13/13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91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4/13/13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5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4/13/13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4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4/13/13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584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4/13/13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2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4/13/13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826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4/13/13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573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4/13/13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76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4/13/13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1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4/13/13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87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4/13/13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45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0">
              <a:schemeClr val="bg1"/>
            </a:gs>
            <a:gs pos="100000">
              <a:srgbClr val="FFFF00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16191-D53B-6F4D-8024-586159111C59}" type="datetimeFigureOut">
              <a:rPr lang="en-US" smtClean="0"/>
              <a:t>4/13/13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225C5-CE7D-6E48-9CEF-D87B60D00C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65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0090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FF0000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660066"/>
        </a:buClr>
        <a:buFont typeface="Wingdings" charset="2"/>
        <a:buChar char="u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rxiv.org/abs/1209.0757" TargetMode="External"/><Relationship Id="rId4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arXiv.org/abs/arXiv:1212.1701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rXiv.org/abs/arXiv:1212.1701" TargetMode="External"/><Relationship Id="rId3" Type="http://schemas.openxmlformats.org/officeDocument/2006/relationships/hyperlink" Target="http://arxiv.org/abs/1209.0757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oleObject" Target="../embeddings/oleObject1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6503"/>
            <a:ext cx="7772400" cy="2614497"/>
          </a:xfrm>
        </p:spPr>
        <p:txBody>
          <a:bodyPr>
            <a:normAutofit/>
          </a:bodyPr>
          <a:lstStyle/>
          <a:p>
            <a:r>
              <a:rPr lang="en-US" dirty="0" smtClean="0"/>
              <a:t>DVCS on the Proton and Nuclei in an Electron-</a:t>
            </a:r>
            <a:r>
              <a:rPr lang="en-US" dirty="0"/>
              <a:t>Ion Collider</a:t>
            </a:r>
            <a:br>
              <a:rPr lang="en-US" dirty="0"/>
            </a:br>
            <a:r>
              <a:rPr lang="en-US" sz="2800" dirty="0"/>
              <a:t>Recent </a:t>
            </a:r>
            <a:r>
              <a:rPr lang="en-US" sz="2800" dirty="0" smtClean="0"/>
              <a:t>EIC white </a:t>
            </a:r>
            <a:r>
              <a:rPr lang="en-US" sz="2800" dirty="0"/>
              <a:t>papers</a:t>
            </a:r>
            <a:r>
              <a:rPr lang="en-US" sz="2800" dirty="0" smtClean="0"/>
              <a:t>:</a:t>
            </a:r>
            <a:br>
              <a:rPr lang="en-US" sz="2800" dirty="0" smtClean="0"/>
            </a:br>
            <a:r>
              <a:rPr lang="en-US" sz="2800" dirty="0" smtClean="0"/>
              <a:t> </a:t>
            </a:r>
            <a:r>
              <a:rPr lang="en-US" sz="2800" b="1" dirty="0">
                <a:hlinkClick r:id="rId2"/>
              </a:rPr>
              <a:t>arXiv:1212.1701</a:t>
            </a:r>
            <a:r>
              <a:rPr lang="en-US" sz="2800" b="1" dirty="0"/>
              <a:t>  </a:t>
            </a:r>
            <a:r>
              <a:rPr lang="en-US" sz="2800" dirty="0">
                <a:hlinkClick r:id="rId3"/>
              </a:rPr>
              <a:t>arXiv:1209.0757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36090" y="3486112"/>
            <a:ext cx="3635856" cy="2178177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C. Hyde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Old Dominion University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83934" y="5405674"/>
            <a:ext cx="18747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APS April Meeting</a:t>
            </a:r>
          </a:p>
          <a:p>
            <a:r>
              <a:rPr lang="en-US" dirty="0" smtClean="0"/>
              <a:t>13-16  April 2013</a:t>
            </a:r>
          </a:p>
          <a:p>
            <a:r>
              <a:rPr lang="en-US" dirty="0" smtClean="0"/>
              <a:t>Denver CO</a:t>
            </a:r>
            <a:endParaRPr lang="en-US" dirty="0"/>
          </a:p>
        </p:txBody>
      </p:sp>
      <p:pic>
        <p:nvPicPr>
          <p:cNvPr id="6" name="Picture 5" descr="DVCS-fig-cropped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904" y="3627128"/>
            <a:ext cx="2112412" cy="190798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92200" y="6070600"/>
            <a:ext cx="17625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e+p</a:t>
            </a:r>
            <a:r>
              <a:rPr lang="en-US" sz="2400" i="1" dirty="0" err="1" smtClean="0">
                <a:sym typeface="Wingdings"/>
              </a:rPr>
              <a:t>e+p+</a:t>
            </a:r>
            <a:r>
              <a:rPr lang="en-US" sz="2400" i="1" dirty="0" err="1" smtClean="0">
                <a:latin typeface="Symbol" charset="2"/>
                <a:cs typeface="Symbol" charset="2"/>
                <a:sym typeface="Wingdings"/>
              </a:rPr>
              <a:t>g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4026529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MEIC &amp; EIC Performance</a:t>
            </a:r>
            <a:endParaRPr lang="en-US" dirty="0"/>
          </a:p>
        </p:txBody>
      </p:sp>
      <p:pic>
        <p:nvPicPr>
          <p:cNvPr id="3" name="Picture 2" descr="CMlumi_ep_Feb2013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2" t="10191" b="48078"/>
          <a:stretch/>
        </p:blipFill>
        <p:spPr>
          <a:xfrm>
            <a:off x="342900" y="1189425"/>
            <a:ext cx="8768014" cy="5036965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1803400" y="3784600"/>
            <a:ext cx="6451600" cy="12700"/>
          </a:xfrm>
          <a:prstGeom prst="line">
            <a:avLst/>
          </a:prstGeom>
          <a:ln w="28575" cmpd="sng"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362700" y="3354169"/>
            <a:ext cx="7046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660066"/>
                </a:solidFill>
              </a:rPr>
              <a:t>10</a:t>
            </a:r>
            <a:r>
              <a:rPr lang="en-US" sz="2400" baseline="30000" dirty="0" smtClean="0">
                <a:solidFill>
                  <a:srgbClr val="660066"/>
                </a:solidFill>
              </a:rPr>
              <a:t>34</a:t>
            </a:r>
            <a:endParaRPr lang="en-US" sz="2400" dirty="0">
              <a:solidFill>
                <a:srgbClr val="660066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86100" y="3351734"/>
            <a:ext cx="254000" cy="13652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276594" y="3259660"/>
            <a:ext cx="7242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CLAS12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5295900" y="3073400"/>
            <a:ext cx="619556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sz="16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EIC</a:t>
            </a:r>
            <a:r>
              <a:rPr lang="en-US" dirty="0" smtClean="0">
                <a:solidFill>
                  <a:srgbClr val="0000FF"/>
                </a:solidFill>
              </a:rPr>
              <a:t>  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602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B98878B4-C9E7-3E40-BBDF-7D270AA318BF}" type="slidenum">
              <a:rPr lang="en-US"/>
              <a:pPr/>
              <a:t>11</a:t>
            </a:fld>
            <a:endParaRPr lang="en-US"/>
          </a:p>
        </p:txBody>
      </p:sp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744715" y="243284"/>
            <a:ext cx="7419776" cy="683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2452" rIns="81639" bIns="42452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en-US" sz="2900">
                <a:solidFill>
                  <a:srgbClr val="006633"/>
                </a:solidFill>
                <a:latin typeface="Times New Roman" charset="0"/>
                <a:cs typeface="Arial" charset="0"/>
              </a:rPr>
              <a:t>Neutron structure through spectator tagging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27" b="2480"/>
          <a:stretch>
            <a:fillRect/>
          </a:stretch>
        </p:blipFill>
        <p:spPr bwMode="auto">
          <a:xfrm>
            <a:off x="946379" y="1143000"/>
            <a:ext cx="3593931" cy="2419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7227" b="2480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267274" y="2984181"/>
            <a:ext cx="1842490" cy="255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42452" rIns="81639" bIns="42452">
            <a:spAutoFit/>
          </a:bodyPr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100000"/>
              </a:lnSpc>
              <a:buSzPct val="45000"/>
              <a:buFont typeface="Wingdings" charset="0"/>
              <a:buNone/>
            </a:pPr>
            <a:r>
              <a:rPr lang="de-DE" sz="1100"/>
              <a:t>smeared W spectrum on D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446215" y="1256725"/>
            <a:ext cx="1590261" cy="424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2452" rIns="81639" bIns="42452">
            <a:spAutoFit/>
          </a:bodyPr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100"/>
              <a:t>kinematically corrected W spectrum on </a:t>
            </a:r>
            <a:r>
              <a:rPr lang="en-US" sz="1100" i="1"/>
              <a:t>n</a:t>
            </a:r>
            <a:r>
              <a:rPr lang="en-US" sz="1100"/>
              <a:t> in D</a:t>
            </a: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 flipH="1" flipV="1">
            <a:off x="2065611" y="2637250"/>
            <a:ext cx="279448" cy="348370"/>
          </a:xfrm>
          <a:prstGeom prst="line">
            <a:avLst/>
          </a:prstGeom>
          <a:noFill/>
          <a:ln w="9360" cap="flat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2068491" y="1602216"/>
            <a:ext cx="1441" cy="414589"/>
          </a:xfrm>
          <a:prstGeom prst="line">
            <a:avLst/>
          </a:prstGeom>
          <a:noFill/>
          <a:ln w="9360" cap="flat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208541" y="3526890"/>
            <a:ext cx="3265508" cy="365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 sz="1300">
                <a:cs typeface="Times New Roman" charset="0"/>
              </a:rPr>
              <a:t>CLAS BoNuS data with tagged spectators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835464" y="4016335"/>
            <a:ext cx="4028636" cy="1379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>
            <a:lvl1pPr marL="300038" indent="-30003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 marL="741363" indent="-2841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726"/>
              </a:spcBef>
              <a:buFont typeface="Arial" charset="0"/>
              <a:buChar char="•"/>
            </a:pPr>
            <a:r>
              <a:rPr lang="en-US" dirty="0">
                <a:latin typeface="Times New Roman" charset="0"/>
              </a:rPr>
              <a:t>In fixed-target experiments, scattering on </a:t>
            </a:r>
            <a:r>
              <a:rPr lang="en-US" i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bound neutrons</a:t>
            </a:r>
            <a:r>
              <a:rPr lang="en-US" dirty="0">
                <a:latin typeface="Times New Roman" charset="0"/>
              </a:rPr>
              <a:t> is complicated</a:t>
            </a:r>
          </a:p>
          <a:p>
            <a:pPr lvl="1">
              <a:lnSpc>
                <a:spcPct val="90000"/>
              </a:lnSpc>
              <a:spcBef>
                <a:spcPts val="726"/>
              </a:spcBef>
              <a:buFont typeface="Times New Roman" charset="0"/>
              <a:buChar char="–"/>
            </a:pPr>
            <a:r>
              <a:rPr lang="en-US" sz="1500" dirty="0">
                <a:latin typeface="Times New Roman" charset="0"/>
              </a:rPr>
              <a:t>Fermi motion, nuclear effects</a:t>
            </a:r>
          </a:p>
          <a:p>
            <a:pPr lvl="1">
              <a:lnSpc>
                <a:spcPct val="90000"/>
              </a:lnSpc>
              <a:spcBef>
                <a:spcPts val="726"/>
              </a:spcBef>
              <a:buFont typeface="Times New Roman" charset="0"/>
              <a:buChar char="–"/>
            </a:pPr>
            <a:r>
              <a:rPr lang="en-US" sz="1500" dirty="0">
                <a:latin typeface="Times New Roman" charset="0"/>
              </a:rPr>
              <a:t>Low-momentum spectators</a:t>
            </a:r>
          </a:p>
          <a:p>
            <a:pPr lvl="1">
              <a:lnSpc>
                <a:spcPct val="90000"/>
              </a:lnSpc>
              <a:spcBef>
                <a:spcPts val="726"/>
              </a:spcBef>
              <a:buFont typeface="Times New Roman" charset="0"/>
              <a:buChar char="–"/>
            </a:pPr>
            <a:r>
              <a:rPr lang="en-US" sz="1500" dirty="0">
                <a:latin typeface="Times New Roman" charset="0"/>
              </a:rPr>
              <a:t>No polarization</a:t>
            </a:r>
          </a:p>
        </p:txBody>
      </p:sp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089" y="1012002"/>
            <a:ext cx="3508945" cy="497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6760050" y="1828224"/>
            <a:ext cx="1440" cy="4147334"/>
          </a:xfrm>
          <a:prstGeom prst="line">
            <a:avLst/>
          </a:prstGeom>
          <a:noFill/>
          <a:ln w="36720" cap="flat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5910182" y="1828224"/>
            <a:ext cx="1440" cy="4147334"/>
          </a:xfrm>
          <a:prstGeom prst="line">
            <a:avLst/>
          </a:prstGeom>
          <a:noFill/>
          <a:ln w="36720" cap="flat">
            <a:solidFill>
              <a:srgbClr val="FF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5387297" y="1828224"/>
            <a:ext cx="1441" cy="4147334"/>
          </a:xfrm>
          <a:prstGeom prst="line">
            <a:avLst/>
          </a:prstGeom>
          <a:noFill/>
          <a:ln w="36720" cap="flat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6628968" y="6040338"/>
            <a:ext cx="652526" cy="365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/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 sz="1300">
                <a:solidFill>
                  <a:srgbClr val="000000"/>
                </a:solidFill>
                <a:cs typeface="Times New Roman" charset="0"/>
              </a:rPr>
              <a:t>CLAS</a:t>
            </a:r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6858001" y="3298002"/>
            <a:ext cx="489754" cy="1439"/>
          </a:xfrm>
          <a:prstGeom prst="line">
            <a:avLst/>
          </a:prstGeom>
          <a:noFill/>
          <a:ln w="36720" cap="flat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5779100" y="6040338"/>
            <a:ext cx="750477" cy="365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 sz="1300">
                <a:cs typeface="Times New Roman" charset="0"/>
              </a:rPr>
              <a:t>CLAS + BoNuS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5224526" y="6040338"/>
            <a:ext cx="750476" cy="365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 sz="1300">
                <a:cs typeface="Times New Roman" charset="0"/>
              </a:rPr>
              <a:t>MEIC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835464" y="5608474"/>
            <a:ext cx="4064960" cy="724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>
            <a:lvl1pPr marL="300038" indent="-30003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726"/>
              </a:spcBef>
              <a:buFont typeface="Arial" charset="0"/>
              <a:buChar char="•"/>
            </a:pPr>
            <a:r>
              <a:rPr lang="en-US">
                <a:latin typeface="Times New Roman" charset="0"/>
              </a:rPr>
              <a:t>The MEIC is designed from the outset to tag spectators, and all nuclear fragments.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505700" y="5727700"/>
            <a:ext cx="965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Symbol" charset="2"/>
                <a:cs typeface="Symbol" charset="2"/>
              </a:rPr>
              <a:t>a» </a:t>
            </a:r>
            <a:r>
              <a:rPr lang="en-US" i="1" dirty="0" smtClean="0">
                <a:cs typeface="Symbol" charset="2"/>
              </a:rPr>
              <a:t>k</a:t>
            </a:r>
            <a:r>
              <a:rPr lang="en-US" i="1" dirty="0" smtClean="0">
                <a:latin typeface="Symbol" charset="2"/>
                <a:cs typeface="Symbol" charset="2"/>
              </a:rPr>
              <a:t>/M</a:t>
            </a:r>
            <a:endParaRPr lang="en-US" i="1" dirty="0">
              <a:latin typeface="Symbol" charset="2"/>
              <a:cs typeface="Symbol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8686758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Spectator tagging in a collider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49733" cy="4525963"/>
          </a:xfrm>
        </p:spPr>
        <p:txBody>
          <a:bodyPr>
            <a:normAutofit/>
          </a:bodyPr>
          <a:lstStyle/>
          <a:p>
            <a:r>
              <a:rPr lang="en-US" i="1" dirty="0" smtClean="0"/>
              <a:t>P</a:t>
            </a:r>
            <a:r>
              <a:rPr lang="en-US" i="1" baseline="-25000" dirty="0" smtClean="0"/>
              <a:t>D</a:t>
            </a:r>
            <a:r>
              <a:rPr lang="en-US" i="1" dirty="0" smtClean="0"/>
              <a:t> = 100 GeV/c </a:t>
            </a:r>
            <a:r>
              <a:rPr lang="en-US" dirty="0" smtClean="0"/>
              <a:t>deuteron</a:t>
            </a:r>
          </a:p>
          <a:p>
            <a:pPr lvl="1">
              <a:tabLst>
                <a:tab pos="5486400" algn="l"/>
              </a:tabLst>
            </a:pPr>
            <a:r>
              <a:rPr lang="en-US" i="1" dirty="0" err="1" smtClean="0"/>
              <a:t>p</a:t>
            </a:r>
            <a:r>
              <a:rPr lang="en-US" i="1" baseline="-25000" dirty="0" err="1" smtClean="0"/>
              <a:t>p</a:t>
            </a:r>
            <a:r>
              <a:rPr lang="en-US" i="1" baseline="-25000" dirty="0" smtClean="0"/>
              <a:t> </a:t>
            </a:r>
            <a:r>
              <a:rPr lang="en-US" i="1" dirty="0" smtClean="0">
                <a:latin typeface="Symbol" charset="2"/>
                <a:cs typeface="Symbol" charset="2"/>
              </a:rPr>
              <a:t>» (</a:t>
            </a:r>
            <a:r>
              <a:rPr lang="en-US" i="1" dirty="0" smtClean="0"/>
              <a:t>P</a:t>
            </a:r>
            <a:r>
              <a:rPr lang="en-US" i="1" baseline="-25000" dirty="0" smtClean="0"/>
              <a:t>D</a:t>
            </a:r>
            <a:r>
              <a:rPr lang="en-US" i="1" dirty="0" smtClean="0"/>
              <a:t>/2</a:t>
            </a:r>
            <a:r>
              <a:rPr lang="en-US" i="1" dirty="0" smtClean="0">
                <a:cs typeface="Symbol" charset="2"/>
              </a:rPr>
              <a:t>)(1+</a:t>
            </a:r>
            <a:r>
              <a:rPr lang="en-US" i="1" dirty="0" smtClean="0">
                <a:latin typeface="Symbol" charset="2"/>
                <a:cs typeface="Symbol" charset="2"/>
              </a:rPr>
              <a:t>a) + </a:t>
            </a:r>
            <a:r>
              <a:rPr lang="en-US" i="1" dirty="0" smtClean="0">
                <a:cs typeface="Symbol" charset="2"/>
              </a:rPr>
              <a:t>p</a:t>
            </a:r>
            <a:r>
              <a:rPr lang="en-US" i="1" baseline="-25000" dirty="0" smtClean="0">
                <a:sym typeface="Symbol"/>
              </a:rPr>
              <a:t></a:t>
            </a:r>
            <a:r>
              <a:rPr lang="en-US" dirty="0" smtClean="0">
                <a:sym typeface="Symbol"/>
              </a:rPr>
              <a:t> 	</a:t>
            </a:r>
          </a:p>
          <a:p>
            <a:pPr lvl="2">
              <a:tabLst>
                <a:tab pos="5486400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a &lt; </a:t>
            </a:r>
            <a:r>
              <a:rPr lang="en-US" dirty="0" smtClean="0">
                <a:cs typeface="Symbol" charset="2"/>
                <a:sym typeface="Symbol"/>
              </a:rPr>
              <a:t>50 MeV/1GeV,    </a:t>
            </a:r>
            <a:r>
              <a:rPr lang="en-US" i="1" dirty="0" err="1" smtClean="0">
                <a:latin typeface="Symbol" charset="2"/>
                <a:cs typeface="Symbol" charset="2"/>
                <a:sym typeface="Symbol"/>
              </a:rPr>
              <a:t>q</a:t>
            </a:r>
            <a:r>
              <a:rPr lang="en-US" i="1" baseline="-25000" dirty="0" err="1" smtClean="0">
                <a:cs typeface="Symbol" charset="2"/>
                <a:sym typeface="Symbol"/>
              </a:rPr>
              <a:t>S</a:t>
            </a:r>
            <a:r>
              <a:rPr lang="en-US" baseline="-25000" dirty="0" smtClean="0"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=</a:t>
            </a:r>
            <a:r>
              <a:rPr lang="en-US" i="1" dirty="0">
                <a:cs typeface="Symbol" charset="2"/>
              </a:rPr>
              <a:t>p</a:t>
            </a:r>
            <a:r>
              <a:rPr lang="en-US" i="1" baseline="-25000" dirty="0" smtClean="0">
                <a:sym typeface="Symbol"/>
              </a:rPr>
              <a:t> </a:t>
            </a:r>
            <a:r>
              <a:rPr lang="en-US" i="1" dirty="0" smtClean="0">
                <a:sym typeface="Symbol"/>
              </a:rPr>
              <a:t>/</a:t>
            </a:r>
            <a:r>
              <a:rPr lang="en-US" i="1" dirty="0">
                <a:latin typeface="Symbol" charset="2"/>
                <a:cs typeface="Symbol" charset="2"/>
              </a:rPr>
              <a:t>(</a:t>
            </a:r>
            <a:r>
              <a:rPr lang="en-US" i="1" dirty="0"/>
              <a:t>P</a:t>
            </a:r>
            <a:r>
              <a:rPr lang="en-US" i="1" baseline="-25000" dirty="0"/>
              <a:t>D</a:t>
            </a:r>
            <a:r>
              <a:rPr lang="en-US" i="1" dirty="0"/>
              <a:t>/2</a:t>
            </a:r>
            <a:r>
              <a:rPr lang="en-US" i="1" dirty="0" smtClean="0">
                <a:cs typeface="Symbol" charset="2"/>
              </a:rPr>
              <a:t>) ≤ 1 </a:t>
            </a:r>
            <a:r>
              <a:rPr lang="en-US" i="1" dirty="0" err="1" smtClean="0">
                <a:cs typeface="Symbol" charset="2"/>
              </a:rPr>
              <a:t>mrad</a:t>
            </a:r>
            <a:endParaRPr lang="en-US" i="1" dirty="0" smtClean="0">
              <a:cs typeface="Symbol" charset="2"/>
            </a:endParaRPr>
          </a:p>
          <a:p>
            <a:pPr lvl="1"/>
            <a:r>
              <a:rPr lang="en-US" i="1" dirty="0" err="1" smtClean="0">
                <a:cs typeface="Symbol" charset="2"/>
              </a:rPr>
              <a:t>p</a:t>
            </a:r>
            <a:r>
              <a:rPr lang="en-US" i="1" baseline="-25000" dirty="0" err="1" smtClean="0">
                <a:cs typeface="Symbol" charset="2"/>
              </a:rPr>
              <a:t>n</a:t>
            </a:r>
            <a:r>
              <a:rPr lang="en-US" i="1" dirty="0" smtClean="0">
                <a:cs typeface="Symbol" charset="2"/>
              </a:rPr>
              <a:t> </a:t>
            </a:r>
            <a:r>
              <a:rPr lang="en-US" i="1" baseline="-25000" dirty="0"/>
              <a:t> </a:t>
            </a:r>
            <a:r>
              <a:rPr lang="en-US" i="1" dirty="0">
                <a:latin typeface="Symbol" charset="2"/>
                <a:cs typeface="Symbol" charset="2"/>
              </a:rPr>
              <a:t>» </a:t>
            </a:r>
            <a:r>
              <a:rPr lang="en-US" i="1" dirty="0" smtClean="0">
                <a:cs typeface="Symbol" charset="2"/>
              </a:rPr>
              <a:t>(</a:t>
            </a:r>
            <a:r>
              <a:rPr lang="en-US" i="1" dirty="0"/>
              <a:t>P</a:t>
            </a:r>
            <a:r>
              <a:rPr lang="en-US" i="1" baseline="-25000" dirty="0"/>
              <a:t>D</a:t>
            </a:r>
            <a:r>
              <a:rPr lang="en-US" i="1" dirty="0"/>
              <a:t>/2</a:t>
            </a:r>
            <a:r>
              <a:rPr lang="en-US" i="1" dirty="0" smtClean="0">
                <a:cs typeface="Symbol" charset="2"/>
              </a:rPr>
              <a:t>)</a:t>
            </a:r>
            <a:r>
              <a:rPr lang="en-US" i="1" dirty="0">
                <a:cs typeface="Symbol" charset="2"/>
              </a:rPr>
              <a:t>(</a:t>
            </a:r>
            <a:r>
              <a:rPr lang="en-US" i="1" dirty="0" smtClean="0">
                <a:cs typeface="Symbol" charset="2"/>
              </a:rPr>
              <a:t>1–</a:t>
            </a:r>
            <a:r>
              <a:rPr lang="en-US" i="1" dirty="0" smtClean="0">
                <a:latin typeface="Symbol" charset="2"/>
                <a:cs typeface="Symbol" charset="2"/>
              </a:rPr>
              <a:t>a</a:t>
            </a:r>
            <a:r>
              <a:rPr lang="en-US" i="1" dirty="0">
                <a:latin typeface="Symbol" charset="2"/>
                <a:cs typeface="Symbol" charset="2"/>
              </a:rPr>
              <a:t>) –</a:t>
            </a:r>
            <a:r>
              <a:rPr lang="en-US" i="1" dirty="0" smtClean="0">
                <a:latin typeface="Symbol" charset="2"/>
                <a:cs typeface="Symbol" charset="2"/>
              </a:rPr>
              <a:t> </a:t>
            </a:r>
            <a:r>
              <a:rPr lang="en-US" i="1" dirty="0" smtClean="0">
                <a:cs typeface="Symbol" charset="2"/>
              </a:rPr>
              <a:t>p</a:t>
            </a:r>
            <a:r>
              <a:rPr lang="en-US" i="1" baseline="-25000" dirty="0" smtClean="0">
                <a:sym typeface="Symbol"/>
              </a:rPr>
              <a:t></a:t>
            </a:r>
          </a:p>
          <a:p>
            <a:pPr lvl="2"/>
            <a:r>
              <a:rPr lang="en-US" dirty="0" smtClean="0">
                <a:sym typeface="Symbol"/>
              </a:rPr>
              <a:t>Measure </a:t>
            </a:r>
            <a:r>
              <a:rPr lang="en-US" i="1" dirty="0" err="1" smtClean="0">
                <a:latin typeface="Symbol" charset="2"/>
                <a:cs typeface="Symbol" charset="2"/>
                <a:sym typeface="Symbol"/>
              </a:rPr>
              <a:t>q</a:t>
            </a:r>
            <a:r>
              <a:rPr lang="en-US" i="1" baseline="-25000" dirty="0" err="1" smtClean="0">
                <a:cs typeface="Symbol" charset="2"/>
                <a:sym typeface="Symbol"/>
              </a:rPr>
              <a:t>n</a:t>
            </a:r>
            <a:r>
              <a:rPr lang="en-US" i="1" dirty="0" smtClean="0">
                <a:latin typeface="Symbol" charset="2"/>
                <a:cs typeface="Symbol" charset="2"/>
              </a:rPr>
              <a:t>»</a:t>
            </a:r>
            <a:r>
              <a:rPr lang="en-US" baseline="-25000" dirty="0" smtClean="0">
                <a:cs typeface="Symbol" charset="2"/>
                <a:sym typeface="Symbol"/>
              </a:rPr>
              <a:t> </a:t>
            </a:r>
            <a:r>
              <a:rPr lang="en-US" i="1" dirty="0">
                <a:cs typeface="Symbol" charset="2"/>
              </a:rPr>
              <a:t>p</a:t>
            </a:r>
            <a:r>
              <a:rPr lang="en-US" i="1" baseline="-25000" dirty="0">
                <a:sym typeface="Symbol"/>
              </a:rPr>
              <a:t> </a:t>
            </a:r>
            <a:r>
              <a:rPr lang="en-US" i="1" dirty="0">
                <a:sym typeface="Symbol"/>
              </a:rPr>
              <a:t>/</a:t>
            </a:r>
            <a:r>
              <a:rPr lang="en-US" i="1" dirty="0">
                <a:latin typeface="Symbol" charset="2"/>
                <a:cs typeface="Symbol" charset="2"/>
              </a:rPr>
              <a:t>(</a:t>
            </a:r>
            <a:r>
              <a:rPr lang="en-US" i="1" dirty="0"/>
              <a:t>P</a:t>
            </a:r>
            <a:r>
              <a:rPr lang="en-US" i="1" baseline="-25000" dirty="0"/>
              <a:t>D</a:t>
            </a:r>
            <a:r>
              <a:rPr lang="en-US" i="1" dirty="0"/>
              <a:t>/2</a:t>
            </a:r>
            <a:r>
              <a:rPr lang="en-US" i="1" dirty="0">
                <a:cs typeface="Symbol" charset="2"/>
              </a:rPr>
              <a:t>) </a:t>
            </a:r>
            <a:r>
              <a:rPr lang="en-US" dirty="0" smtClean="0">
                <a:cs typeface="Symbol" charset="2"/>
                <a:sym typeface="Symbol"/>
              </a:rPr>
              <a:t>accurately in Forward Hadronic Calorimeter.	</a:t>
            </a:r>
            <a:br>
              <a:rPr lang="en-US" dirty="0" smtClean="0">
                <a:cs typeface="Symbol" charset="2"/>
                <a:sym typeface="Symbol"/>
              </a:rPr>
            </a:br>
            <a:r>
              <a:rPr lang="en-US" i="1" dirty="0" err="1" smtClean="0">
                <a:latin typeface="Symbol" charset="2"/>
                <a:cs typeface="Symbol" charset="2"/>
                <a:sym typeface="Symbol"/>
              </a:rPr>
              <a:t>dq</a:t>
            </a:r>
            <a:r>
              <a:rPr lang="en-US" i="1" baseline="-25000" dirty="0" err="1" smtClean="0">
                <a:cs typeface="Symbol" charset="2"/>
                <a:sym typeface="Symbol"/>
              </a:rPr>
              <a:t>n</a:t>
            </a:r>
            <a:r>
              <a:rPr lang="en-US" i="1" baseline="-25000" dirty="0" smtClean="0">
                <a:cs typeface="Symbol" charset="2"/>
                <a:sym typeface="Symbol"/>
              </a:rPr>
              <a:t> </a:t>
            </a:r>
            <a:r>
              <a:rPr lang="en-US" i="1" dirty="0" smtClean="0">
                <a:latin typeface="Symbol" charset="2"/>
                <a:cs typeface="Symbol" charset="2"/>
                <a:sym typeface="Symbol"/>
              </a:rPr>
              <a:t>» </a:t>
            </a:r>
            <a:r>
              <a:rPr lang="en-US" i="1" dirty="0" smtClean="0">
                <a:cs typeface="Symbol" charset="2"/>
                <a:sym typeface="Symbol"/>
              </a:rPr>
              <a:t>(1 cm)/(40 m) = 0.25 </a:t>
            </a:r>
            <a:r>
              <a:rPr lang="en-US" i="1" dirty="0" err="1" smtClean="0">
                <a:cs typeface="Symbol" charset="2"/>
                <a:sym typeface="Symbol"/>
              </a:rPr>
              <a:t>mrad</a:t>
            </a:r>
            <a:endParaRPr lang="en-US" i="1" dirty="0" smtClean="0">
              <a:cs typeface="Symbol" charset="2"/>
              <a:sym typeface="Symbol"/>
            </a:endParaRPr>
          </a:p>
          <a:p>
            <a:r>
              <a:rPr lang="en-US" i="1" dirty="0" smtClean="0">
                <a:cs typeface="Symbol" charset="2"/>
                <a:sym typeface="Symbol"/>
              </a:rPr>
              <a:t>P(</a:t>
            </a:r>
            <a:r>
              <a:rPr lang="en-US" i="1" baseline="30000" dirty="0" smtClean="0">
                <a:cs typeface="Symbol" charset="2"/>
                <a:sym typeface="Symbol"/>
              </a:rPr>
              <a:t>4</a:t>
            </a:r>
            <a:r>
              <a:rPr lang="en-US" i="1" dirty="0" smtClean="0">
                <a:cs typeface="Symbol" charset="2"/>
                <a:sym typeface="Symbol"/>
              </a:rPr>
              <a:t>He) = 200 GeV/c = ZP</a:t>
            </a:r>
            <a:r>
              <a:rPr lang="en-US" i="1" baseline="-25000" dirty="0" smtClean="0">
                <a:cs typeface="Symbol" charset="2"/>
                <a:sym typeface="Symbol"/>
              </a:rPr>
              <a:t>0</a:t>
            </a:r>
            <a:endParaRPr lang="en-US" i="1" dirty="0" smtClean="0">
              <a:cs typeface="Symbol" charset="2"/>
              <a:sym typeface="Symbol"/>
            </a:endParaRPr>
          </a:p>
          <a:p>
            <a:pPr lvl="1"/>
            <a:r>
              <a:rPr lang="en-US" i="1" dirty="0" smtClean="0">
                <a:cs typeface="Symbol" charset="2"/>
                <a:sym typeface="Symbol"/>
              </a:rPr>
              <a:t>Magnetic rigidity K(</a:t>
            </a:r>
            <a:r>
              <a:rPr lang="en-US" i="1" baseline="30000" dirty="0" smtClean="0">
                <a:cs typeface="Symbol" charset="2"/>
                <a:sym typeface="Symbol"/>
              </a:rPr>
              <a:t>4</a:t>
            </a:r>
            <a:r>
              <a:rPr lang="en-US" i="1" dirty="0" smtClean="0">
                <a:cs typeface="Symbol" charset="2"/>
                <a:sym typeface="Symbol"/>
              </a:rPr>
              <a:t>He) = P/(ZB) = (100 GeV/c)/B = K</a:t>
            </a:r>
            <a:r>
              <a:rPr lang="en-US" i="1" baseline="-25000" dirty="0" smtClean="0">
                <a:cs typeface="Symbol" charset="2"/>
                <a:sym typeface="Symbol"/>
              </a:rPr>
              <a:t>0</a:t>
            </a:r>
          </a:p>
          <a:p>
            <a:pPr lvl="1"/>
            <a:r>
              <a:rPr lang="en-US" dirty="0" smtClean="0">
                <a:cs typeface="Symbol" charset="2"/>
                <a:sym typeface="Symbol"/>
              </a:rPr>
              <a:t>P(Spectator </a:t>
            </a:r>
            <a:r>
              <a:rPr lang="en-US" i="1" baseline="30000" dirty="0" smtClean="0">
                <a:cs typeface="Symbol" charset="2"/>
                <a:sym typeface="Symbol"/>
              </a:rPr>
              <a:t>3</a:t>
            </a:r>
            <a:r>
              <a:rPr lang="en-US" i="1" dirty="0" smtClean="0">
                <a:cs typeface="Symbol" charset="2"/>
                <a:sym typeface="Symbol"/>
              </a:rPr>
              <a:t>He) </a:t>
            </a:r>
            <a:r>
              <a:rPr lang="en-US" i="1" dirty="0" smtClean="0">
                <a:latin typeface="Symbol" charset="2"/>
                <a:cs typeface="Symbol" charset="2"/>
                <a:sym typeface="Symbol"/>
              </a:rPr>
              <a:t>»</a:t>
            </a:r>
            <a:r>
              <a:rPr lang="en-US" i="1" dirty="0" smtClean="0">
                <a:cs typeface="Symbol" charset="2"/>
                <a:sym typeface="Symbol"/>
              </a:rPr>
              <a:t> (3/4)P(</a:t>
            </a:r>
            <a:r>
              <a:rPr lang="en-US" i="1" baseline="30000" dirty="0" smtClean="0">
                <a:cs typeface="Symbol" charset="2"/>
                <a:sym typeface="Symbol"/>
              </a:rPr>
              <a:t>3</a:t>
            </a:r>
            <a:r>
              <a:rPr lang="en-US" i="1" dirty="0" smtClean="0">
                <a:cs typeface="Symbol" charset="2"/>
                <a:sym typeface="Symbol"/>
              </a:rPr>
              <a:t>He</a:t>
            </a:r>
            <a:r>
              <a:rPr lang="en-US" i="1" dirty="0">
                <a:cs typeface="Symbol" charset="2"/>
                <a:sym typeface="Symbol"/>
              </a:rPr>
              <a:t>)</a:t>
            </a:r>
            <a:r>
              <a:rPr lang="en-US" i="1" dirty="0" smtClean="0">
                <a:cs typeface="Symbol" charset="2"/>
                <a:sym typeface="Symbol"/>
              </a:rPr>
              <a:t> </a:t>
            </a:r>
            <a:r>
              <a:rPr lang="en-US" i="1" dirty="0" smtClean="0">
                <a:cs typeface="Symbol" charset="2"/>
                <a:sym typeface="Wingdings"/>
              </a:rPr>
              <a:t> K(</a:t>
            </a:r>
            <a:r>
              <a:rPr lang="en-US" i="1" baseline="30000" dirty="0" smtClean="0">
                <a:cs typeface="Symbol" charset="2"/>
                <a:sym typeface="Symbol"/>
              </a:rPr>
              <a:t>3</a:t>
            </a:r>
            <a:r>
              <a:rPr lang="en-US" i="1" dirty="0" smtClean="0">
                <a:cs typeface="Symbol" charset="2"/>
                <a:sym typeface="Symbol"/>
              </a:rPr>
              <a:t>He</a:t>
            </a:r>
            <a:r>
              <a:rPr lang="en-US" i="1" dirty="0" smtClean="0">
                <a:cs typeface="Symbol" charset="2"/>
                <a:sym typeface="Wingdings"/>
              </a:rPr>
              <a:t>) = (3/4) K</a:t>
            </a:r>
            <a:r>
              <a:rPr lang="en-US" i="1" baseline="-25000" dirty="0" smtClean="0">
                <a:cs typeface="Symbol" charset="2"/>
                <a:sym typeface="Wingdings"/>
              </a:rPr>
              <a:t>0</a:t>
            </a:r>
          </a:p>
          <a:p>
            <a:pPr lvl="1"/>
            <a:r>
              <a:rPr lang="en-US" dirty="0">
                <a:cs typeface="Symbol" charset="2"/>
                <a:sym typeface="Symbol"/>
              </a:rPr>
              <a:t>P(Spectator </a:t>
            </a:r>
            <a:r>
              <a:rPr lang="en-US" i="1" baseline="30000" dirty="0" smtClean="0">
                <a:cs typeface="Symbol" charset="2"/>
                <a:sym typeface="Symbol"/>
              </a:rPr>
              <a:t>3</a:t>
            </a:r>
            <a:r>
              <a:rPr lang="en-US" i="1" dirty="0" smtClean="0">
                <a:cs typeface="Symbol" charset="2"/>
                <a:sym typeface="Symbol"/>
              </a:rPr>
              <a:t>H) </a:t>
            </a:r>
            <a:r>
              <a:rPr lang="en-US" i="1" dirty="0">
                <a:latin typeface="Symbol" charset="2"/>
                <a:cs typeface="Symbol" charset="2"/>
                <a:sym typeface="Symbol"/>
              </a:rPr>
              <a:t>»</a:t>
            </a:r>
            <a:r>
              <a:rPr lang="en-US" i="1" dirty="0">
                <a:cs typeface="Symbol" charset="2"/>
                <a:sym typeface="Symbol"/>
              </a:rPr>
              <a:t> (3/4)P(</a:t>
            </a:r>
            <a:r>
              <a:rPr lang="en-US" i="1" baseline="30000" dirty="0" smtClean="0">
                <a:cs typeface="Symbol" charset="2"/>
                <a:sym typeface="Symbol"/>
              </a:rPr>
              <a:t>3</a:t>
            </a:r>
            <a:r>
              <a:rPr lang="en-US" i="1" dirty="0" smtClean="0">
                <a:cs typeface="Symbol" charset="2"/>
                <a:sym typeface="Symbol"/>
              </a:rPr>
              <a:t>H) </a:t>
            </a:r>
            <a:r>
              <a:rPr lang="en-US" i="1" dirty="0">
                <a:cs typeface="Symbol" charset="2"/>
                <a:sym typeface="Wingdings"/>
              </a:rPr>
              <a:t> K(</a:t>
            </a:r>
            <a:r>
              <a:rPr lang="en-US" i="1" baseline="30000" dirty="0" smtClean="0">
                <a:cs typeface="Symbol" charset="2"/>
                <a:sym typeface="Symbol"/>
              </a:rPr>
              <a:t>3</a:t>
            </a:r>
            <a:r>
              <a:rPr lang="en-US" i="1" dirty="0" smtClean="0">
                <a:cs typeface="Symbol" charset="2"/>
                <a:sym typeface="Symbol"/>
              </a:rPr>
              <a:t>H</a:t>
            </a:r>
            <a:r>
              <a:rPr lang="en-US" i="1" dirty="0" smtClean="0">
                <a:cs typeface="Symbol" charset="2"/>
                <a:sym typeface="Wingdings"/>
              </a:rPr>
              <a:t>) </a:t>
            </a:r>
            <a:r>
              <a:rPr lang="en-US" i="1" dirty="0">
                <a:cs typeface="Symbol" charset="2"/>
                <a:sym typeface="Wingdings"/>
              </a:rPr>
              <a:t>= (3</a:t>
            </a:r>
            <a:r>
              <a:rPr lang="en-US" i="1" dirty="0" smtClean="0">
                <a:cs typeface="Symbol" charset="2"/>
                <a:sym typeface="Wingdings"/>
              </a:rPr>
              <a:t>/2) K</a:t>
            </a:r>
            <a:r>
              <a:rPr lang="en-US" i="1" baseline="-25000" dirty="0" smtClean="0">
                <a:cs typeface="Symbol" charset="2"/>
                <a:sym typeface="Wingdings"/>
              </a:rPr>
              <a:t>0</a:t>
            </a:r>
            <a:r>
              <a:rPr lang="en-US" i="1" dirty="0" smtClean="0">
                <a:cs typeface="Symbol" charset="2"/>
                <a:sym typeface="Wingdings"/>
              </a:rPr>
              <a:t> &gt; K</a:t>
            </a:r>
            <a:r>
              <a:rPr lang="en-US" i="1" baseline="-25000" dirty="0" smtClean="0">
                <a:cs typeface="Symbol" charset="2"/>
                <a:sym typeface="Wingdings"/>
              </a:rPr>
              <a:t>0</a:t>
            </a:r>
            <a:endParaRPr lang="en-US" i="1" baseline="-25000" dirty="0">
              <a:cs typeface="Symbol" charset="2"/>
              <a:sym typeface="Wingdings"/>
            </a:endParaRP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9187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6773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DVCS examples</a:t>
            </a:r>
            <a:br>
              <a:rPr lang="en-US" dirty="0" smtClean="0"/>
            </a:br>
            <a:r>
              <a:rPr lang="en-US" sz="2200" dirty="0" smtClean="0"/>
              <a:t>Recent white papers: </a:t>
            </a:r>
            <a:r>
              <a:rPr lang="en-US" sz="2200" b="1" dirty="0">
                <a:hlinkClick r:id="rId2"/>
              </a:rPr>
              <a:t>arXiv:1212.1701</a:t>
            </a:r>
            <a:r>
              <a:rPr lang="en-US" sz="2200" b="1" dirty="0"/>
              <a:t> </a:t>
            </a:r>
            <a:r>
              <a:rPr lang="en-US" sz="2200" b="1" dirty="0" smtClean="0"/>
              <a:t> </a:t>
            </a:r>
            <a:r>
              <a:rPr lang="en-US" sz="2200" dirty="0">
                <a:hlinkClick r:id="rId3"/>
              </a:rPr>
              <a:t>arXiv:1209.0757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210736"/>
            <a:ext cx="8229600" cy="5579532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smtClean="0"/>
              <a:t>k = 3 GeV,    P = 100 GeV/c,    s–M</a:t>
            </a:r>
            <a:r>
              <a:rPr lang="en-US" i="1" baseline="30000" dirty="0" smtClean="0"/>
              <a:t>2 </a:t>
            </a:r>
            <a:r>
              <a:rPr lang="en-US" i="1" dirty="0" smtClean="0"/>
              <a:t>= 1200 GeV</a:t>
            </a:r>
            <a:r>
              <a:rPr lang="en-US" i="1" baseline="30000" dirty="0" smtClean="0"/>
              <a:t>2</a:t>
            </a:r>
          </a:p>
          <a:p>
            <a:pPr lvl="1"/>
            <a:r>
              <a:rPr lang="en-US" i="1" dirty="0" err="1"/>
              <a:t>x</a:t>
            </a:r>
            <a:r>
              <a:rPr lang="en-US" i="1" baseline="-25000" dirty="0" err="1"/>
              <a:t>Bj</a:t>
            </a:r>
            <a:r>
              <a:rPr lang="en-US" i="1" dirty="0"/>
              <a:t> = </a:t>
            </a:r>
            <a:r>
              <a:rPr lang="en-US" i="1" dirty="0" smtClean="0"/>
              <a:t>0.0021, </a:t>
            </a:r>
            <a:r>
              <a:rPr lang="en-US" i="1" dirty="0"/>
              <a:t>		y = 0.8,  	Q</a:t>
            </a:r>
            <a:r>
              <a:rPr lang="en-US" i="1" baseline="30000" dirty="0"/>
              <a:t>2</a:t>
            </a:r>
            <a:r>
              <a:rPr lang="en-US" i="1" dirty="0"/>
              <a:t> =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Bj</a:t>
            </a:r>
            <a:r>
              <a:rPr lang="en-US" i="1" dirty="0" err="1" smtClean="0"/>
              <a:t>y</a:t>
            </a:r>
            <a:r>
              <a:rPr lang="en-US" i="1" dirty="0" smtClean="0"/>
              <a:t>(</a:t>
            </a:r>
            <a:r>
              <a:rPr lang="en-US" i="1" dirty="0"/>
              <a:t>s–M</a:t>
            </a:r>
            <a:r>
              <a:rPr lang="en-US" i="1" baseline="30000" dirty="0"/>
              <a:t>2</a:t>
            </a:r>
            <a:r>
              <a:rPr lang="en-US" i="1" dirty="0"/>
              <a:t>) = </a:t>
            </a:r>
            <a:r>
              <a:rPr lang="en-US" i="1" dirty="0" smtClean="0"/>
              <a:t>2.0 </a:t>
            </a:r>
            <a:r>
              <a:rPr lang="en-US" i="1" dirty="0"/>
              <a:t>GeV</a:t>
            </a:r>
            <a:r>
              <a:rPr lang="en-US" i="1" baseline="30000" dirty="0"/>
              <a:t>2</a:t>
            </a:r>
          </a:p>
          <a:p>
            <a:pPr lvl="2"/>
            <a:r>
              <a:rPr lang="en-US" i="1" dirty="0" err="1">
                <a:latin typeface="Symbol" charset="2"/>
                <a:cs typeface="Symbol" charset="2"/>
              </a:rPr>
              <a:t>q</a:t>
            </a:r>
            <a:r>
              <a:rPr lang="en-US" i="1" baseline="-25000" dirty="0" err="1">
                <a:cs typeface="Symbol" charset="2"/>
              </a:rPr>
              <a:t>e</a:t>
            </a:r>
            <a:r>
              <a:rPr lang="en-US" i="1" dirty="0">
                <a:cs typeface="Symbol" charset="2"/>
              </a:rPr>
              <a:t> = </a:t>
            </a:r>
            <a:r>
              <a:rPr lang="en-US" i="1" dirty="0" smtClean="0">
                <a:cs typeface="Symbol" charset="2"/>
              </a:rPr>
              <a:t>56°</a:t>
            </a:r>
            <a:r>
              <a:rPr lang="en-US" i="1" dirty="0">
                <a:cs typeface="Symbol" charset="2"/>
              </a:rPr>
              <a:t>,		</a:t>
            </a:r>
            <a:r>
              <a:rPr lang="en-US" i="1" dirty="0"/>
              <a:t> k’ = </a:t>
            </a:r>
            <a:r>
              <a:rPr lang="en-US" i="1" dirty="0" smtClean="0"/>
              <a:t>0.77 GeV</a:t>
            </a:r>
            <a:endParaRPr lang="en-US" i="1" dirty="0"/>
          </a:p>
          <a:p>
            <a:pPr lvl="2"/>
            <a:r>
              <a:rPr lang="en-US" dirty="0" smtClean="0"/>
              <a:t>Tag </a:t>
            </a:r>
            <a:r>
              <a:rPr lang="en-US" dirty="0"/>
              <a:t>final state protons for all </a:t>
            </a:r>
            <a:r>
              <a:rPr lang="en-US" dirty="0" smtClean="0"/>
              <a:t>–</a:t>
            </a:r>
            <a:r>
              <a:rPr lang="en-US" i="1" dirty="0" smtClean="0"/>
              <a:t>t&gt;0.04 GeV</a:t>
            </a:r>
            <a:r>
              <a:rPr lang="en-US" i="1" baseline="30000" dirty="0" smtClean="0"/>
              <a:t>2</a:t>
            </a:r>
            <a:endParaRPr lang="en-US" i="1" dirty="0"/>
          </a:p>
          <a:p>
            <a:pPr lvl="1"/>
            <a:r>
              <a:rPr lang="en-US" i="1" dirty="0" err="1" smtClean="0"/>
              <a:t>x</a:t>
            </a:r>
            <a:r>
              <a:rPr lang="en-US" i="1" baseline="-25000" dirty="0" err="1" smtClean="0"/>
              <a:t>Bj</a:t>
            </a:r>
            <a:r>
              <a:rPr lang="en-US" i="1" dirty="0" smtClean="0"/>
              <a:t> = 0.01, 		y </a:t>
            </a:r>
            <a:r>
              <a:rPr lang="en-US" i="1" dirty="0"/>
              <a:t>= 0.8, </a:t>
            </a:r>
            <a:r>
              <a:rPr lang="en-US" i="1" dirty="0" smtClean="0"/>
              <a:t> 	Q</a:t>
            </a:r>
            <a:r>
              <a:rPr lang="en-US" i="1" baseline="30000" dirty="0" smtClean="0"/>
              <a:t>2</a:t>
            </a:r>
            <a:r>
              <a:rPr lang="en-US" i="1" dirty="0" smtClean="0"/>
              <a:t> = 10. GeV</a:t>
            </a:r>
            <a:r>
              <a:rPr lang="en-US" i="1" baseline="30000" dirty="0" smtClean="0"/>
              <a:t>2</a:t>
            </a:r>
          </a:p>
          <a:p>
            <a:pPr lvl="2"/>
            <a:r>
              <a:rPr lang="en-US" i="1" dirty="0" err="1" smtClean="0">
                <a:latin typeface="Symbol" charset="2"/>
                <a:cs typeface="Symbol" charset="2"/>
              </a:rPr>
              <a:t>q</a:t>
            </a:r>
            <a:r>
              <a:rPr lang="en-US" i="1" baseline="-25000" dirty="0" err="1" smtClean="0">
                <a:cs typeface="Symbol" charset="2"/>
              </a:rPr>
              <a:t>e</a:t>
            </a:r>
            <a:r>
              <a:rPr lang="en-US" i="1" dirty="0" smtClean="0">
                <a:cs typeface="Symbol" charset="2"/>
              </a:rPr>
              <a:t> = 99°,		</a:t>
            </a:r>
            <a:r>
              <a:rPr lang="en-US" i="1" dirty="0" smtClean="0"/>
              <a:t> k’ = 1.4 GeV</a:t>
            </a:r>
          </a:p>
          <a:p>
            <a:pPr lvl="2"/>
            <a:r>
              <a:rPr lang="en-US" dirty="0" smtClean="0"/>
              <a:t>Tag final state protons for all </a:t>
            </a:r>
            <a:r>
              <a:rPr lang="en-US" i="1" dirty="0" smtClean="0"/>
              <a:t>t</a:t>
            </a:r>
          </a:p>
          <a:p>
            <a:pPr lvl="1"/>
            <a:r>
              <a:rPr lang="en-US" i="1" dirty="0" err="1"/>
              <a:t>x</a:t>
            </a:r>
            <a:r>
              <a:rPr lang="en-US" i="1" baseline="-25000" dirty="0" err="1"/>
              <a:t>Bj</a:t>
            </a:r>
            <a:r>
              <a:rPr lang="en-US" i="1" dirty="0"/>
              <a:t> = </a:t>
            </a:r>
            <a:r>
              <a:rPr lang="en-US" i="1" dirty="0" smtClean="0"/>
              <a:t>0.03,		y = 0.28,	</a:t>
            </a:r>
            <a:r>
              <a:rPr lang="en-US" dirty="0" smtClean="0"/>
              <a:t> </a:t>
            </a:r>
            <a:r>
              <a:rPr lang="en-US" i="1" dirty="0"/>
              <a:t>Q</a:t>
            </a:r>
            <a:r>
              <a:rPr lang="en-US" i="1" baseline="30000" dirty="0"/>
              <a:t>2</a:t>
            </a:r>
            <a:r>
              <a:rPr lang="en-US" i="1" dirty="0"/>
              <a:t> = </a:t>
            </a:r>
            <a:r>
              <a:rPr lang="en-US" i="1" dirty="0" smtClean="0"/>
              <a:t>10. GeV</a:t>
            </a:r>
            <a:r>
              <a:rPr lang="en-US" i="1" baseline="30000" dirty="0" smtClean="0"/>
              <a:t>2</a:t>
            </a:r>
          </a:p>
          <a:p>
            <a:pPr lvl="2"/>
            <a:r>
              <a:rPr lang="en-US" i="1" dirty="0" err="1">
                <a:latin typeface="Symbol" charset="2"/>
                <a:cs typeface="Symbol" charset="2"/>
              </a:rPr>
              <a:t>q</a:t>
            </a:r>
            <a:r>
              <a:rPr lang="en-US" i="1" baseline="-25000" dirty="0" err="1">
                <a:cs typeface="Symbol" charset="2"/>
              </a:rPr>
              <a:t>e</a:t>
            </a:r>
            <a:r>
              <a:rPr lang="en-US" i="1" dirty="0">
                <a:cs typeface="Symbol" charset="2"/>
              </a:rPr>
              <a:t> = </a:t>
            </a:r>
            <a:r>
              <a:rPr lang="en-US" i="1" dirty="0" smtClean="0">
                <a:cs typeface="Symbol" charset="2"/>
              </a:rPr>
              <a:t>64°</a:t>
            </a:r>
            <a:r>
              <a:rPr lang="en-US" i="1" dirty="0">
                <a:cs typeface="Symbol" charset="2"/>
              </a:rPr>
              <a:t>,		</a:t>
            </a:r>
            <a:r>
              <a:rPr lang="en-US" i="1" dirty="0"/>
              <a:t> k’ = </a:t>
            </a:r>
            <a:r>
              <a:rPr lang="en-US" i="1" dirty="0" smtClean="0"/>
              <a:t>3 </a:t>
            </a:r>
            <a:r>
              <a:rPr lang="en-US" i="1" dirty="0"/>
              <a:t>GeV</a:t>
            </a:r>
          </a:p>
          <a:p>
            <a:pPr lvl="2"/>
            <a:r>
              <a:rPr lang="en-US" dirty="0"/>
              <a:t>Tag final state protons for all </a:t>
            </a:r>
            <a:r>
              <a:rPr lang="en-US" i="1" dirty="0" smtClean="0"/>
              <a:t>t</a:t>
            </a:r>
          </a:p>
          <a:p>
            <a:r>
              <a:rPr lang="en-US" dirty="0" smtClean="0"/>
              <a:t>Collider kinematics are different!!</a:t>
            </a:r>
          </a:p>
          <a:p>
            <a:pPr lvl="1"/>
            <a:r>
              <a:rPr lang="en-US" i="1" dirty="0" smtClean="0"/>
              <a:t>k’ &gt; k    </a:t>
            </a:r>
            <a:r>
              <a:rPr lang="en-US" dirty="0" smtClean="0"/>
              <a:t>for   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Bj</a:t>
            </a:r>
            <a:r>
              <a:rPr lang="en-US" i="1" dirty="0" smtClean="0"/>
              <a:t> &gt; k/P</a:t>
            </a:r>
          </a:p>
          <a:p>
            <a:pPr lvl="1"/>
            <a:r>
              <a:rPr lang="en-US" dirty="0" smtClean="0"/>
              <a:t>Boosts and rotations do not commute!</a:t>
            </a:r>
          </a:p>
          <a:p>
            <a:pPr lvl="2"/>
            <a:r>
              <a:rPr lang="en-US" dirty="0" smtClean="0"/>
              <a:t>Boost from Target rest frame to Collider frame induces mass-dependent rotations about beam axis.</a:t>
            </a:r>
          </a:p>
          <a:p>
            <a:pPr lvl="3"/>
            <a:r>
              <a:rPr lang="en-US" i="1" dirty="0" smtClean="0"/>
              <a:t>M</a:t>
            </a:r>
            <a:r>
              <a:rPr lang="en-US" baseline="-25000" dirty="0" smtClean="0"/>
              <a:t>p</a:t>
            </a:r>
            <a:r>
              <a:rPr lang="en-US" baseline="30000" dirty="0" smtClean="0"/>
              <a:t>2</a:t>
            </a:r>
            <a:r>
              <a:rPr lang="en-US" dirty="0" smtClean="0"/>
              <a:t> = 0.88 GeV</a:t>
            </a:r>
            <a:r>
              <a:rPr lang="en-US" baseline="30000" dirty="0" smtClean="0"/>
              <a:t>2</a:t>
            </a:r>
            <a:r>
              <a:rPr lang="en-US" dirty="0" smtClean="0"/>
              <a:t>   &gt;&gt;  m</a:t>
            </a:r>
            <a:r>
              <a:rPr lang="en-US" baseline="-25000" dirty="0" smtClean="0">
                <a:latin typeface="Symbol" charset="2"/>
                <a:cs typeface="Symbol" charset="2"/>
              </a:rPr>
              <a:t>p</a:t>
            </a:r>
            <a:r>
              <a:rPr lang="en-US" baseline="30000" dirty="0" smtClean="0">
                <a:latin typeface="Symbol" charset="2"/>
                <a:cs typeface="Symbol" charset="2"/>
              </a:rPr>
              <a:t>2 </a:t>
            </a:r>
            <a:r>
              <a:rPr lang="en-US" dirty="0" smtClean="0">
                <a:latin typeface="Symbol" charset="2"/>
                <a:cs typeface="Symbol" charset="2"/>
              </a:rPr>
              <a:t>»</a:t>
            </a:r>
            <a:r>
              <a:rPr lang="en-US" dirty="0" smtClean="0"/>
              <a:t> m</a:t>
            </a:r>
            <a:r>
              <a:rPr lang="en-US" baseline="-25000" dirty="0" smtClean="0"/>
              <a:t>e</a:t>
            </a:r>
            <a:r>
              <a:rPr lang="en-US" baseline="30000" dirty="0" smtClean="0"/>
              <a:t>2</a:t>
            </a:r>
            <a:r>
              <a:rPr lang="en-US" dirty="0" smtClean="0">
                <a:latin typeface="Symbol" charset="2"/>
                <a:cs typeface="Symbol" charset="2"/>
              </a:rPr>
              <a:t>»0  &gt;&gt;  </a:t>
            </a:r>
            <a:r>
              <a:rPr lang="en-US" dirty="0" smtClean="0">
                <a:cs typeface="Symbol" charset="2"/>
              </a:rPr>
              <a:t>q</a:t>
            </a:r>
            <a:r>
              <a:rPr lang="en-US" baseline="30000" dirty="0" smtClean="0">
                <a:cs typeface="Symbol" charset="2"/>
              </a:rPr>
              <a:t>2</a:t>
            </a:r>
            <a:r>
              <a:rPr lang="en-US" dirty="0" smtClean="0">
                <a:cs typeface="Symbol" charset="2"/>
              </a:rPr>
              <a:t>= –Q</a:t>
            </a:r>
            <a:r>
              <a:rPr lang="en-US" baseline="30000" dirty="0" smtClean="0">
                <a:cs typeface="Symbol" charset="2"/>
              </a:rPr>
              <a:t>2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54839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Y. Zhang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---</a:t>
            </a:r>
            <a:fld id="{85521F2B-DDB1-4D52-AD09-DEE4A6FD7102}" type="slidenum">
              <a:rPr lang="en-US" smtClean="0"/>
              <a:pPr>
                <a:defRPr/>
              </a:pPr>
              <a:t>14</a:t>
            </a:fld>
            <a:r>
              <a:rPr lang="en-US" smtClean="0"/>
              <a:t>---</a:t>
            </a:r>
            <a:endParaRPr lang="en-US" dirty="0"/>
          </a:p>
        </p:txBody>
      </p:sp>
      <p:graphicFrame>
        <p:nvGraphicFramePr>
          <p:cNvPr id="6" name="Group 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335127"/>
              </p:ext>
            </p:extLst>
          </p:nvPr>
        </p:nvGraphicFramePr>
        <p:xfrm>
          <a:off x="773113" y="960312"/>
          <a:ext cx="7151687" cy="5364288"/>
        </p:xfrm>
        <a:graphic>
          <a:graphicData uri="http://schemas.openxmlformats.org/drawingml/2006/table">
            <a:tbl>
              <a:tblPr/>
              <a:tblGrid>
                <a:gridCol w="3332162"/>
                <a:gridCol w="1006475"/>
                <a:gridCol w="1447800"/>
                <a:gridCol w="1365250"/>
              </a:tblGrid>
              <a:tr h="3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Proton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Electron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Beam energy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GeV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</a:tr>
              <a:tr h="3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Collision frequency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MHz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</a:tr>
              <a:tr h="3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Particles per bunch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0.416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</a:tr>
              <a:tr h="3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Beam Current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</a:tr>
              <a:tr h="3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Polarization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&gt; 70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~ 80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</a:tr>
              <a:tr h="3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Energy spread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~ 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7.1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</a:tr>
              <a:tr h="3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RMS bunch length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7.5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</a:tr>
              <a:tr h="3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Horizontal emittance, normalized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µm rad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0.35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</a:tr>
              <a:tr h="3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Vertical emittance, normalized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µm rad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</a:tr>
              <a:tr h="3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Horizontal </a:t>
                      </a: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β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</a:tr>
              <a:tr h="3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Vertical </a:t>
                      </a: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β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</a:tr>
              <a:tr h="3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Vertical beam-beam tune shift 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0.014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</a:tr>
              <a:tr h="3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Laslett tune shift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Very small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</a:tr>
              <a:tr h="3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Distance from IP to 1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FF quad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</a:tr>
              <a:tr h="335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Luminosity per IP, 10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cm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-2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kumimoji="0" lang="en-US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93"/>
          <p:cNvSpPr>
            <a:spLocks noChangeArrowheads="1"/>
          </p:cNvSpPr>
          <p:nvPr/>
        </p:nvSpPr>
        <p:spPr bwMode="auto">
          <a:xfrm>
            <a:off x="5524500" y="5638800"/>
            <a:ext cx="2095500" cy="685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Line 94"/>
          <p:cNvSpPr>
            <a:spLocks noChangeShapeType="1"/>
          </p:cNvSpPr>
          <p:nvPr/>
        </p:nvSpPr>
        <p:spPr bwMode="auto">
          <a:xfrm>
            <a:off x="4371975" y="514350"/>
            <a:ext cx="2238375" cy="50863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stealth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Parameters for </a:t>
            </a:r>
            <a:r>
              <a:rPr lang="en-US" sz="3000" b="1" i="1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Full Acceptance</a:t>
            </a:r>
            <a:r>
              <a:rPr lang="en-US" sz="3000" b="1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Interaction Point</a:t>
            </a:r>
            <a:endParaRPr lang="ru-RU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746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1C56C571-B474-CC44-AC0B-1A1CBEE16A91}" type="slidenum">
              <a:rPr lang="en-US"/>
              <a:pPr/>
              <a:t>15</a:t>
            </a:fld>
            <a:endParaRPr lang="en-US"/>
          </a:p>
        </p:txBody>
      </p:sp>
      <p:graphicFrame>
        <p:nvGraphicFramePr>
          <p:cNvPr id="25601" name="Group 1"/>
          <p:cNvGraphicFramePr>
            <a:graphicFrameLocks noGrp="1"/>
          </p:cNvGraphicFramePr>
          <p:nvPr/>
        </p:nvGraphicFramePr>
        <p:xfrm>
          <a:off x="596348" y="1096935"/>
          <a:ext cx="8128477" cy="4535804"/>
        </p:xfrm>
        <a:graphic>
          <a:graphicData uri="http://schemas.openxmlformats.org/drawingml/2006/table">
            <a:tbl>
              <a:tblPr/>
              <a:tblGrid>
                <a:gridCol w="1764556"/>
                <a:gridCol w="397565"/>
                <a:gridCol w="397565"/>
                <a:gridCol w="397565"/>
                <a:gridCol w="397565"/>
                <a:gridCol w="397565"/>
                <a:gridCol w="399005"/>
                <a:gridCol w="397565"/>
                <a:gridCol w="397565"/>
                <a:gridCol w="397565"/>
                <a:gridCol w="397565"/>
                <a:gridCol w="397565"/>
                <a:gridCol w="397565"/>
                <a:gridCol w="397565"/>
                <a:gridCol w="397565"/>
                <a:gridCol w="397565"/>
                <a:gridCol w="399006"/>
              </a:tblGrid>
              <a:tr h="5887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                  </a:t>
                      </a:r>
                    </a:p>
                  </a:txBody>
                  <a:tcPr marL="8493" marR="8493" marT="19684" marB="0" anchor="b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2010</a:t>
                      </a:r>
                    </a:p>
                  </a:txBody>
                  <a:tcPr marL="8493" marR="8493" marT="18085" marB="0" anchor="ctr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2011</a:t>
                      </a:r>
                    </a:p>
                  </a:txBody>
                  <a:tcPr marL="8493" marR="8493" marT="18085" marB="0" anchor="ctr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2012</a:t>
                      </a:r>
                    </a:p>
                  </a:txBody>
                  <a:tcPr marL="8493" marR="8493" marT="18085" marB="0" anchor="ctr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2013</a:t>
                      </a:r>
                    </a:p>
                  </a:txBody>
                  <a:tcPr marL="8493" marR="8493" marT="18085" marB="0" anchor="ctr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2014</a:t>
                      </a:r>
                    </a:p>
                  </a:txBody>
                  <a:tcPr marL="8493" marR="8493" marT="18085" marB="0" anchor="ctr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2015</a:t>
                      </a:r>
                    </a:p>
                  </a:txBody>
                  <a:tcPr marL="8493" marR="8493" marT="18085" marB="0" anchor="ctr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2016</a:t>
                      </a:r>
                    </a:p>
                  </a:txBody>
                  <a:tcPr marL="8493" marR="8493" marT="18085" marB="0" anchor="ctr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2017</a:t>
                      </a:r>
                    </a:p>
                  </a:txBody>
                  <a:tcPr marL="8493" marR="8493" marT="18085" marB="0" anchor="ctr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2018</a:t>
                      </a:r>
                    </a:p>
                  </a:txBody>
                  <a:tcPr marL="8493" marR="8493" marT="18085" marB="0" anchor="ctr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2019</a:t>
                      </a:r>
                    </a:p>
                  </a:txBody>
                  <a:tcPr marL="8493" marR="8493" marT="18085" marB="0" anchor="ctr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2020</a:t>
                      </a:r>
                    </a:p>
                  </a:txBody>
                  <a:tcPr marL="8493" marR="8493" marT="18085" marB="0" anchor="ctr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2021</a:t>
                      </a:r>
                    </a:p>
                  </a:txBody>
                  <a:tcPr marL="8493" marR="8493" marT="18085" marB="0" anchor="ctr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2022</a:t>
                      </a:r>
                    </a:p>
                  </a:txBody>
                  <a:tcPr marL="8493" marR="8493" marT="18085" marB="0" anchor="ctr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2023</a:t>
                      </a:r>
                    </a:p>
                  </a:txBody>
                  <a:tcPr marL="8493" marR="8493" marT="18085" marB="0" anchor="ctr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2024</a:t>
                      </a:r>
                    </a:p>
                  </a:txBody>
                  <a:tcPr marL="8493" marR="8493" marT="18085" marB="0" anchor="ctr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2025</a:t>
                      </a:r>
                    </a:p>
                  </a:txBody>
                  <a:tcPr marL="8493" marR="8493" marT="18085" marB="0" anchor="ctr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1458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12 GeV Upgrade</a:t>
                      </a:r>
                    </a:p>
                  </a:txBody>
                  <a:tcPr marL="82970" marR="82970" marT="54256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1458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FRIB</a:t>
                      </a:r>
                    </a:p>
                  </a:txBody>
                  <a:tcPr marL="82970" marR="82970" marT="54256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1458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EIC Physics Case</a:t>
                      </a:r>
                    </a:p>
                  </a:txBody>
                  <a:tcPr marL="82970" marR="82970" marT="54256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41458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NSAC LRP</a:t>
                      </a:r>
                    </a:p>
                  </a:txBody>
                  <a:tcPr marL="82970" marR="82970" marT="54256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41458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EIC CD0</a:t>
                      </a:r>
                      <a:r>
                        <a:rPr kumimoji="0" lang="de-DE" sz="1500" b="1" i="0" u="none" strike="noStrike" cap="none" normalizeH="0" baseline="33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1</a:t>
                      </a:r>
                    </a:p>
                  </a:txBody>
                  <a:tcPr marL="82970" marR="82970" marT="54256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52399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EIC Machine Design/R&amp;D</a:t>
                      </a:r>
                    </a:p>
                  </a:txBody>
                  <a:tcPr marL="82970" marR="82970" marT="54256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502381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EIC CD1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Downselelect</a:t>
                      </a:r>
                      <a:r>
                        <a:rPr kumimoji="0" lang="de-DE" sz="1500" b="1" i="0" u="none" strike="noStrike" cap="none" normalizeH="0" baseline="33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2</a:t>
                      </a:r>
                    </a:p>
                  </a:txBody>
                  <a:tcPr marL="82970" marR="82970" marT="54256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41458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EIC CD2/CD3</a:t>
                      </a:r>
                    </a:p>
                  </a:txBody>
                  <a:tcPr marL="82970" marR="82970" marT="54256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41458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r>
                        <a:rPr kumimoji="0" lang="de-DE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 Unicode MS" charset="0"/>
                        </a:rPr>
                        <a:t>EIC Construction</a:t>
                      </a:r>
                    </a:p>
                  </a:txBody>
                  <a:tcPr marL="82970" marR="82970" marT="54256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  <a:tab pos="8686800" algn="l"/>
                        </a:tabLst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 Unicode MS" charset="0"/>
                      </a:endParaRPr>
                    </a:p>
                  </a:txBody>
                  <a:tcPr marL="82970" marR="82970" marT="55855" marB="41459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26003" name="Line 403"/>
          <p:cNvSpPr>
            <a:spLocks noChangeShapeType="1"/>
          </p:cNvSpPr>
          <p:nvPr/>
        </p:nvSpPr>
        <p:spPr bwMode="auto">
          <a:xfrm>
            <a:off x="3735097" y="3132453"/>
            <a:ext cx="829701" cy="1440"/>
          </a:xfrm>
          <a:prstGeom prst="line">
            <a:avLst/>
          </a:prstGeom>
          <a:noFill/>
          <a:ln w="152280" cap="flat">
            <a:solidFill>
              <a:srgbClr val="FFC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6004" name="Line 404"/>
          <p:cNvSpPr>
            <a:spLocks noChangeShapeType="1"/>
          </p:cNvSpPr>
          <p:nvPr/>
        </p:nvSpPr>
        <p:spPr bwMode="auto">
          <a:xfrm>
            <a:off x="4219090" y="3535526"/>
            <a:ext cx="483992" cy="1440"/>
          </a:xfrm>
          <a:prstGeom prst="line">
            <a:avLst/>
          </a:prstGeom>
          <a:noFill/>
          <a:ln w="152280" cap="flat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6005" name="Line 405"/>
          <p:cNvSpPr>
            <a:spLocks noChangeShapeType="1"/>
          </p:cNvSpPr>
          <p:nvPr/>
        </p:nvSpPr>
        <p:spPr bwMode="auto">
          <a:xfrm>
            <a:off x="6085917" y="5424212"/>
            <a:ext cx="2419962" cy="1440"/>
          </a:xfrm>
          <a:prstGeom prst="line">
            <a:avLst/>
          </a:prstGeom>
          <a:noFill/>
          <a:ln w="152280" cap="flat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6006" name="Line 406"/>
          <p:cNvSpPr>
            <a:spLocks noChangeShapeType="1"/>
          </p:cNvSpPr>
          <p:nvPr/>
        </p:nvSpPr>
        <p:spPr bwMode="auto">
          <a:xfrm>
            <a:off x="4649784" y="4468353"/>
            <a:ext cx="622276" cy="1440"/>
          </a:xfrm>
          <a:prstGeom prst="line">
            <a:avLst/>
          </a:prstGeom>
          <a:noFill/>
          <a:ln w="152280" cap="flat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6007" name="Line 407"/>
          <p:cNvSpPr>
            <a:spLocks noChangeShapeType="1"/>
          </p:cNvSpPr>
          <p:nvPr/>
        </p:nvSpPr>
        <p:spPr bwMode="auto">
          <a:xfrm>
            <a:off x="5256216" y="4980831"/>
            <a:ext cx="760560" cy="1440"/>
          </a:xfrm>
          <a:prstGeom prst="line">
            <a:avLst/>
          </a:prstGeom>
          <a:noFill/>
          <a:ln w="152280" cap="flat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6008" name="Line 408"/>
          <p:cNvSpPr>
            <a:spLocks noChangeShapeType="1"/>
          </p:cNvSpPr>
          <p:nvPr/>
        </p:nvSpPr>
        <p:spPr bwMode="auto">
          <a:xfrm>
            <a:off x="2368106" y="4040808"/>
            <a:ext cx="2404118" cy="12955"/>
          </a:xfrm>
          <a:prstGeom prst="line">
            <a:avLst/>
          </a:prstGeom>
          <a:noFill/>
          <a:ln w="152280" cap="flat">
            <a:solidFill>
              <a:srgbClr val="7030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6009" name="Line 409"/>
          <p:cNvSpPr>
            <a:spLocks noChangeShapeType="1"/>
          </p:cNvSpPr>
          <p:nvPr/>
        </p:nvSpPr>
        <p:spPr bwMode="auto">
          <a:xfrm>
            <a:off x="4495657" y="1885806"/>
            <a:ext cx="4217648" cy="1440"/>
          </a:xfrm>
          <a:prstGeom prst="line">
            <a:avLst/>
          </a:prstGeom>
          <a:noFill/>
          <a:ln w="152280" cap="flat">
            <a:solidFill>
              <a:srgbClr val="6C85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6010" name="Line 410"/>
          <p:cNvSpPr>
            <a:spLocks noChangeShapeType="1"/>
          </p:cNvSpPr>
          <p:nvPr/>
        </p:nvSpPr>
        <p:spPr bwMode="auto">
          <a:xfrm flipV="1">
            <a:off x="6431626" y="2250012"/>
            <a:ext cx="2258631" cy="15835"/>
          </a:xfrm>
          <a:prstGeom prst="line">
            <a:avLst/>
          </a:prstGeom>
          <a:noFill/>
          <a:ln w="152280" cap="flat">
            <a:solidFill>
              <a:srgbClr val="6C85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6011" name="Line 411"/>
          <p:cNvSpPr>
            <a:spLocks noChangeShapeType="1"/>
          </p:cNvSpPr>
          <p:nvPr/>
        </p:nvSpPr>
        <p:spPr bwMode="auto">
          <a:xfrm flipV="1">
            <a:off x="2342178" y="2722184"/>
            <a:ext cx="908927" cy="7197"/>
          </a:xfrm>
          <a:prstGeom prst="line">
            <a:avLst/>
          </a:prstGeom>
          <a:noFill/>
          <a:ln w="152280" cap="flat">
            <a:solidFill>
              <a:srgbClr val="7030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6012" name="Line 412"/>
          <p:cNvSpPr>
            <a:spLocks noChangeShapeType="1"/>
          </p:cNvSpPr>
          <p:nvPr/>
        </p:nvSpPr>
        <p:spPr bwMode="auto">
          <a:xfrm>
            <a:off x="2352261" y="2264408"/>
            <a:ext cx="1244552" cy="1439"/>
          </a:xfrm>
          <a:prstGeom prst="line">
            <a:avLst/>
          </a:prstGeom>
          <a:noFill/>
          <a:ln w="152280" cap="flat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6013" name="Line 413"/>
          <p:cNvSpPr>
            <a:spLocks noChangeShapeType="1"/>
          </p:cNvSpPr>
          <p:nvPr/>
        </p:nvSpPr>
        <p:spPr bwMode="auto">
          <a:xfrm>
            <a:off x="3596813" y="2264408"/>
            <a:ext cx="3180522" cy="1439"/>
          </a:xfrm>
          <a:prstGeom prst="line">
            <a:avLst/>
          </a:prstGeom>
          <a:noFill/>
          <a:ln w="152280" cap="flat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6014" name="Line 414"/>
          <p:cNvSpPr>
            <a:spLocks noChangeShapeType="1"/>
          </p:cNvSpPr>
          <p:nvPr/>
        </p:nvSpPr>
        <p:spPr bwMode="auto">
          <a:xfrm>
            <a:off x="2352261" y="1885806"/>
            <a:ext cx="2627388" cy="1440"/>
          </a:xfrm>
          <a:prstGeom prst="line">
            <a:avLst/>
          </a:prstGeom>
          <a:noFill/>
          <a:ln w="152280" cap="flat">
            <a:solidFill>
              <a:srgbClr val="00B0F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6015" name="Rectangle 415"/>
          <p:cNvSpPr>
            <a:spLocks noChangeArrowheads="1"/>
          </p:cNvSpPr>
          <p:nvPr/>
        </p:nvSpPr>
        <p:spPr bwMode="auto">
          <a:xfrm>
            <a:off x="1044329" y="5694847"/>
            <a:ext cx="6431518" cy="544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40820" rIns="81639" bIns="40820"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</a:tabLst>
            </a:pPr>
            <a:r>
              <a:rPr lang="de-DE" sz="1500" i="1">
                <a:solidFill>
                  <a:srgbClr val="000000"/>
                </a:solidFill>
              </a:rPr>
              <a:t>1) Assumes endorsement for an EIC at the next NSAC Long Range Plan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</a:tabLst>
            </a:pPr>
            <a:r>
              <a:rPr lang="de-DE" sz="1500" i="1">
                <a:solidFill>
                  <a:srgbClr val="000000"/>
                </a:solidFill>
              </a:rPr>
              <a:t>2) Assumes relevant accelerator R&amp;D for down-select process done around 2016</a:t>
            </a:r>
          </a:p>
        </p:txBody>
      </p:sp>
      <p:sp>
        <p:nvSpPr>
          <p:cNvPr id="26016" name="Text Box 416"/>
          <p:cNvSpPr txBox="1">
            <a:spLocks noChangeArrowheads="1"/>
          </p:cNvSpPr>
          <p:nvPr/>
        </p:nvSpPr>
        <p:spPr bwMode="auto">
          <a:xfrm>
            <a:off x="744715" y="243284"/>
            <a:ext cx="7419776" cy="683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2452" rIns="81639" bIns="42452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en-US" sz="2900">
                <a:solidFill>
                  <a:srgbClr val="006633"/>
                </a:solidFill>
                <a:latin typeface="Times New Roman" charset="0"/>
                <a:cs typeface="Arial" charset="0"/>
              </a:rPr>
              <a:t>EIC timeline</a:t>
            </a:r>
          </a:p>
        </p:txBody>
      </p:sp>
    </p:spTree>
    <p:extLst>
      <p:ext uri="{BB962C8B-B14F-4D97-AF65-F5344CB8AC3E}">
        <p14:creationId xmlns:p14="http://schemas.microsoft.com/office/powerpoint/2010/main" val="187107220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56" y="132936"/>
            <a:ext cx="8229600" cy="8386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Generalized Parton Distributions (GPDs)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001" y="1002208"/>
            <a:ext cx="8558007" cy="4783678"/>
          </a:xfrm>
        </p:spPr>
        <p:txBody>
          <a:bodyPr>
            <a:normAutofit/>
          </a:bodyPr>
          <a:lstStyle/>
          <a:p>
            <a:pPr marL="342900" lvl="1" indent="-342900">
              <a:buClrTx/>
            </a:pPr>
            <a:r>
              <a:rPr lang="en-US" sz="2800" dirty="0" smtClean="0"/>
              <a:t>GPD</a:t>
            </a:r>
            <a:r>
              <a:rPr lang="en-US" sz="2800" i="1" dirty="0" smtClean="0"/>
              <a:t>(</a:t>
            </a:r>
            <a:r>
              <a:rPr lang="en-US" sz="2800" i="1" dirty="0" err="1" smtClean="0"/>
              <a:t>x,</a:t>
            </a:r>
            <a:r>
              <a:rPr lang="en-US" sz="2800" i="1" dirty="0" err="1" smtClean="0">
                <a:latin typeface="Symbol" charset="2"/>
                <a:cs typeface="Symbol" charset="2"/>
              </a:rPr>
              <a:t>x</a:t>
            </a:r>
            <a:r>
              <a:rPr lang="en-US" sz="2800" i="1" dirty="0" err="1" smtClean="0"/>
              <a:t>,t</a:t>
            </a:r>
            <a:r>
              <a:rPr lang="en-US" sz="2800" i="1" dirty="0" smtClean="0"/>
              <a:t>)</a:t>
            </a:r>
          </a:p>
          <a:p>
            <a:pPr lvl="1"/>
            <a:r>
              <a:rPr lang="en-US" i="1" dirty="0" smtClean="0">
                <a:latin typeface="Symbol" charset="2"/>
                <a:cs typeface="Symbol" charset="2"/>
              </a:rPr>
              <a:t>x ≈ </a:t>
            </a:r>
            <a:r>
              <a:rPr lang="en-US" i="1" dirty="0" err="1" smtClean="0">
                <a:cs typeface="Symbol" charset="2"/>
              </a:rPr>
              <a:t>x</a:t>
            </a:r>
            <a:r>
              <a:rPr lang="en-US" i="1" baseline="-25000" dirty="0" err="1" smtClean="0">
                <a:cs typeface="Symbol" charset="2"/>
              </a:rPr>
              <a:t>B</a:t>
            </a:r>
            <a:r>
              <a:rPr lang="en-US" i="1" dirty="0" smtClean="0">
                <a:cs typeface="Symbol" charset="2"/>
              </a:rPr>
              <a:t>/(2-x</a:t>
            </a:r>
            <a:r>
              <a:rPr lang="en-US" i="1" baseline="-25000" dirty="0" smtClean="0">
                <a:cs typeface="Symbol" charset="2"/>
              </a:rPr>
              <a:t>B</a:t>
            </a:r>
            <a:r>
              <a:rPr lang="en-US" i="1" dirty="0" smtClean="0">
                <a:cs typeface="Symbol" charset="2"/>
              </a:rPr>
              <a:t>)</a:t>
            </a:r>
          </a:p>
          <a:p>
            <a:pPr lvl="2">
              <a:buClr>
                <a:srgbClr val="000090"/>
              </a:buClr>
            </a:pPr>
            <a:r>
              <a:rPr lang="en-US" i="1" dirty="0" smtClean="0">
                <a:cs typeface="Symbol" charset="2"/>
              </a:rPr>
              <a:t>x = </a:t>
            </a:r>
            <a:r>
              <a:rPr lang="en-US" dirty="0" smtClean="0">
                <a:cs typeface="Symbol" charset="2"/>
              </a:rPr>
              <a:t>average momentum fraction</a:t>
            </a:r>
          </a:p>
          <a:p>
            <a:pPr lvl="2">
              <a:buClr>
                <a:srgbClr val="000090"/>
              </a:buClr>
            </a:pPr>
            <a:r>
              <a:rPr lang="en-US" dirty="0" smtClean="0">
                <a:cs typeface="Symbol" charset="2"/>
              </a:rPr>
              <a:t>2</a:t>
            </a:r>
            <a:r>
              <a:rPr lang="en-US" i="1" dirty="0" smtClean="0">
                <a:latin typeface="Symbol" charset="2"/>
                <a:cs typeface="Symbol" charset="2"/>
              </a:rPr>
              <a:t>x = </a:t>
            </a:r>
            <a:r>
              <a:rPr lang="en-US" dirty="0" err="1" smtClean="0">
                <a:cs typeface="Symbol" charset="2"/>
              </a:rPr>
              <a:t>skewness</a:t>
            </a:r>
            <a:endParaRPr lang="en-US" dirty="0" smtClean="0">
              <a:cs typeface="Symbol" charset="2"/>
            </a:endParaRPr>
          </a:p>
          <a:p>
            <a:r>
              <a:rPr lang="en-US" dirty="0" smtClean="0"/>
              <a:t>Correlation of longitudinal momentum fraction </a:t>
            </a:r>
            <a:r>
              <a:rPr lang="en-US" i="1" dirty="0" smtClean="0"/>
              <a:t>x±</a:t>
            </a:r>
            <a:r>
              <a:rPr lang="en-US" dirty="0" smtClean="0"/>
              <a:t> </a:t>
            </a:r>
            <a:r>
              <a:rPr lang="en-US" i="1" dirty="0" smtClean="0">
                <a:latin typeface="Symbol" charset="2"/>
                <a:cs typeface="Symbol" charset="2"/>
              </a:rPr>
              <a:t>x </a:t>
            </a:r>
            <a:r>
              <a:rPr lang="en-US" dirty="0" smtClean="0"/>
              <a:t>with transverse spatial distributions</a:t>
            </a:r>
          </a:p>
          <a:p>
            <a:pPr lvl="1"/>
            <a:r>
              <a:rPr lang="en-US" dirty="0" smtClean="0"/>
              <a:t>Impact parameter  </a:t>
            </a:r>
            <a:r>
              <a:rPr lang="en-US" i="1" dirty="0" smtClean="0"/>
              <a:t>b</a:t>
            </a:r>
            <a:r>
              <a:rPr lang="en-US" i="1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Fourier </a:t>
            </a:r>
            <a:r>
              <a:rPr lang="en-US" dirty="0" err="1" smtClean="0">
                <a:sym typeface="Wingdings"/>
              </a:rPr>
              <a:t>congugate</a:t>
            </a:r>
            <a:r>
              <a:rPr lang="en-US" dirty="0" smtClean="0">
                <a:sym typeface="Wingdings"/>
              </a:rPr>
              <a:t> </a:t>
            </a:r>
            <a:r>
              <a:rPr lang="en-US" i="1" dirty="0" smtClean="0">
                <a:latin typeface="Symbol" charset="2"/>
                <a:cs typeface="Symbol" charset="2"/>
                <a:sym typeface="Wingdings"/>
              </a:rPr>
              <a:t>D</a:t>
            </a:r>
            <a:r>
              <a:rPr lang="en-US" i="1" dirty="0" smtClean="0">
                <a:sym typeface="Wingdings"/>
              </a:rPr>
              <a:t>, </a:t>
            </a:r>
            <a:r>
              <a:rPr lang="en-US" dirty="0" smtClean="0">
                <a:sym typeface="Wingdings"/>
              </a:rPr>
              <a:t>with </a:t>
            </a:r>
            <a:r>
              <a:rPr lang="en-US" dirty="0" smtClean="0">
                <a:latin typeface="Symbol" charset="2"/>
                <a:cs typeface="Symbol" charset="2"/>
                <a:sym typeface="Wingdings"/>
              </a:rPr>
              <a:t>D</a:t>
            </a:r>
            <a:r>
              <a:rPr lang="en-US" baseline="30000" dirty="0" smtClean="0">
                <a:cs typeface="Symbol" charset="2"/>
                <a:sym typeface="Wingdings"/>
              </a:rPr>
              <a:t>2</a:t>
            </a:r>
            <a:r>
              <a:rPr lang="en-US" dirty="0">
                <a:cs typeface="Symbol" charset="2"/>
                <a:sym typeface="Wingdings"/>
              </a:rPr>
              <a:t> </a:t>
            </a:r>
            <a:r>
              <a:rPr lang="en-US" dirty="0" smtClean="0">
                <a:cs typeface="Symbol" charset="2"/>
                <a:sym typeface="Wingdings"/>
              </a:rPr>
              <a:t>= </a:t>
            </a:r>
            <a:r>
              <a:rPr lang="en-US" i="1" dirty="0" smtClean="0">
                <a:cs typeface="Symbol" charset="2"/>
                <a:sym typeface="Wingdings"/>
              </a:rPr>
              <a:t>t = (q-q’)</a:t>
            </a:r>
            <a:r>
              <a:rPr lang="en-US" i="1" baseline="30000" dirty="0" smtClean="0">
                <a:cs typeface="Symbol" charset="2"/>
                <a:sym typeface="Wingdings"/>
              </a:rPr>
              <a:t>2</a:t>
            </a:r>
            <a:endParaRPr lang="en-US" i="1" dirty="0" smtClean="0">
              <a:cs typeface="Symbol" charset="2"/>
              <a:sym typeface="Wingdings"/>
            </a:endParaRPr>
          </a:p>
          <a:p>
            <a:r>
              <a:rPr lang="en-US" i="1" u="sng" dirty="0" smtClean="0">
                <a:cs typeface="Symbol" charset="2"/>
                <a:sym typeface="Wingdings"/>
              </a:rPr>
              <a:t>GPD </a:t>
            </a:r>
            <a:r>
              <a:rPr lang="en-US" i="1" dirty="0" smtClean="0">
                <a:cs typeface="Symbol" charset="2"/>
                <a:sym typeface="Wingdings"/>
              </a:rPr>
              <a:t>                  </a:t>
            </a:r>
            <a:r>
              <a:rPr lang="en-US" i="1" u="sng" dirty="0" smtClean="0">
                <a:cs typeface="Symbol" charset="2"/>
                <a:sym typeface="Wingdings"/>
              </a:rPr>
              <a:t>DIS</a:t>
            </a:r>
            <a:r>
              <a:rPr lang="en-US" i="1" dirty="0" smtClean="0">
                <a:cs typeface="Symbol" charset="2"/>
                <a:sym typeface="Wingdings"/>
              </a:rPr>
              <a:t>                              </a:t>
            </a:r>
            <a:r>
              <a:rPr lang="en-US" i="1" u="sng" dirty="0" smtClean="0">
                <a:cs typeface="Symbol" charset="2"/>
                <a:sym typeface="Wingdings"/>
              </a:rPr>
              <a:t>Elastic </a:t>
            </a:r>
            <a:r>
              <a:rPr lang="en-US" i="1" u="sng" dirty="0" err="1" smtClean="0">
                <a:cs typeface="Symbol" charset="2"/>
                <a:sym typeface="Wingdings"/>
              </a:rPr>
              <a:t>ElectroWeak</a:t>
            </a:r>
            <a:endParaRPr lang="en-US" i="1" u="sng" dirty="0" smtClean="0">
              <a:cs typeface="Symbol" charset="2"/>
              <a:sym typeface="Wingdings"/>
            </a:endParaRPr>
          </a:p>
          <a:p>
            <a:r>
              <a:rPr lang="en-US" i="1" dirty="0" smtClean="0">
                <a:latin typeface="Symbol" charset="2"/>
                <a:cs typeface="Symbol" charset="2"/>
                <a:sym typeface="Wingdings"/>
              </a:rPr>
              <a:t>H(</a:t>
            </a:r>
            <a:r>
              <a:rPr lang="en-US" i="1" dirty="0" err="1" smtClean="0">
                <a:cs typeface="Symbol" charset="2"/>
                <a:sym typeface="Wingdings"/>
              </a:rPr>
              <a:t>x,</a:t>
            </a:r>
            <a:r>
              <a:rPr lang="en-US" i="1" dirty="0" err="1" smtClean="0">
                <a:latin typeface="Symbol" charset="2"/>
                <a:cs typeface="Symbol" charset="2"/>
                <a:sym typeface="Wingdings"/>
              </a:rPr>
              <a:t>x,</a:t>
            </a:r>
            <a:r>
              <a:rPr lang="en-US" i="1" dirty="0" err="1" smtClean="0">
                <a:cs typeface="Symbol" charset="2"/>
                <a:sym typeface="Wingdings"/>
              </a:rPr>
              <a:t>t</a:t>
            </a:r>
            <a:r>
              <a:rPr lang="en-US" i="1" dirty="0" smtClean="0">
                <a:cs typeface="Symbol" charset="2"/>
                <a:sym typeface="Wingdings"/>
              </a:rPr>
              <a:t>):		H(x,0,0)=q(x)   </a:t>
            </a:r>
          </a:p>
          <a:p>
            <a:r>
              <a:rPr lang="en-US" i="1" dirty="0" smtClean="0">
                <a:cs typeface="Symbol" charset="2"/>
                <a:sym typeface="Wingdings"/>
              </a:rPr>
              <a:t>E</a:t>
            </a:r>
            <a:r>
              <a:rPr lang="en-US" i="1" dirty="0" smtClean="0">
                <a:latin typeface="Symbol" charset="2"/>
                <a:cs typeface="Symbol" charset="2"/>
                <a:sym typeface="Wingdings"/>
              </a:rPr>
              <a:t>(</a:t>
            </a:r>
            <a:r>
              <a:rPr lang="en-US" i="1" dirty="0" err="1" smtClean="0">
                <a:cs typeface="Symbol" charset="2"/>
                <a:sym typeface="Wingdings"/>
              </a:rPr>
              <a:t>x,</a:t>
            </a:r>
            <a:r>
              <a:rPr lang="en-US" i="1" dirty="0" err="1" smtClean="0">
                <a:latin typeface="Symbol" charset="2"/>
                <a:cs typeface="Symbol" charset="2"/>
                <a:sym typeface="Wingdings"/>
              </a:rPr>
              <a:t>x,</a:t>
            </a:r>
            <a:r>
              <a:rPr lang="en-US" i="1" dirty="0" err="1" smtClean="0">
                <a:cs typeface="Symbol" charset="2"/>
                <a:sym typeface="Wingdings"/>
              </a:rPr>
              <a:t>t</a:t>
            </a:r>
            <a:r>
              <a:rPr lang="en-US" i="1" dirty="0" smtClean="0">
                <a:cs typeface="Symbol" charset="2"/>
                <a:sym typeface="Wingdings"/>
              </a:rPr>
              <a:t>)	</a:t>
            </a:r>
            <a:r>
              <a:rPr lang="en-US" dirty="0" smtClean="0">
                <a:cs typeface="Symbol" charset="2"/>
                <a:sym typeface="Wingdings"/>
              </a:rPr>
              <a:t>:   No forward link to DIS</a:t>
            </a:r>
            <a:r>
              <a:rPr lang="en-US" i="1" dirty="0" smtClean="0">
                <a:cs typeface="Symbol" charset="2"/>
                <a:sym typeface="Wingdings"/>
              </a:rPr>
              <a:t>	</a:t>
            </a:r>
            <a:endParaRPr lang="en-US" i="1" dirty="0" smtClean="0">
              <a:latin typeface="Symbol" charset="2"/>
              <a:cs typeface="Symbol" charset="2"/>
            </a:endParaRPr>
          </a:p>
          <a:p>
            <a:pPr lvl="1"/>
            <a:endParaRPr lang="en-US" dirty="0" smtClean="0">
              <a:cs typeface="Symbol" charset="2"/>
              <a:sym typeface="Wingdings"/>
            </a:endParaRPr>
          </a:p>
        </p:txBody>
      </p:sp>
      <p:pic>
        <p:nvPicPr>
          <p:cNvPr id="6" name="Picture 5" descr="DVCS-fig-croppe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190" y="869413"/>
            <a:ext cx="2112412" cy="1907985"/>
          </a:xfrm>
          <a:prstGeom prst="rect">
            <a:avLst/>
          </a:prstGeom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920999"/>
              </p:ext>
            </p:extLst>
          </p:nvPr>
        </p:nvGraphicFramePr>
        <p:xfrm>
          <a:off x="5656908" y="4482523"/>
          <a:ext cx="3051175" cy="230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Equation" r:id="rId4" imgW="1511300" imgH="1143000" progId="Equation.3">
                  <p:embed/>
                </p:oleObj>
              </mc:Choice>
              <mc:Fallback>
                <p:oleObj name="Equation" r:id="rId4" imgW="1511300" imgH="1143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56908" y="4482523"/>
                        <a:ext cx="3051175" cy="2306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195347" y="2531131"/>
            <a:ext cx="224933" cy="2933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452208"/>
              </p:ext>
            </p:extLst>
          </p:nvPr>
        </p:nvGraphicFramePr>
        <p:xfrm>
          <a:off x="229430" y="5727429"/>
          <a:ext cx="4886681" cy="521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5" name="Equation" r:id="rId6" imgW="2374900" imgH="254000" progId="Equation.3">
                  <p:embed/>
                </p:oleObj>
              </mc:Choice>
              <mc:Fallback>
                <p:oleObj name="Equation" r:id="rId6" imgW="2374900" imgH="254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29430" y="5727429"/>
                        <a:ext cx="4886681" cy="5216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827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3219"/>
          </a:xfrm>
        </p:spPr>
        <p:txBody>
          <a:bodyPr/>
          <a:lstStyle/>
          <a:p>
            <a:r>
              <a:rPr lang="en-US" dirty="0" smtClean="0"/>
              <a:t>DVCS in an Electron Ion Collider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429" y="1036638"/>
            <a:ext cx="8744857" cy="549479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Higher CM Energy than JLab  fixed target</a:t>
            </a:r>
          </a:p>
          <a:p>
            <a:pPr lvl="1"/>
            <a:r>
              <a:rPr lang="en-US" dirty="0" smtClean="0"/>
              <a:t>Larger Q</a:t>
            </a:r>
            <a:r>
              <a:rPr lang="en-US" baseline="30000" dirty="0" smtClean="0"/>
              <a:t>2</a:t>
            </a:r>
            <a:r>
              <a:rPr lang="en-US" dirty="0" smtClean="0"/>
              <a:t>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Bj</a:t>
            </a:r>
            <a:r>
              <a:rPr lang="en-US" baseline="-25000" dirty="0" smtClean="0"/>
              <a:t> </a:t>
            </a:r>
            <a:r>
              <a:rPr lang="en-US" dirty="0" smtClean="0"/>
              <a:t>range</a:t>
            </a:r>
          </a:p>
          <a:p>
            <a:r>
              <a:rPr lang="en-US" dirty="0" smtClean="0"/>
              <a:t>Higher Luminosity (and CM Energy) than COMPASS</a:t>
            </a:r>
          </a:p>
          <a:p>
            <a:r>
              <a:rPr lang="en-US" dirty="0" smtClean="0"/>
              <a:t>Longitudinally and Transversely polarized beams without dilution</a:t>
            </a:r>
          </a:p>
          <a:p>
            <a:pPr lvl="1"/>
            <a:r>
              <a:rPr lang="en-US" dirty="0" smtClean="0"/>
              <a:t>Roughly equivalent to factor of 10 in luminosity</a:t>
            </a:r>
          </a:p>
          <a:p>
            <a:r>
              <a:rPr lang="en-US" dirty="0" smtClean="0"/>
              <a:t>Spectator tagging to zero relative momentum</a:t>
            </a:r>
          </a:p>
          <a:p>
            <a:pPr lvl="1"/>
            <a:r>
              <a:rPr lang="en-US" dirty="0" smtClean="0"/>
              <a:t>Neutron structure from D, </a:t>
            </a:r>
            <a:r>
              <a:rPr lang="en-US" baseline="30000" dirty="0" smtClean="0"/>
              <a:t>3</a:t>
            </a:r>
            <a:r>
              <a:rPr lang="en-US" dirty="0" smtClean="0"/>
              <a:t>He beams</a:t>
            </a:r>
          </a:p>
          <a:p>
            <a:pPr lvl="1"/>
            <a:r>
              <a:rPr lang="en-US" dirty="0" smtClean="0"/>
              <a:t>Calibration check of bound proton structure </a:t>
            </a:r>
            <a:r>
              <a:rPr lang="en-US" i="1" dirty="0" smtClean="0"/>
              <a:t>via</a:t>
            </a:r>
            <a:r>
              <a:rPr lang="en-US" dirty="0" smtClean="0"/>
              <a:t> tagging of spectator neutrons.</a:t>
            </a:r>
          </a:p>
          <a:p>
            <a:r>
              <a:rPr lang="en-US" dirty="0" smtClean="0"/>
              <a:t>Tagging of far-forward coherent nuclear recoil</a:t>
            </a:r>
          </a:p>
          <a:p>
            <a:pPr lvl="1"/>
            <a:r>
              <a:rPr lang="en-US" i="1" dirty="0" smtClean="0"/>
              <a:t>e + </a:t>
            </a:r>
            <a:r>
              <a:rPr lang="en-US" i="1" baseline="30000" dirty="0" smtClean="0"/>
              <a:t>A</a:t>
            </a:r>
            <a:r>
              <a:rPr lang="en-US" i="1" dirty="0" smtClean="0"/>
              <a:t>Z </a:t>
            </a:r>
            <a:r>
              <a:rPr lang="en-US" i="1" dirty="0" smtClean="0">
                <a:sym typeface="Wingdings"/>
              </a:rPr>
              <a:t> e + </a:t>
            </a:r>
            <a:r>
              <a:rPr lang="en-US" i="1" baseline="30000" dirty="0" smtClean="0">
                <a:sym typeface="Wingdings"/>
              </a:rPr>
              <a:t>A</a:t>
            </a:r>
            <a:r>
              <a:rPr lang="en-US" i="1" dirty="0" smtClean="0">
                <a:sym typeface="Wingdings"/>
              </a:rPr>
              <a:t>Z</a:t>
            </a:r>
            <a:r>
              <a:rPr lang="en-US" i="1" baseline="30000" dirty="0">
                <a:sym typeface="Wingdings"/>
              </a:rPr>
              <a:t> </a:t>
            </a:r>
            <a:r>
              <a:rPr lang="en-US" i="1" dirty="0" smtClean="0">
                <a:sym typeface="Wingdings"/>
              </a:rPr>
              <a:t>+ </a:t>
            </a:r>
            <a:r>
              <a:rPr lang="en-US" i="1" dirty="0" smtClean="0">
                <a:latin typeface="Symbol" charset="2"/>
                <a:cs typeface="Symbol" charset="2"/>
                <a:sym typeface="Wingdings"/>
              </a:rPr>
              <a:t>g</a:t>
            </a:r>
          </a:p>
          <a:p>
            <a:r>
              <a:rPr lang="en-US" i="1" dirty="0" smtClean="0"/>
              <a:t>Extensions to </a:t>
            </a:r>
            <a:r>
              <a:rPr lang="en-US" i="1" dirty="0" smtClean="0">
                <a:latin typeface="Symbol" charset="2"/>
                <a:cs typeface="Symbol" charset="2"/>
              </a:rPr>
              <a:t>r, w, f, </a:t>
            </a:r>
            <a:r>
              <a:rPr lang="en-US" i="1" dirty="0" smtClean="0">
                <a:cs typeface="Symbol" charset="2"/>
              </a:rPr>
              <a:t>J/</a:t>
            </a:r>
            <a:r>
              <a:rPr lang="en-US" i="1" dirty="0" smtClean="0">
                <a:latin typeface="Symbol" charset="2"/>
                <a:cs typeface="Symbol" charset="2"/>
              </a:rPr>
              <a:t>y</a:t>
            </a:r>
            <a:endParaRPr lang="en-US" i="1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455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4546C70E-A760-054C-B3DF-69A2472B3649}" type="slidenum">
              <a:rPr lang="en-US"/>
              <a:pPr/>
              <a:t>4</a:t>
            </a:fld>
            <a:endParaRPr lang="en-US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44" y="5248587"/>
            <a:ext cx="7464431" cy="1206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885044" y="5843120"/>
            <a:ext cx="270145" cy="359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40820" rIns="81639" bIns="40820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de-DE" b="1">
                <a:solidFill>
                  <a:srgbClr val="FF0000"/>
                </a:solidFill>
                <a:latin typeface="Arial Narrow" charset="0"/>
              </a:rPr>
              <a:t>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8321502" y="5470277"/>
            <a:ext cx="280514" cy="359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40820" rIns="81639" bIns="40820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de-DE" b="1">
                <a:solidFill>
                  <a:srgbClr val="0000FF"/>
                </a:solidFill>
                <a:latin typeface="Arial Narrow" charset="0"/>
              </a:rPr>
              <a:t>p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7957067" y="5061446"/>
            <a:ext cx="280514" cy="359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40820" rIns="81639" bIns="40820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de-DE" b="1">
                <a:solidFill>
                  <a:srgbClr val="00FF00"/>
                </a:solidFill>
                <a:latin typeface="Arial Narrow" charset="0"/>
              </a:rPr>
              <a:t>n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744715" y="243284"/>
            <a:ext cx="7419776" cy="683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2452" rIns="81639" bIns="42452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en-US" sz="2900">
                <a:solidFill>
                  <a:srgbClr val="006633"/>
                </a:solidFill>
                <a:latin typeface="Times New Roman" charset="0"/>
                <a:cs typeface="Arial" charset="0"/>
              </a:rPr>
              <a:t>Ultra-forward hadron detection – summary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4239256" y="5382466"/>
            <a:ext cx="1050090" cy="210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67271" tIns="41473" rIns="67271" bIns="33635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 algn="ctr" hangingPunct="1">
              <a:lnSpc>
                <a:spcPct val="100000"/>
              </a:lnSpc>
              <a:buClrTx/>
              <a:buFontTx/>
              <a:buNone/>
            </a:pPr>
            <a:r>
              <a:rPr lang="en-US" sz="900">
                <a:cs typeface="Arial" charset="0"/>
              </a:rPr>
              <a:t>20 Tm dipole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1627713" y="5480355"/>
            <a:ext cx="1050091" cy="210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67271" tIns="41473" rIns="67271" bIns="33635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 algn="ctr" hangingPunct="1">
              <a:lnSpc>
                <a:spcPct val="100000"/>
              </a:lnSpc>
              <a:buClrTx/>
              <a:buFontTx/>
              <a:buNone/>
            </a:pPr>
            <a:r>
              <a:rPr lang="en-US" sz="900">
                <a:cs typeface="Arial" charset="0"/>
              </a:rPr>
              <a:t>2 Tm dipole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779286" y="5742352"/>
            <a:ext cx="1050090" cy="210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67271" tIns="41473" rIns="67271" bIns="33635"/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 algn="ctr" hangingPunct="1">
              <a:lnSpc>
                <a:spcPct val="100000"/>
              </a:lnSpc>
              <a:buClrTx/>
              <a:buFontTx/>
              <a:buNone/>
            </a:pPr>
            <a:r>
              <a:rPr lang="en-US" sz="900">
                <a:cs typeface="Arial" charset="0"/>
              </a:rPr>
              <a:t>solenoid</a:t>
            </a:r>
          </a:p>
        </p:txBody>
      </p:sp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691" y="1894443"/>
            <a:ext cx="7464431" cy="3110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2121789" y="4727471"/>
            <a:ext cx="4572000" cy="758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>
            <a:lvl1pPr marL="300038" indent="-30003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726"/>
              </a:spcBef>
              <a:buFont typeface="Arial" charset="0"/>
              <a:buChar char="•"/>
            </a:pPr>
            <a:r>
              <a:rPr lang="en-US" sz="1500">
                <a:latin typeface="Times New Roman" charset="0"/>
              </a:rPr>
              <a:t>100 GeV maximum ion energy allows using large-aperture magnets with </a:t>
            </a:r>
            <a:r>
              <a:rPr lang="en-US" sz="1500" i="1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achievable field strengths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5714280" y="2997136"/>
            <a:ext cx="3330329" cy="921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>
            <a:lvl1pPr marL="300038" indent="-30003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 marL="741363" indent="-2841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726"/>
              </a:spcBef>
              <a:buFont typeface="Arial" charset="0"/>
              <a:buChar char="•"/>
            </a:pPr>
            <a:r>
              <a:rPr lang="en-US">
                <a:latin typeface="Times New Roman" charset="0"/>
              </a:rPr>
              <a:t>Momentum </a:t>
            </a:r>
            <a:r>
              <a:rPr lang="en-US" i="1">
                <a:solidFill>
                  <a:srgbClr val="0066C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resolution &lt; 3x10</a:t>
            </a:r>
            <a:r>
              <a:rPr lang="en-US" i="1" baseline="33000">
                <a:solidFill>
                  <a:srgbClr val="0066C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-4</a:t>
            </a:r>
          </a:p>
          <a:p>
            <a:pPr lvl="1">
              <a:lnSpc>
                <a:spcPct val="90000"/>
              </a:lnSpc>
              <a:spcBef>
                <a:spcPts val="726"/>
              </a:spcBef>
              <a:buFont typeface="Times New Roman" charset="0"/>
              <a:buChar char="–"/>
            </a:pPr>
            <a:r>
              <a:rPr lang="en-US" sz="1500">
                <a:latin typeface="Times New Roman" charset="0"/>
              </a:rPr>
              <a:t>limited by intrinsic beam momentum spread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3447007" y="1462580"/>
            <a:ext cx="4259421" cy="463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>
            <a:lvl1pPr marL="300038" indent="-30003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726"/>
              </a:spcBef>
              <a:buFont typeface="Arial" charset="0"/>
              <a:buChar char="•"/>
            </a:pPr>
            <a:r>
              <a:rPr lang="en-US">
                <a:latin typeface="Times New Roman" charset="0"/>
              </a:rPr>
              <a:t>Excellent acceptance for </a:t>
            </a:r>
            <a:r>
              <a:rPr lang="en-US" i="1">
                <a:solidFill>
                  <a:srgbClr val="008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all ion fragments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2154919" y="1037914"/>
            <a:ext cx="5551509" cy="463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>
            <a:lvl1pPr marL="300038" indent="-30003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726"/>
              </a:spcBef>
              <a:buFont typeface="Arial" charset="0"/>
              <a:buChar char="•"/>
            </a:pPr>
            <a:r>
              <a:rPr lang="en-US" i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Neutron</a:t>
            </a:r>
            <a:r>
              <a:rPr lang="en-US">
                <a:latin typeface="Times New Roman" charset="0"/>
              </a:rPr>
              <a:t> detection in a 25 mrad cone </a:t>
            </a:r>
            <a:r>
              <a:rPr lang="en-US" i="1">
                <a:solidFill>
                  <a:srgbClr val="008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down to zero degrees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4557596" y="1918916"/>
            <a:ext cx="4682915" cy="1117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>
            <a:lvl1pPr marL="300038" indent="-30003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 marL="741363" indent="-2841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726"/>
              </a:spcBef>
              <a:buFont typeface="Arial" charset="0"/>
              <a:buChar char="•"/>
            </a:pPr>
            <a:r>
              <a:rPr lang="en-US" i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Recoil baryon</a:t>
            </a:r>
            <a:r>
              <a:rPr lang="en-US">
                <a:latin typeface="Times New Roman" charset="0"/>
              </a:rPr>
              <a:t> acceptance:</a:t>
            </a:r>
          </a:p>
          <a:p>
            <a:pPr lvl="1">
              <a:lnSpc>
                <a:spcPct val="90000"/>
              </a:lnSpc>
              <a:spcBef>
                <a:spcPts val="726"/>
              </a:spcBef>
              <a:buFont typeface="Times New Roman" charset="0"/>
              <a:buChar char="–"/>
            </a:pPr>
            <a:r>
              <a:rPr lang="en-US" sz="1500">
                <a:latin typeface="Times New Roman" charset="0"/>
              </a:rPr>
              <a:t>up to </a:t>
            </a:r>
            <a:r>
              <a:rPr lang="en-US" sz="1500">
                <a:solidFill>
                  <a:srgbClr val="00808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99.5%</a:t>
            </a:r>
            <a:r>
              <a:rPr lang="en-US" sz="1500">
                <a:latin typeface="Times New Roman" charset="0"/>
              </a:rPr>
              <a:t> of beam energy for </a:t>
            </a:r>
            <a:r>
              <a:rPr lang="en-US" sz="1500" i="1">
                <a:solidFill>
                  <a:srgbClr val="00808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all angles</a:t>
            </a:r>
          </a:p>
          <a:p>
            <a:pPr lvl="1">
              <a:lnSpc>
                <a:spcPct val="90000"/>
              </a:lnSpc>
              <a:spcBef>
                <a:spcPts val="726"/>
              </a:spcBef>
              <a:buFont typeface="Times New Roman" charset="0"/>
              <a:buChar char="–"/>
            </a:pPr>
            <a:r>
              <a:rPr lang="en-US" sz="1500">
                <a:latin typeface="Times New Roman" charset="0"/>
              </a:rPr>
              <a:t>down to </a:t>
            </a:r>
            <a:r>
              <a:rPr lang="en-US" sz="1500">
                <a:solidFill>
                  <a:srgbClr val="00808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2-3 mrad</a:t>
            </a:r>
            <a:r>
              <a:rPr lang="en-US" sz="1500">
                <a:latin typeface="Times New Roman" charset="0"/>
              </a:rPr>
              <a:t> for </a:t>
            </a:r>
            <a:r>
              <a:rPr lang="en-US" sz="1500" i="1">
                <a:solidFill>
                  <a:srgbClr val="00808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all momenta</a:t>
            </a: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7892247" y="4605110"/>
            <a:ext cx="280514" cy="359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40820" rIns="81639" bIns="40820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de-DE" b="1">
                <a:solidFill>
                  <a:srgbClr val="00FF00"/>
                </a:solidFill>
                <a:latin typeface="Arial Narrow" charset="0"/>
              </a:rPr>
              <a:t>n</a:t>
            </a:r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7635846" y="4818163"/>
            <a:ext cx="280514" cy="359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40820" rIns="81639" bIns="40820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de-DE" b="1">
                <a:solidFill>
                  <a:srgbClr val="0000FF"/>
                </a:solidFill>
                <a:latin typeface="Arial Narrow" charset="0"/>
              </a:rPr>
              <a:t>p</a:t>
            </a: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7362160" y="4895899"/>
            <a:ext cx="270145" cy="359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 cap="flat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81639" tIns="40820" rIns="81639" bIns="40820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de-DE" b="1">
                <a:solidFill>
                  <a:srgbClr val="FF0000"/>
                </a:solidFill>
                <a:latin typeface="Arial Narrow" charset="0"/>
              </a:rPr>
              <a:t>e</a:t>
            </a:r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7346314" y="6040338"/>
            <a:ext cx="492635" cy="1440"/>
          </a:xfrm>
          <a:prstGeom prst="line">
            <a:avLst/>
          </a:prstGeom>
          <a:noFill/>
          <a:ln w="9525" cap="flat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46795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7867" cy="961495"/>
          </a:xfrm>
        </p:spPr>
        <p:txBody>
          <a:bodyPr>
            <a:normAutofit/>
          </a:bodyPr>
          <a:lstStyle/>
          <a:p>
            <a:r>
              <a:rPr lang="en-US" dirty="0" smtClean="0"/>
              <a:t>DVCS &amp; Spatial imaging with EIC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624667" cy="4525963"/>
          </a:xfrm>
        </p:spPr>
        <p:txBody>
          <a:bodyPr/>
          <a:lstStyle/>
          <a:p>
            <a:r>
              <a:rPr lang="en-US" dirty="0" smtClean="0"/>
              <a:t>arXiv</a:t>
            </a:r>
            <a:r>
              <a:rPr lang="en-US" dirty="0" smtClean="0"/>
              <a:t>:1212.1701</a:t>
            </a:r>
          </a:p>
          <a:p>
            <a:r>
              <a:rPr lang="en-US" dirty="0" smtClean="0"/>
              <a:t>DVCS cross section</a:t>
            </a:r>
          </a:p>
          <a:p>
            <a:endParaRPr lang="en-US" dirty="0" smtClean="0"/>
          </a:p>
          <a:p>
            <a:r>
              <a:rPr lang="en-US" dirty="0" smtClean="0"/>
              <a:t>Transverse spatial image </a:t>
            </a:r>
            <a:endParaRPr lang="en-US" dirty="0"/>
          </a:p>
        </p:txBody>
      </p:sp>
      <p:pic>
        <p:nvPicPr>
          <p:cNvPr id="4" name="Picture 3" descr="DVCS-fig-EIC-1212.1701v2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7333" y="1087960"/>
            <a:ext cx="5486400" cy="5257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53200" y="3437465"/>
            <a:ext cx="142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 days</a:t>
            </a:r>
          </a:p>
          <a:p>
            <a:r>
              <a:rPr lang="en-US" sz="1400" dirty="0" smtClean="0"/>
              <a:t>MEIC Phase I</a:t>
            </a:r>
          </a:p>
        </p:txBody>
      </p:sp>
    </p:spTree>
    <p:extLst>
      <p:ext uri="{BB962C8B-B14F-4D97-AF65-F5344CB8AC3E}">
        <p14:creationId xmlns:p14="http://schemas.microsoft.com/office/powerpoint/2010/main" val="917419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Coherent Nuclear DVCS in JLab MEIC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51333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Luminosity </a:t>
            </a:r>
            <a:r>
              <a:rPr lang="en-US" dirty="0" smtClean="0">
                <a:latin typeface="Lucida Blackletter"/>
                <a:cs typeface="Lucida Blackletter"/>
              </a:rPr>
              <a:t>L</a:t>
            </a:r>
            <a:r>
              <a:rPr lang="en-US" baseline="-25000" dirty="0" smtClean="0">
                <a:cs typeface="Lucida Blackletter"/>
              </a:rPr>
              <a:t>A</a:t>
            </a:r>
            <a:r>
              <a:rPr lang="en-US" dirty="0" smtClean="0">
                <a:cs typeface="Lucida Blackletter"/>
              </a:rPr>
              <a:t> </a:t>
            </a:r>
            <a:r>
              <a:rPr lang="en-US" dirty="0" smtClean="0">
                <a:latin typeface="Symbol" charset="2"/>
                <a:cs typeface="Symbol" charset="2"/>
              </a:rPr>
              <a:t>~</a:t>
            </a:r>
            <a:r>
              <a:rPr lang="en-US" dirty="0" smtClean="0">
                <a:cs typeface="Lucida Blackletter"/>
              </a:rPr>
              <a:t> </a:t>
            </a:r>
            <a:r>
              <a:rPr lang="en-US" dirty="0" err="1" smtClean="0">
                <a:latin typeface="Lucida Blackletter"/>
                <a:cs typeface="Lucida Blackletter"/>
              </a:rPr>
              <a:t>L</a:t>
            </a:r>
            <a:r>
              <a:rPr lang="en-US" baseline="-25000" dirty="0" err="1" smtClean="0">
                <a:cs typeface="Lucida Blackletter"/>
              </a:rPr>
              <a:t>p</a:t>
            </a:r>
            <a:r>
              <a:rPr lang="en-US" dirty="0" smtClean="0">
                <a:cs typeface="Lucida Blackletter"/>
              </a:rPr>
              <a:t>/Z</a:t>
            </a:r>
          </a:p>
          <a:p>
            <a:r>
              <a:rPr lang="en-US" dirty="0" smtClean="0">
                <a:cs typeface="Lucida Blackletter"/>
              </a:rPr>
              <a:t>Coherent peak: </a:t>
            </a:r>
            <a:r>
              <a:rPr lang="en-US" i="1" dirty="0" smtClean="0">
                <a:cs typeface="Lucida Blackletter"/>
              </a:rPr>
              <a:t> </a:t>
            </a:r>
            <a:r>
              <a:rPr lang="en-US" i="1" dirty="0" err="1" smtClean="0">
                <a:cs typeface="Lucida Blackletter"/>
              </a:rPr>
              <a:t>d</a:t>
            </a:r>
            <a:r>
              <a:rPr lang="en-US" i="1" dirty="0" err="1" smtClean="0">
                <a:latin typeface="Symbol" charset="2"/>
                <a:cs typeface="Symbol" charset="2"/>
              </a:rPr>
              <a:t>s</a:t>
            </a:r>
            <a:r>
              <a:rPr lang="en-US" i="1" baseline="-25000" dirty="0" err="1" smtClean="0">
                <a:latin typeface="Symbol" charset="2"/>
                <a:cs typeface="Symbol" charset="2"/>
              </a:rPr>
              <a:t>A</a:t>
            </a:r>
            <a:r>
              <a:rPr lang="en-US" i="1" dirty="0" smtClean="0">
                <a:cs typeface="Symbol" charset="2"/>
              </a:rPr>
              <a:t>(t=0)</a:t>
            </a:r>
            <a:r>
              <a:rPr lang="en-US" i="1" dirty="0" smtClean="0">
                <a:latin typeface="Symbol" charset="2"/>
                <a:cs typeface="Symbol" charset="2"/>
              </a:rPr>
              <a:t> ~ </a:t>
            </a:r>
            <a:r>
              <a:rPr lang="en-US" i="1" dirty="0" smtClean="0">
                <a:cs typeface="Symbol" charset="2"/>
              </a:rPr>
              <a:t>Z</a:t>
            </a:r>
            <a:r>
              <a:rPr lang="en-US" i="1" baseline="30000" dirty="0" smtClean="0">
                <a:cs typeface="Symbol" charset="2"/>
              </a:rPr>
              <a:t>2</a:t>
            </a:r>
            <a:r>
              <a:rPr lang="en-US" i="1" dirty="0" smtClean="0">
                <a:cs typeface="Lucida Blackletter"/>
              </a:rPr>
              <a:t>d</a:t>
            </a:r>
            <a:r>
              <a:rPr lang="en-US" i="1" dirty="0" smtClean="0">
                <a:latin typeface="Symbol" charset="2"/>
                <a:cs typeface="Symbol" charset="2"/>
              </a:rPr>
              <a:t>s</a:t>
            </a:r>
            <a:r>
              <a:rPr lang="en-US" i="1" baseline="-25000" dirty="0" smtClean="0">
                <a:cs typeface="Symbol" charset="2"/>
              </a:rPr>
              <a:t>p</a:t>
            </a:r>
          </a:p>
          <a:p>
            <a:r>
              <a:rPr lang="en-US" dirty="0" smtClean="0">
                <a:cs typeface="Symbol" charset="2"/>
              </a:rPr>
              <a:t>Counting rate in coherent peak </a:t>
            </a:r>
            <a:r>
              <a:rPr lang="en-US" dirty="0" smtClean="0"/>
              <a:t>:  </a:t>
            </a:r>
            <a:r>
              <a:rPr lang="en-US" dirty="0"/>
              <a:t> </a:t>
            </a:r>
            <a:r>
              <a:rPr lang="en-US" dirty="0" err="1" smtClean="0">
                <a:latin typeface="Lucida Blackletter"/>
                <a:cs typeface="Lucida Blackletter"/>
              </a:rPr>
              <a:t>L</a:t>
            </a:r>
            <a:r>
              <a:rPr lang="en-US" baseline="-25000" dirty="0" err="1" smtClean="0">
                <a:cs typeface="Lucida Blackletter"/>
              </a:rPr>
              <a:t>A</a:t>
            </a:r>
            <a:r>
              <a:rPr lang="en-US" i="1" dirty="0" err="1">
                <a:cs typeface="Lucida Blackletter"/>
              </a:rPr>
              <a:t>d</a:t>
            </a:r>
            <a:r>
              <a:rPr lang="en-US" i="1" dirty="0" err="1">
                <a:latin typeface="Symbol" charset="2"/>
                <a:cs typeface="Symbol" charset="2"/>
              </a:rPr>
              <a:t>s</a:t>
            </a:r>
            <a:r>
              <a:rPr lang="en-US" i="1" baseline="-25000" dirty="0" err="1">
                <a:latin typeface="Symbol" charset="2"/>
                <a:cs typeface="Symbol" charset="2"/>
              </a:rPr>
              <a:t>A</a:t>
            </a:r>
            <a:r>
              <a:rPr lang="en-US" i="1" dirty="0">
                <a:cs typeface="Symbol" charset="2"/>
              </a:rPr>
              <a:t>(t=0</a:t>
            </a:r>
            <a:r>
              <a:rPr lang="en-US" i="1" dirty="0" smtClean="0">
                <a:cs typeface="Symbol" charset="2"/>
              </a:rPr>
              <a:t>)</a:t>
            </a:r>
            <a:r>
              <a:rPr lang="en-US" i="1" dirty="0">
                <a:latin typeface="Symbol" charset="2"/>
                <a:cs typeface="Symbol" charset="2"/>
              </a:rPr>
              <a:t> ~ </a:t>
            </a:r>
            <a:r>
              <a:rPr lang="en-US" i="1" dirty="0" err="1" smtClean="0">
                <a:cs typeface="Symbol" charset="2"/>
              </a:rPr>
              <a:t>Z</a:t>
            </a:r>
            <a:r>
              <a:rPr lang="en-US" dirty="0" err="1" smtClean="0">
                <a:latin typeface="Lucida Blackletter"/>
                <a:cs typeface="Lucida Blackletter"/>
              </a:rPr>
              <a:t>L</a:t>
            </a:r>
            <a:r>
              <a:rPr lang="en-US" baseline="-25000" dirty="0" err="1" smtClean="0">
                <a:cs typeface="Lucida Blackletter"/>
              </a:rPr>
              <a:t>p</a:t>
            </a:r>
            <a:r>
              <a:rPr lang="en-US" i="1" dirty="0" err="1" smtClean="0">
                <a:cs typeface="Lucida Blackletter"/>
              </a:rPr>
              <a:t>d</a:t>
            </a:r>
            <a:r>
              <a:rPr lang="en-US" i="1" dirty="0" err="1" smtClean="0">
                <a:latin typeface="Symbol" charset="2"/>
                <a:cs typeface="Symbol" charset="2"/>
              </a:rPr>
              <a:t>s</a:t>
            </a:r>
            <a:r>
              <a:rPr lang="en-US" i="1" baseline="-25000" dirty="0" err="1" smtClean="0">
                <a:cs typeface="Symbol" charset="2"/>
              </a:rPr>
              <a:t>p</a:t>
            </a:r>
            <a:endParaRPr lang="en-US" i="1" baseline="-25000" dirty="0" smtClean="0">
              <a:cs typeface="Symbol" charset="2"/>
            </a:endParaRPr>
          </a:p>
          <a:p>
            <a:pPr lvl="1"/>
            <a:r>
              <a:rPr lang="en-US" dirty="0" smtClean="0">
                <a:cs typeface="Symbol" charset="2"/>
              </a:rPr>
              <a:t>Coherent peak drops very rapidly with</a:t>
            </a:r>
            <a:r>
              <a:rPr lang="en-US" i="1" dirty="0" smtClean="0">
                <a:cs typeface="Symbol" charset="2"/>
              </a:rPr>
              <a:t> t</a:t>
            </a:r>
          </a:p>
          <a:p>
            <a:r>
              <a:rPr lang="en-US" dirty="0" smtClean="0">
                <a:cs typeface="Symbol" charset="2"/>
              </a:rPr>
              <a:t>What is our resolution for resolving the diffractive shape of nuclei?</a:t>
            </a:r>
          </a:p>
          <a:p>
            <a:pPr lvl="1"/>
            <a:r>
              <a:rPr lang="en-US" dirty="0" smtClean="0">
                <a:cs typeface="Symbol" charset="2"/>
              </a:rPr>
              <a:t>Ion Beam, P</a:t>
            </a:r>
            <a:r>
              <a:rPr lang="en-US" baseline="-25000" dirty="0" smtClean="0">
                <a:cs typeface="Symbol" charset="2"/>
              </a:rPr>
              <a:t>A</a:t>
            </a:r>
            <a:r>
              <a:rPr lang="en-US" dirty="0" smtClean="0">
                <a:cs typeface="Symbol" charset="2"/>
              </a:rPr>
              <a:t> = Z P</a:t>
            </a:r>
            <a:r>
              <a:rPr lang="en-US" baseline="-25000" dirty="0" smtClean="0">
                <a:cs typeface="Symbol" charset="2"/>
              </a:rPr>
              <a:t>0</a:t>
            </a:r>
          </a:p>
          <a:p>
            <a:pPr lvl="1"/>
            <a:r>
              <a:rPr lang="en-US" dirty="0" err="1" smtClean="0">
                <a:cs typeface="Symbol" charset="2"/>
              </a:rPr>
              <a:t>rms</a:t>
            </a:r>
            <a:r>
              <a:rPr lang="en-US" dirty="0" smtClean="0">
                <a:cs typeface="Symbol" charset="2"/>
              </a:rPr>
              <a:t> beam spread at IP:  </a:t>
            </a:r>
          </a:p>
          <a:p>
            <a:pPr lvl="2"/>
            <a:r>
              <a:rPr lang="en-US" dirty="0" err="1" smtClean="0">
                <a:latin typeface="Symbol" charset="2"/>
                <a:cs typeface="Symbol" charset="2"/>
              </a:rPr>
              <a:t>d</a:t>
            </a:r>
            <a:r>
              <a:rPr lang="en-US" dirty="0" err="1" smtClean="0">
                <a:cs typeface="Symbol" charset="2"/>
              </a:rPr>
              <a:t>P</a:t>
            </a:r>
            <a:r>
              <a:rPr lang="en-US" baseline="-25000" dirty="0" smtClean="0">
                <a:cs typeface="Symbol" charset="2"/>
              </a:rPr>
              <a:t>||</a:t>
            </a:r>
            <a:r>
              <a:rPr lang="en-US" dirty="0" smtClean="0">
                <a:cs typeface="Symbol" charset="2"/>
              </a:rPr>
              <a:t>/P = 3•10</a:t>
            </a:r>
            <a:r>
              <a:rPr lang="en-US" baseline="30000" dirty="0" smtClean="0">
                <a:cs typeface="Symbol" charset="2"/>
              </a:rPr>
              <a:t>–4</a:t>
            </a:r>
            <a:endParaRPr lang="en-US" dirty="0" smtClean="0">
              <a:cs typeface="Symbol" charset="2"/>
            </a:endParaRPr>
          </a:p>
          <a:p>
            <a:pPr lvl="2"/>
            <a:r>
              <a:rPr lang="en-US" dirty="0" err="1" smtClean="0">
                <a:latin typeface="Symbol" charset="2"/>
                <a:cs typeface="Symbol" charset="2"/>
              </a:rPr>
              <a:t>d</a:t>
            </a:r>
            <a:r>
              <a:rPr lang="en-US" dirty="0" err="1" smtClean="0">
                <a:cs typeface="Symbol" charset="2"/>
              </a:rPr>
              <a:t>P</a:t>
            </a:r>
            <a:r>
              <a:rPr lang="en-US" baseline="-25000" dirty="0" err="1" smtClean="0">
                <a:cs typeface="Symbol" charset="2"/>
              </a:rPr>
              <a:t>perp</a:t>
            </a:r>
            <a:r>
              <a:rPr lang="en-US" baseline="-25000" dirty="0" smtClean="0">
                <a:cs typeface="Symbol" charset="2"/>
              </a:rPr>
              <a:t> </a:t>
            </a:r>
            <a:r>
              <a:rPr lang="en-US" dirty="0" smtClean="0">
                <a:cs typeface="Symbol" charset="2"/>
              </a:rPr>
              <a:t>/P </a:t>
            </a:r>
            <a:r>
              <a:rPr lang="en-US" dirty="0">
                <a:cs typeface="Symbol" charset="2"/>
              </a:rPr>
              <a:t>= </a:t>
            </a:r>
            <a:r>
              <a:rPr lang="en-US" dirty="0" smtClean="0">
                <a:cs typeface="Symbol" charset="2"/>
              </a:rPr>
              <a:t>2•</a:t>
            </a:r>
            <a:r>
              <a:rPr lang="en-US" dirty="0">
                <a:cs typeface="Symbol" charset="2"/>
              </a:rPr>
              <a:t>10</a:t>
            </a:r>
            <a:r>
              <a:rPr lang="en-US" baseline="30000" dirty="0">
                <a:cs typeface="Symbol" charset="2"/>
              </a:rPr>
              <a:t>–4</a:t>
            </a:r>
            <a:endParaRPr lang="en-US" dirty="0">
              <a:cs typeface="Symbol" charset="2"/>
            </a:endParaRPr>
          </a:p>
          <a:p>
            <a:pPr lvl="2"/>
            <a:endParaRPr lang="en-US" dirty="0" smtClean="0">
              <a:cs typeface="Symbol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52283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156105"/>
            <a:ext cx="8470900" cy="504295"/>
          </a:xfrm>
        </p:spPr>
        <p:txBody>
          <a:bodyPr>
            <a:noAutofit/>
          </a:bodyPr>
          <a:lstStyle/>
          <a:p>
            <a:r>
              <a:rPr lang="en-US" sz="3200" dirty="0" smtClean="0"/>
              <a:t>Coherent DVCS scaling to Charge Form Factors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522133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d</a:t>
            </a:r>
            <a:r>
              <a:rPr lang="en-US" dirty="0" err="1" smtClean="0">
                <a:latin typeface="Symbol" charset="2"/>
                <a:cs typeface="Symbol" charset="2"/>
              </a:rPr>
              <a:t>s</a:t>
            </a:r>
            <a:r>
              <a:rPr lang="en-US" baseline="-25000" dirty="0" err="1" smtClean="0"/>
              <a:t>DVCS</a:t>
            </a:r>
            <a:r>
              <a:rPr lang="en-US" dirty="0" smtClean="0"/>
              <a:t> ~ |F(</a:t>
            </a:r>
            <a:r>
              <a:rPr lang="en-US" dirty="0" smtClean="0">
                <a:latin typeface="Symbol" charset="2"/>
                <a:cs typeface="Symbol" charset="2"/>
              </a:rPr>
              <a:t>D</a:t>
            </a:r>
            <a:r>
              <a:rPr lang="en-US" baseline="30000" dirty="0" smtClean="0">
                <a:latin typeface="Symbol" charset="2"/>
                <a:cs typeface="Symbol" charset="2"/>
              </a:rPr>
              <a:t>2</a:t>
            </a:r>
            <a:r>
              <a:rPr lang="en-US" dirty="0" smtClean="0"/>
              <a:t>)|</a:t>
            </a:r>
            <a:r>
              <a:rPr lang="en-US" baseline="30000" dirty="0" smtClean="0"/>
              <a:t>2</a:t>
            </a:r>
            <a:endParaRPr lang="en-US" dirty="0"/>
          </a:p>
          <a:p>
            <a:r>
              <a:rPr lang="en-US" dirty="0" smtClean="0">
                <a:latin typeface="Symbol" charset="2"/>
                <a:cs typeface="Symbol" charset="2"/>
              </a:rPr>
              <a:t>D</a:t>
            </a:r>
            <a:r>
              <a:rPr lang="en-US" baseline="30000" dirty="0" smtClean="0">
                <a:latin typeface="Symbol" charset="2"/>
                <a:cs typeface="Symbol" charset="2"/>
              </a:rPr>
              <a:t>2</a:t>
            </a:r>
            <a:r>
              <a:rPr lang="en-US" i="1" dirty="0" smtClean="0"/>
              <a:t> = (q-q’)</a:t>
            </a:r>
            <a:r>
              <a:rPr lang="en-US" i="1" baseline="30000" dirty="0" smtClean="0"/>
              <a:t>2</a:t>
            </a:r>
            <a:r>
              <a:rPr lang="en-US" i="1" dirty="0" smtClean="0"/>
              <a:t> = (P’-P)</a:t>
            </a:r>
            <a:r>
              <a:rPr lang="en-US" i="1" baseline="30000" dirty="0" smtClean="0"/>
              <a:t>2</a:t>
            </a:r>
            <a:endParaRPr lang="en-US" dirty="0" smtClean="0"/>
          </a:p>
          <a:p>
            <a:r>
              <a:rPr lang="en-US" dirty="0" smtClean="0"/>
              <a:t>Constrain</a:t>
            </a:r>
            <a:r>
              <a:rPr lang="en-US" i="1" dirty="0" smtClean="0"/>
              <a:t> </a:t>
            </a:r>
            <a:r>
              <a:rPr lang="en-US" dirty="0" smtClean="0">
                <a:latin typeface="Symbol" charset="2"/>
                <a:cs typeface="Symbol" charset="2"/>
              </a:rPr>
              <a:t>D</a:t>
            </a:r>
            <a:r>
              <a:rPr lang="en-US" baseline="30000" dirty="0" smtClean="0">
                <a:latin typeface="Symbol" charset="2"/>
                <a:cs typeface="Symbol" charset="2"/>
              </a:rPr>
              <a:t>2</a:t>
            </a:r>
            <a:r>
              <a:rPr lang="en-US" dirty="0" smtClean="0">
                <a:latin typeface="Symbol" charset="2"/>
                <a:cs typeface="Symbol" charset="2"/>
              </a:rPr>
              <a:t> </a:t>
            </a:r>
            <a:r>
              <a:rPr lang="en-US" dirty="0" smtClean="0">
                <a:cs typeface="Symbol" charset="2"/>
              </a:rPr>
              <a:t>from both </a:t>
            </a:r>
            <a:r>
              <a:rPr lang="en-US" i="1" dirty="0" smtClean="0">
                <a:cs typeface="Symbol" charset="2"/>
              </a:rPr>
              <a:t>(k-k’-q’)</a:t>
            </a:r>
            <a:r>
              <a:rPr lang="en-US" i="1" baseline="30000" dirty="0" smtClean="0">
                <a:cs typeface="Symbol" charset="2"/>
              </a:rPr>
              <a:t>2</a:t>
            </a:r>
            <a:r>
              <a:rPr lang="en-US" dirty="0" smtClean="0">
                <a:cs typeface="Symbol" charset="2"/>
              </a:rPr>
              <a:t> and </a:t>
            </a:r>
            <a:br>
              <a:rPr lang="en-US" dirty="0" smtClean="0">
                <a:cs typeface="Symbol" charset="2"/>
              </a:rPr>
            </a:br>
            <a:r>
              <a:rPr lang="en-US" i="1" dirty="0" smtClean="0">
                <a:cs typeface="Symbol" charset="2"/>
              </a:rPr>
              <a:t>(P’-P)</a:t>
            </a:r>
            <a:r>
              <a:rPr lang="en-US" i="1" baseline="30000" dirty="0" smtClean="0">
                <a:cs typeface="Symbol" charset="2"/>
              </a:rPr>
              <a:t>2</a:t>
            </a:r>
          </a:p>
          <a:p>
            <a:r>
              <a:rPr lang="en-US" dirty="0" smtClean="0">
                <a:cs typeface="Symbol" charset="2"/>
              </a:rPr>
              <a:t>Resolution from ion tagging alone:  </a:t>
            </a:r>
          </a:p>
          <a:p>
            <a:pPr lvl="1"/>
            <a:r>
              <a:rPr lang="en-US" dirty="0" smtClean="0">
                <a:cs typeface="Symbol" charset="2"/>
              </a:rPr>
              <a:t>Dominated by beam angular spread at IP</a:t>
            </a:r>
          </a:p>
          <a:p>
            <a:pPr lvl="1"/>
            <a:r>
              <a:rPr lang="en-US" dirty="0" err="1" smtClean="0">
                <a:latin typeface="Symbol" charset="2"/>
                <a:cs typeface="Symbol" charset="2"/>
              </a:rPr>
              <a:t>dD</a:t>
            </a:r>
            <a:r>
              <a:rPr lang="en-US" dirty="0" smtClean="0">
                <a:latin typeface="Symbol" charset="2"/>
                <a:cs typeface="Symbol" charset="2"/>
              </a:rPr>
              <a:t> ~ </a:t>
            </a:r>
            <a:r>
              <a:rPr lang="en-US" dirty="0" err="1" smtClean="0">
                <a:latin typeface="Symbol" charset="2"/>
                <a:cs typeface="Symbol" charset="2"/>
              </a:rPr>
              <a:t>d</a:t>
            </a:r>
            <a:r>
              <a:rPr lang="en-US" dirty="0" err="1" smtClean="0">
                <a:cs typeface="Symbol" charset="2"/>
              </a:rPr>
              <a:t>P</a:t>
            </a:r>
            <a:r>
              <a:rPr lang="en-US" dirty="0" smtClean="0">
                <a:cs typeface="Symbol" charset="2"/>
              </a:rPr>
              <a:t> ~ 2•10</a:t>
            </a:r>
            <a:r>
              <a:rPr lang="en-US" baseline="30000" dirty="0" smtClean="0">
                <a:cs typeface="Symbol" charset="2"/>
              </a:rPr>
              <a:t>–4 </a:t>
            </a:r>
            <a:r>
              <a:rPr lang="en-US" dirty="0" smtClean="0">
                <a:cs typeface="Symbol" charset="2"/>
              </a:rPr>
              <a:t>P</a:t>
            </a:r>
          </a:p>
          <a:p>
            <a:pPr lvl="1"/>
            <a:r>
              <a:rPr lang="en-US" dirty="0" smtClean="0">
                <a:latin typeface="Symbol" charset="2"/>
                <a:cs typeface="Symbol" charset="2"/>
              </a:rPr>
              <a:t>±1s </a:t>
            </a:r>
            <a:r>
              <a:rPr lang="en-US" dirty="0" smtClean="0">
                <a:cs typeface="Symbol" charset="2"/>
              </a:rPr>
              <a:t>resolution bands for </a:t>
            </a:r>
            <a:r>
              <a:rPr lang="en-US" baseline="30000" dirty="0" smtClean="0">
                <a:cs typeface="Symbol" charset="2"/>
              </a:rPr>
              <a:t>12</a:t>
            </a:r>
            <a:r>
              <a:rPr lang="en-US" dirty="0" smtClean="0">
                <a:cs typeface="Symbol" charset="2"/>
              </a:rPr>
              <a:t>C </a:t>
            </a:r>
            <a:br>
              <a:rPr lang="en-US" dirty="0" smtClean="0">
                <a:cs typeface="Symbol" charset="2"/>
              </a:rPr>
            </a:br>
            <a:r>
              <a:rPr lang="en-US" dirty="0" smtClean="0">
                <a:cs typeface="Symbol" charset="2"/>
              </a:rPr>
              <a:t>@ P</a:t>
            </a:r>
            <a:r>
              <a:rPr lang="en-US" baseline="-25000" dirty="0" smtClean="0">
                <a:cs typeface="Symbol" charset="2"/>
              </a:rPr>
              <a:t>C</a:t>
            </a:r>
            <a:r>
              <a:rPr lang="en-US" dirty="0" smtClean="0">
                <a:cs typeface="Symbol" charset="2"/>
              </a:rPr>
              <a:t>= 6•60 GeV/c</a:t>
            </a:r>
            <a:endParaRPr lang="en-US" dirty="0">
              <a:latin typeface="Symbol" charset="2"/>
              <a:cs typeface="Symbol" charset="2"/>
            </a:endParaRPr>
          </a:p>
        </p:txBody>
      </p:sp>
      <p:pic>
        <p:nvPicPr>
          <p:cNvPr id="4" name="Picture 3" descr="cF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25"/>
          <a:stretch/>
        </p:blipFill>
        <p:spPr>
          <a:xfrm>
            <a:off x="3555999" y="829732"/>
            <a:ext cx="5400675" cy="578061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H="1">
            <a:off x="4368800" y="4902200"/>
            <a:ext cx="355600" cy="0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4724400" y="5118100"/>
            <a:ext cx="711200" cy="0"/>
            <a:chOff x="4724400" y="4470400"/>
            <a:chExt cx="711200" cy="0"/>
          </a:xfrm>
        </p:grpSpPr>
        <p:cxnSp>
          <p:nvCxnSpPr>
            <p:cNvPr id="7" name="Straight Connector 6"/>
            <p:cNvCxnSpPr/>
            <p:nvPr/>
          </p:nvCxnSpPr>
          <p:spPr>
            <a:xfrm flipH="1">
              <a:off x="4724400" y="4470400"/>
              <a:ext cx="355600" cy="0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5080000" y="4470400"/>
              <a:ext cx="355600" cy="0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397500" y="5321300"/>
            <a:ext cx="711200" cy="0"/>
            <a:chOff x="4724400" y="4470400"/>
            <a:chExt cx="711200" cy="0"/>
          </a:xfrm>
        </p:grpSpPr>
        <p:cxnSp>
          <p:nvCxnSpPr>
            <p:cNvPr id="15" name="Straight Connector 14"/>
            <p:cNvCxnSpPr/>
            <p:nvPr/>
          </p:nvCxnSpPr>
          <p:spPr>
            <a:xfrm flipH="1">
              <a:off x="4724400" y="4470400"/>
              <a:ext cx="355600" cy="0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5080000" y="4470400"/>
              <a:ext cx="355600" cy="0"/>
            </a:xfrm>
            <a:prstGeom prst="line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37757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Resolving the diffraction pattern of coherent DVCS on light nuclei is possible.</a:t>
            </a:r>
          </a:p>
          <a:p>
            <a:r>
              <a:rPr lang="en-US" dirty="0" smtClean="0"/>
              <a:t>More refined studies of dual constraint of momentum transfer resolution from both </a:t>
            </a:r>
            <a:r>
              <a:rPr lang="en-US" i="1" dirty="0" smtClean="0">
                <a:cs typeface="Symbol" charset="2"/>
              </a:rPr>
              <a:t>(</a:t>
            </a:r>
            <a:r>
              <a:rPr lang="en-US" i="1" dirty="0">
                <a:cs typeface="Symbol" charset="2"/>
              </a:rPr>
              <a:t>k-k’-q’)</a:t>
            </a:r>
            <a:r>
              <a:rPr lang="en-US" i="1" baseline="30000" dirty="0">
                <a:cs typeface="Symbol" charset="2"/>
              </a:rPr>
              <a:t>2</a:t>
            </a:r>
            <a:r>
              <a:rPr lang="en-US" dirty="0">
                <a:cs typeface="Symbol" charset="2"/>
              </a:rPr>
              <a:t> and </a:t>
            </a:r>
            <a:r>
              <a:rPr lang="en-US" i="1" dirty="0" smtClean="0">
                <a:cs typeface="Symbol" charset="2"/>
              </a:rPr>
              <a:t>(</a:t>
            </a:r>
            <a:r>
              <a:rPr lang="en-US" i="1" dirty="0">
                <a:cs typeface="Symbol" charset="2"/>
              </a:rPr>
              <a:t>P’-P)</a:t>
            </a:r>
            <a:r>
              <a:rPr lang="en-US" i="1" baseline="30000" dirty="0" smtClean="0">
                <a:cs typeface="Symbol" charset="2"/>
              </a:rPr>
              <a:t>2</a:t>
            </a:r>
            <a:r>
              <a:rPr lang="en-US" dirty="0" smtClean="0">
                <a:cs typeface="Symbol" charset="2"/>
              </a:rPr>
              <a:t> in progress.</a:t>
            </a:r>
            <a:endParaRPr lang="en-US" dirty="0" smtClean="0"/>
          </a:p>
          <a:p>
            <a:r>
              <a:rPr lang="en-US" dirty="0" smtClean="0"/>
              <a:t>Short runs at relaxed </a:t>
            </a:r>
            <a:r>
              <a:rPr lang="en-US" dirty="0" smtClean="0">
                <a:latin typeface="Symbol" charset="2"/>
                <a:cs typeface="Symbol" charset="2"/>
              </a:rPr>
              <a:t>b</a:t>
            </a:r>
            <a:r>
              <a:rPr lang="en-US" baseline="30000" dirty="0" smtClean="0">
                <a:latin typeface="Symbol" charset="2"/>
                <a:cs typeface="Symbol" charset="2"/>
              </a:rPr>
              <a:t>*</a:t>
            </a:r>
            <a:r>
              <a:rPr lang="en-US" dirty="0" smtClean="0">
                <a:latin typeface="Symbol" charset="2"/>
                <a:cs typeface="Symbol" charset="2"/>
              </a:rPr>
              <a:t> ~ Zb</a:t>
            </a:r>
            <a:r>
              <a:rPr lang="en-US" baseline="-25000" dirty="0" smtClean="0">
                <a:latin typeface="Symbol" charset="2"/>
                <a:cs typeface="Symbol" charset="2"/>
              </a:rPr>
              <a:t>0</a:t>
            </a:r>
            <a:r>
              <a:rPr lang="en-US" baseline="30000" dirty="0" smtClean="0">
                <a:latin typeface="Symbol" charset="2"/>
                <a:cs typeface="Symbol" charset="2"/>
              </a:rPr>
              <a:t>*</a:t>
            </a:r>
            <a:r>
              <a:rPr lang="en-US" dirty="0" smtClean="0">
                <a:latin typeface="Symbol" charset="2"/>
                <a:cs typeface="Symbol" charset="2"/>
              </a:rPr>
              <a:t> </a:t>
            </a:r>
            <a:r>
              <a:rPr lang="en-US" dirty="0" smtClean="0">
                <a:cs typeface="Symbol" charset="2"/>
              </a:rPr>
              <a:t>can improve resolution of momentum transfer by factor </a:t>
            </a:r>
            <a:r>
              <a:rPr lang="en-US" i="1" dirty="0" smtClean="0">
                <a:cs typeface="Symbol" charset="2"/>
              </a:rPr>
              <a:t>Z</a:t>
            </a:r>
          </a:p>
          <a:p>
            <a:pPr lvl="1"/>
            <a:r>
              <a:rPr lang="en-US" dirty="0" smtClean="0">
                <a:cs typeface="Symbol" charset="2"/>
              </a:rPr>
              <a:t>This also reduces luminosity by factor of Z, </a:t>
            </a:r>
          </a:p>
          <a:p>
            <a:pPr lvl="1"/>
            <a:r>
              <a:rPr lang="en-US" dirty="0" smtClean="0">
                <a:cs typeface="Symbol" charset="2"/>
              </a:rPr>
              <a:t>At </a:t>
            </a:r>
            <a:r>
              <a:rPr lang="en-US" dirty="0" smtClean="0">
                <a:cs typeface="Symbol" charset="2"/>
              </a:rPr>
              <a:t>coherent peak, </a:t>
            </a:r>
            <a:r>
              <a:rPr lang="en-US" dirty="0" smtClean="0">
                <a:cs typeface="Symbol" charset="2"/>
              </a:rPr>
              <a:t>counting rate on nucleus </a:t>
            </a:r>
            <a:r>
              <a:rPr lang="en-US" baseline="30000" dirty="0" smtClean="0">
                <a:cs typeface="Symbol" charset="2"/>
              </a:rPr>
              <a:t>A</a:t>
            </a:r>
            <a:r>
              <a:rPr lang="en-US" dirty="0" smtClean="0">
                <a:cs typeface="Symbol" charset="2"/>
              </a:rPr>
              <a:t>Z still ~ rate on </a:t>
            </a:r>
            <a:r>
              <a:rPr lang="en-US" dirty="0" smtClean="0">
                <a:cs typeface="Symbol" charset="2"/>
              </a:rPr>
              <a:t>proton</a:t>
            </a:r>
            <a:r>
              <a:rPr lang="en-US" dirty="0">
                <a:cs typeface="Symbol" charset="2"/>
              </a:rPr>
              <a:t> </a:t>
            </a:r>
            <a:r>
              <a:rPr lang="en-US" dirty="0" smtClean="0">
                <a:cs typeface="Symbol" charset="2"/>
              </a:rPr>
              <a:t>(at full luminosity).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641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45E2CDD-9901-9B4C-8CE0-A48774EB45D5}" type="slidenum">
              <a:rPr lang="en-US"/>
              <a:pPr/>
              <a:t>9</a:t>
            </a:fld>
            <a:endParaRPr lang="en-US"/>
          </a:p>
        </p:txBody>
      </p:sp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744715" y="243284"/>
            <a:ext cx="7419776" cy="683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2452" rIns="81639" bIns="42452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 hangingPunct="1">
              <a:lnSpc>
                <a:spcPct val="100000"/>
              </a:lnSpc>
              <a:buClrTx/>
              <a:buFontTx/>
              <a:buNone/>
            </a:pPr>
            <a:r>
              <a:rPr lang="en-US" sz="2900">
                <a:solidFill>
                  <a:srgbClr val="006633"/>
                </a:solidFill>
                <a:latin typeface="Times New Roman" charset="0"/>
                <a:cs typeface="Arial" charset="0"/>
              </a:rPr>
              <a:t>EIC – staging at BNL and JLab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36" y="1484174"/>
            <a:ext cx="1934529" cy="2051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657313" y="978892"/>
            <a:ext cx="1142279" cy="393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2452" rIns="81639" bIns="42452">
            <a:spAutoFit/>
          </a:bodyPr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 hangingPunct="1">
              <a:lnSpc>
                <a:spcPct val="100000"/>
              </a:lnSpc>
            </a:pPr>
            <a:r>
              <a:rPr lang="en-US" sz="2000" u="sng">
                <a:solidFill>
                  <a:srgbClr val="CC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  <a:cs typeface="Lucida Sans Unicode" charset="0"/>
              </a:rPr>
              <a:t>Stage I 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237165" y="994728"/>
            <a:ext cx="1306492" cy="393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2452" rIns="81639" bIns="42452">
            <a:spAutoFit/>
          </a:bodyPr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 hangingPunct="1">
              <a:lnSpc>
                <a:spcPct val="100000"/>
              </a:lnSpc>
            </a:pPr>
            <a:r>
              <a:rPr lang="en-US" sz="2000" u="sng">
                <a:solidFill>
                  <a:srgbClr val="0000C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  <a:cs typeface="Lucida Sans Unicode" charset="0"/>
              </a:rPr>
              <a:t>Stage II 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175410" y="1176110"/>
            <a:ext cx="1763115" cy="362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2452" rIns="81639" bIns="42452">
            <a:spAutoFit/>
          </a:bodyPr>
          <a:lstStyle>
            <a:lvl1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 hangingPunct="1">
              <a:lnSpc>
                <a:spcPct val="100000"/>
              </a:lnSpc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  <a:cs typeface="Lucida Sans Unicode" charset="0"/>
              </a:rPr>
              <a:t>eRHIC @ BNL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914689" y="4255300"/>
            <a:ext cx="2481901" cy="362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2452" rIns="81639" bIns="42452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 hangingPunct="1">
              <a:lnSpc>
                <a:spcPct val="100000"/>
              </a:lnSpc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  <a:cs typeface="Lucida Sans Unicode" charset="0"/>
              </a:rPr>
              <a:t>MEIC / EIC @ JLab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816738" y="3820557"/>
            <a:ext cx="7837508" cy="1440"/>
          </a:xfrm>
          <a:prstGeom prst="line">
            <a:avLst/>
          </a:pr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5420428" y="1045111"/>
            <a:ext cx="1440" cy="4976513"/>
          </a:xfrm>
          <a:prstGeom prst="line">
            <a:avLst/>
          </a:prstGeom>
          <a:noFill/>
          <a:ln w="9525" cap="flat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3232378" y="4302805"/>
            <a:ext cx="2123229" cy="1445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>
                <a:latin typeface="Times New Roman" charset="0"/>
                <a:cs typeface="Times New Roman" charset="0"/>
              </a:rPr>
              <a:t>√</a:t>
            </a:r>
            <a:r>
              <a:rPr lang="en-US">
                <a:latin typeface="Times New Roman" charset="0"/>
              </a:rPr>
              <a:t>s = </a:t>
            </a:r>
            <a:r>
              <a:rPr lang="en-US">
                <a:solidFill>
                  <a:srgbClr val="B8004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13 – 70</a:t>
            </a:r>
            <a:r>
              <a:rPr lang="en-US">
                <a:latin typeface="Times New Roman" charset="0"/>
              </a:rPr>
              <a:t> GeV</a:t>
            </a:r>
          </a:p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>
                <a:latin typeface="Times New Roman" charset="0"/>
              </a:rPr>
              <a:t>E</a:t>
            </a:r>
            <a:r>
              <a:rPr lang="en-US" baseline="-33000">
                <a:latin typeface="Times New Roman" charset="0"/>
              </a:rPr>
              <a:t>e</a:t>
            </a:r>
            <a:r>
              <a:rPr lang="en-US">
                <a:latin typeface="Times New Roman" charset="0"/>
              </a:rPr>
              <a:t> = 3 – 12 GeV</a:t>
            </a:r>
          </a:p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>
                <a:latin typeface="Times New Roman" charset="0"/>
              </a:rPr>
              <a:t>E</a:t>
            </a:r>
            <a:r>
              <a:rPr lang="en-US" baseline="-33000">
                <a:latin typeface="Times New Roman" charset="0"/>
              </a:rPr>
              <a:t>p</a:t>
            </a:r>
            <a:r>
              <a:rPr lang="en-US">
                <a:latin typeface="Times New Roman" charset="0"/>
              </a:rPr>
              <a:t> = 15 – 100 GeV</a:t>
            </a:r>
          </a:p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>
                <a:latin typeface="Times New Roman" charset="0"/>
              </a:rPr>
              <a:t>E</a:t>
            </a:r>
            <a:r>
              <a:rPr lang="en-US" baseline="-33000">
                <a:latin typeface="Times New Roman" charset="0"/>
              </a:rPr>
              <a:t>Pb</a:t>
            </a:r>
            <a:r>
              <a:rPr lang="en-US">
                <a:latin typeface="Times New Roman" charset="0"/>
              </a:rPr>
              <a:t> = up to 40 GeV/A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232378" y="1756247"/>
            <a:ext cx="2123229" cy="1445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>
                <a:latin typeface="Times New Roman" charset="0"/>
                <a:cs typeface="Times New Roman" charset="0"/>
              </a:rPr>
              <a:t>√</a:t>
            </a:r>
            <a:r>
              <a:rPr lang="en-US">
                <a:latin typeface="Times New Roman" charset="0"/>
              </a:rPr>
              <a:t>s = </a:t>
            </a:r>
            <a:r>
              <a:rPr lang="en-US">
                <a:solidFill>
                  <a:srgbClr val="B8004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34 – 71</a:t>
            </a:r>
            <a:r>
              <a:rPr lang="en-US">
                <a:latin typeface="Times New Roman" charset="0"/>
              </a:rPr>
              <a:t> GeV</a:t>
            </a:r>
          </a:p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>
                <a:latin typeface="Times New Roman" charset="0"/>
              </a:rPr>
              <a:t>E</a:t>
            </a:r>
            <a:r>
              <a:rPr lang="en-US" baseline="-33000">
                <a:latin typeface="Times New Roman" charset="0"/>
              </a:rPr>
              <a:t>e</a:t>
            </a:r>
            <a:r>
              <a:rPr lang="en-US">
                <a:latin typeface="Times New Roman" charset="0"/>
              </a:rPr>
              <a:t> = 3 – 5 (10 ?) GeV</a:t>
            </a:r>
          </a:p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>
                <a:latin typeface="Times New Roman" charset="0"/>
              </a:rPr>
              <a:t>E</a:t>
            </a:r>
            <a:r>
              <a:rPr lang="en-US" baseline="-33000">
                <a:latin typeface="Times New Roman" charset="0"/>
              </a:rPr>
              <a:t>p</a:t>
            </a:r>
            <a:r>
              <a:rPr lang="en-US">
                <a:latin typeface="Times New Roman" charset="0"/>
              </a:rPr>
              <a:t> = 100 – 255 GeV</a:t>
            </a:r>
          </a:p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>
                <a:latin typeface="Times New Roman" charset="0"/>
              </a:rPr>
              <a:t>E</a:t>
            </a:r>
            <a:r>
              <a:rPr lang="en-US" baseline="-33000">
                <a:latin typeface="Times New Roman" charset="0"/>
              </a:rPr>
              <a:t>Pb</a:t>
            </a:r>
            <a:r>
              <a:rPr lang="en-US">
                <a:latin typeface="Times New Roman" charset="0"/>
              </a:rPr>
              <a:t> = up to 100 GeV/A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5878492" y="1756247"/>
            <a:ext cx="2938526" cy="1445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>
                <a:latin typeface="Times New Roman" charset="0"/>
                <a:cs typeface="Times New Roman" charset="0"/>
              </a:rPr>
              <a:t>√</a:t>
            </a:r>
            <a:r>
              <a:rPr lang="en-US">
                <a:latin typeface="Times New Roman" charset="0"/>
              </a:rPr>
              <a:t>s = up to </a:t>
            </a:r>
            <a:r>
              <a:rPr lang="en-US">
                <a:solidFill>
                  <a:srgbClr val="B80047"/>
                </a:solidFill>
                <a:latin typeface="Times New Roman" charset="0"/>
              </a:rPr>
              <a:t>~</a:t>
            </a:r>
            <a:r>
              <a:rPr lang="en-US">
                <a:solidFill>
                  <a:srgbClr val="B8004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180</a:t>
            </a:r>
            <a:r>
              <a:rPr lang="en-US">
                <a:latin typeface="Times New Roman" charset="0"/>
              </a:rPr>
              <a:t> GeV</a:t>
            </a:r>
          </a:p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>
                <a:latin typeface="Times New Roman" charset="0"/>
              </a:rPr>
              <a:t>E</a:t>
            </a:r>
            <a:r>
              <a:rPr lang="en-US" baseline="-33000">
                <a:latin typeface="Times New Roman" charset="0"/>
              </a:rPr>
              <a:t>e</a:t>
            </a:r>
            <a:r>
              <a:rPr lang="en-US">
                <a:latin typeface="Times New Roman" charset="0"/>
              </a:rPr>
              <a:t> = up to ~30 GeV</a:t>
            </a:r>
          </a:p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>
                <a:latin typeface="Times New Roman" charset="0"/>
              </a:rPr>
              <a:t>E</a:t>
            </a:r>
            <a:r>
              <a:rPr lang="en-US" baseline="-33000">
                <a:latin typeface="Times New Roman" charset="0"/>
              </a:rPr>
              <a:t>p</a:t>
            </a:r>
            <a:r>
              <a:rPr lang="en-US">
                <a:latin typeface="Times New Roman" charset="0"/>
              </a:rPr>
              <a:t> = up to 275 GeV</a:t>
            </a:r>
          </a:p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>
                <a:latin typeface="Times New Roman" charset="0"/>
              </a:rPr>
              <a:t>E</a:t>
            </a:r>
            <a:r>
              <a:rPr lang="en-US" baseline="-33000">
                <a:latin typeface="Times New Roman" charset="0"/>
              </a:rPr>
              <a:t>Pb</a:t>
            </a:r>
            <a:r>
              <a:rPr lang="en-US">
                <a:latin typeface="Times New Roman" charset="0"/>
              </a:rPr>
              <a:t> = up to 110 GeV/A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5878492" y="4271135"/>
            <a:ext cx="2938526" cy="1445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>
                <a:latin typeface="Times New Roman" charset="0"/>
                <a:cs typeface="Times New Roman" charset="0"/>
              </a:rPr>
              <a:t>√</a:t>
            </a:r>
            <a:r>
              <a:rPr lang="en-US">
                <a:latin typeface="Times New Roman" charset="0"/>
              </a:rPr>
              <a:t>s = up to </a:t>
            </a:r>
            <a:r>
              <a:rPr lang="en-US">
                <a:solidFill>
                  <a:srgbClr val="B80047"/>
                </a:solidFill>
                <a:latin typeface="Times New Roman" charset="0"/>
              </a:rPr>
              <a:t>~</a:t>
            </a:r>
            <a:r>
              <a:rPr lang="en-US">
                <a:solidFill>
                  <a:srgbClr val="B8004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140</a:t>
            </a:r>
            <a:r>
              <a:rPr lang="en-US">
                <a:latin typeface="Times New Roman" charset="0"/>
              </a:rPr>
              <a:t> GeV</a:t>
            </a:r>
          </a:p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>
                <a:latin typeface="Times New Roman" charset="0"/>
              </a:rPr>
              <a:t>E</a:t>
            </a:r>
            <a:r>
              <a:rPr lang="en-US" baseline="-33000">
                <a:latin typeface="Times New Roman" charset="0"/>
              </a:rPr>
              <a:t>e</a:t>
            </a:r>
            <a:r>
              <a:rPr lang="en-US">
                <a:latin typeface="Times New Roman" charset="0"/>
              </a:rPr>
              <a:t> = up to 20 GeV</a:t>
            </a:r>
          </a:p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>
                <a:latin typeface="Times New Roman" charset="0"/>
              </a:rPr>
              <a:t>E</a:t>
            </a:r>
            <a:r>
              <a:rPr lang="en-US" baseline="-33000">
                <a:latin typeface="Times New Roman" charset="0"/>
              </a:rPr>
              <a:t>p</a:t>
            </a:r>
            <a:r>
              <a:rPr lang="en-US">
                <a:latin typeface="Times New Roman" charset="0"/>
              </a:rPr>
              <a:t> = up to at least 250 GeV</a:t>
            </a:r>
          </a:p>
          <a:p>
            <a:pPr>
              <a:lnSpc>
                <a:spcPct val="90000"/>
              </a:lnSpc>
              <a:spcBef>
                <a:spcPts val="726"/>
              </a:spcBef>
            </a:pPr>
            <a:r>
              <a:rPr lang="en-US">
                <a:latin typeface="Times New Roman" charset="0"/>
              </a:rPr>
              <a:t>E</a:t>
            </a:r>
            <a:r>
              <a:rPr lang="en-US" baseline="-33000">
                <a:latin typeface="Times New Roman" charset="0"/>
              </a:rPr>
              <a:t>Pb</a:t>
            </a:r>
            <a:r>
              <a:rPr lang="en-US">
                <a:latin typeface="Times New Roman" charset="0"/>
              </a:rPr>
              <a:t> = up to at least 100 GeV/A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6564148" y="5873350"/>
            <a:ext cx="979509" cy="362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2452" rIns="81639" bIns="42452">
            <a:spAutoFit/>
          </a:bodyPr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 hangingPunct="1">
              <a:lnSpc>
                <a:spcPct val="100000"/>
              </a:lnSpc>
            </a:pPr>
            <a:r>
              <a:rPr lang="en-US">
                <a:solidFill>
                  <a:srgbClr val="6666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  <a:cs typeface="Lucida Sans Unicode" charset="0"/>
              </a:rPr>
              <a:t>(EIC)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3755263" y="5874790"/>
            <a:ext cx="979509" cy="362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1639" tIns="42452" rIns="81639" bIns="42452">
            <a:spAutoFit/>
          </a:bodyPr>
          <a:lstStyle>
            <a:lvl1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 hangingPunct="1">
              <a:lnSpc>
                <a:spcPct val="100000"/>
              </a:lnSpc>
            </a:pPr>
            <a:r>
              <a:rPr lang="en-US">
                <a:solidFill>
                  <a:srgbClr val="6666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  <a:cs typeface="Lucida Sans Unicode" charset="0"/>
              </a:rPr>
              <a:t>(</a:t>
            </a: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  <a:cs typeface="Lucida Sans Unicode" charset="0"/>
              </a:rPr>
              <a:t>M</a:t>
            </a:r>
            <a:r>
              <a:rPr lang="en-US">
                <a:solidFill>
                  <a:srgbClr val="2300D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  <a:cs typeface="Lucida Sans Unicode" charset="0"/>
              </a:rPr>
              <a:t>E</a:t>
            </a:r>
            <a:r>
              <a:rPr lang="en-US">
                <a:solidFill>
                  <a:srgbClr val="944794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  <a:cs typeface="Lucida Sans Unicode" charset="0"/>
              </a:rPr>
              <a:t>I</a:t>
            </a:r>
            <a:r>
              <a:rPr lang="en-US">
                <a:solidFill>
                  <a:srgbClr val="00FF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  <a:cs typeface="Lucida Sans Unicode" charset="0"/>
              </a:rPr>
              <a:t>C</a:t>
            </a:r>
            <a:r>
              <a:rPr lang="en-US">
                <a:solidFill>
                  <a:srgbClr val="6666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 charset="0"/>
                <a:cs typeface="Lucida Sans Unicode" charset="0"/>
              </a:rPr>
              <a:t>)</a:t>
            </a:r>
          </a:p>
        </p:txBody>
      </p:sp>
      <p:pic>
        <p:nvPicPr>
          <p:cNvPr id="7183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74" y="4625264"/>
            <a:ext cx="2630268" cy="1658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96287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allA-DVCS-E12-06-1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HallA-DVCS-E12-06-114.potx</Template>
  <TotalTime>6830</TotalTime>
  <Words>1031</Words>
  <Application>Microsoft Macintosh PowerPoint</Application>
  <PresentationFormat>On-screen Show (4:3)</PresentationFormat>
  <Paragraphs>246</Paragraphs>
  <Slides>15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HallA-DVCS-E12-06-114</vt:lpstr>
      <vt:lpstr>Equation</vt:lpstr>
      <vt:lpstr>DVCS on the Proton and Nuclei in an Electron-Ion Collider Recent EIC white papers:  arXiv:1212.1701  arXiv:1209.0757</vt:lpstr>
      <vt:lpstr>Generalized Parton Distributions (GPDs)</vt:lpstr>
      <vt:lpstr>DVCS in an Electron Ion Collider</vt:lpstr>
      <vt:lpstr>PowerPoint Presentation</vt:lpstr>
      <vt:lpstr>DVCS &amp; Spatial imaging with EIC </vt:lpstr>
      <vt:lpstr>Coherent Nuclear DVCS in JLab MEIC design</vt:lpstr>
      <vt:lpstr>Coherent DVCS scaling to Charge Form Factors</vt:lpstr>
      <vt:lpstr>Outlook</vt:lpstr>
      <vt:lpstr>PowerPoint Presentation</vt:lpstr>
      <vt:lpstr>Basic MEIC &amp; EIC Performance</vt:lpstr>
      <vt:lpstr>PowerPoint Presentation</vt:lpstr>
      <vt:lpstr>Spectator tagging in a collider</vt:lpstr>
      <vt:lpstr>DVCS examples Recent white papers: arXiv:1212.1701  arXiv:1209.0757</vt:lpstr>
      <vt:lpstr>PowerPoint Presentation</vt:lpstr>
      <vt:lpstr>PowerPoint Presentation</vt:lpstr>
    </vt:vector>
  </TitlesOfParts>
  <Company>Université Blaise Pascal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DVCS at 12 GeV: E12-06-114 “Measurements of the electron-helicity dependent cross-sections of deeply virtual Compton scattering in Hall A at 11 GeV”</dc:title>
  <dc:creator>Charles Earl Hyde</dc:creator>
  <cp:lastModifiedBy>Charles Earl Hyde</cp:lastModifiedBy>
  <cp:revision>116</cp:revision>
  <dcterms:created xsi:type="dcterms:W3CDTF">2011-12-15T04:37:47Z</dcterms:created>
  <dcterms:modified xsi:type="dcterms:W3CDTF">2013-04-15T05:30:10Z</dcterms:modified>
</cp:coreProperties>
</file>