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8" r:id="rId6"/>
    <p:sldId id="261" r:id="rId7"/>
    <p:sldId id="274" r:id="rId8"/>
    <p:sldId id="263" r:id="rId9"/>
    <p:sldId id="262" r:id="rId10"/>
    <p:sldId id="267" r:id="rId11"/>
    <p:sldId id="264" r:id="rId12"/>
    <p:sldId id="265" r:id="rId13"/>
    <p:sldId id="266" r:id="rId14"/>
    <p:sldId id="275" r:id="rId15"/>
    <p:sldId id="270" r:id="rId16"/>
    <p:sldId id="271" r:id="rId17"/>
    <p:sldId id="272" r:id="rId18"/>
    <p:sldId id="276" r:id="rId19"/>
    <p:sldId id="26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CFF"/>
    <a:srgbClr val="077A21"/>
    <a:srgbClr val="0000FF"/>
    <a:srgbClr val="1787FF"/>
    <a:srgbClr val="FFB428"/>
    <a:srgbClr val="FF7E07"/>
    <a:srgbClr val="0A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4" autoAdjust="0"/>
  </p:normalViewPr>
  <p:slideViewPr>
    <p:cSldViewPr snapToGrid="0">
      <p:cViewPr>
        <p:scale>
          <a:sx n="150" d="100"/>
          <a:sy n="150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A950-5762-5543-BBC0-0833964A46CF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F0F4-E0E5-5540-A576-5C773B08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53C342-E79C-CF47-8D81-A5A6F1BDF82B}" type="slidenum">
              <a:rPr lang="en-US"/>
              <a:pPr/>
              <a:t>4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1A39F-C381-1941-99EC-B4C159042649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84" indent="-169684" algn="just" defTabSz="90498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beta* and epsilon different</a:t>
            </a:r>
            <a:r>
              <a:rPr lang="en-US" baseline="0" dirty="0" smtClean="0"/>
              <a:t> for different ion species, x, and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cs typeface="Symbol" charset="2"/>
              </a:rPr>
              <a:t>Tune = # of rotations of phase ellipse per pass around ring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factors of 10 in luminosity</a:t>
            </a:r>
          </a:p>
          <a:p>
            <a:r>
              <a:rPr lang="en-US" dirty="0" smtClean="0"/>
              <a:t>Physics that cannot be done with</a:t>
            </a:r>
            <a:r>
              <a:rPr lang="en-US" baseline="0" dirty="0" smtClean="0"/>
              <a:t> fixed target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7429A-F64F-B749-949D-9168BA9AAAF4}" type="slidenum">
              <a:rPr lang="en-US"/>
              <a:pPr/>
              <a:t>12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6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D52E3-FD99-8742-8D80-A7BFE3FC6412}" type="slidenum">
              <a:rPr lang="en-US"/>
              <a:pPr/>
              <a:t>15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776623-6A24-6246-B5BF-0D74613B227E}" type="slidenum">
              <a:rPr lang="en-US"/>
              <a:pPr/>
              <a:t>16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arXiv:1212.1701" TargetMode="External"/><Relationship Id="rId3" Type="http://schemas.openxmlformats.org/officeDocument/2006/relationships/hyperlink" Target="http://arxiv.org/abs/1209.075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503"/>
            <a:ext cx="7772400" cy="3293948"/>
          </a:xfrm>
        </p:spPr>
        <p:txBody>
          <a:bodyPr>
            <a:normAutofit/>
          </a:bodyPr>
          <a:lstStyle/>
          <a:p>
            <a:r>
              <a:rPr lang="en-US" dirty="0" smtClean="0"/>
              <a:t>An Electron Ion Collider:</a:t>
            </a:r>
            <a:br>
              <a:rPr lang="en-US" dirty="0" smtClean="0"/>
            </a:br>
            <a:r>
              <a:rPr lang="en-US" dirty="0" smtClean="0"/>
              <a:t>What, Why, Where, When?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2344" y="3486112"/>
            <a:ext cx="3635856" cy="10046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C. Hyde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6673" y="5405674"/>
            <a:ext cx="2456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Nuclear Physics Seminar</a:t>
            </a:r>
          </a:p>
          <a:p>
            <a:pPr algn="ctr"/>
            <a:r>
              <a:rPr lang="en-US" dirty="0" smtClean="0"/>
              <a:t>ODU</a:t>
            </a:r>
          </a:p>
          <a:p>
            <a:pPr algn="ctr"/>
            <a:r>
              <a:rPr lang="en-US" dirty="0" smtClean="0"/>
              <a:t>28 Feb 2013</a:t>
            </a:r>
            <a:endParaRPr lang="en-US" dirty="0"/>
          </a:p>
        </p:txBody>
      </p:sp>
      <p:pic>
        <p:nvPicPr>
          <p:cNvPr id="9" name="Picture 8" descr="DVCS_Mechan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" y="3573087"/>
            <a:ext cx="4308709" cy="30913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52167" y="2024502"/>
            <a:ext cx="1404119" cy="538892"/>
            <a:chOff x="4252167" y="2024502"/>
            <a:chExt cx="1404119" cy="53889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52167" y="2024502"/>
              <a:ext cx="1325351" cy="5337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330935" y="2029662"/>
              <a:ext cx="1325351" cy="5337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753462" y="2037745"/>
            <a:ext cx="1404119" cy="538892"/>
            <a:chOff x="4252167" y="2024502"/>
            <a:chExt cx="1404119" cy="53889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252167" y="2024502"/>
              <a:ext cx="1325351" cy="5337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30935" y="2029662"/>
              <a:ext cx="1325351" cy="5337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4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Chiral Symmetry Breaking (</a:t>
            </a:r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>
                <a:cs typeface="Symbol" charset="2"/>
              </a:rPr>
              <a:t>SB</a:t>
            </a:r>
            <a:r>
              <a:rPr lang="en-US" dirty="0" smtClean="0">
                <a:cs typeface="Symbol" charset="2"/>
              </a:rPr>
              <a:t>)</a:t>
            </a:r>
            <a:r>
              <a:rPr lang="en-US" dirty="0" smtClean="0"/>
              <a:t> in the vacuum generates constituent quark masses ~ 300 MeV</a:t>
            </a:r>
          </a:p>
          <a:p>
            <a:pPr lvl="1"/>
            <a:r>
              <a:rPr lang="en-US" dirty="0" smtClean="0"/>
              <a:t>Mechanism is similar to Higgs</a:t>
            </a:r>
          </a:p>
          <a:p>
            <a:r>
              <a:rPr lang="en-US" dirty="0" smtClean="0"/>
              <a:t>Non trivial structure of quark distribution functions for 0.005 ≤ </a:t>
            </a:r>
            <a:r>
              <a:rPr lang="en-US" i="1" dirty="0" smtClean="0"/>
              <a:t>x</a:t>
            </a:r>
            <a:r>
              <a:rPr lang="en-US" dirty="0" smtClean="0"/>
              <a:t> ≤ 0.2</a:t>
            </a:r>
          </a:p>
          <a:p>
            <a:pPr lvl="1"/>
            <a:r>
              <a:rPr lang="en-US" i="1" dirty="0" smtClean="0"/>
              <a:t>u ≠ d</a:t>
            </a:r>
          </a:p>
          <a:p>
            <a:pPr lvl="1"/>
            <a:r>
              <a:rPr lang="en-US" i="1" dirty="0" smtClean="0"/>
              <a:t>u-bar ≠ d-bar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cs typeface="Symbol" charset="2"/>
              </a:rPr>
              <a:t>u ≠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cs typeface="Symbol" charset="2"/>
              </a:rPr>
              <a:t>u-bar </a:t>
            </a:r>
            <a:r>
              <a:rPr lang="en-US" i="1" dirty="0">
                <a:cs typeface="Symbol" charset="2"/>
              </a:rPr>
              <a:t>≠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cs typeface="Symbol" charset="2"/>
              </a:rPr>
              <a:t>u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99" y="3629563"/>
            <a:ext cx="4402138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5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EIC (besides large </a:t>
            </a:r>
            <a:r>
              <a:rPr lang="en-US" i="1" dirty="0" smtClean="0"/>
              <a:t>√s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843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Polarized ions without dilution factor</a:t>
            </a:r>
          </a:p>
          <a:p>
            <a:r>
              <a:rPr lang="en-US" dirty="0" smtClean="0"/>
              <a:t>Transversely polarized ions without </a:t>
            </a:r>
            <a:r>
              <a:rPr lang="en-US" i="1" dirty="0"/>
              <a:t>B</a:t>
            </a:r>
            <a:r>
              <a:rPr lang="en-US" i="1" baseline="-25000" dirty="0" smtClean="0">
                <a:sym typeface="Symbol"/>
              </a:rPr>
              <a:t> </a:t>
            </a:r>
            <a:r>
              <a:rPr lang="en-US" dirty="0" smtClean="0">
                <a:sym typeface="Symbol"/>
              </a:rPr>
              <a:t>at IP</a:t>
            </a:r>
          </a:p>
          <a:p>
            <a:r>
              <a:rPr lang="en-US" dirty="0" smtClean="0">
                <a:cs typeface="Times New Roman"/>
              </a:rPr>
              <a:t>Spectator tagging down to </a:t>
            </a:r>
            <a:r>
              <a:rPr lang="en-US" i="1" dirty="0" err="1" smtClean="0">
                <a:cs typeface="Times New Roman"/>
              </a:rPr>
              <a:t>p</a:t>
            </a:r>
            <a:r>
              <a:rPr lang="en-US" i="1" baseline="-25000" dirty="0" err="1" smtClean="0">
                <a:cs typeface="Times New Roman"/>
              </a:rPr>
              <a:t>S</a:t>
            </a:r>
            <a:r>
              <a:rPr lang="en-US" i="1" dirty="0" smtClean="0">
                <a:cs typeface="Times New Roman"/>
              </a:rPr>
              <a:t> = 0</a:t>
            </a:r>
          </a:p>
          <a:p>
            <a:pPr lvl="1"/>
            <a:r>
              <a:rPr lang="en-US" i="1" dirty="0" smtClean="0">
                <a:cs typeface="Times New Roman"/>
              </a:rPr>
              <a:t>Tagging of spectator neutron allows the study of bound protons</a:t>
            </a:r>
          </a:p>
          <a:p>
            <a:r>
              <a:rPr lang="en-US" dirty="0" smtClean="0">
                <a:cs typeface="Times New Roman"/>
              </a:rPr>
              <a:t>Detection of exclusive ions at very low </a:t>
            </a:r>
            <a:r>
              <a:rPr lang="en-US" i="1" dirty="0" smtClean="0">
                <a:cs typeface="Times New Roman"/>
              </a:rPr>
              <a:t>(P’–P)</a:t>
            </a:r>
            <a:r>
              <a:rPr lang="en-US" i="1" baseline="30000" dirty="0" smtClean="0"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 </a:t>
            </a:r>
          </a:p>
          <a:p>
            <a:pPr lvl="1"/>
            <a:r>
              <a:rPr lang="en-US" dirty="0" smtClean="0">
                <a:cs typeface="Times New Roman"/>
              </a:rPr>
              <a:t>Spatial imaging of quarks and gluons in nuclei</a:t>
            </a:r>
          </a:p>
          <a:p>
            <a:r>
              <a:rPr lang="en-US" dirty="0" smtClean="0">
                <a:cs typeface="Times New Roman"/>
              </a:rPr>
              <a:t>More favorable separation of `current-jet’ and `target-jet’</a:t>
            </a:r>
          </a:p>
          <a:p>
            <a:pPr lvl="1"/>
            <a:r>
              <a:rPr lang="en-US" dirty="0" smtClean="0">
                <a:cs typeface="Times New Roman"/>
              </a:rPr>
              <a:t>SIDIS Flavor tagging, </a:t>
            </a:r>
          </a:p>
          <a:p>
            <a:pPr lvl="1"/>
            <a:r>
              <a:rPr lang="en-US" dirty="0" smtClean="0">
                <a:cs typeface="Times New Roman"/>
              </a:rPr>
              <a:t>quark—quark, quark—anti-quark correlations </a:t>
            </a:r>
          </a:p>
          <a:p>
            <a:r>
              <a:rPr lang="en-US" dirty="0" smtClean="0">
                <a:cs typeface="Times New Roman"/>
              </a:rPr>
              <a:t>Forward boost of short lived </a:t>
            </a:r>
            <a:r>
              <a:rPr lang="en-US" dirty="0" err="1" smtClean="0">
                <a:cs typeface="Times New Roman"/>
              </a:rPr>
              <a:t>secondaries</a:t>
            </a:r>
            <a:endParaRPr lang="en-US" dirty="0" smtClean="0"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PID via vertex reconstruction of </a:t>
            </a:r>
            <a:r>
              <a:rPr lang="en-US" i="1" dirty="0" smtClean="0">
                <a:cs typeface="Times New Roman"/>
              </a:rPr>
              <a:t>K</a:t>
            </a:r>
            <a:r>
              <a:rPr lang="en-US" i="1" baseline="-25000" dirty="0" smtClean="0">
                <a:cs typeface="Times New Roman"/>
              </a:rPr>
              <a:t>S </a:t>
            </a:r>
            <a:r>
              <a:rPr lang="en-US" i="1" dirty="0" smtClean="0">
                <a:cs typeface="Times New Roman"/>
              </a:rPr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L, </a:t>
            </a:r>
            <a:r>
              <a:rPr lang="en-US" i="1" dirty="0" smtClean="0">
                <a:cs typeface="Symbol" charset="2"/>
              </a:rPr>
              <a:t>D(</a:t>
            </a:r>
            <a:r>
              <a:rPr lang="en-US" dirty="0" smtClean="0">
                <a:cs typeface="Symbol" charset="2"/>
              </a:rPr>
              <a:t>charm</a:t>
            </a:r>
            <a:r>
              <a:rPr lang="en-US" i="1" dirty="0" smtClean="0">
                <a:cs typeface="Symbol" charset="2"/>
              </a:rPr>
              <a:t>)…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4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8878B4-C9E7-3E40-BBDF-7D270AA318BF}" type="slidenum">
              <a:rPr lang="en-US"/>
              <a:pPr/>
              <a:t>12</a:t>
            </a:fld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44715" y="243284"/>
            <a:ext cx="7419776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Neutron structure through spectator tagging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2480"/>
          <a:stretch>
            <a:fillRect/>
          </a:stretch>
        </p:blipFill>
        <p:spPr bwMode="auto">
          <a:xfrm>
            <a:off x="946379" y="1143000"/>
            <a:ext cx="3593931" cy="241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227" b="24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67274" y="2984181"/>
            <a:ext cx="184249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100"/>
              <a:t>smeared W spectrum on D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6215" y="1256725"/>
            <a:ext cx="1590261" cy="4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/>
              <a:t>kinematically corrected W spectrum on </a:t>
            </a:r>
            <a:r>
              <a:rPr lang="en-US" sz="1100" i="1"/>
              <a:t>n</a:t>
            </a:r>
            <a:r>
              <a:rPr lang="en-US" sz="1100"/>
              <a:t> in D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2065611" y="2637250"/>
            <a:ext cx="279448" cy="34837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068491" y="1602216"/>
            <a:ext cx="1441" cy="414589"/>
          </a:xfrm>
          <a:prstGeom prst="line">
            <a:avLst/>
          </a:prstGeom>
          <a:noFill/>
          <a:ln w="93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08541" y="3526890"/>
            <a:ext cx="3265508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cs typeface="Times New Roman" charset="0"/>
              </a:rPr>
              <a:t>CLAS BoNuS data with tagged spectators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5464" y="4016335"/>
            <a:ext cx="4028636" cy="13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dirty="0">
                <a:latin typeface="Times New Roman" charset="0"/>
              </a:rPr>
              <a:t>In fixed-target experiments, scattering on 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bound neutrons</a:t>
            </a:r>
            <a:r>
              <a:rPr lang="en-US" dirty="0">
                <a:latin typeface="Times New Roman" charset="0"/>
              </a:rPr>
              <a:t> is complicated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 dirty="0">
                <a:latin typeface="Times New Roman" charset="0"/>
              </a:rPr>
              <a:t>Fermi motion, nuclear effects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 dirty="0">
                <a:latin typeface="Times New Roman" charset="0"/>
              </a:rPr>
              <a:t>Low-momentum spectators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 dirty="0">
                <a:latin typeface="Times New Roman" charset="0"/>
              </a:rPr>
              <a:t>No polarization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89" y="1012002"/>
            <a:ext cx="3508945" cy="49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760050" y="1828224"/>
            <a:ext cx="1440" cy="4147334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910182" y="1828224"/>
            <a:ext cx="1440" cy="4147334"/>
          </a:xfrm>
          <a:prstGeom prst="line">
            <a:avLst/>
          </a:prstGeom>
          <a:noFill/>
          <a:ln w="36720" cap="flat">
            <a:solidFill>
              <a:srgbClr val="FF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387297" y="1828224"/>
            <a:ext cx="1441" cy="4147334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628968" y="6040338"/>
            <a:ext cx="652526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/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solidFill>
                  <a:srgbClr val="000000"/>
                </a:solidFill>
                <a:cs typeface="Times New Roman" charset="0"/>
              </a:rPr>
              <a:t>CLAS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858001" y="3298002"/>
            <a:ext cx="489754" cy="1439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779100" y="6040338"/>
            <a:ext cx="750477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cs typeface="Times New Roman" charset="0"/>
              </a:rPr>
              <a:t>CLAS + BoNuS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24526" y="6040338"/>
            <a:ext cx="750476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cs typeface="Times New Roman" charset="0"/>
              </a:rPr>
              <a:t>MEIC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835464" y="5608474"/>
            <a:ext cx="4064960" cy="72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The MEIC is designed from the outset to tag spectators, and all nuclear fragments.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05700" y="5727700"/>
            <a:ext cx="9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Symbol" charset="2"/>
                <a:cs typeface="Symbol" charset="2"/>
              </a:rPr>
              <a:t>a» </a:t>
            </a:r>
            <a:r>
              <a:rPr lang="en-US" i="1" dirty="0" smtClean="0">
                <a:cs typeface="Symbol" charset="2"/>
              </a:rPr>
              <a:t>k</a:t>
            </a:r>
            <a:r>
              <a:rPr lang="en-US" i="1" dirty="0" smtClean="0">
                <a:latin typeface="Symbol" charset="2"/>
                <a:cs typeface="Symbol" charset="2"/>
              </a:rPr>
              <a:t>/M</a:t>
            </a:r>
            <a:endParaRPr lang="en-US" i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6867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Spectator tagging in a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D</a:t>
            </a:r>
            <a:r>
              <a:rPr lang="en-US" i="1" dirty="0" smtClean="0"/>
              <a:t> = 100 GeV/c </a:t>
            </a:r>
            <a:r>
              <a:rPr lang="en-US" dirty="0" smtClean="0"/>
              <a:t>deuteron</a:t>
            </a:r>
          </a:p>
          <a:p>
            <a:pPr lvl="1">
              <a:tabLst>
                <a:tab pos="5486400" algn="l"/>
              </a:tabLst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» (</a:t>
            </a:r>
            <a:r>
              <a:rPr lang="en-US" i="1" dirty="0" smtClean="0"/>
              <a:t>P</a:t>
            </a:r>
            <a:r>
              <a:rPr lang="en-US" i="1" baseline="-25000" dirty="0" smtClean="0"/>
              <a:t>D</a:t>
            </a:r>
            <a:r>
              <a:rPr lang="en-US" i="1" dirty="0" smtClean="0"/>
              <a:t>/2</a:t>
            </a:r>
            <a:r>
              <a:rPr lang="en-US" i="1" dirty="0" smtClean="0">
                <a:cs typeface="Symbol" charset="2"/>
              </a:rPr>
              <a:t>)(1+</a:t>
            </a:r>
            <a:r>
              <a:rPr lang="en-US" i="1" dirty="0" smtClean="0">
                <a:latin typeface="Symbol" charset="2"/>
                <a:cs typeface="Symbol" charset="2"/>
              </a:rPr>
              <a:t>a) + </a:t>
            </a:r>
            <a:r>
              <a:rPr lang="en-US" i="1" dirty="0" smtClean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 f	</a:t>
            </a:r>
          </a:p>
          <a:p>
            <a:pPr lvl="2">
              <a:tabLst>
                <a:tab pos="5486400" algn="l"/>
              </a:tabLst>
            </a:pPr>
            <a:r>
              <a:rPr lang="en-US" dirty="0" smtClean="0">
                <a:latin typeface="Symbol" charset="2"/>
                <a:cs typeface="Symbol" charset="2"/>
                <a:sym typeface="Symbol"/>
              </a:rPr>
              <a:t>a &lt; </a:t>
            </a:r>
            <a:r>
              <a:rPr lang="en-US" dirty="0" smtClean="0">
                <a:cs typeface="Symbol" charset="2"/>
                <a:sym typeface="Symbol"/>
              </a:rPr>
              <a:t>50 MeV/1GeV,    </a:t>
            </a: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q</a:t>
            </a:r>
            <a:r>
              <a:rPr lang="en-US" i="1" baseline="-25000" dirty="0" err="1" smtClean="0">
                <a:cs typeface="Symbol" charset="2"/>
                <a:sym typeface="Symbol"/>
              </a:rPr>
              <a:t>S</a:t>
            </a:r>
            <a:r>
              <a:rPr lang="en-US" baseline="-25000" dirty="0" smtClean="0">
                <a:cs typeface="Symbol" charset="2"/>
                <a:sym typeface="Symbol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Symbol"/>
              </a:rPr>
              <a:t>=</a:t>
            </a:r>
            <a:r>
              <a:rPr lang="en-US" i="1" dirty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 </a:t>
            </a:r>
            <a:r>
              <a:rPr lang="en-US" i="1" dirty="0" smtClean="0">
                <a:sym typeface="Symbol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 smtClean="0">
                <a:cs typeface="Symbol" charset="2"/>
              </a:rPr>
              <a:t>) ≤ 1 </a:t>
            </a:r>
            <a:r>
              <a:rPr lang="en-US" i="1" dirty="0" err="1" smtClean="0">
                <a:cs typeface="Symbol" charset="2"/>
              </a:rPr>
              <a:t>mrad</a:t>
            </a:r>
            <a:endParaRPr lang="en-US" i="1" dirty="0" smtClean="0">
              <a:cs typeface="Symbol" charset="2"/>
            </a:endParaRPr>
          </a:p>
          <a:p>
            <a:pPr lvl="1"/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n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baseline="-25000" dirty="0"/>
              <a:t> </a:t>
            </a:r>
            <a:r>
              <a:rPr lang="en-US" i="1" dirty="0">
                <a:latin typeface="Symbol" charset="2"/>
                <a:cs typeface="Symbol" charset="2"/>
              </a:rPr>
              <a:t>» </a:t>
            </a:r>
            <a:r>
              <a:rPr lang="en-US" i="1" dirty="0" smtClean="0"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 smtClean="0">
                <a:cs typeface="Symbol" charset="2"/>
              </a:rPr>
              <a:t>)</a:t>
            </a:r>
            <a:r>
              <a:rPr lang="en-US" i="1" dirty="0">
                <a:cs typeface="Symbol" charset="2"/>
              </a:rPr>
              <a:t>(</a:t>
            </a:r>
            <a:r>
              <a:rPr lang="en-US" i="1" dirty="0" smtClean="0">
                <a:cs typeface="Symbol" charset="2"/>
              </a:rPr>
              <a:t>1–</a:t>
            </a:r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i="1" dirty="0">
                <a:latin typeface="Symbol" charset="2"/>
                <a:cs typeface="Symbol" charset="2"/>
              </a:rPr>
              <a:t>) –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</a:t>
            </a:r>
          </a:p>
          <a:p>
            <a:pPr lvl="2"/>
            <a:r>
              <a:rPr lang="en-US" dirty="0" smtClean="0">
                <a:sym typeface="Symbol"/>
              </a:rPr>
              <a:t>Measure </a:t>
            </a: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q</a:t>
            </a:r>
            <a:r>
              <a:rPr lang="en-US" i="1" baseline="-25000" dirty="0" err="1" smtClean="0">
                <a:cs typeface="Symbol" charset="2"/>
                <a:sym typeface="Symbol"/>
              </a:rPr>
              <a:t>n</a:t>
            </a:r>
            <a:r>
              <a:rPr lang="en-US" i="1" dirty="0" smtClean="0">
                <a:latin typeface="Symbol" charset="2"/>
                <a:cs typeface="Symbol" charset="2"/>
              </a:rPr>
              <a:t>»</a:t>
            </a:r>
            <a:r>
              <a:rPr lang="en-US" baseline="-25000" dirty="0" smtClean="0">
                <a:cs typeface="Symbol" charset="2"/>
                <a:sym typeface="Symbol"/>
              </a:rPr>
              <a:t> </a:t>
            </a:r>
            <a:r>
              <a:rPr lang="en-US" i="1" dirty="0">
                <a:cs typeface="Symbol" charset="2"/>
              </a:rPr>
              <a:t>p</a:t>
            </a:r>
            <a:r>
              <a:rPr lang="en-US" i="1" baseline="-25000" dirty="0">
                <a:sym typeface="Symbol"/>
              </a:rPr>
              <a:t> </a:t>
            </a:r>
            <a:r>
              <a:rPr lang="en-US" i="1" dirty="0">
                <a:sym typeface="Symbol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>
                <a:cs typeface="Symbol" charset="2"/>
              </a:rPr>
              <a:t>) </a:t>
            </a:r>
            <a:r>
              <a:rPr lang="en-US" dirty="0" smtClean="0">
                <a:cs typeface="Symbol" charset="2"/>
                <a:sym typeface="Symbol"/>
              </a:rPr>
              <a:t>accurately in Forward </a:t>
            </a:r>
            <a:r>
              <a:rPr lang="en-US" dirty="0" err="1" smtClean="0">
                <a:cs typeface="Symbol" charset="2"/>
                <a:sym typeface="Symbol"/>
              </a:rPr>
              <a:t>Hadronic</a:t>
            </a:r>
            <a:r>
              <a:rPr lang="en-US" dirty="0" smtClean="0">
                <a:cs typeface="Symbol" charset="2"/>
                <a:sym typeface="Symbol"/>
              </a:rPr>
              <a:t> Calorimeter (integrate over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a</a:t>
            </a:r>
            <a:r>
              <a:rPr lang="en-US" dirty="0" smtClean="0">
                <a:cs typeface="Symbol" charset="2"/>
                <a:sym typeface="Symbol"/>
              </a:rPr>
              <a:t>).	</a:t>
            </a:r>
            <a:br>
              <a:rPr lang="en-US" dirty="0" smtClean="0">
                <a:cs typeface="Symbol" charset="2"/>
                <a:sym typeface="Symbol"/>
              </a:rPr>
            </a:b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dq</a:t>
            </a:r>
            <a:r>
              <a:rPr lang="en-US" i="1" baseline="-25000" dirty="0" err="1" smtClean="0">
                <a:cs typeface="Symbol" charset="2"/>
                <a:sym typeface="Symbol"/>
              </a:rPr>
              <a:t>n</a:t>
            </a:r>
            <a:r>
              <a:rPr lang="en-US" i="1" baseline="-25000" dirty="0" smtClean="0">
                <a:cs typeface="Symbol" charset="2"/>
                <a:sym typeface="Symbol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Symbol"/>
              </a:rPr>
              <a:t>» </a:t>
            </a:r>
            <a:r>
              <a:rPr lang="en-US" i="1" dirty="0" smtClean="0">
                <a:cs typeface="Symbol" charset="2"/>
                <a:sym typeface="Symbol"/>
              </a:rPr>
              <a:t>(1 cm)/(40 m) = 0.25 </a:t>
            </a:r>
            <a:r>
              <a:rPr lang="en-US" i="1" dirty="0" err="1" smtClean="0">
                <a:cs typeface="Symbol" charset="2"/>
                <a:sym typeface="Symbol"/>
              </a:rPr>
              <a:t>mrad</a:t>
            </a:r>
            <a:endParaRPr lang="en-US" i="1" dirty="0" smtClean="0">
              <a:cs typeface="Symbol" charset="2"/>
              <a:sym typeface="Symbol"/>
            </a:endParaRPr>
          </a:p>
          <a:p>
            <a:r>
              <a:rPr lang="en-US" i="1" dirty="0" smtClean="0">
                <a:cs typeface="Symbol" charset="2"/>
                <a:sym typeface="Symbol"/>
              </a:rPr>
              <a:t>P(</a:t>
            </a:r>
            <a:r>
              <a:rPr lang="en-US" i="1" baseline="30000" dirty="0" smtClean="0">
                <a:cs typeface="Symbol" charset="2"/>
                <a:sym typeface="Symbol"/>
              </a:rPr>
              <a:t>4</a:t>
            </a:r>
            <a:r>
              <a:rPr lang="en-US" i="1" dirty="0" smtClean="0">
                <a:cs typeface="Symbol" charset="2"/>
                <a:sym typeface="Symbol"/>
              </a:rPr>
              <a:t>He) = 200 GeV/c = ZP</a:t>
            </a:r>
            <a:r>
              <a:rPr lang="en-US" i="1" baseline="-25000" dirty="0" smtClean="0">
                <a:cs typeface="Symbol" charset="2"/>
                <a:sym typeface="Symbol"/>
              </a:rPr>
              <a:t>0</a:t>
            </a:r>
            <a:endParaRPr lang="en-US" i="1" dirty="0" smtClean="0">
              <a:cs typeface="Symbol" charset="2"/>
              <a:sym typeface="Symbol"/>
            </a:endParaRPr>
          </a:p>
          <a:p>
            <a:pPr lvl="1"/>
            <a:r>
              <a:rPr lang="en-US" i="1" dirty="0" smtClean="0">
                <a:cs typeface="Symbol" charset="2"/>
                <a:sym typeface="Symbol"/>
              </a:rPr>
              <a:t>Magnetic rigidity K(</a:t>
            </a:r>
            <a:r>
              <a:rPr lang="en-US" i="1" baseline="30000" dirty="0" smtClean="0">
                <a:cs typeface="Symbol" charset="2"/>
                <a:sym typeface="Symbol"/>
              </a:rPr>
              <a:t>4</a:t>
            </a:r>
            <a:r>
              <a:rPr lang="en-US" i="1" dirty="0" smtClean="0">
                <a:cs typeface="Symbol" charset="2"/>
                <a:sym typeface="Symbol"/>
              </a:rPr>
              <a:t>He) = P/(ZB) = (100 GeV/c)/B = K</a:t>
            </a:r>
            <a:r>
              <a:rPr lang="en-US" i="1" baseline="-25000" dirty="0" smtClean="0">
                <a:cs typeface="Symbol" charset="2"/>
                <a:sym typeface="Symbol"/>
              </a:rPr>
              <a:t>0</a:t>
            </a:r>
          </a:p>
          <a:p>
            <a:pPr lvl="1"/>
            <a:r>
              <a:rPr lang="en-US" dirty="0" smtClean="0">
                <a:cs typeface="Symbol" charset="2"/>
                <a:sym typeface="Symbol"/>
              </a:rPr>
              <a:t>P(Spectator 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He) </a:t>
            </a:r>
            <a:r>
              <a:rPr lang="en-US" i="1" dirty="0" smtClean="0">
                <a:latin typeface="Symbol" charset="2"/>
                <a:cs typeface="Symbol" charset="2"/>
                <a:sym typeface="Symbol"/>
              </a:rPr>
              <a:t>»</a:t>
            </a:r>
            <a:r>
              <a:rPr lang="en-US" i="1" dirty="0" smtClean="0">
                <a:cs typeface="Symbol" charset="2"/>
                <a:sym typeface="Symbol"/>
              </a:rPr>
              <a:t> (3/4)P(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</a:t>
            </a:r>
            <a:r>
              <a:rPr lang="en-US" i="1" dirty="0">
                <a:cs typeface="Symbol" charset="2"/>
                <a:sym typeface="Symbol"/>
              </a:rPr>
              <a:t>)</a:t>
            </a:r>
            <a:r>
              <a:rPr lang="en-US" i="1" dirty="0" smtClean="0">
                <a:cs typeface="Symbol" charset="2"/>
                <a:sym typeface="Symbol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 K(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</a:t>
            </a:r>
            <a:r>
              <a:rPr lang="en-US" i="1" dirty="0" smtClean="0">
                <a:cs typeface="Symbol" charset="2"/>
                <a:sym typeface="Wingdings"/>
              </a:rPr>
              <a:t>) = (3/4)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</a:p>
          <a:p>
            <a:pPr lvl="1"/>
            <a:r>
              <a:rPr lang="en-US" dirty="0">
                <a:cs typeface="Symbol" charset="2"/>
                <a:sym typeface="Symbol"/>
              </a:rPr>
              <a:t>P(Spectator 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H) </a:t>
            </a:r>
            <a:r>
              <a:rPr lang="en-US" i="1" dirty="0">
                <a:latin typeface="Symbol" charset="2"/>
                <a:cs typeface="Symbol" charset="2"/>
                <a:sym typeface="Symbol"/>
              </a:rPr>
              <a:t>»</a:t>
            </a:r>
            <a:r>
              <a:rPr lang="en-US" i="1" dirty="0">
                <a:cs typeface="Symbol" charset="2"/>
                <a:sym typeface="Symbol"/>
              </a:rPr>
              <a:t> (3/4)P(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H) </a:t>
            </a:r>
            <a:r>
              <a:rPr lang="en-US" i="1" dirty="0">
                <a:cs typeface="Symbol" charset="2"/>
                <a:sym typeface="Wingdings"/>
              </a:rPr>
              <a:t> K(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i="1" dirty="0">
                <a:cs typeface="Symbol" charset="2"/>
                <a:sym typeface="Wingdings"/>
              </a:rPr>
              <a:t>= (3</a:t>
            </a:r>
            <a:r>
              <a:rPr lang="en-US" i="1" dirty="0" smtClean="0">
                <a:cs typeface="Symbol" charset="2"/>
                <a:sym typeface="Wingdings"/>
              </a:rPr>
              <a:t>/2)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  <a:r>
              <a:rPr lang="en-US" i="1" dirty="0" smtClean="0">
                <a:cs typeface="Symbol" charset="2"/>
                <a:sym typeface="Wingdings"/>
              </a:rPr>
              <a:t> &gt;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  <a:endParaRPr lang="en-US" i="1" baseline="-25000" dirty="0">
              <a:cs typeface="Symbol" charset="2"/>
              <a:sym typeface="Wingdings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18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867" y="173038"/>
            <a:ext cx="4961466" cy="868362"/>
          </a:xfrm>
          <a:solidFill>
            <a:srgbClr val="069C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Detector concept</a:t>
            </a:r>
            <a:br>
              <a:rPr lang="en-US" dirty="0" smtClean="0"/>
            </a:br>
            <a:r>
              <a:rPr lang="en-US" sz="1600" dirty="0" smtClean="0"/>
              <a:t>(iron-free design in development)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4843" y="3080686"/>
            <a:ext cx="6858000" cy="3253619"/>
            <a:chOff x="284843" y="2327123"/>
            <a:chExt cx="6858000" cy="3253619"/>
          </a:xfrm>
        </p:grpSpPr>
        <p:pic>
          <p:nvPicPr>
            <p:cNvPr id="3" name="Picture 2" descr="Det-Barrel+EndCap+Forward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7033" y="524933"/>
              <a:ext cx="3253619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05000" y="3589867"/>
              <a:ext cx="43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Cer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6935" y="3285067"/>
              <a:ext cx="262466" cy="2339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" rIns="0" bIns="9144" rtlCol="0">
              <a:spAutoFit/>
            </a:bodyPr>
            <a:lstStyle/>
            <a:p>
              <a:pPr algn="ctr"/>
              <a:r>
                <a:rPr lang="en-US" sz="1400" dirty="0" smtClean="0"/>
                <a:t>Fe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37935" y="2853267"/>
              <a:ext cx="728132" cy="2339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" rIns="0" bIns="9144" rtlCol="0">
              <a:spAutoFit/>
            </a:bodyPr>
            <a:lstStyle/>
            <a:p>
              <a:pPr algn="ctr"/>
              <a:r>
                <a:rPr lang="en-US" sz="1400" dirty="0" smtClean="0"/>
                <a:t>Fe/</a:t>
              </a:r>
              <a:r>
                <a:rPr lang="en-US" sz="1400" dirty="0" err="1" smtClean="0"/>
                <a:t>muons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0201" y="3598334"/>
              <a:ext cx="1185332" cy="2339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" rIns="0" bIns="9144" rtlCol="0">
              <a:spAutoFit/>
            </a:bodyPr>
            <a:lstStyle/>
            <a:p>
              <a:pPr algn="ctr"/>
              <a:r>
                <a:rPr lang="en-US" sz="1400" dirty="0" smtClean="0"/>
                <a:t>Central Tracking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5865" y="3488267"/>
              <a:ext cx="43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Cer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7600" y="4715934"/>
              <a:ext cx="948267" cy="2339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square" lIns="91440" tIns="9144" rIns="91440" bIns="9144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8000"/>
                  </a:solidFill>
                </a:rPr>
                <a:t>DIRC</a:t>
              </a:r>
              <a:r>
                <a:rPr lang="en-US" sz="1400" dirty="0" smtClean="0"/>
                <a:t>+</a:t>
              </a:r>
              <a:r>
                <a:rPr lang="en-US" sz="1400" dirty="0" smtClean="0">
                  <a:solidFill>
                    <a:srgbClr val="077A21"/>
                  </a:solidFill>
                </a:rPr>
                <a:t>TOF</a:t>
              </a:r>
              <a:endParaRPr lang="en-US" sz="1400" dirty="0">
                <a:solidFill>
                  <a:srgbClr val="077A2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656667" y="4428067"/>
              <a:ext cx="279400" cy="279400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29200" y="4529667"/>
              <a:ext cx="76200" cy="177800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9399" y="321733"/>
            <a:ext cx="4467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Ions incident from left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Electrons incident from right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regions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Far forward quasi-real photon tagging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Electron </a:t>
            </a:r>
            <a:r>
              <a:rPr lang="en-US" dirty="0" err="1" smtClean="0"/>
              <a:t>EndCap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Central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Ion </a:t>
            </a:r>
            <a:r>
              <a:rPr lang="en-US" dirty="0" err="1" smtClean="0"/>
              <a:t>Endcap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Ion Forward Tracker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Ion Far-Forward tagger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04067" y="2142067"/>
            <a:ext cx="1989666" cy="846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5267" y="2133600"/>
            <a:ext cx="25400" cy="1786467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86667" y="2438400"/>
            <a:ext cx="287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48400" y="2429934"/>
            <a:ext cx="25400" cy="1786467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9933" y="2743200"/>
            <a:ext cx="4267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49068" y="2904067"/>
            <a:ext cx="119379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@25—40 m,</a:t>
            </a:r>
          </a:p>
          <a:p>
            <a:r>
              <a:rPr lang="en-US" sz="1400" dirty="0" smtClean="0"/>
              <a:t>after 20 </a:t>
            </a:r>
            <a:r>
              <a:rPr lang="en-US" sz="1400" dirty="0" err="1" smtClean="0"/>
              <a:t>T·m</a:t>
            </a:r>
            <a:r>
              <a:rPr lang="en-US" sz="1400" dirty="0" smtClean="0"/>
              <a:t> dipole @25m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046134" y="3632230"/>
            <a:ext cx="635000" cy="23391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square" lIns="0" tIns="9144" rIns="0" bIns="9144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EM Cal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622800" y="3869267"/>
            <a:ext cx="414867" cy="338666"/>
          </a:xfrm>
          <a:prstGeom prst="straightConnector1">
            <a:avLst/>
          </a:prstGeom>
          <a:ln w="190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63067" y="3869267"/>
            <a:ext cx="160866" cy="220133"/>
          </a:xfrm>
          <a:prstGeom prst="straightConnector1">
            <a:avLst/>
          </a:prstGeom>
          <a:ln w="190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21420000">
            <a:off x="6663273" y="4411130"/>
            <a:ext cx="1337733" cy="177799"/>
            <a:chOff x="6510867" y="4445001"/>
            <a:chExt cx="1337733" cy="177799"/>
          </a:xfrm>
        </p:grpSpPr>
        <p:sp>
          <p:nvSpPr>
            <p:cNvPr id="40" name="Rectangle 39"/>
            <p:cNvSpPr/>
            <p:nvPr/>
          </p:nvSpPr>
          <p:spPr>
            <a:xfrm>
              <a:off x="6510867" y="4453467"/>
              <a:ext cx="228600" cy="16086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77A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42666" y="4445001"/>
              <a:ext cx="448733" cy="17779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77A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00" y="4453467"/>
              <a:ext cx="228600" cy="16086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77A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16702" y="3742267"/>
            <a:ext cx="68579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</a:t>
            </a:r>
            <a:r>
              <a:rPr lang="en-US" sz="1400" dirty="0" err="1" smtClean="0"/>
              <a:t>T·m</a:t>
            </a:r>
            <a:r>
              <a:rPr lang="en-US" sz="1400" dirty="0" smtClean="0"/>
              <a:t> dipole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164667" y="4461933"/>
            <a:ext cx="3289300" cy="15663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/>
          <p:cNvSpPr/>
          <p:nvPr/>
        </p:nvSpPr>
        <p:spPr>
          <a:xfrm rot="5400000" flipH="1">
            <a:off x="5229218" y="3997322"/>
            <a:ext cx="601135" cy="438155"/>
          </a:xfrm>
          <a:prstGeom prst="parallelogram">
            <a:avLst>
              <a:gd name="adj" fmla="val 3098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16200000" flipH="1" flipV="1">
            <a:off x="5174189" y="4915957"/>
            <a:ext cx="690030" cy="416989"/>
          </a:xfrm>
          <a:prstGeom prst="parallelogram">
            <a:avLst>
              <a:gd name="adj" fmla="val 2547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901268" y="4127500"/>
            <a:ext cx="706965" cy="30903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Parallelogram 59"/>
          <p:cNvSpPr/>
          <p:nvPr/>
        </p:nvSpPr>
        <p:spPr>
          <a:xfrm rot="16200000" flipH="1" flipV="1">
            <a:off x="5288489" y="4805893"/>
            <a:ext cx="461430" cy="416989"/>
          </a:xfrm>
          <a:prstGeom prst="parallelogram">
            <a:avLst>
              <a:gd name="adj" fmla="val 6189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334002" y="4995364"/>
            <a:ext cx="440265" cy="23391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9144" rIns="0" bIns="9144" rtlCol="0">
            <a:spAutoFit/>
          </a:bodyPr>
          <a:lstStyle/>
          <a:p>
            <a:pPr algn="ctr"/>
            <a:r>
              <a:rPr lang="en-US" sz="1400" dirty="0" err="1" smtClean="0"/>
              <a:t>HCal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437969" y="3801534"/>
            <a:ext cx="685798" cy="523220"/>
          </a:xfrm>
          <a:prstGeom prst="rect">
            <a:avLst/>
          </a:prstGeom>
          <a:noFill/>
          <a:ln>
            <a:solidFill>
              <a:srgbClr val="077A2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77A21"/>
                </a:solidFill>
              </a:rPr>
              <a:t>Ion FF-quads</a:t>
            </a:r>
            <a:endParaRPr lang="en-US" sz="1400" dirty="0">
              <a:solidFill>
                <a:srgbClr val="077A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A260E2F-906F-E648-A61E-A3CABA537583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44716" y="243284"/>
            <a:ext cx="8075183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500">
                <a:solidFill>
                  <a:srgbClr val="006633"/>
                </a:solidFill>
                <a:latin typeface="Times New Roman" charset="0"/>
                <a:cs typeface="Arial" charset="0"/>
              </a:rPr>
              <a:t>Accelerator optics – fully integrated interaction region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5" y="1715940"/>
            <a:ext cx="8458344" cy="81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458530" y="1759126"/>
            <a:ext cx="224711" cy="721213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071188" y="1469777"/>
            <a:ext cx="1088983" cy="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ultra forward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5460" y="1571985"/>
            <a:ext cx="1088983" cy="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low-Q</a:t>
            </a:r>
            <a:r>
              <a:rPr lang="en-US" sz="1000" baseline="33000">
                <a:cs typeface="Arial" charset="0"/>
              </a:rPr>
              <a:t>2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electron detection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3592" y="1707302"/>
            <a:ext cx="903164" cy="3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large aperture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56156" y="2139167"/>
            <a:ext cx="897402" cy="44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small diameter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396590" y="1333020"/>
            <a:ext cx="1258957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central detector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 with endcaps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061755" y="1763445"/>
            <a:ext cx="653966" cy="3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/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FF0000"/>
                </a:solidFill>
                <a:cs typeface="Arial" charset="0"/>
              </a:rPr>
              <a:t>ion quads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345849" y="1759126"/>
            <a:ext cx="231913" cy="721213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54817" y="2585425"/>
            <a:ext cx="1379955" cy="4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50 mrad beam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(crab) crossing angle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92028" y="2350780"/>
            <a:ext cx="248391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914689" y="2424197"/>
            <a:ext cx="651085" cy="4894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8755078" y="1828224"/>
            <a:ext cx="248391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819758" y="1374767"/>
            <a:ext cx="1088983" cy="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small angle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29" y="3100783"/>
            <a:ext cx="6827750" cy="34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18034" y="6351280"/>
            <a:ext cx="426374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IP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804378" y="6351280"/>
            <a:ext cx="426374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FP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7284374" y="4864228"/>
            <a:ext cx="979509" cy="1207779"/>
          </a:xfrm>
          <a:prstGeom prst="ellipse">
            <a:avLst/>
          </a:prstGeom>
          <a:solidFill>
            <a:srgbClr val="99CCFF">
              <a:alpha val="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219554" y="5060007"/>
            <a:ext cx="1143720" cy="8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</a:rPr>
              <a:t>Focal Point:</a:t>
            </a:r>
          </a:p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</a:rPr>
              <a:t>D ~ 1 m</a:t>
            </a:r>
          </a:p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  <a:cs typeface="Times New Roman" charset="0"/>
              </a:rPr>
              <a:t>β ~ 1 m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999490" y="1730335"/>
            <a:ext cx="893081" cy="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60 mrad bend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8537569" y="1502887"/>
            <a:ext cx="392962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8000"/>
                </a:solidFill>
                <a:latin typeface="Arial Narrow" charset="0"/>
              </a:rPr>
              <a:t>n, </a:t>
            </a:r>
            <a:r>
              <a:rPr lang="de-DE" sz="1300" b="1">
                <a:solidFill>
                  <a:srgbClr val="008000"/>
                </a:solidFill>
                <a:latin typeface="Symbol" charset="0"/>
              </a:rPr>
              <a:t>g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914828" y="1012002"/>
            <a:ext cx="3709169" cy="3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300">
                <a:cs typeface="Arial" charset="0"/>
              </a:rPr>
              <a:t>No other magnets or apertures between IP and FP!</a:t>
            </a:r>
          </a:p>
        </p:txBody>
      </p:sp>
    </p:spTree>
    <p:extLst>
      <p:ext uri="{BB962C8B-B14F-4D97-AF65-F5344CB8AC3E}">
        <p14:creationId xmlns:p14="http://schemas.microsoft.com/office/powerpoint/2010/main" val="9993322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D60D13-7A3F-8946-A9F4-0A140C3DBC88}" type="slidenum">
              <a:rPr lang="en-US"/>
              <a:pPr/>
              <a:t>16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2576"/>
          <a:stretch>
            <a:fillRect/>
          </a:stretch>
        </p:blipFill>
        <p:spPr bwMode="auto">
          <a:xfrm>
            <a:off x="6611683" y="1763445"/>
            <a:ext cx="2239906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59" b="25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2455"/>
          <a:stretch>
            <a:fillRect/>
          </a:stretch>
        </p:blipFill>
        <p:spPr bwMode="auto">
          <a:xfrm>
            <a:off x="6592957" y="3653569"/>
            <a:ext cx="2281679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03" b="2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>
            <a:fillRect/>
          </a:stretch>
        </p:blipFill>
        <p:spPr bwMode="auto">
          <a:xfrm>
            <a:off x="4636821" y="1795115"/>
            <a:ext cx="2224060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>
            <a:fillRect/>
          </a:stretch>
        </p:blipFill>
        <p:spPr bwMode="auto">
          <a:xfrm>
            <a:off x="4636821" y="3672284"/>
            <a:ext cx="2224060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984" y="5628627"/>
            <a:ext cx="8297013" cy="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314949" y="3132453"/>
            <a:ext cx="967985" cy="276393"/>
          </a:xfrm>
          <a:prstGeom prst="rect">
            <a:avLst/>
          </a:prstGeom>
          <a:solidFill>
            <a:srgbClr val="FFFF66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</a:tabLst>
            </a:pPr>
            <a:r>
              <a:rPr lang="de-DE" sz="1500" b="1">
                <a:solidFill>
                  <a:srgbClr val="000000"/>
                </a:solidFill>
              </a:rPr>
              <a:t>6 T max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55059" y="5107511"/>
            <a:ext cx="967985" cy="276393"/>
          </a:xfrm>
          <a:prstGeom prst="rect">
            <a:avLst/>
          </a:prstGeom>
          <a:solidFill>
            <a:srgbClr val="FFFF66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</a:tabLst>
            </a:pPr>
            <a:r>
              <a:rPr lang="de-DE" sz="1500" b="1">
                <a:solidFill>
                  <a:srgbClr val="000000"/>
                </a:solidFill>
              </a:rPr>
              <a:t>9 T max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8624" y="1341658"/>
            <a:ext cx="1728544" cy="290788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1300" b="1">
                <a:solidFill>
                  <a:srgbClr val="000000"/>
                </a:solidFill>
              </a:rPr>
              <a:t> horizontal plane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26311" y="1341658"/>
            <a:ext cx="1797686" cy="290788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1300" b="1">
                <a:solidFill>
                  <a:srgbClr val="000000"/>
                </a:solidFill>
              </a:rPr>
              <a:t> vertical plane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380280" y="1697226"/>
            <a:ext cx="4354492" cy="2624293"/>
            <a:chOff x="264" y="1179"/>
            <a:chExt cx="3023" cy="1823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179"/>
              <a:ext cx="3023" cy="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617" y="1252"/>
              <a:ext cx="169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de-DE" sz="1300" i="1">
                  <a:solidFill>
                    <a:srgbClr val="000000"/>
                  </a:solidFill>
                </a:rPr>
                <a:t>50 mr crossing angle in ion beam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717162" y="5807131"/>
            <a:ext cx="2612983" cy="456337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sz="1300" b="1">
                <a:solidFill>
                  <a:srgbClr val="000000"/>
                </a:solidFill>
              </a:rPr>
              <a:t>Tagged d beam: dp/p = -0.5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sz="1300" b="1">
                <a:solidFill>
                  <a:srgbClr val="000000"/>
                </a:solidFill>
              </a:rPr>
              <a:t>Tagged </a:t>
            </a:r>
            <a:r>
              <a:rPr lang="de-DE" sz="1300" b="1" baseline="33000">
                <a:solidFill>
                  <a:srgbClr val="000000"/>
                </a:solidFill>
              </a:rPr>
              <a:t>3</a:t>
            </a:r>
            <a:r>
              <a:rPr lang="de-DE" sz="1300" b="1">
                <a:solidFill>
                  <a:srgbClr val="000000"/>
                </a:solidFill>
              </a:rPr>
              <a:t>He beam: dp/p = +0.33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153944" y="983211"/>
            <a:ext cx="3306758" cy="3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1500">
                <a:solidFill>
                  <a:srgbClr val="000000"/>
                </a:solidFill>
              </a:rPr>
              <a:t>Forward acceptance vs.magnetic rigidity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44715" y="243284"/>
            <a:ext cx="7910972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Ultra-forward charged-hadron acceptance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79509" y="4570561"/>
            <a:ext cx="3592491" cy="8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Red</a:t>
            </a:r>
            <a:r>
              <a:rPr lang="en-US">
                <a:latin typeface="Times New Roman" charset="0"/>
              </a:rPr>
              <a:t>: Detection before ion quadrupoles</a:t>
            </a:r>
          </a:p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Blue</a:t>
            </a:r>
            <a:r>
              <a:rPr lang="en-US">
                <a:latin typeface="Times New Roman" charset="0"/>
              </a:rPr>
              <a:t>: Detection after ion quadrupoles</a:t>
            </a:r>
          </a:p>
        </p:txBody>
      </p:sp>
    </p:spTree>
    <p:extLst>
      <p:ext uri="{BB962C8B-B14F-4D97-AF65-F5344CB8AC3E}">
        <p14:creationId xmlns:p14="http://schemas.microsoft.com/office/powerpoint/2010/main" val="695639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546C70E-A760-054C-B3DF-69A2472B3649}" type="slidenum">
              <a:rPr lang="en-US"/>
              <a:pPr/>
              <a:t>17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4" y="5248587"/>
            <a:ext cx="7464431" cy="12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885044" y="5843120"/>
            <a:ext cx="27014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21502" y="5470277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957067" y="5061446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FF00"/>
                </a:solidFill>
                <a:latin typeface="Arial Narrow" charset="0"/>
              </a:rPr>
              <a:t>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4715" y="243284"/>
            <a:ext cx="7419776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Ultra-forward hadron detection – summary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39256" y="5382466"/>
            <a:ext cx="1050090" cy="2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20 Tm dipole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27713" y="5480355"/>
            <a:ext cx="1050091" cy="2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2 Tm dipole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79286" y="5742352"/>
            <a:ext cx="1050090" cy="2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solenoid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1" y="1894443"/>
            <a:ext cx="7464431" cy="31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21789" y="4727471"/>
            <a:ext cx="4572000" cy="7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sz="1500">
                <a:latin typeface="Times New Roman" charset="0"/>
              </a:rPr>
              <a:t>100 GeV maximum ion energy allows using large-aperture magnets with </a:t>
            </a:r>
            <a:r>
              <a:rPr lang="en-US" sz="1500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achievable field strengths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714280" y="2997136"/>
            <a:ext cx="3330329" cy="9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Momentum </a:t>
            </a:r>
            <a:r>
              <a:rPr lang="en-US" i="1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resolution &lt; 3x10</a:t>
            </a:r>
            <a:r>
              <a:rPr lang="en-US" i="1" baseline="33000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-4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>
                <a:latin typeface="Times New Roman" charset="0"/>
              </a:rPr>
              <a:t>limited by intrinsic beam momentum spread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447007" y="1462580"/>
            <a:ext cx="4259421" cy="4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Excellent acceptance for </a:t>
            </a:r>
            <a:r>
              <a:rPr lang="en-US" i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ion fragments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54919" y="1037914"/>
            <a:ext cx="5551509" cy="4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Neutron</a:t>
            </a:r>
            <a:r>
              <a:rPr lang="en-US">
                <a:latin typeface="Times New Roman" charset="0"/>
              </a:rPr>
              <a:t> detection in a 25 mrad cone </a:t>
            </a:r>
            <a:r>
              <a:rPr lang="en-US" i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down to zero degrees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557596" y="1918916"/>
            <a:ext cx="4682915" cy="111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Recoil baryon</a:t>
            </a:r>
            <a:r>
              <a:rPr lang="en-US">
                <a:latin typeface="Times New Roman" charset="0"/>
              </a:rPr>
              <a:t> acceptance: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>
                <a:latin typeface="Times New Roman" charset="0"/>
              </a:rPr>
              <a:t>up to </a:t>
            </a:r>
            <a:r>
              <a:rPr lang="en-US" sz="150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99.5%</a:t>
            </a:r>
            <a:r>
              <a:rPr lang="en-US" sz="1500">
                <a:latin typeface="Times New Roman" charset="0"/>
              </a:rPr>
              <a:t> of beam energy for </a:t>
            </a:r>
            <a:r>
              <a:rPr lang="en-US" sz="1500" i="1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angles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1500">
                <a:latin typeface="Times New Roman" charset="0"/>
              </a:rPr>
              <a:t>down to </a:t>
            </a:r>
            <a:r>
              <a:rPr lang="en-US" sz="150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2-3 mrad</a:t>
            </a:r>
            <a:r>
              <a:rPr lang="en-US" sz="1500">
                <a:latin typeface="Times New Roman" charset="0"/>
              </a:rPr>
              <a:t> for </a:t>
            </a:r>
            <a:r>
              <a:rPr lang="en-US" sz="1500" i="1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momenta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892247" y="4605110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FF00"/>
                </a:solidFill>
                <a:latin typeface="Arial Narrow" charset="0"/>
              </a:rPr>
              <a:t>n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7635846" y="4818163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362160" y="4895899"/>
            <a:ext cx="27014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7346314" y="6040338"/>
            <a:ext cx="492635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3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DVCS </a:t>
            </a:r>
            <a:r>
              <a:rPr lang="en-US" dirty="0" smtClean="0"/>
              <a:t>examples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smtClean="0"/>
              <a:t>Recent white </a:t>
            </a:r>
            <a:r>
              <a:rPr lang="en-US" sz="2200" dirty="0" smtClean="0"/>
              <a:t>papers: </a:t>
            </a:r>
            <a:r>
              <a:rPr lang="en-US" sz="2200" b="1" dirty="0">
                <a:hlinkClick r:id="rId2"/>
              </a:rPr>
              <a:t>arXiv:1212.1701</a:t>
            </a:r>
            <a:r>
              <a:rPr lang="en-US" sz="2200" b="1" dirty="0"/>
              <a:t> </a:t>
            </a:r>
            <a:r>
              <a:rPr lang="en-US" sz="2200" b="1" dirty="0" smtClean="0"/>
              <a:t> </a:t>
            </a:r>
            <a:r>
              <a:rPr lang="en-US" sz="2200" dirty="0">
                <a:hlinkClick r:id="rId3"/>
              </a:rPr>
              <a:t>arXiv:1209.0757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k = 3 GeV,    P = 100 GeV/c,    s–M</a:t>
            </a:r>
            <a:r>
              <a:rPr lang="en-US" i="1" baseline="30000" dirty="0" smtClean="0"/>
              <a:t>2 </a:t>
            </a:r>
            <a:r>
              <a:rPr lang="en-US" i="1" dirty="0" smtClean="0"/>
              <a:t>= 1200 GeV</a:t>
            </a:r>
            <a:r>
              <a:rPr lang="en-US" i="1" baseline="30000" dirty="0" smtClean="0"/>
              <a:t>2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Bj</a:t>
            </a:r>
            <a:r>
              <a:rPr lang="en-US" i="1" dirty="0"/>
              <a:t> = </a:t>
            </a:r>
            <a:r>
              <a:rPr lang="en-US" i="1" dirty="0" smtClean="0"/>
              <a:t>0.002, </a:t>
            </a:r>
            <a:r>
              <a:rPr lang="en-US" i="1" dirty="0"/>
              <a:t>		y = 0.8,  	Q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n-US" i="1" dirty="0" err="1"/>
              <a:t>xy</a:t>
            </a:r>
            <a:r>
              <a:rPr lang="en-US" i="1" dirty="0"/>
              <a:t>(s–M</a:t>
            </a:r>
            <a:r>
              <a:rPr lang="en-US" i="1" baseline="30000" dirty="0"/>
              <a:t>2</a:t>
            </a:r>
            <a:r>
              <a:rPr lang="en-US" i="1" dirty="0"/>
              <a:t>) = </a:t>
            </a:r>
            <a:r>
              <a:rPr lang="en-US" i="1" dirty="0" smtClean="0"/>
              <a:t>2.0 </a:t>
            </a:r>
            <a:r>
              <a:rPr lang="en-US" i="1" dirty="0"/>
              <a:t>GeV</a:t>
            </a:r>
            <a:r>
              <a:rPr lang="en-US" i="1" baseline="30000" dirty="0"/>
              <a:t>2</a:t>
            </a:r>
          </a:p>
          <a:p>
            <a:pPr lvl="2"/>
            <a:r>
              <a:rPr lang="en-US" dirty="0" smtClean="0"/>
              <a:t>Tag </a:t>
            </a:r>
            <a:r>
              <a:rPr lang="en-US" dirty="0"/>
              <a:t>final state protons for all </a:t>
            </a:r>
            <a:r>
              <a:rPr lang="en-US" dirty="0" smtClean="0"/>
              <a:t>–</a:t>
            </a:r>
            <a:r>
              <a:rPr lang="en-US" i="1" dirty="0" smtClean="0"/>
              <a:t>t&gt;0.04 GeV</a:t>
            </a:r>
            <a:r>
              <a:rPr lang="en-US" i="1" baseline="30000" dirty="0" smtClean="0"/>
              <a:t>2</a:t>
            </a:r>
            <a:endParaRPr lang="en-US" i="1" dirty="0"/>
          </a:p>
          <a:p>
            <a:pPr lvl="1"/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 </a:t>
            </a:r>
            <a:r>
              <a:rPr lang="en-US" i="1" dirty="0" smtClean="0"/>
              <a:t>= 0.01, 		y </a:t>
            </a:r>
            <a:r>
              <a:rPr lang="en-US" i="1" dirty="0"/>
              <a:t>= 0.8, </a:t>
            </a:r>
            <a:r>
              <a:rPr lang="en-US" i="1" dirty="0" smtClean="0"/>
              <a:t> 	Q</a:t>
            </a:r>
            <a:r>
              <a:rPr lang="en-US" i="1" baseline="30000" dirty="0" smtClean="0"/>
              <a:t>2</a:t>
            </a:r>
            <a:r>
              <a:rPr lang="en-US" i="1" dirty="0" smtClean="0"/>
              <a:t> = </a:t>
            </a:r>
            <a:r>
              <a:rPr lang="en-US" i="1" dirty="0" err="1" smtClean="0"/>
              <a:t>xy</a:t>
            </a:r>
            <a:r>
              <a:rPr lang="en-US" i="1" dirty="0" smtClean="0"/>
              <a:t>(s–M</a:t>
            </a:r>
            <a:r>
              <a:rPr lang="en-US" i="1" baseline="30000" dirty="0" smtClean="0"/>
              <a:t>2</a:t>
            </a:r>
            <a:r>
              <a:rPr lang="en-US" i="1" dirty="0" smtClean="0"/>
              <a:t>) = 10.0 GeV</a:t>
            </a:r>
            <a:r>
              <a:rPr lang="en-US" i="1" baseline="30000" dirty="0" smtClean="0"/>
              <a:t>2</a:t>
            </a:r>
          </a:p>
          <a:p>
            <a:pPr lvl="2"/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err="1" smtClean="0">
                <a:cs typeface="Symbol" charset="2"/>
              </a:rPr>
              <a:t>e</a:t>
            </a:r>
            <a:r>
              <a:rPr lang="en-US" i="1" dirty="0" smtClean="0">
                <a:cs typeface="Symbol" charset="2"/>
              </a:rPr>
              <a:t> = 75°,		</a:t>
            </a:r>
            <a:r>
              <a:rPr lang="en-US" i="1" dirty="0" smtClean="0"/>
              <a:t> k’ = 2.2 GeV</a:t>
            </a:r>
          </a:p>
          <a:p>
            <a:pPr lvl="2"/>
            <a:r>
              <a:rPr lang="en-US" dirty="0" smtClean="0"/>
              <a:t>Tag final state protons for all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Bj</a:t>
            </a:r>
            <a:r>
              <a:rPr lang="en-US" i="1" dirty="0"/>
              <a:t> = </a:t>
            </a:r>
            <a:r>
              <a:rPr lang="en-US" i="1" dirty="0" smtClean="0"/>
              <a:t>0.03,		y = 0.27,	</a:t>
            </a:r>
            <a:r>
              <a:rPr lang="en-US" dirty="0" smtClean="0"/>
              <a:t>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n-US" i="1" dirty="0" err="1"/>
              <a:t>xy</a:t>
            </a:r>
            <a:r>
              <a:rPr lang="en-US" i="1" dirty="0"/>
              <a:t>(s–M</a:t>
            </a:r>
            <a:r>
              <a:rPr lang="en-US" i="1" baseline="30000" dirty="0"/>
              <a:t>2</a:t>
            </a:r>
            <a:r>
              <a:rPr lang="en-US" i="1" dirty="0"/>
              <a:t>) = 10.0 </a:t>
            </a:r>
            <a:r>
              <a:rPr lang="en-US" i="1" dirty="0" smtClean="0"/>
              <a:t>GeV</a:t>
            </a:r>
            <a:r>
              <a:rPr lang="en-US" i="1" baseline="30000" dirty="0" smtClean="0"/>
              <a:t>2</a:t>
            </a:r>
          </a:p>
          <a:p>
            <a:pPr lvl="2"/>
            <a:r>
              <a:rPr lang="en-US" i="1" dirty="0" err="1">
                <a:latin typeface="Symbol" charset="2"/>
                <a:cs typeface="Symbol" charset="2"/>
              </a:rPr>
              <a:t>q</a:t>
            </a:r>
            <a:r>
              <a:rPr lang="en-US" i="1" baseline="-25000" dirty="0" err="1">
                <a:cs typeface="Symbol" charset="2"/>
              </a:rPr>
              <a:t>e</a:t>
            </a:r>
            <a:r>
              <a:rPr lang="en-US" i="1" dirty="0">
                <a:cs typeface="Symbol" charset="2"/>
              </a:rPr>
              <a:t> = 75°,		</a:t>
            </a:r>
            <a:r>
              <a:rPr lang="en-US" i="1" dirty="0"/>
              <a:t> k’ = </a:t>
            </a:r>
            <a:r>
              <a:rPr lang="en-US" i="1" dirty="0" smtClean="0"/>
              <a:t>3 </a:t>
            </a:r>
            <a:r>
              <a:rPr lang="en-US" i="1" dirty="0"/>
              <a:t>GeV</a:t>
            </a:r>
          </a:p>
          <a:p>
            <a:pPr lvl="2"/>
            <a:r>
              <a:rPr lang="en-US" dirty="0"/>
              <a:t>Tag final state protons for all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Collider kinematics are different!!</a:t>
            </a:r>
          </a:p>
          <a:p>
            <a:pPr lvl="1"/>
            <a:r>
              <a:rPr lang="en-US" i="1" dirty="0" smtClean="0"/>
              <a:t>k’ &gt; k    </a:t>
            </a:r>
            <a:r>
              <a:rPr lang="en-US" dirty="0" smtClean="0"/>
              <a:t>for   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 &gt; k/P</a:t>
            </a:r>
          </a:p>
          <a:p>
            <a:pPr lvl="1"/>
            <a:r>
              <a:rPr lang="en-US" dirty="0" smtClean="0"/>
              <a:t>Boosts and rotations do not commute!</a:t>
            </a:r>
          </a:p>
          <a:p>
            <a:pPr lvl="2"/>
            <a:r>
              <a:rPr lang="en-US" dirty="0" smtClean="0"/>
              <a:t>Boost from Target rest frame to Collider frame induces mass-dependent rotations about beam axis.</a:t>
            </a:r>
          </a:p>
          <a:p>
            <a:pPr lvl="3"/>
            <a:r>
              <a:rPr lang="en-US" i="1" dirty="0" smtClean="0"/>
              <a:t>M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= 0.88 GeV</a:t>
            </a:r>
            <a:r>
              <a:rPr lang="en-US" baseline="30000" dirty="0" smtClean="0"/>
              <a:t>2</a:t>
            </a:r>
            <a:r>
              <a:rPr lang="en-US" dirty="0" smtClean="0"/>
              <a:t>   &gt;&gt;   m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»0  &gt;&gt;  </a:t>
            </a:r>
            <a:r>
              <a:rPr lang="en-US" dirty="0" smtClean="0">
                <a:cs typeface="Symbol" charset="2"/>
              </a:rPr>
              <a:t>q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= –Q</a:t>
            </a:r>
            <a:r>
              <a:rPr lang="en-US" baseline="30000" dirty="0" smtClean="0">
                <a:cs typeface="Symbol" charset="2"/>
              </a:rPr>
              <a:t>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483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Y.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19</a:t>
            </a:fld>
            <a:r>
              <a:rPr lang="en-US" smtClean="0"/>
              <a:t>---</a:t>
            </a:r>
            <a:endParaRPr lang="en-US" dirty="0"/>
          </a:p>
        </p:txBody>
      </p:sp>
      <p:graphicFrame>
        <p:nvGraphicFramePr>
          <p:cNvPr id="6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35127"/>
              </p:ext>
            </p:extLst>
          </p:nvPr>
        </p:nvGraphicFramePr>
        <p:xfrm>
          <a:off x="773113" y="960312"/>
          <a:ext cx="7151687" cy="5364288"/>
        </p:xfrm>
        <a:graphic>
          <a:graphicData uri="http://schemas.openxmlformats.org/drawingml/2006/table">
            <a:tbl>
              <a:tblPr/>
              <a:tblGrid>
                <a:gridCol w="3332162"/>
                <a:gridCol w="1006475"/>
                <a:gridCol w="1447800"/>
                <a:gridCol w="136525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80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spread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RMS bunch length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Horizontal emittance, normalized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µm rad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emittance, normalized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µm rad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beam-beam tune shift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Laslett tune shift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small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FF quad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5524500" y="5638800"/>
            <a:ext cx="20955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371975" y="514350"/>
            <a:ext cx="2238375" cy="508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Parameters for </a:t>
            </a:r>
            <a:r>
              <a:rPr lang="en-US" sz="30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Full Acceptance</a:t>
            </a:r>
            <a:r>
              <a:rPr lang="en-US" sz="3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Point</a:t>
            </a:r>
            <a:endParaRPr lang="ru-RU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4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JLab MEIC</a:t>
            </a:r>
            <a:br>
              <a:rPr lang="en-US" dirty="0" smtClean="0"/>
            </a:br>
            <a:r>
              <a:rPr lang="en-US" sz="3200" dirty="0" smtClean="0"/>
              <a:t>(Medium energy Electron Ion </a:t>
            </a:r>
            <a:r>
              <a:rPr lang="en-US" sz="3200" dirty="0"/>
              <a:t>C</a:t>
            </a:r>
            <a:r>
              <a:rPr lang="en-US" sz="3200" dirty="0" smtClean="0"/>
              <a:t>ollider)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beam </a:t>
            </a:r>
            <a:r>
              <a:rPr lang="en-US" i="1" dirty="0" smtClean="0"/>
              <a:t> k = 3—12 GeV/c</a:t>
            </a:r>
          </a:p>
          <a:p>
            <a:pPr lvl="1"/>
            <a:r>
              <a:rPr lang="en-US" dirty="0" smtClean="0"/>
              <a:t>Longitudinally polarized</a:t>
            </a:r>
          </a:p>
          <a:p>
            <a:r>
              <a:rPr lang="en-US" dirty="0" smtClean="0"/>
              <a:t>Ion Beams</a:t>
            </a:r>
          </a:p>
          <a:p>
            <a:pPr lvl="1"/>
            <a:r>
              <a:rPr lang="en-US" dirty="0" smtClean="0"/>
              <a:t>Proton: </a:t>
            </a:r>
            <a:r>
              <a:rPr lang="en-US" i="1" dirty="0" smtClean="0"/>
              <a:t>P</a:t>
            </a:r>
            <a:r>
              <a:rPr lang="en-US" i="1" baseline="-25000" dirty="0" smtClean="0"/>
              <a:t>0 </a:t>
            </a:r>
            <a:r>
              <a:rPr lang="en-US" i="1" dirty="0" smtClean="0"/>
              <a:t> = 30—100 GeV/c</a:t>
            </a:r>
          </a:p>
          <a:p>
            <a:pPr lvl="1"/>
            <a:r>
              <a:rPr lang="en-US" dirty="0" smtClean="0"/>
              <a:t>Ions D to </a:t>
            </a:r>
            <a:r>
              <a:rPr lang="en-US" dirty="0" err="1" smtClean="0"/>
              <a:t>Pb</a:t>
            </a:r>
            <a:r>
              <a:rPr lang="en-US" dirty="0" smtClean="0"/>
              <a:t>:  </a:t>
            </a:r>
            <a:r>
              <a:rPr lang="en-US" i="1" dirty="0" smtClean="0"/>
              <a:t>P</a:t>
            </a:r>
            <a:r>
              <a:rPr lang="en-US" i="1" baseline="-25000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Z P</a:t>
            </a:r>
            <a:r>
              <a:rPr lang="en-US" i="1" baseline="-25000" dirty="0" smtClean="0"/>
              <a:t>0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/>
              <a:t> </a:t>
            </a:r>
            <a:r>
              <a:rPr lang="en-US" i="1" dirty="0" smtClean="0"/>
              <a:t>P</a:t>
            </a:r>
            <a:r>
              <a:rPr lang="en-US" i="1" baseline="-25000" dirty="0" smtClean="0"/>
              <a:t>A</a:t>
            </a:r>
            <a:r>
              <a:rPr lang="en-US" i="1" dirty="0" smtClean="0"/>
              <a:t>/A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i="1" dirty="0" smtClean="0"/>
              <a:t>Z/A) P</a:t>
            </a:r>
            <a:r>
              <a:rPr lang="en-US" i="1" baseline="-25000" dirty="0" smtClean="0"/>
              <a:t>0</a:t>
            </a:r>
          </a:p>
          <a:p>
            <a:pPr lvl="1"/>
            <a:r>
              <a:rPr lang="en-US" dirty="0" smtClean="0"/>
              <a:t>Polarized p, D, </a:t>
            </a:r>
            <a:r>
              <a:rPr lang="en-US" baseline="30000" dirty="0" smtClean="0"/>
              <a:t>3</a:t>
            </a:r>
            <a:r>
              <a:rPr lang="en-US" dirty="0" smtClean="0"/>
              <a:t>He, … (Li?)</a:t>
            </a:r>
          </a:p>
          <a:p>
            <a:pPr lvl="2"/>
            <a:r>
              <a:rPr lang="en-US" dirty="0" smtClean="0"/>
              <a:t>Longitudinal or transverse at Intersection Point (IP)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2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Detector Concepts</a:t>
            </a:r>
            <a:endParaRPr lang="en-US" dirty="0"/>
          </a:p>
        </p:txBody>
      </p:sp>
      <p:pic>
        <p:nvPicPr>
          <p:cNvPr id="3" name="Picture 2" descr="Page19 from Nadel_Turonski_detector_workshop20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5613">
              <a:tabLst>
                <a:tab pos="2797175" algn="l"/>
                <a:tab pos="5484813" algn="l"/>
              </a:tabLst>
            </a:pPr>
            <a:r>
              <a:rPr lang="en-US" i="1" dirty="0" smtClean="0"/>
              <a:t>s = (</a:t>
            </a:r>
            <a:r>
              <a:rPr lang="en-US" i="1" dirty="0" err="1" smtClean="0"/>
              <a:t>k+P</a:t>
            </a:r>
            <a:r>
              <a:rPr lang="en-US" i="1" dirty="0" smtClean="0"/>
              <a:t>)</a:t>
            </a:r>
            <a:r>
              <a:rPr lang="en-US" i="1" baseline="30000" dirty="0" smtClean="0"/>
              <a:t>2		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 y s</a:t>
            </a:r>
            <a:r>
              <a:rPr lang="en-US" i="1" baseline="30000" dirty="0" smtClean="0"/>
              <a:t>	</a:t>
            </a:r>
          </a:p>
          <a:p>
            <a:pPr lvl="1" defTabSz="455613">
              <a:tabLst>
                <a:tab pos="3606800" algn="l"/>
                <a:tab pos="6350000" algn="l"/>
              </a:tabLst>
            </a:pP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=–q</a:t>
            </a:r>
            <a:r>
              <a:rPr lang="en-US" i="1" baseline="30000" dirty="0" smtClean="0"/>
              <a:t>2</a:t>
            </a:r>
            <a:r>
              <a:rPr lang="en-US" i="1" dirty="0" smtClean="0"/>
              <a:t>= –(k-k’)</a:t>
            </a:r>
            <a:r>
              <a:rPr lang="en-US" i="1" baseline="30000" dirty="0" smtClean="0"/>
              <a:t>2	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 = Q</a:t>
            </a:r>
            <a:r>
              <a:rPr lang="en-US" i="1" baseline="30000" dirty="0" smtClean="0"/>
              <a:t>2</a:t>
            </a:r>
            <a:r>
              <a:rPr lang="en-US" i="1" dirty="0" smtClean="0"/>
              <a:t>/(2q•P)	y = </a:t>
            </a:r>
            <a:r>
              <a:rPr lang="en-US" i="1" dirty="0" err="1" smtClean="0"/>
              <a:t>q•P</a:t>
            </a:r>
            <a:r>
              <a:rPr lang="en-US" i="1" dirty="0" smtClean="0"/>
              <a:t>/(</a:t>
            </a:r>
            <a:r>
              <a:rPr lang="en-US" i="1" dirty="0" err="1" smtClean="0"/>
              <a:t>k•P</a:t>
            </a:r>
            <a:r>
              <a:rPr lang="en-US" i="1" dirty="0" smtClean="0"/>
              <a:t>)</a:t>
            </a:r>
          </a:p>
          <a:p>
            <a:pPr lvl="1" defTabSz="455613">
              <a:tabLst>
                <a:tab pos="3606800" algn="l"/>
                <a:tab pos="6350000" algn="l"/>
              </a:tabLst>
            </a:pPr>
            <a:r>
              <a:rPr lang="en-US" i="1" dirty="0" smtClean="0"/>
              <a:t>  	0 ≤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Bj</a:t>
            </a:r>
            <a:r>
              <a:rPr lang="en-US" i="1" dirty="0" smtClean="0"/>
              <a:t> ≤ 1	0 &lt; y &lt;1</a:t>
            </a:r>
          </a:p>
          <a:p>
            <a:pPr defTabSz="455613">
              <a:tabLst>
                <a:tab pos="2743200" algn="l"/>
                <a:tab pos="6350000" algn="l"/>
              </a:tabLst>
            </a:pPr>
            <a:r>
              <a:rPr lang="en-US" dirty="0" smtClean="0"/>
              <a:t>Fixed target: 	 </a:t>
            </a:r>
            <a:r>
              <a:rPr lang="en-US" i="1" dirty="0" smtClean="0"/>
              <a:t>s–M</a:t>
            </a:r>
            <a:r>
              <a:rPr lang="en-US" i="1" baseline="30000" dirty="0" smtClean="0"/>
              <a:t>2</a:t>
            </a:r>
            <a:r>
              <a:rPr lang="en-US" i="1" dirty="0" smtClean="0"/>
              <a:t> = 2k</a:t>
            </a:r>
            <a:r>
              <a:rPr lang="en-US" i="1" baseline="30000" dirty="0" smtClean="0"/>
              <a:t>Lab</a:t>
            </a:r>
            <a:r>
              <a:rPr lang="en-US" i="1" dirty="0" smtClean="0"/>
              <a:t>M</a:t>
            </a:r>
          </a:p>
          <a:p>
            <a:pPr defTabSz="455613">
              <a:tabLst>
                <a:tab pos="2743200" algn="l"/>
                <a:tab pos="6350000" algn="l"/>
              </a:tabLst>
            </a:pPr>
            <a:r>
              <a:rPr lang="en-US" dirty="0" smtClean="0"/>
              <a:t>Collider:	</a:t>
            </a:r>
            <a:r>
              <a:rPr lang="en-US" i="1" dirty="0" smtClean="0"/>
              <a:t>s–M</a:t>
            </a:r>
            <a:r>
              <a:rPr lang="en-US" i="1" baseline="30000" dirty="0" smtClean="0"/>
              <a:t>2</a:t>
            </a:r>
            <a:r>
              <a:rPr lang="en-US" i="1" dirty="0" smtClean="0"/>
              <a:t> = 2k(P+E) ≈ 4kP</a:t>
            </a:r>
          </a:p>
          <a:p>
            <a:pPr defTabSz="455613">
              <a:tabLst>
                <a:tab pos="2743200" algn="l"/>
                <a:tab pos="6350000" algn="l"/>
              </a:tabLst>
            </a:pPr>
            <a:r>
              <a:rPr lang="en-US" dirty="0" smtClean="0"/>
              <a:t>JLab MEIC, peak luminosity at </a:t>
            </a:r>
            <a:r>
              <a:rPr lang="en-US" i="1" dirty="0" smtClean="0"/>
              <a:t>k × P = 3×100 (GeV/c)</a:t>
            </a:r>
            <a:r>
              <a:rPr lang="en-US" i="1" baseline="30000" dirty="0" smtClean="0"/>
              <a:t>2</a:t>
            </a:r>
          </a:p>
          <a:p>
            <a:pPr lvl="1" defTabSz="455613">
              <a:tabLst>
                <a:tab pos="2743200" algn="l"/>
                <a:tab pos="6350000" algn="l"/>
              </a:tabLst>
            </a:pPr>
            <a:r>
              <a:rPr lang="en-US" i="1" dirty="0" smtClean="0"/>
              <a:t>s – M</a:t>
            </a:r>
            <a:r>
              <a:rPr lang="en-US" i="1" baseline="30000" dirty="0" smtClean="0"/>
              <a:t>2</a:t>
            </a:r>
            <a:r>
              <a:rPr lang="en-US" i="1" dirty="0" smtClean="0"/>
              <a:t> = 1200 GeV</a:t>
            </a:r>
            <a:r>
              <a:rPr lang="en-US" i="1" baseline="30000" dirty="0" smtClean="0"/>
              <a:t>2</a:t>
            </a:r>
            <a:endParaRPr lang="en-US" i="1" dirty="0" smtClean="0"/>
          </a:p>
          <a:p>
            <a:pPr lvl="1" defTabSz="455613">
              <a:tabLst>
                <a:tab pos="2743200" algn="l"/>
                <a:tab pos="6350000" algn="l"/>
              </a:tabLst>
            </a:pPr>
            <a:r>
              <a:rPr lang="en-US" dirty="0" smtClean="0"/>
              <a:t>Equivalent lab energy </a:t>
            </a:r>
            <a:r>
              <a:rPr lang="en-US" i="1" dirty="0" err="1" smtClean="0"/>
              <a:t>k</a:t>
            </a:r>
            <a:r>
              <a:rPr lang="en-US" i="1" baseline="30000" dirty="0" err="1" smtClean="0"/>
              <a:t>Lab</a:t>
            </a:r>
            <a:r>
              <a:rPr lang="en-US" i="1" dirty="0" smtClean="0"/>
              <a:t> = 640 GeV/c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5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DF47A8-224D-D24D-8447-6CC97385574D}" type="slidenum">
              <a:rPr lang="en-US"/>
              <a:pPr/>
              <a:t>4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>
            <a:fillRect/>
          </a:stretch>
        </p:blipFill>
        <p:spPr bwMode="auto">
          <a:xfrm>
            <a:off x="849867" y="987529"/>
            <a:ext cx="7259887" cy="50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818319" y="3381496"/>
            <a:ext cx="1084661" cy="6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de-DE" b="1">
                <a:solidFill>
                  <a:srgbClr val="FFFFFF"/>
                </a:solidFill>
              </a:rPr>
              <a:t>Pre-booster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46356" y="3100783"/>
            <a:ext cx="1217183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de-DE" b="1">
                <a:solidFill>
                  <a:srgbClr val="FFFFFF"/>
                </a:solidFill>
              </a:rPr>
              <a:t>Ion linac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6790" y="3329672"/>
            <a:ext cx="468148" cy="3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b="1">
                <a:solidFill>
                  <a:srgbClr val="FFFFFF"/>
                </a:solidFill>
              </a:rPr>
              <a:t>IP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68511" y="3142531"/>
            <a:ext cx="445100" cy="3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b="1">
                <a:solidFill>
                  <a:srgbClr val="FFFFFF"/>
                </a:solidFill>
              </a:rPr>
              <a:t>IP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9500000">
            <a:off x="3170439" y="2112154"/>
            <a:ext cx="1853863" cy="9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3600" b="1">
                <a:solidFill>
                  <a:srgbClr val="FFFFFF"/>
                </a:solidFill>
              </a:rPr>
              <a:t>MEIC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de-DE" b="1">
                <a:solidFill>
                  <a:srgbClr val="FFFFFF"/>
                </a:solidFill>
              </a:rPr>
              <a:t>(Stage-I EIC)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817853" y="4170367"/>
            <a:ext cx="2167883" cy="6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b="1">
                <a:solidFill>
                  <a:srgbClr val="FFFFFF"/>
                </a:solidFill>
              </a:rPr>
              <a:t>High-Energy Ring (Stage-II EIC)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16200000">
            <a:off x="6485498" y="3302120"/>
            <a:ext cx="1826785" cy="63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3600" b="1">
                <a:solidFill>
                  <a:srgbClr val="0000FF"/>
                </a:solidFill>
              </a:rPr>
              <a:t>CEBAF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44715" y="243284"/>
            <a:ext cx="7419776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EIC – accelerator layout at JLab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50454" y="1370448"/>
            <a:ext cx="144477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b="1">
                <a:solidFill>
                  <a:srgbClr val="FFFFFF"/>
                </a:solidFill>
              </a:rPr>
              <a:t>e injection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14689" y="6097920"/>
            <a:ext cx="7513406" cy="4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The MEIC has the same circumference as CEBAF or about 1/3 of RHIC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" y="4897338"/>
            <a:ext cx="1659403" cy="11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043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805543" cy="4755816"/>
          </a:xfrm>
          <a:prstGeom prst="rect">
            <a:avLst/>
          </a:prstGeom>
        </p:spPr>
      </p:pic>
      <p:pic>
        <p:nvPicPr>
          <p:cNvPr id="7" name="Picture 5" descr="MEIC_tunn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763962"/>
            <a:ext cx="21526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MEIC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Schematic Layout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6934200" y="5715000"/>
            <a:ext cx="200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Cross sections of MEIC tunnels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4851400" y="2552700"/>
            <a:ext cx="1955800" cy="1752600"/>
          </a:xfrm>
          <a:prstGeom prst="arc">
            <a:avLst>
              <a:gd name="adj1" fmla="val 16262124"/>
              <a:gd name="adj2" fmla="val 564689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H="1">
            <a:off x="584200" y="3746500"/>
            <a:ext cx="1879600" cy="1752600"/>
          </a:xfrm>
          <a:prstGeom prst="arc">
            <a:avLst>
              <a:gd name="adj1" fmla="val 20313089"/>
              <a:gd name="adj2" fmla="val 5646895"/>
            </a:avLst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H="1">
            <a:off x="634999" y="3708400"/>
            <a:ext cx="1757017" cy="1511300"/>
          </a:xfrm>
          <a:prstGeom prst="arc">
            <a:avLst>
              <a:gd name="adj1" fmla="val 18749989"/>
              <a:gd name="adj2" fmla="val 21547804"/>
            </a:avLst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65201" y="3005667"/>
            <a:ext cx="1794932" cy="838200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1333" y="5935133"/>
            <a:ext cx="566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Figure-8 for better control of polarized ion spin-precession</a:t>
            </a:r>
          </a:p>
          <a:p>
            <a:r>
              <a:rPr lang="en-US" dirty="0" smtClean="0"/>
              <a:t>Only solution for polarized d</a:t>
            </a:r>
            <a:r>
              <a:rPr lang="en-US" dirty="0" smtClean="0">
                <a:sym typeface="Wingdings"/>
              </a:rPr>
              <a:t>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-25000" dirty="0" smtClean="0">
                <a:cs typeface="Symbol" charset="2"/>
                <a:sym typeface="Wingdings"/>
              </a:rPr>
              <a:t>d</a:t>
            </a:r>
            <a:r>
              <a:rPr lang="en-US" dirty="0" smtClean="0">
                <a:cs typeface="Symbol" charset="2"/>
                <a:sym typeface="Wingdings"/>
              </a:rPr>
              <a:t> = 0.86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-25000" dirty="0" err="1" smtClean="0">
                <a:cs typeface="Symbol" charset="2"/>
                <a:sym typeface="Wingdings"/>
              </a:rPr>
              <a:t>N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&lt;&lt; </a:t>
            </a:r>
            <a:r>
              <a:rPr lang="en-US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-25000" err="1" smtClean="0">
                <a:cs typeface="Symbol" charset="2"/>
                <a:sym typeface="Wingdings"/>
              </a:rPr>
              <a:t>p</a:t>
            </a:r>
            <a:r>
              <a:rPr lang="en-US" baseline="-25000" smtClean="0">
                <a:cs typeface="Symbol" charset="2"/>
                <a:sym typeface="Wingdings"/>
              </a:rPr>
              <a:t>,n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748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6610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e,i</a:t>
            </a:r>
            <a:r>
              <a:rPr lang="en-US" dirty="0" smtClean="0"/>
              <a:t> = number of electron, ions / bunch</a:t>
            </a:r>
          </a:p>
          <a:p>
            <a:pPr lvl="1"/>
            <a:r>
              <a:rPr lang="en-US" i="1" dirty="0" err="1" smtClean="0"/>
              <a:t>eNf</a:t>
            </a:r>
            <a:r>
              <a:rPr lang="en-US" i="1" dirty="0" smtClean="0"/>
              <a:t> = stored beam current ~ Amp</a:t>
            </a:r>
          </a:p>
          <a:p>
            <a:r>
              <a:rPr lang="en-US" i="1" dirty="0" smtClean="0"/>
              <a:t>f </a:t>
            </a:r>
            <a:r>
              <a:rPr lang="en-US" dirty="0" smtClean="0"/>
              <a:t>= collision frequency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>
                <a:cs typeface="Symbol" charset="2"/>
              </a:rPr>
              <a:t>x,y</a:t>
            </a:r>
            <a:r>
              <a:rPr lang="en-US" i="1" dirty="0" smtClean="0">
                <a:latin typeface="Symbol" charset="2"/>
                <a:cs typeface="Symbol" charset="2"/>
              </a:rPr>
              <a:t> =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r.m.s</a:t>
            </a:r>
            <a:r>
              <a:rPr lang="en-US" dirty="0" smtClean="0">
                <a:cs typeface="Symbol" charset="2"/>
              </a:rPr>
              <a:t>. beam size at IP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= </a:t>
            </a:r>
            <a:r>
              <a:rPr lang="en-US" i="1" dirty="0" smtClean="0">
                <a:cs typeface="Symbol" charset="2"/>
              </a:rPr>
              <a:t>[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i="1" baseline="30000" dirty="0" smtClean="0">
                <a:latin typeface="Symbol" charset="2"/>
                <a:cs typeface="Symbol" charset="2"/>
              </a:rPr>
              <a:t>*</a:t>
            </a:r>
            <a:r>
              <a:rPr lang="en-US" i="1" dirty="0" smtClean="0">
                <a:latin typeface="Symbol" charset="2"/>
                <a:cs typeface="Symbol" charset="2"/>
              </a:rPr>
              <a:t>e]</a:t>
            </a:r>
            <a:r>
              <a:rPr lang="en-US" i="1" baseline="30000" dirty="0" smtClean="0">
                <a:latin typeface="Symbol" charset="2"/>
                <a:cs typeface="Symbol" charset="2"/>
              </a:rPr>
              <a:t>1/2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Flat beams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>
                <a:cs typeface="Symbol" charset="2"/>
              </a:rPr>
              <a:t>y</a:t>
            </a:r>
            <a:r>
              <a:rPr lang="en-US" i="1" dirty="0" smtClean="0">
                <a:latin typeface="Symbol" charset="2"/>
                <a:cs typeface="Symbol" charset="2"/>
              </a:rPr>
              <a:t> ≈ 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err="1" smtClean="0">
                <a:cs typeface="Symbol" charset="2"/>
              </a:rPr>
              <a:t>x</a:t>
            </a:r>
            <a:r>
              <a:rPr lang="en-US" i="1" dirty="0" smtClean="0">
                <a:latin typeface="Symbol" charset="2"/>
                <a:cs typeface="Symbol" charset="2"/>
              </a:rPr>
              <a:t> /10</a:t>
            </a:r>
          </a:p>
          <a:p>
            <a:r>
              <a:rPr lang="en-US" i="1" dirty="0" smtClean="0">
                <a:latin typeface="Symbol" charset="2"/>
                <a:cs typeface="Symbol" charset="2"/>
              </a:rPr>
              <a:t>e = </a:t>
            </a:r>
            <a:r>
              <a:rPr lang="en-US" i="1" dirty="0" err="1" smtClean="0">
                <a:cs typeface="Symbol" charset="2"/>
              </a:rPr>
              <a:t>Emittance</a:t>
            </a:r>
            <a:r>
              <a:rPr lang="en-US" i="1" dirty="0" smtClean="0">
                <a:cs typeface="Symbol" charset="2"/>
              </a:rPr>
              <a:t> (invariant in ring) ~ `Temperature’</a:t>
            </a:r>
          </a:p>
          <a:p>
            <a:pPr lvl="1"/>
            <a:r>
              <a:rPr lang="en-US" i="1" dirty="0" smtClean="0">
                <a:latin typeface="Symbol" charset="2"/>
                <a:cs typeface="Symbol" charset="2"/>
              </a:rPr>
              <a:t>e=</a:t>
            </a:r>
            <a:r>
              <a:rPr lang="en-US" i="1" dirty="0" err="1" smtClean="0"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cs typeface="Symbol" charset="2"/>
              </a:rPr>
              <a:t>N</a:t>
            </a:r>
            <a:r>
              <a:rPr lang="en-US" i="1" baseline="-25000" dirty="0" smtClean="0">
                <a:cs typeface="Symbol" charset="2"/>
              </a:rPr>
              <a:t> </a:t>
            </a:r>
            <a:r>
              <a:rPr lang="en-US" i="1" dirty="0" smtClean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m</a:t>
            </a:r>
            <a:r>
              <a:rPr lang="en-US" i="1" dirty="0" smtClean="0">
                <a:cs typeface="Symbol" charset="2"/>
              </a:rPr>
              <a:t>/p)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</a:t>
            </a:r>
            <a:r>
              <a:rPr lang="en-US" dirty="0" smtClean="0">
                <a:cs typeface="Symbol" charset="2"/>
                <a:sym typeface="Wingdings"/>
              </a:rPr>
              <a:t> Luminosity increases as energy increases</a:t>
            </a:r>
          </a:p>
          <a:p>
            <a:pPr lvl="2"/>
            <a:r>
              <a:rPr lang="en-US" dirty="0" smtClean="0">
                <a:cs typeface="Symbol" charset="2"/>
                <a:sym typeface="Wingdings"/>
              </a:rPr>
              <a:t>For electrons, </a:t>
            </a:r>
            <a:r>
              <a:rPr lang="en-US" dirty="0" err="1" smtClean="0">
                <a:cs typeface="Symbol" charset="2"/>
                <a:sym typeface="Wingdings"/>
              </a:rPr>
              <a:t>emittance</a:t>
            </a:r>
            <a:r>
              <a:rPr lang="en-US" dirty="0" smtClean="0">
                <a:cs typeface="Symbol" charset="2"/>
                <a:sym typeface="Wingdings"/>
              </a:rPr>
              <a:t> decrease as </a:t>
            </a:r>
            <a:r>
              <a:rPr lang="en-US" i="1" dirty="0" smtClean="0">
                <a:cs typeface="Symbol" charset="2"/>
                <a:sym typeface="Wingdings"/>
              </a:rPr>
              <a:t>m/p </a:t>
            </a:r>
            <a:r>
              <a:rPr lang="en-US" dirty="0" smtClean="0">
                <a:cs typeface="Symbol" charset="2"/>
                <a:sym typeface="Wingdings"/>
              </a:rPr>
              <a:t>eventually destroyed by </a:t>
            </a:r>
            <a:r>
              <a:rPr lang="en-US" dirty="0" err="1" smtClean="0">
                <a:cs typeface="Symbol" charset="2"/>
                <a:sym typeface="Wingdings"/>
              </a:rPr>
              <a:t>emittance</a:t>
            </a:r>
            <a:r>
              <a:rPr lang="en-US" dirty="0" smtClean="0">
                <a:cs typeface="Symbol" charset="2"/>
                <a:sym typeface="Wingdings"/>
              </a:rPr>
              <a:t> growth by stochastic synchrotron radiation</a:t>
            </a:r>
          </a:p>
          <a:p>
            <a:pPr lvl="3"/>
            <a:r>
              <a:rPr lang="en-US" dirty="0" smtClean="0">
                <a:cs typeface="Symbol" charset="2"/>
                <a:sym typeface="Wingdings"/>
              </a:rPr>
              <a:t>CEBAF </a:t>
            </a:r>
            <a:r>
              <a:rPr lang="en-US" i="1" dirty="0" err="1" smtClean="0"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cs typeface="Symbol" charset="2"/>
              </a:rPr>
              <a:t>N</a:t>
            </a:r>
            <a:r>
              <a:rPr lang="en-US" i="1" baseline="-25000" dirty="0" smtClean="0">
                <a:cs typeface="Symbol" charset="2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» 10</a:t>
            </a:r>
            <a:r>
              <a:rPr lang="en-US" i="1" baseline="30000" dirty="0" smtClean="0">
                <a:latin typeface="Symbol" charset="2"/>
                <a:cs typeface="Symbol" charset="2"/>
              </a:rPr>
              <a:t>-6 </a:t>
            </a:r>
            <a:r>
              <a:rPr lang="en-US" i="1" dirty="0">
                <a:cs typeface="Symbol" charset="2"/>
              </a:rPr>
              <a:t>m</a:t>
            </a:r>
            <a:endParaRPr lang="en-US" dirty="0" smtClean="0">
              <a:cs typeface="Symbol" charset="2"/>
              <a:sym typeface="Wingdings"/>
            </a:endParaRPr>
          </a:p>
          <a:p>
            <a:pPr lvl="2"/>
            <a:r>
              <a:rPr lang="en-US" dirty="0" smtClean="0">
                <a:cs typeface="Symbol" charset="2"/>
                <a:sym typeface="Wingdings"/>
              </a:rPr>
              <a:t>For ions, </a:t>
            </a:r>
            <a:r>
              <a:rPr lang="en-US" dirty="0" err="1" smtClean="0">
                <a:cs typeface="Symbol" charset="2"/>
                <a:sym typeface="Wingdings"/>
              </a:rPr>
              <a:t>emittance</a:t>
            </a:r>
            <a:r>
              <a:rPr lang="en-US" dirty="0" smtClean="0">
                <a:cs typeface="Symbol" charset="2"/>
                <a:sym typeface="Wingdings"/>
              </a:rPr>
              <a:t> is large at low energy from space-charge effects (minimize with small </a:t>
            </a:r>
            <a:r>
              <a:rPr lang="en-US" i="1" dirty="0" smtClean="0">
                <a:cs typeface="Symbol" charset="2"/>
                <a:sym typeface="Wingdings"/>
              </a:rPr>
              <a:t>N</a:t>
            </a:r>
            <a:r>
              <a:rPr lang="en-US" dirty="0" smtClean="0">
                <a:cs typeface="Symbol" charset="2"/>
                <a:sym typeface="Wingdings"/>
              </a:rPr>
              <a:t>, large </a:t>
            </a:r>
            <a:r>
              <a:rPr lang="en-US" i="1" dirty="0" smtClean="0">
                <a:cs typeface="Symbol" charset="2"/>
                <a:sym typeface="Wingdings"/>
              </a:rPr>
              <a:t>f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Ions favor smaller ring, electrons favor larger ring</a:t>
            </a:r>
            <a:endParaRPr lang="en-US" dirty="0">
              <a:cs typeface="Symbol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6876"/>
              </p:ext>
            </p:extLst>
          </p:nvPr>
        </p:nvGraphicFramePr>
        <p:xfrm>
          <a:off x="6049129" y="2134928"/>
          <a:ext cx="2456337" cy="132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965200" imgH="520700" progId="Equation.3">
                  <p:embed/>
                </p:oleObj>
              </mc:Choice>
              <mc:Fallback>
                <p:oleObj name="Equation" r:id="rId4" imgW="9652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9129" y="2134928"/>
                        <a:ext cx="2456337" cy="13251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9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Beam Phase Space</a:t>
            </a:r>
            <a:br>
              <a:rPr lang="en-US" dirty="0" smtClean="0"/>
            </a:br>
            <a:r>
              <a:rPr lang="en-US" sz="3100" dirty="0" smtClean="0"/>
              <a:t>(Gaussian Beams)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9267"/>
            <a:ext cx="4351867" cy="4525963"/>
          </a:xfrm>
        </p:spPr>
        <p:txBody>
          <a:bodyPr/>
          <a:lstStyle/>
          <a:p>
            <a:r>
              <a:rPr lang="en-US" dirty="0" smtClean="0"/>
              <a:t>Phase ellipse rotates with position </a:t>
            </a:r>
            <a:r>
              <a:rPr lang="en-US" i="1" dirty="0" smtClean="0"/>
              <a:t>s</a:t>
            </a:r>
            <a:r>
              <a:rPr lang="en-US" dirty="0" smtClean="0"/>
              <a:t> around ring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e </a:t>
            </a:r>
            <a:r>
              <a:rPr lang="en-US" dirty="0" smtClean="0">
                <a:cs typeface="Symbol" charset="2"/>
              </a:rPr>
              <a:t>is invariant around ring</a:t>
            </a:r>
          </a:p>
        </p:txBody>
      </p:sp>
      <p:pic>
        <p:nvPicPr>
          <p:cNvPr id="4" name="Picture 3" descr="Twiss-Ellip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2700" y="71967"/>
            <a:ext cx="3009900" cy="3733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303590"/>
              </p:ext>
            </p:extLst>
          </p:nvPr>
        </p:nvGraphicFramePr>
        <p:xfrm>
          <a:off x="471488" y="3156488"/>
          <a:ext cx="5005387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5" imgW="2171700" imgH="1231900" progId="Equation.3">
                  <p:embed/>
                </p:oleObj>
              </mc:Choice>
              <mc:Fallback>
                <p:oleObj name="Equation" r:id="rId5" imgW="2171700" imgH="1231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488" y="3156488"/>
                        <a:ext cx="5005387" cy="284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41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Violating </a:t>
            </a:r>
            <a:r>
              <a:rPr lang="en-US" dirty="0" err="1" smtClean="0"/>
              <a:t>Liouville’s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Beam Phase Space </a:t>
            </a:r>
            <a:r>
              <a:rPr lang="en-US" dirty="0" smtClean="0">
                <a:latin typeface="Symbol" charset="2"/>
                <a:cs typeface="Symbol" charset="2"/>
              </a:rPr>
              <a:t>~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x,x</a:t>
            </a:r>
            <a:r>
              <a:rPr lang="en-US" i="1" dirty="0" smtClean="0"/>
              <a:t>’), (</a:t>
            </a:r>
            <a:r>
              <a:rPr lang="en-US" i="1" dirty="0" err="1" smtClean="0"/>
              <a:t>y,y</a:t>
            </a:r>
            <a:r>
              <a:rPr lang="en-US" i="1" dirty="0" smtClean="0"/>
              <a:t>’), (</a:t>
            </a:r>
            <a:r>
              <a:rPr lang="en-US" i="1" dirty="0" err="1" smtClean="0"/>
              <a:t>E,t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coupling  [transverse(x </a:t>
            </a:r>
            <a:r>
              <a:rPr lang="en-US" i="1" dirty="0">
                <a:sym typeface="Symbol"/>
              </a:rPr>
              <a:t></a:t>
            </a:r>
            <a:r>
              <a:rPr lang="en-US" i="1" dirty="0"/>
              <a:t> </a:t>
            </a:r>
            <a:r>
              <a:rPr lang="en-US" i="1" dirty="0" smtClean="0"/>
              <a:t>y) </a:t>
            </a:r>
            <a:r>
              <a:rPr lang="en-US" i="1" dirty="0">
                <a:sym typeface="Symbol"/>
              </a:rPr>
              <a:t></a:t>
            </a:r>
            <a:r>
              <a:rPr lang="en-US" i="1" dirty="0"/>
              <a:t> </a:t>
            </a:r>
            <a:r>
              <a:rPr lang="en-US" i="1" dirty="0" smtClean="0"/>
              <a:t>longitudinal] can be [partially] controlled by lattice</a:t>
            </a:r>
          </a:p>
          <a:p>
            <a:r>
              <a:rPr lang="en-US" dirty="0" smtClean="0"/>
              <a:t>In a conservative system, Phase space density is conserved ( </a:t>
            </a:r>
            <a:r>
              <a:rPr lang="en-US" dirty="0" smtClean="0">
                <a:latin typeface="Symbol" charset="2"/>
                <a:cs typeface="Symbol" charset="2"/>
              </a:rPr>
              <a:t>e=</a:t>
            </a:r>
            <a:r>
              <a:rPr lang="en-US" dirty="0" smtClean="0">
                <a:cs typeface="Symbol" charset="2"/>
              </a:rPr>
              <a:t>constant)</a:t>
            </a:r>
            <a:endParaRPr lang="en-US" dirty="0" smtClean="0"/>
          </a:p>
          <a:p>
            <a:r>
              <a:rPr lang="en-US" dirty="0" smtClean="0"/>
              <a:t>Shrink phase space by coupling beam to a cold thermal bath.</a:t>
            </a:r>
          </a:p>
          <a:p>
            <a:pPr lvl="1"/>
            <a:r>
              <a:rPr lang="en-US" dirty="0" smtClean="0"/>
              <a:t>Electron cooling of proton beam</a:t>
            </a:r>
          </a:p>
          <a:p>
            <a:pPr lvl="2"/>
            <a:r>
              <a:rPr lang="en-US" dirty="0" smtClean="0"/>
              <a:t>Co-propagate a very cold electron beam of the same velocity</a:t>
            </a:r>
          </a:p>
          <a:p>
            <a:pPr lvl="2"/>
            <a:r>
              <a:rPr lang="en-US" dirty="0" smtClean="0"/>
              <a:t>R&amp;D to develop efficient acceleration of  intense cold 50 MeV electron beam </a:t>
            </a:r>
            <a:r>
              <a:rPr lang="en-US" dirty="0" smtClean="0">
                <a:sym typeface="Wingdings"/>
              </a:rPr>
              <a:t> Energy Recovery Linac (</a:t>
            </a:r>
            <a:r>
              <a:rPr lang="en-US" smtClean="0">
                <a:sym typeface="Wingdings"/>
              </a:rPr>
              <a:t>ERL)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36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MEIC &amp; EIC Performance</a:t>
            </a:r>
            <a:endParaRPr lang="en-US" dirty="0"/>
          </a:p>
        </p:txBody>
      </p:sp>
      <p:pic>
        <p:nvPicPr>
          <p:cNvPr id="3" name="Picture 2" descr="CMlumi_ep_Feb20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0191" b="48078"/>
          <a:stretch/>
        </p:blipFill>
        <p:spPr>
          <a:xfrm>
            <a:off x="342900" y="1189425"/>
            <a:ext cx="8768014" cy="50369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03400" y="3784600"/>
            <a:ext cx="6451600" cy="12700"/>
          </a:xfrm>
          <a:prstGeom prst="line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2700" y="3354169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10</a:t>
            </a:r>
            <a:r>
              <a:rPr lang="en-US" sz="2400" baseline="30000" dirty="0" smtClean="0">
                <a:solidFill>
                  <a:srgbClr val="660066"/>
                </a:solidFill>
              </a:rPr>
              <a:t>34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3351734"/>
            <a:ext cx="254000" cy="13652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594" y="3259660"/>
            <a:ext cx="724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CLAS12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95900" y="3073400"/>
            <a:ext cx="61955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EIC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0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HallA-DVCS-E12-06-114.potx</Template>
  <TotalTime>3852</TotalTime>
  <Words>1206</Words>
  <Application>Microsoft Macintosh PowerPoint</Application>
  <PresentationFormat>On-screen Show (4:3)</PresentationFormat>
  <Paragraphs>282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HallA-DVCS-E12-06-114</vt:lpstr>
      <vt:lpstr>Equation</vt:lpstr>
      <vt:lpstr>An Electron Ion Collider: What, Why, Where, When?</vt:lpstr>
      <vt:lpstr>JLab MEIC (Medium energy Electron Ion Collider)</vt:lpstr>
      <vt:lpstr>Collider Kinematics</vt:lpstr>
      <vt:lpstr>PowerPoint Presentation</vt:lpstr>
      <vt:lpstr>PowerPoint Presentation</vt:lpstr>
      <vt:lpstr>Collider Luminosity</vt:lpstr>
      <vt:lpstr>Beam Phase Space (Gaussian Beams)</vt:lpstr>
      <vt:lpstr>Violating Liouville’s Theorem</vt:lpstr>
      <vt:lpstr>Basic MEIC &amp; EIC Performance</vt:lpstr>
      <vt:lpstr>What is the Physics?</vt:lpstr>
      <vt:lpstr>Why an EIC (besides large √s)?</vt:lpstr>
      <vt:lpstr>PowerPoint Presentation</vt:lpstr>
      <vt:lpstr>Spectator tagging in a collider</vt:lpstr>
      <vt:lpstr>Detector concept (iron-free design in development)</vt:lpstr>
      <vt:lpstr>PowerPoint Presentation</vt:lpstr>
      <vt:lpstr>PowerPoint Presentation</vt:lpstr>
      <vt:lpstr>PowerPoint Presentation</vt:lpstr>
      <vt:lpstr>DVCS examples Recent white papers: arXiv:1212.1701  arXiv:1209.0757</vt:lpstr>
      <vt:lpstr>PowerPoint Presentation</vt:lpstr>
      <vt:lpstr>Central Detector Concepts</vt:lpstr>
    </vt:vector>
  </TitlesOfParts>
  <Company>Université Blaise Pascal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DVCS at 12 GeV: E12-06-114 “Measurements of the electron-helicity dependent cross-sections of deeply virtual Compton scattering in Hall A at 11 GeV”</dc:title>
  <dc:creator>Charles Earl Hyde</dc:creator>
  <cp:lastModifiedBy>Charles Hyde</cp:lastModifiedBy>
  <cp:revision>93</cp:revision>
  <dcterms:created xsi:type="dcterms:W3CDTF">2011-12-15T04:37:47Z</dcterms:created>
  <dcterms:modified xsi:type="dcterms:W3CDTF">2013-02-28T19:46:54Z</dcterms:modified>
</cp:coreProperties>
</file>