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78" r:id="rId26"/>
    <p:sldId id="284" r:id="rId27"/>
    <p:sldId id="286" r:id="rId28"/>
    <p:sldId id="287" r:id="rId29"/>
    <p:sldId id="288" r:id="rId30"/>
    <p:sldId id="289" r:id="rId31"/>
    <p:sldId id="290" r:id="rId32"/>
    <p:sldId id="292" r:id="rId33"/>
    <p:sldId id="293" r:id="rId34"/>
    <p:sldId id="297" r:id="rId35"/>
    <p:sldId id="299" r:id="rId36"/>
    <p:sldId id="300" r:id="rId37"/>
    <p:sldId id="294" r:id="rId38"/>
    <p:sldId id="295" r:id="rId39"/>
    <p:sldId id="296" r:id="rId40"/>
    <p:sldId id="265" r:id="rId41"/>
    <p:sldId id="282" r:id="rId42"/>
    <p:sldId id="283" r:id="rId43"/>
    <p:sldId id="285" r:id="rId44"/>
    <p:sldId id="291" r:id="rId45"/>
    <p:sldId id="298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5" d="100"/>
          <a:sy n="95" d="100"/>
        </p:scale>
        <p:origin x="-168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0E887-88CB-7C48-B5F4-811387E6D3A5}" type="datetimeFigureOut">
              <a:rPr lang="en-US" smtClean="0"/>
              <a:t>7/18/13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4BD0C-23B3-164F-95DC-8D03030843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18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6175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zh-CN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B2DDE6E-2BD6-4149-ABC5-524B50D65A44}" type="slidenum">
              <a:rPr lang="en-US" altLang="zh-CN"/>
              <a:pPr eaLnBrk="1" hangingPunct="1"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6A4EA0-39FF-AA4D-A534-D43F774C381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7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730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535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3231" y="1054100"/>
            <a:ext cx="4105275" cy="505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6" y="1054100"/>
            <a:ext cx="4105275" cy="505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980238" y="6565900"/>
            <a:ext cx="1820862" cy="228600"/>
          </a:xfrm>
        </p:spPr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27422E82-88E3-6F43-9CD9-B53D2AC367AA}" type="slidenum">
              <a:rPr lang="en-GB" altLang="zh-CN"/>
              <a:pPr/>
              <a:t>‹#›</a:t>
            </a:fld>
            <a:r>
              <a:rPr lang="en-GB" altLang="zh-CN"/>
              <a:t>/31</a:t>
            </a:r>
            <a:endParaRPr lang="en-GB" altLang="zh-CN">
              <a:latin typeface="Times New Roman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70113" y="6586538"/>
            <a:ext cx="4500562" cy="22860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ea typeface="宋体" charset="-122"/>
                <a:cs typeface="+mn-cs"/>
              </a:defRPr>
            </a:lvl1pPr>
          </a:lstStyle>
          <a:p>
            <a:pPr>
              <a:defRPr/>
            </a:pPr>
            <a:r>
              <a:rPr lang="en-GB"/>
              <a:t>Robert Klanner -  Univ. of Hamburg  -  DIS 2011. March 15-th 2011</a:t>
            </a:r>
          </a:p>
        </p:txBody>
      </p:sp>
    </p:spTree>
    <p:extLst>
      <p:ext uri="{BB962C8B-B14F-4D97-AF65-F5344CB8AC3E}">
        <p14:creationId xmlns:p14="http://schemas.microsoft.com/office/powerpoint/2010/main" val="2290672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58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4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1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1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6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291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C6C90-CB2A-6944-B43D-07A9D8CEE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679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9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94538-D89F-D243-B5E9-A44CD81043BD}" type="datetimeFigureOut">
              <a:rPr lang="en-US" smtClean="0"/>
              <a:t>7/18/13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C6C90-CB2A-6944-B43D-07A9D8CEEF6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2607" y="874261"/>
            <a:ext cx="9006488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695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00FF"/>
        </a:buClr>
        <a:buFont typeface="Wingdings" charset="2"/>
        <a:buChar char="§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pgd.lzu.edu.cn/research.html" TargetMode="Externa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jpeg"/><Relationship Id="rId1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25.jpeg"/><Relationship Id="rId8" Type="http://schemas.openxmlformats.org/officeDocument/2006/relationships/image" Target="../media/image26.jpeg"/><Relationship Id="rId9" Type="http://schemas.openxmlformats.org/officeDocument/2006/relationships/image" Target="../media/image27.jpeg"/><Relationship Id="rId10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jpg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6" Type="http://schemas.openxmlformats.org/officeDocument/2006/relationships/image" Target="../media/image39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wmf"/><Relationship Id="rId3" Type="http://schemas.openxmlformats.org/officeDocument/2006/relationships/image" Target="../media/image4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wmf"/><Relationship Id="rId3" Type="http://schemas.openxmlformats.org/officeDocument/2006/relationships/image" Target="../media/image42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wmf"/><Relationship Id="rId3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emf"/><Relationship Id="rId8" Type="http://schemas.openxmlformats.org/officeDocument/2006/relationships/image" Target="../media/image54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4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epg-work.ustc.edu.cn/hadron2013Test/index.html" TargetMode="External"/><Relationship Id="rId3" Type="http://schemas.openxmlformats.org/officeDocument/2006/relationships/hyperlink" Target="https://hep.ustc.edu.cn/indico/conferenceOtherViews.py?view=standard&amp;confId=1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4" Type="http://schemas.openxmlformats.org/officeDocument/2006/relationships/image" Target="../media/image6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794" y="1002632"/>
            <a:ext cx="5664200" cy="574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96" y="1015999"/>
            <a:ext cx="3314298" cy="446505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  <a:t>The Fifth Workshop on Hadron Physics in China and Opportunities in U.S.</a:t>
            </a:r>
            <a:b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  <a:t>2-6 July 2013</a:t>
            </a:r>
            <a:b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dirty="0" err="1" smtClean="0">
                <a:solidFill>
                  <a:srgbClr val="660066"/>
                </a:solidFill>
                <a:latin typeface="Arial"/>
                <a:cs typeface="Arial"/>
              </a:rPr>
              <a:t>Huangshan</a:t>
            </a:r>
            <a: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  <a:t> (</a:t>
            </a:r>
            <a:r>
              <a:rPr lang="ja-JP" altLang="en-US" dirty="0" smtClean="0">
                <a:solidFill>
                  <a:srgbClr val="660066"/>
                </a:solidFill>
              </a:rPr>
              <a:t>黄山</a:t>
            </a:r>
            <a:r>
              <a:rPr lang="en-US" dirty="0" smtClean="0">
                <a:solidFill>
                  <a:srgbClr val="660066"/>
                </a:solidFill>
              </a:rPr>
              <a:t>) China</a:t>
            </a:r>
            <a:r>
              <a:rPr lang="en-US" dirty="0" smtClean="0">
                <a:solidFill>
                  <a:srgbClr val="660066"/>
                </a:solidFill>
                <a:latin typeface="Arial"/>
                <a:cs typeface="Arial"/>
              </a:rPr>
              <a:t> </a:t>
            </a:r>
            <a:endParaRPr lang="en-US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07258" y="93581"/>
            <a:ext cx="3761874" cy="815474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90"/>
                </a:solidFill>
              </a:rPr>
              <a:t>Charles </a:t>
            </a:r>
            <a:r>
              <a:rPr lang="en-US" sz="2000" dirty="0" smtClean="0">
                <a:solidFill>
                  <a:srgbClr val="000090"/>
                </a:solidFill>
              </a:rPr>
              <a:t>Hyde</a:t>
            </a:r>
          </a:p>
          <a:p>
            <a:r>
              <a:rPr lang="en-US" sz="2000" dirty="0" smtClean="0">
                <a:solidFill>
                  <a:srgbClr val="000090"/>
                </a:solidFill>
              </a:rPr>
              <a:t>ODU 18 July 2013</a:t>
            </a:r>
            <a:endParaRPr lang="en-US" sz="2000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873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49275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Optical </a:t>
            </a:r>
            <a:r>
              <a:rPr lang="en-US" altLang="zh-CN" sz="4000" dirty="0" smtClean="0"/>
              <a:t>evidence:  L ≠ S in QED</a:t>
            </a:r>
            <a:endParaRPr lang="en-US" altLang="zh-CN" sz="40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53985" y="620713"/>
            <a:ext cx="5903912" cy="6237287"/>
          </a:xfrm>
        </p:spPr>
      </p:pic>
      <p:sp>
        <p:nvSpPr>
          <p:cNvPr id="2" name="TextBox 1"/>
          <p:cNvSpPr txBox="1"/>
          <p:nvPr/>
        </p:nvSpPr>
        <p:spPr>
          <a:xfrm>
            <a:off x="173790" y="1176421"/>
            <a:ext cx="29410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Diffraction of a light beam with orbital angular momentum is </a:t>
            </a:r>
            <a:r>
              <a:rPr lang="en-US" sz="2400" b="1" dirty="0" smtClean="0"/>
              <a:t>asymmetric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Diffraction of a spin-polarized light beam is </a:t>
            </a:r>
            <a:r>
              <a:rPr lang="en-US" sz="2400" b="1" dirty="0" smtClean="0"/>
              <a:t>symmetric</a:t>
            </a:r>
          </a:p>
          <a:p>
            <a:pPr marL="285750" indent="-285750">
              <a:buFont typeface="Arial"/>
              <a:buChar char="•"/>
            </a:pPr>
            <a:endParaRPr lang="en-US" sz="2400" b="1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Twisted light is a new frontier in atomic physics and communications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2810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954"/>
            <a:ext cx="8229600" cy="5996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China-JLab Collaboration:</a:t>
            </a:r>
            <a:br>
              <a:rPr lang="en-US" dirty="0" smtClean="0"/>
            </a:br>
            <a:r>
              <a:rPr lang="en-US" dirty="0" smtClean="0"/>
              <a:t>GEM Foil and Detector R&amp;D</a:t>
            </a:r>
            <a:endParaRPr lang="en-US" dirty="0"/>
          </a:p>
        </p:txBody>
      </p:sp>
      <p:pic>
        <p:nvPicPr>
          <p:cNvPr id="3" name="Picture 2" descr="ProgressofGEMfoilatCIAE 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62522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ProgressofGEMfoilatCIAE 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45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ProgressofGEMfoilatCIAE 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05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ProgressofGEMfoilatCIAE 6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7157" y="4090737"/>
            <a:ext cx="3914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Xiaomei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Li,</a:t>
            </a:r>
          </a:p>
          <a:p>
            <a:r>
              <a:rPr lang="en-US" b="1" dirty="0" smtClean="0"/>
              <a:t>China Institute of Atomic Energy (CIAE) 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06947" y="3596105"/>
            <a:ext cx="213895" cy="347579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2294" y="3628189"/>
            <a:ext cx="213895" cy="347579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102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GEM foil Structure</a:t>
            </a:r>
            <a:endParaRPr lang="en-US" dirty="0"/>
          </a:p>
        </p:txBody>
      </p:sp>
      <p:pic>
        <p:nvPicPr>
          <p:cNvPr id="5" name="Picture 4" descr="ProgressofGEMfoilatCIAE 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00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42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GEM foil fabrication R&amp;D initiated at CIAE:</a:t>
            </a:r>
            <a:br>
              <a:rPr lang="en-US" dirty="0" smtClean="0"/>
            </a:br>
            <a:r>
              <a:rPr lang="en-US" dirty="0" smtClean="0"/>
              <a:t>Prototypes 2014, Commercialization 2015?</a:t>
            </a:r>
            <a:endParaRPr lang="en-US" dirty="0"/>
          </a:p>
        </p:txBody>
      </p:sp>
      <p:pic>
        <p:nvPicPr>
          <p:cNvPr id="4" name="Picture 3" descr="ProgressofGEMfoilatCIAE 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1" y="102870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70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Novel GEM Applications:  Neutron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Boron doped GEM foils (CIAE)</a:t>
            </a:r>
          </a:p>
          <a:p>
            <a:r>
              <a:rPr lang="en-US" dirty="0" smtClean="0"/>
              <a:t>Polyethylene-Al Cathode</a:t>
            </a:r>
          </a:p>
          <a:p>
            <a:r>
              <a:rPr lang="en-US" dirty="0" smtClean="0"/>
              <a:t>Polyethylene micro-pillar structure using Micro-Mesh-Gas detector (</a:t>
            </a:r>
            <a:r>
              <a:rPr lang="en-US" dirty="0" err="1" smtClean="0">
                <a:latin typeface="Symbol" charset="2"/>
                <a:cs typeface="Symbol" charset="2"/>
              </a:rPr>
              <a:t>m</a:t>
            </a:r>
            <a:r>
              <a:rPr lang="en-US" dirty="0" err="1" smtClean="0"/>
              <a:t>MeGas</a:t>
            </a:r>
            <a:r>
              <a:rPr lang="en-US" dirty="0" smtClean="0"/>
              <a:t>) fabrication technology 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Lanzhou University,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Symbol" charset="2"/>
                <a:cs typeface="Symbol" charset="2"/>
              </a:rPr>
              <a:t>m</a:t>
            </a:r>
            <a:r>
              <a:rPr lang="en-US" dirty="0" err="1" smtClean="0"/>
              <a:t>Megas</a:t>
            </a:r>
            <a:r>
              <a:rPr lang="en-US" dirty="0" smtClean="0"/>
              <a:t> technology from CEA-Saclay, France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252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8" name="Espace réservé du contenu 2"/>
          <p:cNvSpPr txBox="1">
            <a:spLocks/>
          </p:cNvSpPr>
          <p:nvPr/>
        </p:nvSpPr>
        <p:spPr bwMode="auto">
          <a:xfrm>
            <a:off x="-61345" y="5542596"/>
            <a:ext cx="3881278" cy="12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>
            <a:lvl1pPr marL="174625" indent="-174625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PCB: 365.5mm </a:t>
            </a:r>
            <a:r>
              <a:rPr lang="en-US" altLang="zh-CN" dirty="0">
                <a:latin typeface="Bell MT" pitchFamily="18" charset="0"/>
                <a:ea typeface="黑体" pitchFamily="2" charset="-122"/>
                <a:cs typeface="Arial" pitchFamily="34" charset="0"/>
              </a:rPr>
              <a:t>× </a:t>
            </a: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306.0mm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Sensitive area: 88.6mm</a:t>
            </a:r>
            <a:r>
              <a:rPr lang="en-US" altLang="zh-CN" dirty="0">
                <a:latin typeface="Bell MT" pitchFamily="18" charset="0"/>
                <a:ea typeface="黑体" pitchFamily="2" charset="-122"/>
                <a:cs typeface="Arial" pitchFamily="34" charset="0"/>
              </a:rPr>
              <a:t> </a:t>
            </a: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×57.4mm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Readout </a:t>
            </a:r>
            <a:r>
              <a:rPr lang="en-US" altLang="zh-CN" dirty="0">
                <a:latin typeface="Bell MT" pitchFamily="18" charset="0"/>
                <a:ea typeface="黑体" pitchFamily="2" charset="-122"/>
                <a:cs typeface="Arial" pitchFamily="34" charset="0"/>
              </a:rPr>
              <a:t>layout: 1728 pads </a:t>
            </a:r>
            <a:endParaRPr lang="en-US" altLang="zh-CN" dirty="0" smtClean="0">
              <a:latin typeface="Bell MT" pitchFamily="18" charset="0"/>
              <a:ea typeface="黑体" pitchFamily="2" charset="-122"/>
              <a:cs typeface="Arial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Each of </a:t>
            </a:r>
            <a:r>
              <a:rPr lang="en-US" altLang="zh-CN" dirty="0">
                <a:latin typeface="Bell MT" pitchFamily="18" charset="0"/>
                <a:ea typeface="黑体" pitchFamily="2" charset="-122"/>
                <a:cs typeface="Arial" pitchFamily="34" charset="0"/>
              </a:rPr>
              <a:t>1.75mm × </a:t>
            </a:r>
            <a:r>
              <a:rPr lang="en-US" altLang="zh-CN" dirty="0" smtClean="0">
                <a:latin typeface="Bell MT" pitchFamily="18" charset="0"/>
                <a:ea typeface="黑体" pitchFamily="2" charset="-122"/>
                <a:cs typeface="Arial" pitchFamily="34" charset="0"/>
              </a:rPr>
              <a:t>1.50mm</a:t>
            </a:r>
            <a:endParaRPr lang="en-US" altLang="zh-CN" dirty="0">
              <a:latin typeface="Bell MT" pitchFamily="18" charset="0"/>
              <a:ea typeface="黑体" pitchFamily="2" charset="-122"/>
              <a:cs typeface="Arial" pitchFamily="34" charset="0"/>
            </a:endParaRPr>
          </a:p>
        </p:txBody>
      </p:sp>
      <p:sp>
        <p:nvSpPr>
          <p:cNvPr id="28690" name="TextBox 1"/>
          <p:cNvSpPr txBox="1">
            <a:spLocks noChangeArrowheads="1"/>
          </p:cNvSpPr>
          <p:nvPr/>
        </p:nvSpPr>
        <p:spPr bwMode="auto">
          <a:xfrm>
            <a:off x="5277393" y="6383894"/>
            <a:ext cx="38868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hlinkClick r:id="rId2"/>
              </a:rPr>
              <a:t>http://mpgd.lzu.edu.cn/research.html</a:t>
            </a:r>
            <a:endParaRPr lang="zh-CN" altLang="en-US" dirty="0">
              <a:solidFill>
                <a:srgbClr val="FF0000"/>
              </a:solidFill>
              <a:ea typeface="黑体" pitchFamily="2" charset="-122"/>
            </a:endParaRPr>
          </a:p>
        </p:txBody>
      </p:sp>
      <p:pic>
        <p:nvPicPr>
          <p:cNvPr id="28691" name="Picture 1" descr="C:\Documents and Settings\Administrator\Application Data\Tencent\Users\343063048\QQ\WinTemp\RichOle\TZJIFJE2WY}~ALI%`KX80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63" y="3583481"/>
            <a:ext cx="210661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内容占位符 4" descr="全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996480" y="3395174"/>
            <a:ext cx="3101865" cy="2567476"/>
          </a:xfrm>
        </p:spPr>
      </p:pic>
      <p:pic>
        <p:nvPicPr>
          <p:cNvPr id="98" name="图片 97" descr="detec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00863" y="3402208"/>
            <a:ext cx="3064510" cy="2331047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11593" y="11151"/>
            <a:ext cx="9152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Fast neutron imaging  exploiting BulkMicromegas base T2K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electronics 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1733415" y="1151663"/>
            <a:ext cx="442915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1733415" y="1175123"/>
            <a:ext cx="4429156" cy="11941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>
            <a:off x="1733415" y="2723299"/>
            <a:ext cx="4429156" cy="1588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733415" y="3080489"/>
            <a:ext cx="4429156" cy="1588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/>
        </p:nvCxnSpPr>
        <p:spPr>
          <a:xfrm rot="5400000">
            <a:off x="3664518" y="794473"/>
            <a:ext cx="715174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7" name="TextBox 20"/>
          <p:cNvSpPr txBox="1"/>
          <p:nvPr/>
        </p:nvSpPr>
        <p:spPr>
          <a:xfrm>
            <a:off x="4093940" y="5801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n</a:t>
            </a:r>
            <a:endParaRPr lang="zh-CN" altLang="en-US" sz="2800" dirty="0"/>
          </a:p>
        </p:txBody>
      </p:sp>
      <p:cxnSp>
        <p:nvCxnSpPr>
          <p:cNvPr id="108" name="直接连接符 107"/>
          <p:cNvCxnSpPr/>
          <p:nvPr/>
        </p:nvCxnSpPr>
        <p:spPr>
          <a:xfrm rot="5400000">
            <a:off x="2450866" y="1508853"/>
            <a:ext cx="1785950" cy="1357322"/>
          </a:xfrm>
          <a:prstGeom prst="line">
            <a:avLst/>
          </a:prstGeom>
          <a:ln w="19050">
            <a:solidFill>
              <a:srgbClr val="281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24"/>
          <p:cNvSpPr txBox="1"/>
          <p:nvPr/>
        </p:nvSpPr>
        <p:spPr>
          <a:xfrm>
            <a:off x="6519761" y="100878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-HV1</a:t>
            </a:r>
            <a:endParaRPr lang="zh-CN" altLang="en-US" dirty="0"/>
          </a:p>
        </p:txBody>
      </p:sp>
      <p:sp>
        <p:nvSpPr>
          <p:cNvPr id="110" name="TextBox 25"/>
          <p:cNvSpPr txBox="1"/>
          <p:nvPr/>
        </p:nvSpPr>
        <p:spPr>
          <a:xfrm>
            <a:off x="6519761" y="2537560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-HV2</a:t>
            </a:r>
            <a:endParaRPr lang="zh-CN" altLang="en-US" dirty="0"/>
          </a:p>
        </p:txBody>
      </p:sp>
      <p:sp>
        <p:nvSpPr>
          <p:cNvPr id="111" name="TextBox 26"/>
          <p:cNvSpPr txBox="1"/>
          <p:nvPr/>
        </p:nvSpPr>
        <p:spPr>
          <a:xfrm>
            <a:off x="6591199" y="28947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cxnSp>
        <p:nvCxnSpPr>
          <p:cNvPr id="112" name="直接连接符 111"/>
          <p:cNvCxnSpPr/>
          <p:nvPr/>
        </p:nvCxnSpPr>
        <p:spPr>
          <a:xfrm rot="10800000">
            <a:off x="6322908" y="949608"/>
            <a:ext cx="1588" cy="41636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rot="10800000">
            <a:off x="6322908" y="2521243"/>
            <a:ext cx="1588" cy="41636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3"/>
          <p:cNvCxnSpPr/>
          <p:nvPr/>
        </p:nvCxnSpPr>
        <p:spPr>
          <a:xfrm rot="5400000">
            <a:off x="6003025" y="2401828"/>
            <a:ext cx="642942" cy="1588"/>
          </a:xfrm>
          <a:prstGeom prst="straightConnector1">
            <a:avLst/>
          </a:prstGeom>
          <a:ln>
            <a:tailEnd type="triangle" w="sm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直接箭头连接符 114"/>
          <p:cNvCxnSpPr/>
          <p:nvPr/>
        </p:nvCxnSpPr>
        <p:spPr>
          <a:xfrm rot="5400000" flipH="1" flipV="1">
            <a:off x="5967306" y="1508853"/>
            <a:ext cx="714380" cy="1588"/>
          </a:xfrm>
          <a:prstGeom prst="straightConnector1">
            <a:avLst/>
          </a:prstGeom>
          <a:ln>
            <a:tailEnd type="triangle" w="sm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6" name="TextBox 37"/>
          <p:cNvSpPr txBox="1"/>
          <p:nvPr/>
        </p:nvSpPr>
        <p:spPr>
          <a:xfrm>
            <a:off x="5895868" y="1782463"/>
            <a:ext cx="7200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 smtClean="0"/>
              <a:t>15mm</a:t>
            </a:r>
            <a:endParaRPr lang="zh-CN" altLang="en-US" sz="1600" dirty="0"/>
          </a:p>
        </p:txBody>
      </p:sp>
      <p:sp>
        <p:nvSpPr>
          <p:cNvPr id="117" name="TextBox 39"/>
          <p:cNvSpPr txBox="1"/>
          <p:nvPr/>
        </p:nvSpPr>
        <p:spPr>
          <a:xfrm>
            <a:off x="5876819" y="2780243"/>
            <a:ext cx="1019181" cy="2907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altLang="zh-CN" sz="1600" dirty="0" smtClean="0"/>
              <a:t>0.128mm</a:t>
            </a:r>
            <a:endParaRPr lang="zh-CN" altLang="en-US" sz="1600" dirty="0"/>
          </a:p>
        </p:txBody>
      </p:sp>
      <p:cxnSp>
        <p:nvCxnSpPr>
          <p:cNvPr id="118" name="直接连接符 117"/>
          <p:cNvCxnSpPr/>
          <p:nvPr/>
        </p:nvCxnSpPr>
        <p:spPr>
          <a:xfrm rot="10800000">
            <a:off x="6334021" y="2885225"/>
            <a:ext cx="1588" cy="41636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箭头连接符 118"/>
          <p:cNvCxnSpPr/>
          <p:nvPr/>
        </p:nvCxnSpPr>
        <p:spPr>
          <a:xfrm rot="5400000">
            <a:off x="6253852" y="3027307"/>
            <a:ext cx="142876" cy="1588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 rot="5400000" flipH="1" flipV="1">
            <a:off x="6236096" y="2800000"/>
            <a:ext cx="178388" cy="158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52"/>
          <p:cNvSpPr txBox="1"/>
          <p:nvPr/>
        </p:nvSpPr>
        <p:spPr>
          <a:xfrm>
            <a:off x="4090869" y="1925339"/>
            <a:ext cx="1778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i="1" dirty="0" smtClean="0"/>
              <a:t>Ar+5% </a:t>
            </a:r>
            <a:r>
              <a:rPr lang="en-US" altLang="zh-CN" i="1" dirty="0" err="1" smtClean="0"/>
              <a:t>Isobutane</a:t>
            </a:r>
            <a:endParaRPr lang="zh-CN" altLang="en-US" i="1" dirty="0"/>
          </a:p>
        </p:txBody>
      </p:sp>
      <p:sp>
        <p:nvSpPr>
          <p:cNvPr id="122" name="TextBox 53"/>
          <p:cNvSpPr txBox="1"/>
          <p:nvPr/>
        </p:nvSpPr>
        <p:spPr>
          <a:xfrm>
            <a:off x="3947993" y="143741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p</a:t>
            </a:r>
            <a:endParaRPr lang="zh-CN" altLang="en-US" dirty="0"/>
          </a:p>
        </p:txBody>
      </p:sp>
      <p:sp>
        <p:nvSpPr>
          <p:cNvPr id="123" name="圆角矩形 122"/>
          <p:cNvSpPr/>
          <p:nvPr/>
        </p:nvSpPr>
        <p:spPr>
          <a:xfrm>
            <a:off x="1733414" y="3099539"/>
            <a:ext cx="4419631" cy="1952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4" name="TextBox 55"/>
          <p:cNvSpPr txBox="1"/>
          <p:nvPr/>
        </p:nvSpPr>
        <p:spPr>
          <a:xfrm>
            <a:off x="518969" y="2611171"/>
            <a:ext cx="1255344" cy="826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en-US" altLang="zh-CN" dirty="0" smtClean="0"/>
              <a:t>Micromesh</a:t>
            </a:r>
          </a:p>
          <a:p>
            <a:pPr>
              <a:lnSpc>
                <a:spcPts val="14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</a:pPr>
            <a:r>
              <a:rPr lang="en-US" altLang="zh-CN" dirty="0" smtClean="0"/>
              <a:t>            Pads</a:t>
            </a:r>
          </a:p>
          <a:p>
            <a:pPr>
              <a:lnSpc>
                <a:spcPts val="1400"/>
              </a:lnSpc>
            </a:pPr>
            <a:r>
              <a:rPr lang="en-US" altLang="zh-CN" dirty="0" smtClean="0"/>
              <a:t>   Substrate</a:t>
            </a:r>
            <a:endParaRPr lang="zh-CN" altLang="en-US" dirty="0"/>
          </a:p>
        </p:txBody>
      </p:sp>
      <p:sp>
        <p:nvSpPr>
          <p:cNvPr id="125" name="矩形 124"/>
          <p:cNvSpPr/>
          <p:nvPr/>
        </p:nvSpPr>
        <p:spPr>
          <a:xfrm>
            <a:off x="1267645" y="1322322"/>
            <a:ext cx="4522487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Aluminum polyethylene</a:t>
            </a:r>
            <a:endParaRPr lang="zh-CN" altLang="en-US" dirty="0"/>
          </a:p>
        </p:txBody>
      </p:sp>
      <p:cxnSp>
        <p:nvCxnSpPr>
          <p:cNvPr id="126" name="直接连接符 125"/>
          <p:cNvCxnSpPr/>
          <p:nvPr/>
        </p:nvCxnSpPr>
        <p:spPr>
          <a:xfrm>
            <a:off x="1750393" y="1309825"/>
            <a:ext cx="4429156" cy="1588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62"/>
          <p:cNvSpPr txBox="1"/>
          <p:nvPr/>
        </p:nvSpPr>
        <p:spPr>
          <a:xfrm>
            <a:off x="261792" y="1039508"/>
            <a:ext cx="15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Drift electrode</a:t>
            </a:r>
            <a:endParaRPr lang="zh-CN" altLang="en-US" dirty="0"/>
          </a:p>
        </p:txBody>
      </p:sp>
      <p:sp>
        <p:nvSpPr>
          <p:cNvPr id="128" name="椭圆 127"/>
          <p:cNvSpPr/>
          <p:nvPr/>
        </p:nvSpPr>
        <p:spPr>
          <a:xfrm>
            <a:off x="3386014" y="2027969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29" name="直接箭头连接符 128"/>
          <p:cNvCxnSpPr/>
          <p:nvPr/>
        </p:nvCxnSpPr>
        <p:spPr>
          <a:xfrm rot="16200000" flipH="1">
            <a:off x="3346977" y="2160383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3528889" y="1866043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31" name="直接箭头连接符 130"/>
          <p:cNvCxnSpPr/>
          <p:nvPr/>
        </p:nvCxnSpPr>
        <p:spPr>
          <a:xfrm rot="16200000" flipH="1">
            <a:off x="3489852" y="1998457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椭圆 131"/>
          <p:cNvSpPr/>
          <p:nvPr/>
        </p:nvSpPr>
        <p:spPr>
          <a:xfrm>
            <a:off x="3614616" y="1723167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33" name="直接箭头连接符 132"/>
          <p:cNvCxnSpPr/>
          <p:nvPr/>
        </p:nvCxnSpPr>
        <p:spPr>
          <a:xfrm rot="16200000" flipH="1">
            <a:off x="3575579" y="1855581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/>
          <p:cNvSpPr/>
          <p:nvPr/>
        </p:nvSpPr>
        <p:spPr>
          <a:xfrm>
            <a:off x="3233613" y="2204182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35" name="直接箭头连接符 134"/>
          <p:cNvCxnSpPr/>
          <p:nvPr/>
        </p:nvCxnSpPr>
        <p:spPr>
          <a:xfrm rot="16200000" flipH="1">
            <a:off x="3194576" y="2336596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椭圆 135"/>
          <p:cNvSpPr/>
          <p:nvPr/>
        </p:nvSpPr>
        <p:spPr>
          <a:xfrm>
            <a:off x="3090737" y="2366109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37" name="直接箭头连接符 136"/>
          <p:cNvCxnSpPr/>
          <p:nvPr/>
        </p:nvCxnSpPr>
        <p:spPr>
          <a:xfrm rot="16200000" flipH="1">
            <a:off x="3051700" y="2498523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椭圆 137"/>
          <p:cNvSpPr/>
          <p:nvPr/>
        </p:nvSpPr>
        <p:spPr>
          <a:xfrm>
            <a:off x="3733679" y="1580291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39" name="直接箭头连接符 138"/>
          <p:cNvCxnSpPr/>
          <p:nvPr/>
        </p:nvCxnSpPr>
        <p:spPr>
          <a:xfrm rot="16200000" flipH="1">
            <a:off x="3694642" y="1712705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/>
          <p:cNvSpPr/>
          <p:nvPr/>
        </p:nvSpPr>
        <p:spPr>
          <a:xfrm>
            <a:off x="3814642" y="1437415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1" name="直接箭头连接符 140"/>
          <p:cNvCxnSpPr/>
          <p:nvPr/>
        </p:nvCxnSpPr>
        <p:spPr>
          <a:xfrm rot="16200000" flipH="1">
            <a:off x="3775605" y="1569829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椭圆 141"/>
          <p:cNvSpPr/>
          <p:nvPr/>
        </p:nvSpPr>
        <p:spPr>
          <a:xfrm>
            <a:off x="3947993" y="1294539"/>
            <a:ext cx="71438" cy="71438"/>
          </a:xfrm>
          <a:prstGeom prst="ellipse">
            <a:avLst/>
          </a:prstGeom>
          <a:ln w="127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3" name="直接箭头连接符 142"/>
          <p:cNvCxnSpPr/>
          <p:nvPr/>
        </p:nvCxnSpPr>
        <p:spPr>
          <a:xfrm rot="16200000" flipH="1">
            <a:off x="3908956" y="1426953"/>
            <a:ext cx="153338" cy="10462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834146" y="4293096"/>
            <a:ext cx="461665" cy="8794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88.6mm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4212" y="5899020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306.0mm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104478" y="5162757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57.4mm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2434" y="4139473"/>
            <a:ext cx="461665" cy="9964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365.5mm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969976" y="5979470"/>
            <a:ext cx="3130956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022984" y="3441964"/>
            <a:ext cx="0" cy="2461341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4203507" y="4293096"/>
            <a:ext cx="26044" cy="833186"/>
          </a:xfrm>
          <a:prstGeom prst="straightConnector1">
            <a:avLst/>
          </a:prstGeom>
          <a:ln w="38100">
            <a:solidFill>
              <a:srgbClr val="00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245434" y="5176009"/>
            <a:ext cx="607548" cy="129"/>
          </a:xfrm>
          <a:prstGeom prst="straightConnector1">
            <a:avLst/>
          </a:prstGeom>
          <a:ln w="38100">
            <a:solidFill>
              <a:srgbClr val="00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151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" descr="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8" y="3967754"/>
            <a:ext cx="322738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 descr="1_100912164550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963" y="171450"/>
            <a:ext cx="1042987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1" name="图片 9" descr="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192" y="1180561"/>
            <a:ext cx="2829767" cy="239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10" descr="Circuit 01-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" y="1212622"/>
            <a:ext cx="2757488" cy="225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2" descr="D:\PROJETS\Fast Neutron Imaging\PHOTOS\Collimateurs\DSCN037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831" y="1339718"/>
            <a:ext cx="25209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3" descr="D:\PROJETS\Fast Neutron Imaging\PHOTOS\Collimateurs\DSCN037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75" y="4364038"/>
            <a:ext cx="2519363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Box 13"/>
          <p:cNvSpPr txBox="1">
            <a:spLocks noChangeArrowheads="1"/>
          </p:cNvSpPr>
          <p:nvPr/>
        </p:nvSpPr>
        <p:spPr bwMode="auto">
          <a:xfrm>
            <a:off x="1467019" y="430540"/>
            <a:ext cx="5197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Experiment setup and target masks</a:t>
            </a:r>
            <a:endParaRPr lang="zh-CN" altLang="en-US" sz="28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10" name="Picture 4" descr="D:\PROJETS\Fast Neutron Imaging\PHOTOS\Juillet 2011\Paul\P1020575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9678" y="4270300"/>
            <a:ext cx="2520000" cy="242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ROJETS\Fast Neutron Imaging\PHOTOS\Collimateurs\DSCN0370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73" y="1231620"/>
            <a:ext cx="2751893" cy="206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PROJETS\Fast Neutron Imaging\PHOTOS\Collimateurs\DSCN037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613" y="1180561"/>
            <a:ext cx="2858924" cy="2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Micromegas\Megas 探测器中子成像以及电子学After芯片\FNI\图片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858" y="3967754"/>
            <a:ext cx="3197970" cy="239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e 7"/>
          <p:cNvGrpSpPr/>
          <p:nvPr/>
        </p:nvGrpSpPr>
        <p:grpSpPr>
          <a:xfrm>
            <a:off x="3726922" y="4119027"/>
            <a:ext cx="2520000" cy="2421604"/>
            <a:chOff x="612351" y="3603172"/>
            <a:chExt cx="2520000" cy="2421604"/>
          </a:xfrm>
        </p:grpSpPr>
        <p:pic>
          <p:nvPicPr>
            <p:cNvPr id="12" name="Picture 4" descr="D:\PROJETS\Fast Neutron Imaging\PHOTOS\Juillet 2011\Paul\P1020575.JPG"/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602"/>
            <a:stretch/>
          </p:blipFill>
          <p:spPr bwMode="auto">
            <a:xfrm>
              <a:off x="612351" y="3603172"/>
              <a:ext cx="2520000" cy="2421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6"/>
            <p:cNvSpPr/>
            <p:nvPr/>
          </p:nvSpPr>
          <p:spPr bwMode="auto">
            <a:xfrm>
              <a:off x="2906486" y="3603172"/>
              <a:ext cx="225865" cy="242160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243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Talks on Nuclear and Particle Physics in China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316" y="1163053"/>
            <a:ext cx="8890000" cy="550778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BESIII</a:t>
            </a:r>
          </a:p>
          <a:p>
            <a:pPr lvl="1"/>
            <a:r>
              <a:rPr lang="en-US" dirty="0" smtClean="0"/>
              <a:t>Beijing </a:t>
            </a:r>
            <a:r>
              <a:rPr lang="en-US" i="1" dirty="0" err="1" smtClean="0"/>
              <a:t>e</a:t>
            </a:r>
            <a:r>
              <a:rPr lang="en-US" i="1" baseline="30000" dirty="0" err="1" smtClean="0"/>
              <a:t>+</a:t>
            </a:r>
            <a:r>
              <a:rPr lang="en-US" i="1" dirty="0" err="1" smtClean="0"/>
              <a:t>e</a:t>
            </a:r>
            <a:r>
              <a:rPr lang="en-US" i="1" baseline="30000" dirty="0" smtClean="0"/>
              <a:t>–</a:t>
            </a:r>
            <a:r>
              <a:rPr lang="en-US" i="1" dirty="0" smtClean="0"/>
              <a:t> </a:t>
            </a:r>
            <a:r>
              <a:rPr lang="en-US" dirty="0" smtClean="0"/>
              <a:t>collider at </a:t>
            </a:r>
            <a:r>
              <a:rPr lang="en-US" i="1" dirty="0" smtClean="0"/>
              <a:t>J/</a:t>
            </a:r>
            <a:r>
              <a:rPr lang="en-US" i="1" dirty="0" smtClean="0">
                <a:latin typeface="Symbol" charset="2"/>
                <a:cs typeface="Symbol" charset="2"/>
              </a:rPr>
              <a:t>Y, Y’</a:t>
            </a:r>
            <a:r>
              <a:rPr lang="en-US" dirty="0" smtClean="0">
                <a:latin typeface="Symbol" charset="2"/>
                <a:cs typeface="Symbol" charset="2"/>
              </a:rPr>
              <a:t>… </a:t>
            </a:r>
            <a:r>
              <a:rPr lang="en-US" dirty="0" smtClean="0">
                <a:latin typeface="+mn-lt"/>
                <a:cs typeface="Symbol" charset="2"/>
              </a:rPr>
              <a:t>resonances.</a:t>
            </a:r>
          </a:p>
          <a:p>
            <a:r>
              <a:rPr lang="en-US" dirty="0" err="1" smtClean="0">
                <a:latin typeface="+mn-lt"/>
                <a:cs typeface="Symbol" charset="2"/>
              </a:rPr>
              <a:t>Daya</a:t>
            </a:r>
            <a:r>
              <a:rPr lang="en-US" dirty="0" smtClean="0">
                <a:latin typeface="+mn-lt"/>
                <a:cs typeface="Symbol" charset="2"/>
              </a:rPr>
              <a:t> Bay</a:t>
            </a:r>
          </a:p>
          <a:p>
            <a:pPr lvl="1"/>
            <a:r>
              <a:rPr lang="en-US" dirty="0" smtClean="0">
                <a:latin typeface="+mn-lt"/>
                <a:cs typeface="Symbol" charset="2"/>
              </a:rPr>
              <a:t>Reactor based neutrino oscillation experiment</a:t>
            </a:r>
          </a:p>
          <a:p>
            <a:r>
              <a:rPr lang="en-US" dirty="0" smtClean="0">
                <a:latin typeface="+mn-lt"/>
                <a:cs typeface="Symbol" charset="2"/>
              </a:rPr>
              <a:t>The QCD Orbital Angular Momentum problem</a:t>
            </a:r>
          </a:p>
          <a:p>
            <a:pPr lvl="1"/>
            <a:r>
              <a:rPr lang="en-US" dirty="0" smtClean="0">
                <a:latin typeface="+mn-lt"/>
                <a:cs typeface="Symbol" charset="2"/>
              </a:rPr>
              <a:t>Fan Wang, Nanjing:</a:t>
            </a:r>
          </a:p>
          <a:p>
            <a:r>
              <a:rPr lang="en-US" dirty="0" smtClean="0">
                <a:latin typeface="+mn-lt"/>
                <a:cs typeface="Symbol" charset="2"/>
              </a:rPr>
              <a:t>GEM and </a:t>
            </a:r>
            <a:r>
              <a:rPr lang="en-US" dirty="0" err="1" smtClean="0">
                <a:latin typeface="Symbol" charset="2"/>
                <a:cs typeface="Symbol" charset="2"/>
              </a:rPr>
              <a:t>m</a:t>
            </a:r>
            <a:r>
              <a:rPr lang="en-US" dirty="0" err="1" smtClean="0">
                <a:latin typeface="+mn-lt"/>
                <a:cs typeface="Symbol" charset="2"/>
              </a:rPr>
              <a:t>Megas</a:t>
            </a:r>
            <a:r>
              <a:rPr lang="en-US" dirty="0" smtClean="0">
                <a:latin typeface="+mn-lt"/>
                <a:cs typeface="Symbol" charset="2"/>
              </a:rPr>
              <a:t> based detector R&amp;D </a:t>
            </a:r>
          </a:p>
          <a:p>
            <a:pPr lvl="1"/>
            <a:r>
              <a:rPr lang="en-US" dirty="0" smtClean="0"/>
              <a:t>four talks, GEM fabrication in process</a:t>
            </a:r>
          </a:p>
          <a:p>
            <a:r>
              <a:rPr lang="en-US" dirty="0" smtClean="0"/>
              <a:t>Low energy nuclear astrophysics</a:t>
            </a:r>
          </a:p>
          <a:p>
            <a:r>
              <a:rPr lang="en-US" dirty="0" smtClean="0"/>
              <a:t>New </a:t>
            </a:r>
            <a:r>
              <a:rPr lang="en-US" u="sng" dirty="0" smtClean="0">
                <a:solidFill>
                  <a:srgbClr val="660066"/>
                </a:solidFill>
              </a:rPr>
              <a:t>H</a:t>
            </a:r>
            <a:r>
              <a:rPr lang="en-US" dirty="0" smtClean="0"/>
              <a:t>igh </a:t>
            </a:r>
            <a:r>
              <a:rPr lang="en-US" u="sng" dirty="0" smtClean="0">
                <a:solidFill>
                  <a:srgbClr val="660066"/>
                </a:solidFill>
              </a:rPr>
              <a:t>I</a:t>
            </a:r>
            <a:r>
              <a:rPr lang="en-US" dirty="0" smtClean="0"/>
              <a:t>ntensity Heavy </a:t>
            </a:r>
            <a:r>
              <a:rPr lang="en-US" u="sng" dirty="0" smtClean="0"/>
              <a:t>I</a:t>
            </a:r>
            <a:r>
              <a:rPr lang="en-US" dirty="0" smtClean="0"/>
              <a:t>on </a:t>
            </a:r>
            <a:r>
              <a:rPr lang="en-US" u="sng" dirty="0" smtClean="0">
                <a:solidFill>
                  <a:srgbClr val="660066"/>
                </a:solidFill>
              </a:rPr>
              <a:t>A</a:t>
            </a:r>
            <a:r>
              <a:rPr lang="en-US" dirty="0" smtClean="0"/>
              <a:t>ccelerator </a:t>
            </a:r>
            <a:r>
              <a:rPr lang="en-US" dirty="0" smtClean="0">
                <a:solidFill>
                  <a:srgbClr val="660066"/>
                </a:solidFill>
              </a:rPr>
              <a:t>F</a:t>
            </a:r>
            <a:r>
              <a:rPr lang="en-US" dirty="0" smtClean="0"/>
              <a:t>acility (</a:t>
            </a:r>
            <a:r>
              <a:rPr lang="en-US" dirty="0" smtClean="0">
                <a:solidFill>
                  <a:srgbClr val="660066"/>
                </a:solidFill>
              </a:rPr>
              <a:t>HIAF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Design effort centered at </a:t>
            </a:r>
            <a:r>
              <a:rPr lang="en-US" altLang="zh-CN" dirty="0"/>
              <a:t>Lanzhou</a:t>
            </a:r>
            <a:r>
              <a:rPr lang="en-US" altLang="zh-CN" dirty="0" smtClean="0"/>
              <a:t>,</a:t>
            </a:r>
          </a:p>
          <a:p>
            <a:pPr lvl="1"/>
            <a:r>
              <a:rPr lang="en-US" dirty="0" smtClean="0"/>
              <a:t>Expected ‘Green-Field’ site selection in 2013</a:t>
            </a:r>
          </a:p>
          <a:p>
            <a:r>
              <a:rPr lang="en-US" dirty="0" smtClean="0"/>
              <a:t>Electron Ion Collider @ HIAF proposal</a:t>
            </a:r>
          </a:p>
          <a:p>
            <a:pPr lvl="1"/>
            <a:r>
              <a:rPr lang="en-US" dirty="0" smtClean="0"/>
              <a:t>3 GeV (e</a:t>
            </a:r>
            <a:r>
              <a:rPr lang="en-US" baseline="30000" dirty="0" smtClean="0"/>
              <a:t>–</a:t>
            </a:r>
            <a:r>
              <a:rPr lang="en-US" dirty="0" smtClean="0"/>
              <a:t>) x 12 GeV/c (p) or 12 Z GeV/c ions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6806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3539" y="17076"/>
            <a:ext cx="6160718" cy="57095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Images of the test mask of LZU and CEA</a:t>
            </a:r>
            <a:endParaRPr lang="zh-CN" altLang="en-US" sz="2800" dirty="0"/>
          </a:p>
        </p:txBody>
      </p:sp>
      <p:pic>
        <p:nvPicPr>
          <p:cNvPr id="7" name="图片 6" descr="RUN41 ADC for each pad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5" y="3610358"/>
            <a:ext cx="3302230" cy="2382912"/>
          </a:xfrm>
          <a:prstGeom prst="rect">
            <a:avLst/>
          </a:prstGeom>
        </p:spPr>
      </p:pic>
      <p:pic>
        <p:nvPicPr>
          <p:cNvPr id="13" name="内容占位符 12" descr="RUN40 ADC for each pad-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7267" y="734081"/>
            <a:ext cx="3167498" cy="2453458"/>
          </a:xfrm>
        </p:spPr>
      </p:pic>
      <p:cxnSp>
        <p:nvCxnSpPr>
          <p:cNvPr id="17" name="直接箭头连接符 16"/>
          <p:cNvCxnSpPr/>
          <p:nvPr/>
        </p:nvCxnSpPr>
        <p:spPr>
          <a:xfrm>
            <a:off x="3374765" y="2148737"/>
            <a:ext cx="1357322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21303" y="1717668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Time cut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65253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6374303"/>
            <a:ext cx="8712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Images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of boron-loaded polyethylene masks: LZU and CEA with Am-Be neutrons.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407" y="520659"/>
            <a:ext cx="3618148" cy="5830432"/>
          </a:xfrm>
          <a:prstGeom prst="rect">
            <a:avLst/>
          </a:prstGeom>
        </p:spPr>
      </p:pic>
      <p:pic>
        <p:nvPicPr>
          <p:cNvPr id="11" name="Picture 5" descr="1_100912164550_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043608" cy="104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>
            <a:off x="3394645" y="4964789"/>
            <a:ext cx="1357322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41183" y="4533720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Time cut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12888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84" y="713645"/>
            <a:ext cx="3766305" cy="282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35" y="713645"/>
            <a:ext cx="3528392" cy="259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" y="3626477"/>
            <a:ext cx="3392884" cy="241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Rectangle 4"/>
          <p:cNvSpPr>
            <a:spLocks noChangeArrowheads="1"/>
          </p:cNvSpPr>
          <p:nvPr/>
        </p:nvSpPr>
        <p:spPr bwMode="auto">
          <a:xfrm>
            <a:off x="0" y="141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ea typeface="黑体" pitchFamily="2" charset="-122"/>
            </a:endParaRPr>
          </a:p>
        </p:txBody>
      </p:sp>
      <p:sp>
        <p:nvSpPr>
          <p:cNvPr id="31751" name="矩形 7"/>
          <p:cNvSpPr>
            <a:spLocks noChangeArrowheads="1"/>
          </p:cNvSpPr>
          <p:nvPr/>
        </p:nvSpPr>
        <p:spPr bwMode="auto">
          <a:xfrm>
            <a:off x="4561552" y="3569624"/>
            <a:ext cx="3828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Parallel micro-pillar 2D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array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2" name="矩形 8"/>
          <p:cNvSpPr>
            <a:spLocks noChangeArrowheads="1"/>
          </p:cNvSpPr>
          <p:nvPr/>
        </p:nvSpPr>
        <p:spPr bwMode="auto">
          <a:xfrm>
            <a:off x="839893" y="3252693"/>
            <a:ext cx="26677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Micro-channel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plate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3" name="矩形 9"/>
          <p:cNvSpPr>
            <a:spLocks noChangeArrowheads="1"/>
          </p:cNvSpPr>
          <p:nvPr/>
        </p:nvSpPr>
        <p:spPr bwMode="auto">
          <a:xfrm>
            <a:off x="7273" y="6032015"/>
            <a:ext cx="3262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Oblique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micro-pillar 2D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array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562132"/>
              </p:ext>
            </p:extLst>
          </p:nvPr>
        </p:nvGraphicFramePr>
        <p:xfrm>
          <a:off x="3400157" y="4022300"/>
          <a:ext cx="5735399" cy="25323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7640"/>
                <a:gridCol w="409056"/>
                <a:gridCol w="669350"/>
                <a:gridCol w="1338700"/>
                <a:gridCol w="1393441"/>
                <a:gridCol w="1467212"/>
              </a:tblGrid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</a:rPr>
                        <a:t>PE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film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Micro-hole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Parallel-pillar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45</a:t>
                      </a:r>
                      <a:r>
                        <a:rPr lang="en-US" sz="1400" kern="100" baseline="30000" dirty="0">
                          <a:effectLst/>
                        </a:rPr>
                        <a:t>o</a:t>
                      </a:r>
                      <a:r>
                        <a:rPr lang="en-US" sz="1400" kern="100" dirty="0">
                          <a:effectLst/>
                        </a:rPr>
                        <a:t>  inclined parallel-pillar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8255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Am-Be Neutrons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effectLst/>
                        </a:rPr>
                        <a:t>0.12%</a:t>
                      </a:r>
                      <a:endParaRPr lang="zh-CN" sz="1400" b="1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0.152%+0.119</a:t>
                      </a:r>
                      <a:r>
                        <a:rPr lang="en-US" sz="1400" kern="100" dirty="0" smtClean="0">
                          <a:effectLst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0.271%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0.147%+0.096% </a:t>
                      </a: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effectLst/>
                        </a:rPr>
                        <a:t>0.243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0.310%+0.114% </a:t>
                      </a: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effectLst/>
                        </a:rPr>
                        <a:t>0.424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8255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14MeV Neutrons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0.35%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0.445%+0.376% </a:t>
                      </a: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effectLst/>
                        </a:rPr>
                        <a:t>0.621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0.403%+0.279% </a:t>
                      </a: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effectLst/>
                        </a:rPr>
                        <a:t>0.662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0.685%+0.330</a:t>
                      </a:r>
                      <a:r>
                        <a:rPr lang="en-US" sz="1400" kern="100" dirty="0" smtClean="0">
                          <a:effectLst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effectLst/>
                        </a:rPr>
                        <a:t>1.015%</a:t>
                      </a:r>
                      <a:endParaRPr lang="zh-CN" sz="1400" b="1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1781" name="Picture 5" descr="1_100912164550_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460" y="24200"/>
            <a:ext cx="1102096" cy="110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82" name="TextBox 1"/>
          <p:cNvSpPr txBox="1">
            <a:spLocks noChangeArrowheads="1"/>
          </p:cNvSpPr>
          <p:nvPr/>
        </p:nvSpPr>
        <p:spPr bwMode="auto">
          <a:xfrm>
            <a:off x="110435" y="6550223"/>
            <a:ext cx="40759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it-IT" altLang="zh-CN" sz="1400" dirty="0"/>
              <a:t>SCI CHINA: Tech. Sci. 2013, 43</a:t>
            </a:r>
            <a:r>
              <a:rPr lang="zh-CN" altLang="it-IT" sz="1400" dirty="0"/>
              <a:t>（</a:t>
            </a:r>
            <a:r>
              <a:rPr lang="it-IT" altLang="zh-CN" sz="1400" dirty="0"/>
              <a:t>3</a:t>
            </a:r>
            <a:r>
              <a:rPr lang="zh-CN" altLang="it-IT" sz="1400" dirty="0" smtClean="0"/>
              <a:t>）</a:t>
            </a:r>
            <a:r>
              <a:rPr lang="en-US" altLang="zh-CN" sz="1400" dirty="0" smtClean="0">
                <a:ea typeface="黑体" pitchFamily="2" charset="-122"/>
              </a:rPr>
              <a:t>315-319</a:t>
            </a:r>
            <a:endParaRPr lang="zh-CN" altLang="en-US" sz="1400" dirty="0">
              <a:ea typeface="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775" y="39769"/>
            <a:ext cx="8039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Monte Carlo simulation of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BulkMicromegas-based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fast neutron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detector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图片 4" descr="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124" y="1826969"/>
            <a:ext cx="446405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3" descr="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75" y="1823239"/>
            <a:ext cx="4379912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812360" y="5373216"/>
            <a:ext cx="1152128" cy="432048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2360" y="6232070"/>
            <a:ext cx="1152128" cy="318153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492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83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935038"/>
            <a:ext cx="7958137" cy="586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41667" name="Rectangle 2"/>
          <p:cNvSpPr>
            <a:spLocks noChangeArrowheads="1"/>
          </p:cNvSpPr>
          <p:nvPr/>
        </p:nvSpPr>
        <p:spPr bwMode="auto">
          <a:xfrm>
            <a:off x="1008063" y="15875"/>
            <a:ext cx="792003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200" b="1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The Layout of HIAF Complex</a:t>
            </a:r>
          </a:p>
        </p:txBody>
      </p:sp>
      <p:sp>
        <p:nvSpPr>
          <p:cNvPr id="241668" name="Text Box 3"/>
          <p:cNvSpPr txBox="1">
            <a:spLocks noChangeArrowheads="1"/>
          </p:cNvSpPr>
          <p:nvPr/>
        </p:nvSpPr>
        <p:spPr bwMode="auto">
          <a:xfrm>
            <a:off x="5219700" y="5862638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HISCL</a:t>
            </a:r>
          </a:p>
        </p:txBody>
      </p:sp>
      <p:sp>
        <p:nvSpPr>
          <p:cNvPr id="241669" name="Line 6"/>
          <p:cNvSpPr>
            <a:spLocks noChangeShapeType="1"/>
          </p:cNvSpPr>
          <p:nvPr/>
        </p:nvSpPr>
        <p:spPr bwMode="auto">
          <a:xfrm>
            <a:off x="34925" y="620713"/>
            <a:ext cx="9144000" cy="0"/>
          </a:xfrm>
          <a:prstGeom prst="line">
            <a:avLst/>
          </a:prstGeom>
          <a:noFill/>
          <a:ln w="34925" cmpd="thinThick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167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738" y="3054350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4167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3270250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4167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538" y="3486150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797701" name="Text Box 5"/>
          <p:cNvSpPr txBox="1">
            <a:spLocks noChangeArrowheads="1"/>
          </p:cNvSpPr>
          <p:nvPr/>
        </p:nvSpPr>
        <p:spPr bwMode="auto">
          <a:xfrm>
            <a:off x="4643438" y="2708275"/>
            <a:ext cx="1597025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9999"/>
                </a:solidFill>
                <a:latin typeface="Calibri" charset="0"/>
                <a:ea typeface="黑体" charset="0"/>
                <a:cs typeface="黑体" charset="0"/>
              </a:rPr>
              <a:t>Ion 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9999"/>
                </a:solidFill>
                <a:latin typeface="Calibri" charset="0"/>
                <a:ea typeface="黑体" charset="0"/>
                <a:cs typeface="黑体" charset="0"/>
              </a:rPr>
              <a:t>Collider Ring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3399"/>
                </a:solidFill>
                <a:latin typeface="Calibri" charset="0"/>
                <a:ea typeface="黑体" charset="0"/>
                <a:cs typeface="黑体" charset="0"/>
              </a:rPr>
              <a:t>ICR-45</a:t>
            </a:r>
          </a:p>
        </p:txBody>
      </p:sp>
      <p:sp>
        <p:nvSpPr>
          <p:cNvPr id="241674" name="Text Box 19"/>
          <p:cNvSpPr txBox="1">
            <a:spLocks noChangeArrowheads="1"/>
          </p:cNvSpPr>
          <p:nvPr/>
        </p:nvSpPr>
        <p:spPr bwMode="auto">
          <a:xfrm>
            <a:off x="8523288" y="5805488"/>
            <a:ext cx="72072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ECR</a:t>
            </a:r>
            <a:r>
              <a:rPr lang="en-US" altLang="zh-CN" sz="1600" b="1">
                <a:solidFill>
                  <a:srgbClr val="FF66CC"/>
                </a:solidFill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41675" name="Text Box 19"/>
          <p:cNvSpPr txBox="1">
            <a:spLocks noChangeArrowheads="1"/>
          </p:cNvSpPr>
          <p:nvPr/>
        </p:nvSpPr>
        <p:spPr bwMode="auto">
          <a:xfrm>
            <a:off x="8224838" y="6454775"/>
            <a:ext cx="595312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LIS</a:t>
            </a:r>
            <a:r>
              <a:rPr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41676" name="Inhaltsplatzhalter 2"/>
          <p:cNvSpPr>
            <a:spLocks/>
          </p:cNvSpPr>
          <p:nvPr/>
        </p:nvSpPr>
        <p:spPr bwMode="auto">
          <a:xfrm>
            <a:off x="0" y="808038"/>
            <a:ext cx="3313113" cy="19431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85725" indent="-85725" eaLnBrk="0" hangingPunct="0">
              <a:lnSpc>
                <a:spcPct val="80000"/>
              </a:lnSpc>
              <a:spcAft>
                <a:spcPct val="15000"/>
              </a:spcAft>
              <a:buFont typeface="Wingdings" charset="0"/>
              <a:buChar char="Ø"/>
            </a:pPr>
            <a:r>
              <a:rPr lang="en-US" altLang="zh-CN" sz="2200" b="1">
                <a:solidFill>
                  <a:srgbClr val="000066"/>
                </a:solidFill>
                <a:latin typeface="Arial Narrow" charset="0"/>
                <a:ea typeface="黑体" charset="0"/>
                <a:cs typeface="黑体" charset="0"/>
              </a:rPr>
              <a:t> </a:t>
            </a:r>
            <a:r>
              <a:rPr lang="en-US" altLang="zh-CN" sz="2400" b="1">
                <a:solidFill>
                  <a:srgbClr val="000066"/>
                </a:solidFill>
                <a:latin typeface="Arial Narrow" charset="0"/>
                <a:ea typeface="黑体" charset="0"/>
                <a:cs typeface="黑体" charset="0"/>
              </a:rPr>
              <a:t>Main Components</a:t>
            </a:r>
            <a:r>
              <a:rPr lang="en-US" altLang="zh-CN" sz="2400" b="1">
                <a:solidFill>
                  <a:srgbClr val="000066"/>
                </a:solidFill>
                <a:ea typeface="黑体" charset="0"/>
                <a:cs typeface="黑体" charset="0"/>
              </a:rPr>
              <a:t>: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  <a:ea typeface="黑体" charset="0"/>
                <a:cs typeface="黑体" charset="0"/>
              </a:rPr>
              <a:t>High intensity ion source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  <a:ea typeface="黑体" charset="0"/>
                <a:cs typeface="黑体" charset="0"/>
              </a:rPr>
              <a:t>High intensity pulse SC-Linac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</a:rPr>
              <a:t>Multi-function booster and 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None/>
            </a:pPr>
            <a:r>
              <a:rPr lang="en-US" altLang="zh-CN" b="1">
                <a:solidFill>
                  <a:srgbClr val="0000FF"/>
                </a:solidFill>
                <a:latin typeface="Calibri" charset="0"/>
              </a:rPr>
              <a:t>     collector ring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</a:rPr>
              <a:t>Long straight ion collider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</a:rPr>
              <a:t>Figure-8 electron collider</a:t>
            </a:r>
            <a:endParaRPr lang="en-US" altLang="zh-CN" b="1">
              <a:solidFill>
                <a:srgbClr val="0000FF"/>
              </a:solidFill>
              <a:latin typeface="Calibri" charset="0"/>
              <a:ea typeface="黑体" charset="0"/>
              <a:cs typeface="黑体" charset="0"/>
            </a:endParaRP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b="1">
                <a:solidFill>
                  <a:srgbClr val="0000FF"/>
                </a:solidFill>
                <a:latin typeface="Calibri" charset="0"/>
                <a:ea typeface="黑体" charset="0"/>
                <a:cs typeface="黑体" charset="0"/>
              </a:rPr>
              <a:t>Large acceptance RIBs line</a:t>
            </a:r>
          </a:p>
        </p:txBody>
      </p:sp>
      <p:sp>
        <p:nvSpPr>
          <p:cNvPr id="241677" name="Inhaltsplatzhalter 2"/>
          <p:cNvSpPr>
            <a:spLocks/>
          </p:cNvSpPr>
          <p:nvPr/>
        </p:nvSpPr>
        <p:spPr bwMode="auto">
          <a:xfrm>
            <a:off x="0" y="2895600"/>
            <a:ext cx="3635375" cy="1727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85725" indent="-85725" eaLnBrk="0" hangingPunct="0">
              <a:lnSpc>
                <a:spcPct val="80000"/>
              </a:lnSpc>
              <a:spcAft>
                <a:spcPct val="30000"/>
              </a:spcAft>
              <a:buFont typeface="Wingdings" charset="0"/>
              <a:buChar char="Ø"/>
            </a:pPr>
            <a:r>
              <a:rPr lang="en-US" altLang="zh-CN" sz="2200" b="1">
                <a:latin typeface="Arial Narrow" charset="0"/>
                <a:ea typeface="黑体" charset="0"/>
                <a:cs typeface="黑体" charset="0"/>
              </a:rPr>
              <a:t> Key features</a:t>
            </a:r>
            <a:r>
              <a:rPr lang="en-US" altLang="zh-CN" sz="2200" b="1">
                <a:solidFill>
                  <a:srgbClr val="000066"/>
                </a:solidFill>
                <a:latin typeface="Arial Narrow" charset="0"/>
                <a:ea typeface="黑体" charset="0"/>
                <a:cs typeface="黑体" charset="0"/>
              </a:rPr>
              <a:t>: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sz="1600" b="1">
                <a:solidFill>
                  <a:srgbClr val="000066"/>
                </a:solidFill>
                <a:latin typeface="Calibri" charset="0"/>
                <a:ea typeface="黑体" charset="0"/>
                <a:cs typeface="黑体" charset="0"/>
              </a:rPr>
              <a:t>High energy &amp; High intensity &amp; Pulse 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sz="1600" b="1">
                <a:solidFill>
                  <a:srgbClr val="000066"/>
                </a:solidFill>
                <a:latin typeface="Calibri" charset="0"/>
                <a:ea typeface="黑体" charset="0"/>
                <a:cs typeface="黑体" charset="0"/>
              </a:rPr>
              <a:t>Cooled intense primary beam &amp; RIBs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sz="1600" b="1">
                <a:solidFill>
                  <a:srgbClr val="000066"/>
                </a:solidFill>
                <a:latin typeface="Calibri" charset="0"/>
                <a:ea typeface="黑体" charset="0"/>
                <a:cs typeface="黑体" charset="0"/>
              </a:rPr>
              <a:t>Beam compression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sz="1600" b="1">
                <a:solidFill>
                  <a:srgbClr val="000066"/>
                </a:solidFill>
                <a:latin typeface="Calibri" charset="0"/>
                <a:ea typeface="黑体" charset="0"/>
                <a:cs typeface="黑体" charset="0"/>
              </a:rPr>
              <a:t>Super long period slow extraction </a:t>
            </a:r>
          </a:p>
          <a:p>
            <a:pPr marL="419100" lvl="1" indent="-266700" eaLnBrk="0" hangingPunct="0">
              <a:lnSpc>
                <a:spcPct val="80000"/>
              </a:lnSpc>
              <a:buFont typeface="Wingdings" charset="0"/>
              <a:buChar char="Ø"/>
            </a:pPr>
            <a:r>
              <a:rPr lang="en-US" altLang="zh-CN" sz="1600" b="1">
                <a:solidFill>
                  <a:srgbClr val="000066"/>
                </a:solidFill>
                <a:latin typeface="Calibri" charset="0"/>
                <a:ea typeface="黑体" charset="0"/>
                <a:cs typeface="黑体" charset="0"/>
              </a:rPr>
              <a:t>Multi-operation modes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456113" y="4710113"/>
            <a:ext cx="1597025" cy="6746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Multifuction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Collect Ring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16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CBR-15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47813" y="5013325"/>
            <a:ext cx="1597025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Multifuction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Booster Ring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ABR-25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659563" y="2565400"/>
            <a:ext cx="1597025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33CCFF"/>
                </a:solidFill>
                <a:latin typeface="Calibri" charset="0"/>
                <a:ea typeface="黑体" charset="0"/>
                <a:cs typeface="黑体" charset="0"/>
              </a:rPr>
              <a:t>Electron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33CCFF"/>
                </a:solidFill>
                <a:latin typeface="Calibri" charset="0"/>
                <a:ea typeface="黑体" charset="0"/>
                <a:cs typeface="黑体" charset="0"/>
              </a:rPr>
              <a:t>Collider Ring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CC00FF"/>
                </a:solidFill>
                <a:latin typeface="Calibri" charset="0"/>
                <a:ea typeface="黑体" charset="0"/>
                <a:cs typeface="黑体" charset="0"/>
              </a:rPr>
              <a:t>ER</a:t>
            </a:r>
          </a:p>
        </p:txBody>
      </p:sp>
      <p:sp>
        <p:nvSpPr>
          <p:cNvPr id="241681" name="Text Box 3"/>
          <p:cNvSpPr txBox="1">
            <a:spLocks noChangeArrowheads="1"/>
          </p:cNvSpPr>
          <p:nvPr/>
        </p:nvSpPr>
        <p:spPr bwMode="auto">
          <a:xfrm>
            <a:off x="4067175" y="1052513"/>
            <a:ext cx="1800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33CCFF"/>
                </a:solidFill>
                <a:latin typeface="Arial Narrow" charset="0"/>
              </a:rPr>
              <a:t>Electron injector</a:t>
            </a:r>
          </a:p>
        </p:txBody>
      </p:sp>
      <p:sp>
        <p:nvSpPr>
          <p:cNvPr id="241682" name="Rectangle 18"/>
          <p:cNvSpPr>
            <a:spLocks noChangeArrowheads="1"/>
          </p:cNvSpPr>
          <p:nvPr/>
        </p:nvSpPr>
        <p:spPr bwMode="auto">
          <a:xfrm>
            <a:off x="3348038" y="4365625"/>
            <a:ext cx="1149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9999"/>
                </a:solidFill>
              </a:rPr>
              <a:t> </a:t>
            </a: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RIBs line</a:t>
            </a:r>
          </a:p>
        </p:txBody>
      </p:sp>
    </p:spTree>
    <p:extLst>
      <p:ext uri="{BB962C8B-B14F-4D97-AF65-F5344CB8AC3E}">
        <p14:creationId xmlns:p14="http://schemas.microsoft.com/office/powerpoint/2010/main" val="2349713550"/>
      </p:ext>
    </p:extLst>
  </p:cSld>
  <p:clrMapOvr>
    <a:masterClrMapping/>
  </p:clrMapOvr>
  <p:transition xmlns:p14="http://schemas.microsoft.com/office/powerpoint/2010/main" advTm="114609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40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758825"/>
            <a:ext cx="8386762" cy="609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73411" name="Rectangle 2"/>
          <p:cNvSpPr>
            <a:spLocks noChangeArrowheads="1"/>
          </p:cNvSpPr>
          <p:nvPr/>
        </p:nvSpPr>
        <p:spPr bwMode="auto">
          <a:xfrm>
            <a:off x="36513" y="-26988"/>
            <a:ext cx="9144000" cy="55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200" b="1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Main parameters and operation modes</a:t>
            </a:r>
          </a:p>
        </p:txBody>
      </p:sp>
      <p:sp>
        <p:nvSpPr>
          <p:cNvPr id="273412" name="Line 6"/>
          <p:cNvSpPr>
            <a:spLocks noChangeShapeType="1"/>
          </p:cNvSpPr>
          <p:nvPr/>
        </p:nvSpPr>
        <p:spPr bwMode="auto">
          <a:xfrm>
            <a:off x="0" y="620713"/>
            <a:ext cx="9144000" cy="0"/>
          </a:xfrm>
          <a:prstGeom prst="line">
            <a:avLst/>
          </a:prstGeom>
          <a:noFill/>
          <a:ln w="34925" cmpd="thinThick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34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963" y="29098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7341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63" y="31257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7341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63" y="33416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273416" name="Text Box 8"/>
          <p:cNvSpPr txBox="1">
            <a:spLocks noChangeArrowheads="1"/>
          </p:cNvSpPr>
          <p:nvPr/>
        </p:nvSpPr>
        <p:spPr bwMode="auto">
          <a:xfrm>
            <a:off x="1258888" y="3860800"/>
            <a:ext cx="1727200" cy="457200"/>
          </a:xfrm>
          <a:prstGeom prst="rect">
            <a:avLst/>
          </a:prstGeom>
          <a:solidFill>
            <a:srgbClr val="FFFFFF">
              <a:alpha val="2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200" b="1">
                <a:latin typeface="Arial Narrow" charset="0"/>
                <a:ea typeface="黑体" charset="0"/>
                <a:cs typeface="黑体" charset="0"/>
              </a:rPr>
              <a:t>High Purity &amp; </a:t>
            </a:r>
          </a:p>
          <a:p>
            <a:pPr algn="ctr"/>
            <a:r>
              <a:rPr lang="en-US" altLang="zh-CN" sz="1200" b="1">
                <a:latin typeface="Arial Narrow" charset="0"/>
                <a:ea typeface="黑体" charset="0"/>
                <a:cs typeface="黑体" charset="0"/>
              </a:rPr>
              <a:t>Quality RIBs Station</a:t>
            </a:r>
          </a:p>
        </p:txBody>
      </p:sp>
      <p:sp>
        <p:nvSpPr>
          <p:cNvPr id="273417" name="Text Box 11"/>
          <p:cNvSpPr txBox="1">
            <a:spLocks noChangeArrowheads="1"/>
          </p:cNvSpPr>
          <p:nvPr/>
        </p:nvSpPr>
        <p:spPr bwMode="auto">
          <a:xfrm>
            <a:off x="352425" y="1268413"/>
            <a:ext cx="2592388" cy="9191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FFCC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  <a:spcAft>
                <a:spcPct val="30000"/>
              </a:spcAft>
            </a:pPr>
            <a:r>
              <a:rPr lang="en-US" altLang="zh-CN" sz="1600" b="1">
                <a:solidFill>
                  <a:srgbClr val="0033CC"/>
                </a:solidFill>
                <a:latin typeface="Arial Narrow" charset="0"/>
                <a:ea typeface="黑体" charset="0"/>
                <a:cs typeface="黑体" charset="0"/>
              </a:rPr>
              <a:t>Slow Extraction </a:t>
            </a:r>
          </a:p>
          <a:p>
            <a:pPr algn="ctr">
              <a:lnSpc>
                <a:spcPct val="80000"/>
              </a:lnSpc>
              <a:buFont typeface="Wingdings" charset="0"/>
              <a:buNone/>
            </a:pPr>
            <a:r>
              <a:rPr lang="en-US" altLang="zh-CN" sz="1400" b="1">
                <a:latin typeface="Arial Narrow" charset="0"/>
              </a:rPr>
              <a:t>Material irradiation</a:t>
            </a:r>
          </a:p>
          <a:p>
            <a:pPr algn="ctr">
              <a:lnSpc>
                <a:spcPct val="80000"/>
              </a:lnSpc>
              <a:buFont typeface="Wingdings" charset="0"/>
              <a:buNone/>
            </a:pPr>
            <a:r>
              <a:rPr lang="en-US" altLang="zh-CN" sz="1400" b="1">
                <a:latin typeface="Arial Narrow" charset="0"/>
              </a:rPr>
              <a:t>Space electronic device</a:t>
            </a:r>
          </a:p>
          <a:p>
            <a:pPr algn="ctr">
              <a:lnSpc>
                <a:spcPct val="80000"/>
              </a:lnSpc>
              <a:buFont typeface="Wingdings" charset="0"/>
              <a:buNone/>
            </a:pPr>
            <a:r>
              <a:rPr lang="en-US" altLang="zh-CN" sz="1400" b="1">
                <a:latin typeface="Arial Narrow" charset="0"/>
              </a:rPr>
              <a:t>Application in bioscience</a:t>
            </a:r>
            <a:r>
              <a:rPr lang="en-US" altLang="zh-CN"/>
              <a:t> </a:t>
            </a:r>
          </a:p>
        </p:txBody>
      </p:sp>
      <p:sp>
        <p:nvSpPr>
          <p:cNvPr id="273418" name="Text Box 11"/>
          <p:cNvSpPr txBox="1">
            <a:spLocks noChangeArrowheads="1"/>
          </p:cNvSpPr>
          <p:nvPr/>
        </p:nvSpPr>
        <p:spPr bwMode="auto">
          <a:xfrm>
            <a:off x="311150" y="2235200"/>
            <a:ext cx="2605088" cy="8461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CCCC">
                  <a:alpha val="39998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  <a:spcAft>
                <a:spcPct val="20000"/>
              </a:spcAft>
            </a:pPr>
            <a:r>
              <a:rPr lang="en-US" altLang="zh-CN" sz="1600" b="1">
                <a:solidFill>
                  <a:srgbClr val="0033CC"/>
                </a:solidFill>
                <a:latin typeface="Arial Narrow" charset="0"/>
                <a:ea typeface="黑体" charset="0"/>
                <a:cs typeface="黑体" charset="0"/>
              </a:rPr>
              <a:t>Fast Extraction</a:t>
            </a:r>
            <a:r>
              <a:rPr lang="en-US" altLang="zh-CN" sz="1600" b="1">
                <a:solidFill>
                  <a:srgbClr val="FF3300"/>
                </a:solidFill>
                <a:latin typeface="Arial Narrow" charset="0"/>
                <a:ea typeface="黑体" charset="0"/>
                <a:cs typeface="黑体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altLang="zh-CN" sz="1400" b="1">
                <a:latin typeface="Arial Narrow" charset="0"/>
                <a:ea typeface="黑体" charset="0"/>
                <a:cs typeface="黑体" charset="0"/>
              </a:rPr>
              <a:t>Matter States</a:t>
            </a:r>
          </a:p>
          <a:p>
            <a:pPr algn="ctr">
              <a:lnSpc>
                <a:spcPct val="80000"/>
              </a:lnSpc>
            </a:pPr>
            <a:r>
              <a:rPr lang="en-US" altLang="zh-CN" sz="1400" b="1">
                <a:latin typeface="Arial Narrow" charset="0"/>
                <a:ea typeface="黑体" charset="0"/>
                <a:cs typeface="黑体" charset="0"/>
              </a:rPr>
              <a:t>(Dense plasma research,</a:t>
            </a:r>
          </a:p>
          <a:p>
            <a:pPr algn="ctr">
              <a:lnSpc>
                <a:spcPct val="80000"/>
              </a:lnSpc>
            </a:pPr>
            <a:r>
              <a:rPr lang="en-US" altLang="zh-CN" sz="1400" b="1">
                <a:latin typeface="Arial Narrow" charset="0"/>
                <a:ea typeface="黑体" charset="0"/>
                <a:cs typeface="黑体" charset="0"/>
              </a:rPr>
              <a:t>High-Energy-Density Matter)</a:t>
            </a:r>
            <a:endParaRPr lang="en-US" altLang="zh-CN" sz="1400" b="1">
              <a:latin typeface="Arial Narrow" charset="0"/>
            </a:endParaRPr>
          </a:p>
        </p:txBody>
      </p:sp>
      <p:sp>
        <p:nvSpPr>
          <p:cNvPr id="273419" name="Text Box 3"/>
          <p:cNvSpPr txBox="1">
            <a:spLocks noChangeArrowheads="1"/>
          </p:cNvSpPr>
          <p:nvPr/>
        </p:nvSpPr>
        <p:spPr bwMode="auto">
          <a:xfrm>
            <a:off x="5148263" y="1484313"/>
            <a:ext cx="17986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FF">
                    <a:alpha val="57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600" b="1">
                <a:solidFill>
                  <a:srgbClr val="990099"/>
                </a:solidFill>
                <a:latin typeface="Calibri" charset="0"/>
              </a:rPr>
              <a:t>Electron-nucleon collision-</a:t>
            </a:r>
            <a:r>
              <a:rPr lang="en-US" altLang="zh-CN" sz="1600" b="1">
                <a:solidFill>
                  <a:srgbClr val="FF0000"/>
                </a:solidFill>
                <a:latin typeface="Calibri" charset="0"/>
              </a:rPr>
              <a:t>ENC</a:t>
            </a:r>
          </a:p>
        </p:txBody>
      </p:sp>
      <p:sp>
        <p:nvSpPr>
          <p:cNvPr id="273420" name="Text Box 59"/>
          <p:cNvSpPr txBox="1">
            <a:spLocks noChangeArrowheads="1"/>
          </p:cNvSpPr>
          <p:nvPr/>
        </p:nvSpPr>
        <p:spPr bwMode="auto">
          <a:xfrm>
            <a:off x="5795963" y="4724400"/>
            <a:ext cx="19431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600" b="1">
                <a:latin typeface="Calibri" charset="0"/>
              </a:rPr>
              <a:t>Atomic physics</a:t>
            </a:r>
          </a:p>
          <a:p>
            <a:pPr algn="ctr">
              <a:lnSpc>
                <a:spcPct val="80000"/>
              </a:lnSpc>
            </a:pPr>
            <a:r>
              <a:rPr lang="en-US" altLang="zh-CN" sz="1600" b="1">
                <a:latin typeface="Calibri" charset="0"/>
              </a:rPr>
              <a:t>Mass measurement</a:t>
            </a:r>
            <a:endParaRPr lang="en-US" altLang="zh-CN" sz="1600" b="1">
              <a:solidFill>
                <a:srgbClr val="000099"/>
              </a:solidFill>
              <a:latin typeface="Calibri" charset="0"/>
            </a:endParaRPr>
          </a:p>
        </p:txBody>
      </p:sp>
      <p:sp>
        <p:nvSpPr>
          <p:cNvPr id="273421" name="Text Box 3"/>
          <p:cNvSpPr txBox="1">
            <a:spLocks noChangeArrowheads="1"/>
          </p:cNvSpPr>
          <p:nvPr/>
        </p:nvSpPr>
        <p:spPr bwMode="auto">
          <a:xfrm>
            <a:off x="4824413" y="63166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HISCL</a:t>
            </a:r>
          </a:p>
        </p:txBody>
      </p:sp>
      <p:sp>
        <p:nvSpPr>
          <p:cNvPr id="797701" name="Text Box 5"/>
          <p:cNvSpPr txBox="1">
            <a:spLocks noChangeArrowheads="1"/>
          </p:cNvSpPr>
          <p:nvPr/>
        </p:nvSpPr>
        <p:spPr bwMode="auto">
          <a:xfrm>
            <a:off x="5651500" y="2506663"/>
            <a:ext cx="1597025" cy="333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ICR-45</a:t>
            </a:r>
          </a:p>
        </p:txBody>
      </p:sp>
      <p:sp>
        <p:nvSpPr>
          <p:cNvPr id="273423" name="Text Box 19"/>
          <p:cNvSpPr txBox="1">
            <a:spLocks noChangeArrowheads="1"/>
          </p:cNvSpPr>
          <p:nvPr/>
        </p:nvSpPr>
        <p:spPr bwMode="auto">
          <a:xfrm>
            <a:off x="8027988" y="5589588"/>
            <a:ext cx="72072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ECR</a:t>
            </a:r>
            <a:r>
              <a:rPr lang="en-US" altLang="zh-CN" sz="1600" b="1">
                <a:solidFill>
                  <a:srgbClr val="FF66CC"/>
                </a:solidFill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73424" name="Text Box 19"/>
          <p:cNvSpPr txBox="1">
            <a:spLocks noChangeArrowheads="1"/>
          </p:cNvSpPr>
          <p:nvPr/>
        </p:nvSpPr>
        <p:spPr bwMode="auto">
          <a:xfrm>
            <a:off x="8085138" y="6538913"/>
            <a:ext cx="595312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LIS</a:t>
            </a:r>
            <a:r>
              <a:rPr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500563" y="4911725"/>
            <a:ext cx="1093787" cy="2841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16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CBR-15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87450" y="4975225"/>
            <a:ext cx="15970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ABR-25</a:t>
            </a:r>
          </a:p>
        </p:txBody>
      </p:sp>
      <p:sp>
        <p:nvSpPr>
          <p:cNvPr id="273428" name="Text Box 3"/>
          <p:cNvSpPr txBox="1">
            <a:spLocks noChangeArrowheads="1"/>
          </p:cNvSpPr>
          <p:nvPr/>
        </p:nvSpPr>
        <p:spPr bwMode="auto">
          <a:xfrm>
            <a:off x="3779838" y="808038"/>
            <a:ext cx="1800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9999"/>
                </a:solidFill>
                <a:latin typeface="Arial Narrow" charset="0"/>
              </a:rPr>
              <a:t>Electron injector</a:t>
            </a:r>
          </a:p>
        </p:txBody>
      </p:sp>
      <p:sp>
        <p:nvSpPr>
          <p:cNvPr id="273429" name="Rectangle 21"/>
          <p:cNvSpPr>
            <a:spLocks noChangeArrowheads="1"/>
          </p:cNvSpPr>
          <p:nvPr/>
        </p:nvSpPr>
        <p:spPr bwMode="auto">
          <a:xfrm>
            <a:off x="2951163" y="4379913"/>
            <a:ext cx="1149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9999"/>
                </a:solidFill>
              </a:rPr>
              <a:t> </a:t>
            </a: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RIBs line</a:t>
            </a:r>
          </a:p>
        </p:txBody>
      </p:sp>
      <p:sp>
        <p:nvSpPr>
          <p:cNvPr id="273430" name="Text Box 19"/>
          <p:cNvSpPr txBox="1">
            <a:spLocks noChangeArrowheads="1"/>
          </p:cNvSpPr>
          <p:nvPr/>
        </p:nvSpPr>
        <p:spPr bwMode="auto">
          <a:xfrm>
            <a:off x="7089775" y="5372100"/>
            <a:ext cx="59531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73431" name="Text Box 20"/>
          <p:cNvSpPr txBox="1">
            <a:spLocks noChangeArrowheads="1"/>
          </p:cNvSpPr>
          <p:nvPr/>
        </p:nvSpPr>
        <p:spPr bwMode="auto">
          <a:xfrm>
            <a:off x="1165225" y="5313363"/>
            <a:ext cx="19446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0.34 GeV/u (</a:t>
            </a:r>
            <a:r>
              <a:rPr lang="en-US" altLang="zh-CN" sz="1400" b="1" baseline="30000">
                <a:solidFill>
                  <a:srgbClr val="800080"/>
                </a:solidFill>
                <a:latin typeface="Arial Narrow" charset="0"/>
              </a:rPr>
              <a:t>238</a:t>
            </a: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U</a:t>
            </a:r>
            <a:r>
              <a:rPr lang="en-US" altLang="zh-CN" sz="1400" b="1" baseline="30000">
                <a:solidFill>
                  <a:srgbClr val="800080"/>
                </a:solidFill>
                <a:latin typeface="Arial Narrow" charset="0"/>
              </a:rPr>
              <a:t>34+</a:t>
            </a: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)</a:t>
            </a:r>
          </a:p>
          <a:p>
            <a:pPr algn="ctr"/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2.7×10</a:t>
            </a:r>
            <a:r>
              <a:rPr lang="en-US" altLang="zh-CN" sz="1400" b="1" baseline="30000">
                <a:solidFill>
                  <a:srgbClr val="800080"/>
                </a:solidFill>
                <a:latin typeface="Arial Narrow" charset="0"/>
              </a:rPr>
              <a:t>11 </a:t>
            </a:r>
            <a:endParaRPr lang="en-US" altLang="zh-CN" sz="1400" b="1">
              <a:solidFill>
                <a:srgbClr val="800080"/>
              </a:solidFill>
              <a:latin typeface="Arial Narrow" charset="0"/>
            </a:endParaRPr>
          </a:p>
        </p:txBody>
      </p:sp>
      <p:sp>
        <p:nvSpPr>
          <p:cNvPr id="273432" name="Text Box 21"/>
          <p:cNvSpPr txBox="1">
            <a:spLocks noChangeArrowheads="1"/>
          </p:cNvSpPr>
          <p:nvPr/>
        </p:nvSpPr>
        <p:spPr bwMode="auto">
          <a:xfrm>
            <a:off x="5480050" y="5589588"/>
            <a:ext cx="1612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0" hangingPunct="0">
              <a:lnSpc>
                <a:spcPct val="80000"/>
              </a:lnSpc>
            </a:pP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25 MeV/u (U</a:t>
            </a:r>
            <a:r>
              <a:rPr lang="en-US" altLang="zh-CN" sz="1400" b="1" baseline="30000">
                <a:solidFill>
                  <a:srgbClr val="800080"/>
                </a:solidFill>
                <a:latin typeface="Arial Narrow" charset="0"/>
              </a:rPr>
              <a:t>34+</a:t>
            </a: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)</a:t>
            </a:r>
          </a:p>
        </p:txBody>
      </p:sp>
      <p:sp>
        <p:nvSpPr>
          <p:cNvPr id="273433" name="Rectangle 11"/>
          <p:cNvSpPr>
            <a:spLocks noChangeArrowheads="1"/>
          </p:cNvSpPr>
          <p:nvPr/>
        </p:nvSpPr>
        <p:spPr bwMode="auto">
          <a:xfrm>
            <a:off x="5535613" y="5776913"/>
            <a:ext cx="15414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40 p</a:t>
            </a:r>
            <a:r>
              <a:rPr lang="en-US" altLang="zh-CN" sz="1400" b="1">
                <a:solidFill>
                  <a:srgbClr val="800080"/>
                </a:solidFill>
                <a:latin typeface="Symbol" charset="0"/>
              </a:rPr>
              <a:t>m</a:t>
            </a: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A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5 Hz, 430 </a:t>
            </a:r>
            <a:r>
              <a:rPr lang="el-GR" altLang="zh-CN" sz="1400" b="1">
                <a:solidFill>
                  <a:srgbClr val="800080"/>
                </a:solidFill>
                <a:latin typeface="Arial Narrow" charset="0"/>
              </a:rPr>
              <a:t>μ</a:t>
            </a:r>
            <a:r>
              <a:rPr lang="en-US" altLang="zh-CN" sz="1400" b="1">
                <a:solidFill>
                  <a:srgbClr val="800080"/>
                </a:solidFill>
                <a:latin typeface="Arial Narrow" charset="0"/>
              </a:rPr>
              <a:t>s</a:t>
            </a:r>
          </a:p>
        </p:txBody>
      </p:sp>
      <p:sp>
        <p:nvSpPr>
          <p:cNvPr id="273437" name="Text Box 20"/>
          <p:cNvSpPr txBox="1">
            <a:spLocks noChangeArrowheads="1"/>
          </p:cNvSpPr>
          <p:nvPr/>
        </p:nvSpPr>
        <p:spPr bwMode="auto">
          <a:xfrm>
            <a:off x="5435600" y="2924175"/>
            <a:ext cx="23050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800080"/>
                </a:solidFill>
                <a:latin typeface="Arial Narrow" charset="0"/>
              </a:rPr>
              <a:t>1.1 GeV/u (</a:t>
            </a:r>
            <a:r>
              <a:rPr lang="en-US" altLang="zh-CN" sz="1600" b="1" baseline="30000">
                <a:solidFill>
                  <a:srgbClr val="800080"/>
                </a:solidFill>
                <a:latin typeface="Arial Narrow" charset="0"/>
              </a:rPr>
              <a:t>238</a:t>
            </a:r>
            <a:r>
              <a:rPr lang="en-US" altLang="zh-CN" sz="1600" b="1">
                <a:solidFill>
                  <a:srgbClr val="800080"/>
                </a:solidFill>
                <a:latin typeface="Arial Narrow" charset="0"/>
              </a:rPr>
              <a:t>U</a:t>
            </a:r>
            <a:r>
              <a:rPr lang="en-US" altLang="zh-CN" sz="1600" b="1" baseline="30000">
                <a:solidFill>
                  <a:srgbClr val="800080"/>
                </a:solidFill>
                <a:latin typeface="Arial Narrow" charset="0"/>
              </a:rPr>
              <a:t>34+</a:t>
            </a:r>
            <a:r>
              <a:rPr lang="en-US" altLang="zh-CN" sz="1600" b="1">
                <a:solidFill>
                  <a:srgbClr val="800080"/>
                </a:solidFill>
                <a:latin typeface="Arial Narrow" charset="0"/>
              </a:rPr>
              <a:t>)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800080"/>
                </a:solidFill>
                <a:latin typeface="Arial Narrow" charset="0"/>
              </a:rPr>
              <a:t>1.0×10</a:t>
            </a:r>
            <a:r>
              <a:rPr lang="en-US" altLang="zh-CN" sz="1600" b="1" baseline="30000">
                <a:solidFill>
                  <a:srgbClr val="800080"/>
                </a:solidFill>
                <a:latin typeface="Arial Narrow" charset="0"/>
              </a:rPr>
              <a:t>12 </a:t>
            </a:r>
            <a:endParaRPr lang="en-US" altLang="zh-CN" sz="1600" b="1">
              <a:solidFill>
                <a:srgbClr val="800080"/>
              </a:solidFill>
              <a:latin typeface="Arial Narrow" charset="0"/>
            </a:endParaRPr>
          </a:p>
        </p:txBody>
      </p:sp>
      <p:sp>
        <p:nvSpPr>
          <p:cNvPr id="273441" name="Text Box 20"/>
          <p:cNvSpPr txBox="1">
            <a:spLocks noChangeArrowheads="1"/>
          </p:cNvSpPr>
          <p:nvPr/>
        </p:nvSpPr>
        <p:spPr bwMode="auto">
          <a:xfrm>
            <a:off x="4010025" y="1068388"/>
            <a:ext cx="122396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300" b="1">
                <a:solidFill>
                  <a:srgbClr val="00B0F0"/>
                </a:solidFill>
                <a:latin typeface="Arial Narrow" charset="0"/>
              </a:rPr>
              <a:t>0.6 GeV (e)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71894" y="1443790"/>
            <a:ext cx="1845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(0.6 x 1.1/u) GeV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eA</a:t>
            </a:r>
            <a:r>
              <a:rPr lang="en-US" dirty="0" smtClean="0"/>
              <a:t> collisions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217262"/>
      </p:ext>
    </p:extLst>
  </p:cSld>
  <p:clrMapOvr>
    <a:masterClrMapping/>
  </p:clrMapOvr>
  <p:transition xmlns:p14="http://schemas.microsoft.com/office/powerpoint/2010/main" advTm="114609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735" name="Picture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871538"/>
            <a:ext cx="8208962" cy="594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42691" name="Rectangle 2"/>
          <p:cNvSpPr>
            <a:spLocks noChangeArrowheads="1"/>
          </p:cNvSpPr>
          <p:nvPr/>
        </p:nvSpPr>
        <p:spPr bwMode="auto">
          <a:xfrm>
            <a:off x="14288" y="1588"/>
            <a:ext cx="9144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200" b="1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Main parameters and operation modes</a:t>
            </a:r>
          </a:p>
        </p:txBody>
      </p:sp>
      <p:sp>
        <p:nvSpPr>
          <p:cNvPr id="242692" name="Line 6"/>
          <p:cNvSpPr>
            <a:spLocks noChangeShapeType="1"/>
          </p:cNvSpPr>
          <p:nvPr/>
        </p:nvSpPr>
        <p:spPr bwMode="auto">
          <a:xfrm>
            <a:off x="-22225" y="620713"/>
            <a:ext cx="9144000" cy="0"/>
          </a:xfrm>
          <a:prstGeom prst="line">
            <a:avLst/>
          </a:prstGeom>
          <a:noFill/>
          <a:ln w="34925" cmpd="thinThick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269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8" y="29098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4269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1257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2426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3341688"/>
            <a:ext cx="222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242702" name="Text Box 3"/>
          <p:cNvSpPr txBox="1">
            <a:spLocks noChangeArrowheads="1"/>
          </p:cNvSpPr>
          <p:nvPr/>
        </p:nvSpPr>
        <p:spPr bwMode="auto">
          <a:xfrm>
            <a:off x="5651500" y="2371725"/>
            <a:ext cx="468313" cy="336550"/>
          </a:xfrm>
          <a:prstGeom prst="rect">
            <a:avLst/>
          </a:prstGeom>
          <a:solidFill>
            <a:srgbClr val="FFCCFF">
              <a:alpha val="57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600" b="1">
                <a:solidFill>
                  <a:srgbClr val="FF0000"/>
                </a:solidFill>
                <a:latin typeface="Calibri" charset="0"/>
              </a:rPr>
              <a:t>EIC</a:t>
            </a:r>
          </a:p>
        </p:txBody>
      </p:sp>
      <p:sp>
        <p:nvSpPr>
          <p:cNvPr id="242709" name="Text Box 3"/>
          <p:cNvSpPr txBox="1">
            <a:spLocks noChangeArrowheads="1"/>
          </p:cNvSpPr>
          <p:nvPr/>
        </p:nvSpPr>
        <p:spPr bwMode="auto">
          <a:xfrm>
            <a:off x="4391025" y="63166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HISCL</a:t>
            </a:r>
          </a:p>
        </p:txBody>
      </p:sp>
      <p:sp>
        <p:nvSpPr>
          <p:cNvPr id="797701" name="Text Box 5"/>
          <p:cNvSpPr txBox="1">
            <a:spLocks noChangeArrowheads="1"/>
          </p:cNvSpPr>
          <p:nvPr/>
        </p:nvSpPr>
        <p:spPr bwMode="auto">
          <a:xfrm>
            <a:off x="3994150" y="2378075"/>
            <a:ext cx="1597025" cy="333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ICR-45</a:t>
            </a:r>
          </a:p>
        </p:txBody>
      </p:sp>
      <p:sp>
        <p:nvSpPr>
          <p:cNvPr id="242711" name="Text Box 19"/>
          <p:cNvSpPr txBox="1">
            <a:spLocks noChangeArrowheads="1"/>
          </p:cNvSpPr>
          <p:nvPr/>
        </p:nvSpPr>
        <p:spPr bwMode="auto">
          <a:xfrm>
            <a:off x="7735888" y="5589588"/>
            <a:ext cx="72072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ECR</a:t>
            </a:r>
            <a:r>
              <a:rPr lang="en-US" altLang="zh-CN" sz="1600" b="1">
                <a:solidFill>
                  <a:srgbClr val="FF66CC"/>
                </a:solidFill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42712" name="Text Box 19"/>
          <p:cNvSpPr txBox="1">
            <a:spLocks noChangeArrowheads="1"/>
          </p:cNvSpPr>
          <p:nvPr/>
        </p:nvSpPr>
        <p:spPr bwMode="auto">
          <a:xfrm>
            <a:off x="7775575" y="6513513"/>
            <a:ext cx="595313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4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LIS</a:t>
            </a:r>
            <a:r>
              <a:rPr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210050" y="4911725"/>
            <a:ext cx="1093788" cy="2841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1600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CBR-15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76288" y="4992688"/>
            <a:ext cx="15970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b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ABR-25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024563" y="2362200"/>
            <a:ext cx="863600" cy="333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89917" tIns="44983" rIns="89917" bIns="44983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altLang="zh-CN" sz="2000" b="1">
                <a:solidFill>
                  <a:srgbClr val="33CCFF"/>
                </a:solidFill>
                <a:latin typeface="Calibri" charset="0"/>
                <a:ea typeface="黑体" charset="0"/>
                <a:cs typeface="黑体" charset="0"/>
              </a:rPr>
              <a:t>ER</a:t>
            </a:r>
          </a:p>
        </p:txBody>
      </p:sp>
      <p:sp>
        <p:nvSpPr>
          <p:cNvPr id="242716" name="Text Box 3"/>
          <p:cNvSpPr txBox="1">
            <a:spLocks noChangeArrowheads="1"/>
          </p:cNvSpPr>
          <p:nvPr/>
        </p:nvSpPr>
        <p:spPr bwMode="auto">
          <a:xfrm>
            <a:off x="3533775" y="836613"/>
            <a:ext cx="1800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9999"/>
                </a:solidFill>
                <a:latin typeface="Arial Narrow" charset="0"/>
              </a:rPr>
              <a:t>Electron injector</a:t>
            </a:r>
          </a:p>
        </p:txBody>
      </p:sp>
      <p:sp>
        <p:nvSpPr>
          <p:cNvPr id="242717" name="Rectangle 29"/>
          <p:cNvSpPr>
            <a:spLocks noChangeArrowheads="1"/>
          </p:cNvSpPr>
          <p:nvPr/>
        </p:nvSpPr>
        <p:spPr bwMode="auto">
          <a:xfrm>
            <a:off x="2770188" y="4379913"/>
            <a:ext cx="1149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9999"/>
                </a:solidFill>
              </a:rPr>
              <a:t> </a:t>
            </a:r>
            <a:r>
              <a:rPr kumimoji="1" lang="en-US" altLang="zh-CN" sz="20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黑体" charset="0"/>
                <a:cs typeface="黑体" charset="0"/>
              </a:rPr>
              <a:t>RIBs line</a:t>
            </a:r>
          </a:p>
        </p:txBody>
      </p:sp>
      <p:sp>
        <p:nvSpPr>
          <p:cNvPr id="242721" name="Text Box 19"/>
          <p:cNvSpPr txBox="1">
            <a:spLocks noChangeArrowheads="1"/>
          </p:cNvSpPr>
          <p:nvPr/>
        </p:nvSpPr>
        <p:spPr bwMode="auto">
          <a:xfrm>
            <a:off x="6908800" y="5372100"/>
            <a:ext cx="59531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1600" b="1">
                <a:solidFill>
                  <a:srgbClr val="0099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charset="0"/>
              </a:rPr>
              <a:t> </a:t>
            </a:r>
            <a:r>
              <a:rPr lang="en-US" altLang="zh-CN" sz="1600" b="1">
                <a:solidFill>
                  <a:srgbClr val="FF3399"/>
                </a:solidFill>
                <a:latin typeface="Arial Narrow" charset="0"/>
              </a:rPr>
              <a:t>  </a:t>
            </a:r>
            <a:endParaRPr lang="en-US" altLang="zh-CN" sz="1600" b="1">
              <a:solidFill>
                <a:srgbClr val="0033CC"/>
              </a:solidFill>
              <a:latin typeface="Arial Narrow" charset="0"/>
            </a:endParaRPr>
          </a:p>
        </p:txBody>
      </p:sp>
      <p:sp>
        <p:nvSpPr>
          <p:cNvPr id="242728" name="Text Box 20"/>
          <p:cNvSpPr txBox="1">
            <a:spLocks noChangeArrowheads="1"/>
          </p:cNvSpPr>
          <p:nvPr/>
        </p:nvSpPr>
        <p:spPr bwMode="auto">
          <a:xfrm>
            <a:off x="776288" y="5329238"/>
            <a:ext cx="1727200" cy="517525"/>
          </a:xfrm>
          <a:prstGeom prst="rect">
            <a:avLst/>
          </a:pr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6.0 GeV (p)</a:t>
            </a:r>
          </a:p>
          <a:p>
            <a:pPr algn="ctr"/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2.8×10</a:t>
            </a:r>
            <a:r>
              <a:rPr lang="en-US" altLang="zh-CN" sz="1400" b="1" baseline="30000">
                <a:solidFill>
                  <a:srgbClr val="0070C0"/>
                </a:solidFill>
                <a:latin typeface="Arial Narrow" charset="0"/>
              </a:rPr>
              <a:t>12 </a:t>
            </a:r>
            <a:endParaRPr lang="en-US" altLang="zh-CN" sz="1400" b="1">
              <a:solidFill>
                <a:srgbClr val="0070C0"/>
              </a:solidFill>
              <a:latin typeface="Arial Narrow" charset="0"/>
            </a:endParaRPr>
          </a:p>
        </p:txBody>
      </p:sp>
      <p:sp>
        <p:nvSpPr>
          <p:cNvPr id="242729" name="Text Box 21"/>
          <p:cNvSpPr txBox="1">
            <a:spLocks noChangeArrowheads="1"/>
          </p:cNvSpPr>
          <p:nvPr/>
        </p:nvSpPr>
        <p:spPr bwMode="auto">
          <a:xfrm>
            <a:off x="4714875" y="5589588"/>
            <a:ext cx="15128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50 MeV/u </a:t>
            </a:r>
            <a:r>
              <a:rPr lang="en-US" altLang="zh-CN" sz="1400" b="1">
                <a:solidFill>
                  <a:srgbClr val="0070C0"/>
                </a:solidFill>
                <a:latin typeface="Arial Narrow" charset="0"/>
                <a:ea typeface="黑体" charset="0"/>
                <a:cs typeface="黑体" charset="0"/>
              </a:rPr>
              <a:t>(p)</a:t>
            </a:r>
          </a:p>
        </p:txBody>
      </p:sp>
      <p:sp>
        <p:nvSpPr>
          <p:cNvPr id="242730" name="Rectangle 11"/>
          <p:cNvSpPr>
            <a:spLocks noChangeArrowheads="1"/>
          </p:cNvSpPr>
          <p:nvPr/>
        </p:nvSpPr>
        <p:spPr bwMode="auto">
          <a:xfrm>
            <a:off x="4765675" y="5778500"/>
            <a:ext cx="1411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1 pmA</a:t>
            </a:r>
          </a:p>
          <a:p>
            <a:pPr algn="ctr" eaLnBrk="0" hangingPunct="0"/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1 Hz, 680 </a:t>
            </a:r>
            <a:r>
              <a:rPr lang="el-GR" altLang="zh-CN" sz="1400" b="1">
                <a:solidFill>
                  <a:srgbClr val="0070C0"/>
                </a:solidFill>
                <a:latin typeface="Arial Narrow" charset="0"/>
              </a:rPr>
              <a:t>μ</a:t>
            </a:r>
            <a:r>
              <a:rPr lang="en-US" altLang="zh-CN" sz="1400" b="1">
                <a:solidFill>
                  <a:srgbClr val="0070C0"/>
                </a:solidFill>
                <a:latin typeface="Arial Narrow" charset="0"/>
              </a:rPr>
              <a:t>s</a:t>
            </a:r>
          </a:p>
        </p:txBody>
      </p:sp>
      <p:sp>
        <p:nvSpPr>
          <p:cNvPr id="242733" name="Text Box 20"/>
          <p:cNvSpPr txBox="1">
            <a:spLocks noChangeArrowheads="1"/>
          </p:cNvSpPr>
          <p:nvPr/>
        </p:nvSpPr>
        <p:spPr bwMode="auto">
          <a:xfrm>
            <a:off x="3995738" y="2924175"/>
            <a:ext cx="15986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600" b="1">
                <a:solidFill>
                  <a:srgbClr val="0070C0"/>
                </a:solidFill>
                <a:latin typeface="Arial Narrow" charset="0"/>
              </a:rPr>
              <a:t>12.0 GeV (p)</a:t>
            </a:r>
          </a:p>
          <a:p>
            <a:pPr algn="ctr"/>
            <a:r>
              <a:rPr lang="en-US" altLang="zh-CN" sz="1600" b="1">
                <a:solidFill>
                  <a:srgbClr val="0070C0"/>
                </a:solidFill>
                <a:latin typeface="Arial Narrow" charset="0"/>
              </a:rPr>
              <a:t>4.1×10</a:t>
            </a:r>
            <a:r>
              <a:rPr lang="en-US" altLang="zh-CN" sz="1600" b="1" baseline="30000">
                <a:solidFill>
                  <a:srgbClr val="0070C0"/>
                </a:solidFill>
                <a:latin typeface="Arial Narrow" charset="0"/>
              </a:rPr>
              <a:t>12 </a:t>
            </a:r>
            <a:endParaRPr lang="en-US" altLang="zh-CN" sz="1600" b="1">
              <a:solidFill>
                <a:srgbClr val="0070C0"/>
              </a:solidFill>
              <a:latin typeface="Arial Narrow" charset="0"/>
            </a:endParaRPr>
          </a:p>
        </p:txBody>
      </p:sp>
      <p:sp>
        <p:nvSpPr>
          <p:cNvPr id="242734" name="Text Box 20"/>
          <p:cNvSpPr txBox="1">
            <a:spLocks noChangeArrowheads="1"/>
          </p:cNvSpPr>
          <p:nvPr/>
        </p:nvSpPr>
        <p:spPr bwMode="auto">
          <a:xfrm>
            <a:off x="6443663" y="2882900"/>
            <a:ext cx="12239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600" b="1">
                <a:solidFill>
                  <a:srgbClr val="00B0F0"/>
                </a:solidFill>
                <a:latin typeface="Arial Narrow" charset="0"/>
              </a:rPr>
              <a:t>3.0 GeV (e)</a:t>
            </a:r>
          </a:p>
          <a:p>
            <a:pPr algn="ctr"/>
            <a:r>
              <a:rPr lang="en-US" altLang="zh-CN" sz="1600" b="1">
                <a:solidFill>
                  <a:srgbClr val="00B0F0"/>
                </a:solidFill>
                <a:latin typeface="Arial Narrow" charset="0"/>
              </a:rPr>
              <a:t>3.0×10</a:t>
            </a:r>
            <a:r>
              <a:rPr lang="en-US" altLang="zh-CN" sz="1600" b="1" baseline="30000">
                <a:solidFill>
                  <a:srgbClr val="00B0F0"/>
                </a:solidFill>
                <a:latin typeface="Arial Narrow" charset="0"/>
              </a:rPr>
              <a:t>13 </a:t>
            </a:r>
            <a:endParaRPr lang="en-US" altLang="zh-CN" sz="1600" b="1">
              <a:solidFill>
                <a:srgbClr val="00B0F0"/>
              </a:solidFill>
              <a:latin typeface="Arial Narrow" charset="0"/>
            </a:endParaRPr>
          </a:p>
        </p:txBody>
      </p:sp>
      <p:sp>
        <p:nvSpPr>
          <p:cNvPr id="242736" name="Text Box 3"/>
          <p:cNvSpPr txBox="1">
            <a:spLocks noChangeArrowheads="1"/>
          </p:cNvSpPr>
          <p:nvPr/>
        </p:nvSpPr>
        <p:spPr bwMode="auto">
          <a:xfrm>
            <a:off x="6119813" y="3429000"/>
            <a:ext cx="468312" cy="336550"/>
          </a:xfrm>
          <a:prstGeom prst="rect">
            <a:avLst/>
          </a:prstGeom>
          <a:solidFill>
            <a:srgbClr val="FFCCFF">
              <a:alpha val="57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600" b="1">
                <a:solidFill>
                  <a:srgbClr val="FF0000"/>
                </a:solidFill>
                <a:latin typeface="Calibri" charset="0"/>
              </a:rPr>
              <a:t>EIC</a:t>
            </a:r>
          </a:p>
        </p:txBody>
      </p:sp>
      <p:sp>
        <p:nvSpPr>
          <p:cNvPr id="242737" name="Text Box 20"/>
          <p:cNvSpPr txBox="1">
            <a:spLocks noChangeArrowheads="1"/>
          </p:cNvSpPr>
          <p:nvPr/>
        </p:nvSpPr>
        <p:spPr bwMode="auto">
          <a:xfrm>
            <a:off x="3743325" y="1082675"/>
            <a:ext cx="1223963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300" b="1">
                <a:solidFill>
                  <a:srgbClr val="00B0F0"/>
                </a:solidFill>
                <a:latin typeface="Arial Narrow" charset="0"/>
              </a:rPr>
              <a:t>3.0 GeV (e)</a:t>
            </a:r>
          </a:p>
        </p:txBody>
      </p:sp>
    </p:spTree>
    <p:extLst>
      <p:ext uri="{BB962C8B-B14F-4D97-AF65-F5344CB8AC3E}">
        <p14:creationId xmlns:p14="http://schemas.microsoft.com/office/powerpoint/2010/main" val="1452828230"/>
      </p:ext>
    </p:extLst>
  </p:cSld>
  <p:clrMapOvr>
    <a:masterClrMapping/>
  </p:clrMapOvr>
  <p:transition xmlns:p14="http://schemas.microsoft.com/office/powerpoint/2010/main" advTm="114609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anchor="t"/>
          <a:lstStyle/>
          <a:p>
            <a:r>
              <a:rPr lang="en-US" altLang="zh-CN" sz="3600" b="1">
                <a:solidFill>
                  <a:srgbClr val="FF0000"/>
                </a:solidFill>
                <a:latin typeface="Arial" charset="0"/>
                <a:ea typeface="宋体" charset="0"/>
                <a:cs typeface="宋体" charset="0"/>
              </a:rPr>
              <a:t>Lepton-Nucleon Facilities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403725" y="1701800"/>
            <a:ext cx="184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endParaRPr lang="en-GB" altLang="zh-CN" sz="1200">
              <a:solidFill>
                <a:srgbClr val="000000"/>
              </a:solidFill>
              <a:latin typeface="Comic Sans MS" charset="0"/>
            </a:endParaRPr>
          </a:p>
        </p:txBody>
      </p:sp>
      <p:pic>
        <p:nvPicPr>
          <p:cNvPr id="9220" name="Picture 118" descr="CMlumi_ep_Aug20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524000"/>
            <a:ext cx="7877175" cy="4770438"/>
          </a:xfrm>
        </p:spPr>
      </p:pic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3200400" y="4114800"/>
            <a:ext cx="819150" cy="457200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altLang="zh-CN" sz="2000" b="1">
                <a:solidFill>
                  <a:srgbClr val="FF0000"/>
                </a:solidFill>
              </a:rPr>
              <a:t>HIAF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28600" y="709613"/>
            <a:ext cx="84582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</a:rPr>
              <a:t>   </a:t>
            </a:r>
            <a:r>
              <a:rPr lang="en-US" altLang="zh-CN" sz="2000">
                <a:solidFill>
                  <a:srgbClr val="333399"/>
                </a:solidFill>
              </a:rPr>
              <a:t>  </a:t>
            </a:r>
            <a:r>
              <a:rPr lang="en-US" altLang="zh-CN" sz="2000">
                <a:solidFill>
                  <a:srgbClr val="FF0000"/>
                </a:solidFill>
              </a:rPr>
              <a:t>EIC@HIAF: </a:t>
            </a:r>
            <a:r>
              <a:rPr lang="en-US" altLang="zh-CN" sz="2000">
                <a:solidFill>
                  <a:srgbClr val="0000FF"/>
                </a:solidFill>
              </a:rPr>
              <a:t>e(2.4 GeV) +p(12 GeV), both polarized, L = 4 x 10</a:t>
            </a:r>
            <a:r>
              <a:rPr lang="en-US" altLang="zh-CN" sz="2000" baseline="30000">
                <a:solidFill>
                  <a:srgbClr val="0000FF"/>
                </a:solidFill>
              </a:rPr>
              <a:t>32</a:t>
            </a:r>
            <a:r>
              <a:rPr lang="en-US" altLang="zh-CN" sz="2000">
                <a:solidFill>
                  <a:srgbClr val="0000FF"/>
                </a:solidFill>
              </a:rPr>
              <a:t>cm</a:t>
            </a:r>
            <a:r>
              <a:rPr lang="en-US" altLang="zh-CN" sz="2000" baseline="30000">
                <a:solidFill>
                  <a:srgbClr val="0000FF"/>
                </a:solidFill>
              </a:rPr>
              <a:t>2</a:t>
            </a:r>
            <a:r>
              <a:rPr lang="en-US" altLang="zh-CN" sz="2000">
                <a:solidFill>
                  <a:srgbClr val="0000FF"/>
                </a:solidFill>
              </a:rPr>
              <a:t>/s</a:t>
            </a:r>
            <a:r>
              <a:rPr lang="zh-CN" altLang="en-US" sz="2000">
                <a:solidFill>
                  <a:srgbClr val="0000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8756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825" y="1169988"/>
          <a:ext cx="8858250" cy="5429252"/>
        </p:xfrm>
        <a:graphic>
          <a:graphicData uri="http://schemas.openxmlformats.org/drawingml/2006/table">
            <a:tbl>
              <a:tblPr/>
              <a:tblGrid>
                <a:gridCol w="1897063"/>
                <a:gridCol w="534987"/>
                <a:gridCol w="536575"/>
                <a:gridCol w="534988"/>
                <a:gridCol w="534987"/>
                <a:gridCol w="536575"/>
                <a:gridCol w="534988"/>
                <a:gridCol w="534987"/>
                <a:gridCol w="534988"/>
                <a:gridCol w="536575"/>
                <a:gridCol w="534987"/>
                <a:gridCol w="534988"/>
                <a:gridCol w="536575"/>
                <a:gridCol w="534987"/>
              </a:tblGrid>
              <a:tr h="4079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20~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BD0D9"/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Critical Points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</a:tr>
              <a:tr h="1890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Design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Construction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and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Installation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</a:tr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Commissioning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7F8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宋体" charset="0"/>
                          <a:cs typeface="Times New Roman" charset="0"/>
                        </a:rPr>
                        <a:t>Budget periods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宋体" charset="0"/>
                        <a:cs typeface="Times New Roman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F1"/>
                    </a:solidFill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2035175" y="2813050"/>
            <a:ext cx="1157288" cy="7937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495" name="TextBox 4"/>
          <p:cNvSpPr txBox="1">
            <a:spLocks noChangeArrowheads="1"/>
          </p:cNvSpPr>
          <p:nvPr/>
        </p:nvSpPr>
        <p:spPr bwMode="auto">
          <a:xfrm>
            <a:off x="2035175" y="2892425"/>
            <a:ext cx="1239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Pre-conceptual design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192463" y="3022600"/>
            <a:ext cx="1155700" cy="7937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497" name="TextBox 6"/>
          <p:cNvSpPr txBox="1">
            <a:spLocks noChangeArrowheads="1"/>
          </p:cNvSpPr>
          <p:nvPr/>
        </p:nvSpPr>
        <p:spPr bwMode="auto">
          <a:xfrm>
            <a:off x="3192463" y="3101975"/>
            <a:ext cx="1238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Conceptual design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035235" y="2642013"/>
            <a:ext cx="3469936" cy="787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endParaRPr lang="en-US">
              <a:solidFill>
                <a:srgbClr val="000000"/>
              </a:solidFill>
              <a:latin typeface="Constantia" charset="0"/>
            </a:endParaRPr>
          </a:p>
        </p:txBody>
      </p:sp>
      <p:sp>
        <p:nvSpPr>
          <p:cNvPr id="272501" name="TextBox 8"/>
          <p:cNvSpPr txBox="1">
            <a:spLocks noChangeArrowheads="1"/>
          </p:cNvSpPr>
          <p:nvPr/>
        </p:nvSpPr>
        <p:spPr bwMode="auto">
          <a:xfrm>
            <a:off x="3109913" y="2406650"/>
            <a:ext cx="1733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Key technologies R&amp;D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430713" y="3338513"/>
            <a:ext cx="292100" cy="77787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03" name="TextBox 10"/>
          <p:cNvSpPr txBox="1">
            <a:spLocks noChangeArrowheads="1"/>
          </p:cNvSpPr>
          <p:nvPr/>
        </p:nvSpPr>
        <p:spPr bwMode="auto">
          <a:xfrm>
            <a:off x="3687763" y="3382963"/>
            <a:ext cx="11557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Design report preparation, </a:t>
            </a:r>
          </a:p>
          <a:p>
            <a:r>
              <a:rPr lang="en-US" altLang="zh-CN" sz="1200" b="1">
                <a:latin typeface="Times New Roman" charset="0"/>
                <a:cs typeface="Times New Roman" charset="0"/>
              </a:rPr>
              <a:t>submission,</a:t>
            </a:r>
          </a:p>
          <a:p>
            <a:r>
              <a:rPr lang="en-US" altLang="zh-CN" sz="1200" b="1">
                <a:latin typeface="Times New Roman" charset="0"/>
                <a:cs typeface="Times New Roman" charset="0"/>
              </a:rPr>
              <a:t>approval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760913" y="3565525"/>
            <a:ext cx="744537" cy="793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05" name="TextBox 12"/>
          <p:cNvSpPr txBox="1">
            <a:spLocks noChangeArrowheads="1"/>
          </p:cNvSpPr>
          <p:nvPr/>
        </p:nvSpPr>
        <p:spPr bwMode="auto">
          <a:xfrm>
            <a:off x="4760913" y="3662363"/>
            <a:ext cx="9096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Detailed design &amp;</a:t>
            </a:r>
          </a:p>
          <a:p>
            <a:r>
              <a:rPr lang="en-US" altLang="zh-CN" sz="1200" b="1">
                <a:latin typeface="Times New Roman" charset="0"/>
                <a:cs typeface="Times New Roman" charset="0"/>
              </a:rPr>
              <a:t>prototype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5257800" y="4368800"/>
            <a:ext cx="990600" cy="7937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07" name="TextBox 14"/>
          <p:cNvSpPr txBox="1">
            <a:spLocks noChangeArrowheads="1"/>
          </p:cNvSpPr>
          <p:nvPr/>
        </p:nvSpPr>
        <p:spPr bwMode="auto">
          <a:xfrm>
            <a:off x="3935413" y="4291013"/>
            <a:ext cx="1404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Civil construction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57800" y="4662488"/>
            <a:ext cx="1982788" cy="7937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09" name="TextBox 16"/>
          <p:cNvSpPr txBox="1">
            <a:spLocks noChangeArrowheads="1"/>
          </p:cNvSpPr>
          <p:nvPr/>
        </p:nvSpPr>
        <p:spPr bwMode="auto">
          <a:xfrm>
            <a:off x="2652713" y="4537075"/>
            <a:ext cx="2971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Equipment construction, Fabrication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588000" y="4981575"/>
            <a:ext cx="2973388" cy="7778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11" name="TextBox 18"/>
          <p:cNvSpPr txBox="1">
            <a:spLocks noChangeArrowheads="1"/>
          </p:cNvSpPr>
          <p:nvPr/>
        </p:nvSpPr>
        <p:spPr bwMode="auto">
          <a:xfrm>
            <a:off x="4624388" y="4867275"/>
            <a:ext cx="9921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Installation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6827838" y="5392738"/>
            <a:ext cx="990600" cy="79375"/>
          </a:xfrm>
          <a:prstGeom prst="round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13" name="TextBox 20"/>
          <p:cNvSpPr txBox="1">
            <a:spLocks noChangeArrowheads="1"/>
          </p:cNvSpPr>
          <p:nvPr/>
        </p:nvSpPr>
        <p:spPr bwMode="auto">
          <a:xfrm>
            <a:off x="4481513" y="5287963"/>
            <a:ext cx="25003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Linac, ABR, CBR commissioning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735888" y="5629275"/>
            <a:ext cx="990600" cy="7778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726488" y="5926138"/>
            <a:ext cx="260350" cy="88900"/>
          </a:xfrm>
          <a:prstGeom prst="roundRect">
            <a:avLst/>
          </a:prstGeom>
          <a:solidFill>
            <a:srgbClr val="9900F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  <a:ea typeface="宋体" charset="0"/>
              <a:cs typeface="宋体" charset="0"/>
            </a:endParaRPr>
          </a:p>
        </p:txBody>
      </p:sp>
      <p:sp>
        <p:nvSpPr>
          <p:cNvPr id="272516" name="TextBox 23"/>
          <p:cNvSpPr txBox="1">
            <a:spLocks noChangeArrowheads="1"/>
          </p:cNvSpPr>
          <p:nvPr/>
        </p:nvSpPr>
        <p:spPr bwMode="auto">
          <a:xfrm>
            <a:off x="5835650" y="5532438"/>
            <a:ext cx="19002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Combined commissioning</a:t>
            </a:r>
          </a:p>
        </p:txBody>
      </p:sp>
      <p:sp>
        <p:nvSpPr>
          <p:cNvPr id="272517" name="TextBox 24"/>
          <p:cNvSpPr txBox="1">
            <a:spLocks noChangeArrowheads="1"/>
          </p:cNvSpPr>
          <p:nvPr/>
        </p:nvSpPr>
        <p:spPr bwMode="auto">
          <a:xfrm>
            <a:off x="7375525" y="5829300"/>
            <a:ext cx="1403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200" b="1">
                <a:latin typeface="Times New Roman" charset="0"/>
                <a:cs typeface="Times New Roman" charset="0"/>
              </a:rPr>
              <a:t>Start of operation</a:t>
            </a:r>
          </a:p>
        </p:txBody>
      </p:sp>
      <p:sp>
        <p:nvSpPr>
          <p:cNvPr id="26" name="等腰三角形 25"/>
          <p:cNvSpPr>
            <a:spLocks noChangeArrowheads="1"/>
          </p:cNvSpPr>
          <p:nvPr/>
        </p:nvSpPr>
        <p:spPr bwMode="auto">
          <a:xfrm flipV="1">
            <a:off x="2200275" y="1692275"/>
            <a:ext cx="165100" cy="158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272519" name="TextBox 26"/>
          <p:cNvSpPr txBox="1">
            <a:spLocks noChangeArrowheads="1"/>
          </p:cNvSpPr>
          <p:nvPr/>
        </p:nvSpPr>
        <p:spPr bwMode="auto">
          <a:xfrm>
            <a:off x="1981200" y="1812925"/>
            <a:ext cx="660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600" b="1">
                <a:latin typeface="Times New Roman" charset="0"/>
                <a:cs typeface="Times New Roman" charset="0"/>
              </a:rPr>
              <a:t>Start</a:t>
            </a: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flipV="1">
            <a:off x="4625975" y="1682750"/>
            <a:ext cx="165100" cy="158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272521" name="TextBox 28"/>
          <p:cNvSpPr txBox="1">
            <a:spLocks noChangeArrowheads="1"/>
          </p:cNvSpPr>
          <p:nvPr/>
        </p:nvSpPr>
        <p:spPr bwMode="auto">
          <a:xfrm>
            <a:off x="4200525" y="1830388"/>
            <a:ext cx="962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400" b="1">
                <a:latin typeface="Times New Roman" charset="0"/>
                <a:cs typeface="Times New Roman" charset="0"/>
              </a:rPr>
              <a:t>Approval</a:t>
            </a: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flipV="1">
            <a:off x="5154613" y="1682750"/>
            <a:ext cx="165100" cy="158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272523" name="TextBox 30"/>
          <p:cNvSpPr txBox="1">
            <a:spLocks noChangeArrowheads="1"/>
          </p:cNvSpPr>
          <p:nvPr/>
        </p:nvSpPr>
        <p:spPr bwMode="auto">
          <a:xfrm>
            <a:off x="4678363" y="1931988"/>
            <a:ext cx="1177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1400" b="1">
                <a:latin typeface="Times New Roman" charset="0"/>
                <a:cs typeface="Times New Roman" charset="0"/>
              </a:rPr>
              <a:t>Start</a:t>
            </a:r>
          </a:p>
          <a:p>
            <a:pPr algn="ctr"/>
            <a:r>
              <a:rPr lang="en-US" altLang="zh-CN" sz="1400" b="1">
                <a:latin typeface="Times New Roman" charset="0"/>
                <a:cs typeface="Times New Roman" charset="0"/>
              </a:rPr>
              <a:t>construction</a:t>
            </a:r>
          </a:p>
        </p:txBody>
      </p:sp>
      <p:sp>
        <p:nvSpPr>
          <p:cNvPr id="32" name="等腰三角形 31"/>
          <p:cNvSpPr>
            <a:spLocks noChangeArrowheads="1"/>
          </p:cNvSpPr>
          <p:nvPr/>
        </p:nvSpPr>
        <p:spPr bwMode="auto">
          <a:xfrm flipV="1">
            <a:off x="6773863" y="1671638"/>
            <a:ext cx="166687" cy="1571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272525" name="TextBox 32"/>
          <p:cNvSpPr txBox="1">
            <a:spLocks noChangeArrowheads="1"/>
          </p:cNvSpPr>
          <p:nvPr/>
        </p:nvSpPr>
        <p:spPr bwMode="auto">
          <a:xfrm>
            <a:off x="6248400" y="1908175"/>
            <a:ext cx="1374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400" b="1">
                <a:latin typeface="Times New Roman" charset="0"/>
                <a:cs typeface="Times New Roman" charset="0"/>
              </a:rPr>
              <a:t>Commissioning</a:t>
            </a:r>
          </a:p>
        </p:txBody>
      </p:sp>
      <p:sp>
        <p:nvSpPr>
          <p:cNvPr id="34" name="等腰三角形 33"/>
          <p:cNvSpPr>
            <a:spLocks noChangeArrowheads="1"/>
          </p:cNvSpPr>
          <p:nvPr/>
        </p:nvSpPr>
        <p:spPr bwMode="auto">
          <a:xfrm flipV="1">
            <a:off x="8643938" y="1670050"/>
            <a:ext cx="166687" cy="1571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272527" name="TextBox 34"/>
          <p:cNvSpPr txBox="1">
            <a:spLocks noChangeArrowheads="1"/>
          </p:cNvSpPr>
          <p:nvPr/>
        </p:nvSpPr>
        <p:spPr bwMode="auto">
          <a:xfrm>
            <a:off x="8148638" y="1906588"/>
            <a:ext cx="1176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r>
              <a:rPr lang="en-US" altLang="zh-CN" sz="1400" b="1">
                <a:latin typeface="Times New Roman" charset="0"/>
                <a:cs typeface="Times New Roman" charset="0"/>
              </a:rPr>
              <a:t>Operation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4716463" y="6296025"/>
            <a:ext cx="541337" cy="19843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>
                <a:solidFill>
                  <a:srgbClr val="CCFF66"/>
                </a:solidFill>
                <a:latin typeface="Times New Roman" charset="0"/>
                <a:ea typeface="宋体" charset="0"/>
                <a:cs typeface="Times New Roman" charset="0"/>
              </a:rPr>
              <a:t>BP2</a:t>
            </a:r>
          </a:p>
        </p:txBody>
      </p:sp>
      <p:sp>
        <p:nvSpPr>
          <p:cNvPr id="39" name="矩形 38"/>
          <p:cNvSpPr/>
          <p:nvPr/>
        </p:nvSpPr>
        <p:spPr>
          <a:xfrm>
            <a:off x="5267325" y="6296025"/>
            <a:ext cx="1624013" cy="198438"/>
          </a:xfrm>
          <a:prstGeom prst="rect">
            <a:avLst/>
          </a:prstGeom>
          <a:solidFill>
            <a:srgbClr val="66FF66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>
                <a:solidFill>
                  <a:srgbClr val="00B050"/>
                </a:solidFill>
                <a:latin typeface="Times New Roman" charset="0"/>
                <a:ea typeface="宋体" charset="0"/>
                <a:cs typeface="Times New Roman" charset="0"/>
              </a:rPr>
              <a:t>BP3</a:t>
            </a:r>
          </a:p>
        </p:txBody>
      </p:sp>
      <p:sp>
        <p:nvSpPr>
          <p:cNvPr id="40" name="矩形 39"/>
          <p:cNvSpPr/>
          <p:nvPr/>
        </p:nvSpPr>
        <p:spPr>
          <a:xfrm>
            <a:off x="6892925" y="6296025"/>
            <a:ext cx="2082800" cy="198438"/>
          </a:xfrm>
          <a:prstGeom prst="rect">
            <a:avLst/>
          </a:prstGeom>
          <a:solidFill>
            <a:srgbClr val="CCFF66"/>
          </a:solidFill>
          <a:ln>
            <a:solidFill>
              <a:srgbClr val="CC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>
                <a:solidFill>
                  <a:srgbClr val="0070C0"/>
                </a:solidFill>
                <a:latin typeface="Times New Roman" charset="0"/>
                <a:ea typeface="宋体" charset="0"/>
                <a:cs typeface="Times New Roman" charset="0"/>
              </a:rPr>
              <a:t>BP4</a:t>
            </a:r>
          </a:p>
        </p:txBody>
      </p:sp>
      <p:sp>
        <p:nvSpPr>
          <p:cNvPr id="37" name="矩形 36"/>
          <p:cNvSpPr/>
          <p:nvPr/>
        </p:nvSpPr>
        <p:spPr>
          <a:xfrm>
            <a:off x="2035175" y="6296025"/>
            <a:ext cx="2665413" cy="19843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 b="1">
                <a:solidFill>
                  <a:srgbClr val="CCFF66"/>
                </a:solidFill>
                <a:latin typeface="Times New Roman" charset="0"/>
                <a:ea typeface="宋体" charset="0"/>
                <a:cs typeface="Times New Roman" charset="0"/>
              </a:rPr>
              <a:t>BP1</a:t>
            </a:r>
          </a:p>
        </p:txBody>
      </p:sp>
      <p:sp>
        <p:nvSpPr>
          <p:cNvPr id="272532" name="Line 6"/>
          <p:cNvSpPr>
            <a:spLocks noChangeShapeType="1"/>
          </p:cNvSpPr>
          <p:nvPr/>
        </p:nvSpPr>
        <p:spPr bwMode="auto">
          <a:xfrm>
            <a:off x="-19050" y="720725"/>
            <a:ext cx="9144000" cy="0"/>
          </a:xfrm>
          <a:prstGeom prst="line">
            <a:avLst/>
          </a:prstGeom>
          <a:noFill/>
          <a:ln w="34925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533" name="Rectangle 149"/>
          <p:cNvSpPr>
            <a:spLocks noChangeArrowheads="1"/>
          </p:cNvSpPr>
          <p:nvPr/>
        </p:nvSpPr>
        <p:spPr bwMode="auto">
          <a:xfrm>
            <a:off x="684213" y="-69850"/>
            <a:ext cx="80740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4400" b="1">
                <a:solidFill>
                  <a:srgbClr val="0000FF"/>
                </a:solidFill>
              </a:rPr>
              <a:t>The project schedule of HIAF </a:t>
            </a:r>
          </a:p>
        </p:txBody>
      </p:sp>
    </p:spTree>
    <p:extLst>
      <p:ext uri="{BB962C8B-B14F-4D97-AF65-F5344CB8AC3E}">
        <p14:creationId xmlns:p14="http://schemas.microsoft.com/office/powerpoint/2010/main" val="3221396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08050"/>
            <a:ext cx="8964613" cy="4319588"/>
          </a:xfrm>
        </p:spPr>
        <p:txBody>
          <a:bodyPr/>
          <a:lstStyle/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We seek international collaborations for key supporting technologies of HIAF.  </a:t>
            </a:r>
          </a:p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The total budget of HIAF is about </a:t>
            </a:r>
            <a:r>
              <a:rPr lang="en-US" sz="2800" b="1">
                <a:solidFill>
                  <a:srgbClr val="000000"/>
                </a:solidFill>
                <a:latin typeface="Calibri" charset="0"/>
              </a:rPr>
              <a:t>$</a:t>
            </a:r>
            <a:r>
              <a:rPr lang="en-US" sz="2800" b="1">
                <a:latin typeface="Calibri" charset="0"/>
              </a:rPr>
              <a:t> </a:t>
            </a:r>
            <a:r>
              <a:rPr lang="en-US" altLang="zh-CN" sz="2800" b="1">
                <a:latin typeface="Calibri" charset="0"/>
              </a:rPr>
              <a:t>380 million, if the EIC cost is included , the total budget is about </a:t>
            </a:r>
            <a:r>
              <a:rPr lang="en-US" sz="2800" b="1">
                <a:solidFill>
                  <a:srgbClr val="000000"/>
                </a:solidFill>
                <a:latin typeface="Calibri" charset="0"/>
              </a:rPr>
              <a:t>$</a:t>
            </a:r>
            <a:r>
              <a:rPr lang="en-US" sz="2800" b="1">
                <a:latin typeface="Calibri" charset="0"/>
              </a:rPr>
              <a:t> </a:t>
            </a:r>
            <a:r>
              <a:rPr lang="en-US" altLang="zh-CN" sz="2800" b="1">
                <a:latin typeface="Calibri" charset="0"/>
              </a:rPr>
              <a:t>500 million.</a:t>
            </a:r>
          </a:p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The timing of HIAF construction depends on the design optimization and accelerator technology R&amp;D. We hope we can start construction in the end of 2014. Project completion is expected in 2022, managing to early completion in 2019.</a:t>
            </a:r>
          </a:p>
        </p:txBody>
      </p:sp>
      <p:sp>
        <p:nvSpPr>
          <p:cNvPr id="219145" name="Title 1"/>
          <p:cNvSpPr>
            <a:spLocks/>
          </p:cNvSpPr>
          <p:nvPr/>
        </p:nvSpPr>
        <p:spPr bwMode="auto">
          <a:xfrm>
            <a:off x="611188" y="6350"/>
            <a:ext cx="74898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b="1">
                <a:solidFill>
                  <a:srgbClr val="0000FF"/>
                </a:solidFill>
                <a:latin typeface="Arial Narrow" charset="0"/>
              </a:rPr>
              <a:t>Current status of HIAF </a:t>
            </a:r>
          </a:p>
        </p:txBody>
      </p:sp>
      <p:sp>
        <p:nvSpPr>
          <p:cNvPr id="219147" name="Line 6"/>
          <p:cNvSpPr>
            <a:spLocks noChangeShapeType="1"/>
          </p:cNvSpPr>
          <p:nvPr/>
        </p:nvSpPr>
        <p:spPr bwMode="auto">
          <a:xfrm>
            <a:off x="-19050" y="720725"/>
            <a:ext cx="9144000" cy="0"/>
          </a:xfrm>
          <a:prstGeom prst="line">
            <a:avLst/>
          </a:prstGeom>
          <a:noFill/>
          <a:ln w="34925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34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Initiatives other than China and JLab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FermiLab</a:t>
            </a:r>
            <a:r>
              <a:rPr lang="en-US" dirty="0" smtClean="0"/>
              <a:t>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olarized </a:t>
            </a:r>
            <a:r>
              <a:rPr lang="en-US" dirty="0" err="1" smtClean="0"/>
              <a:t>Drell</a:t>
            </a:r>
            <a:r>
              <a:rPr lang="en-US" dirty="0" smtClean="0"/>
              <a:t>-Yan</a:t>
            </a:r>
          </a:p>
          <a:p>
            <a:r>
              <a:rPr lang="en-US" dirty="0" smtClean="0"/>
              <a:t>COMPASS</a:t>
            </a:r>
          </a:p>
          <a:p>
            <a:pPr lvl="1"/>
            <a:r>
              <a:rPr lang="en-US" dirty="0" err="1" smtClean="0"/>
              <a:t>Drell</a:t>
            </a:r>
            <a:r>
              <a:rPr lang="en-US" dirty="0" smtClean="0"/>
              <a:t>-Yan</a:t>
            </a:r>
          </a:p>
          <a:p>
            <a:pPr lvl="1"/>
            <a:r>
              <a:rPr lang="en-US" dirty="0" smtClean="0"/>
              <a:t>DVCS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893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048000" cy="581025"/>
          </a:xfrm>
        </p:spPr>
        <p:txBody>
          <a:bodyPr/>
          <a:lstStyle/>
          <a:p>
            <a:r>
              <a:rPr lang="en-US" sz="2400" b="1">
                <a:latin typeface="Calibri" charset="0"/>
              </a:rPr>
              <a:t>P-1039 Collaboration: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10F6B1-192B-C749-ACB0-7F8BD5F2D1D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2016125" y="107950"/>
            <a:ext cx="8288338" cy="664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200"/>
              <a:t>D. Geesaman, P. Reimer</a:t>
            </a:r>
          </a:p>
          <a:p>
            <a:pPr algn="ctr"/>
            <a:r>
              <a:rPr lang="en-US" sz="1200" i="1"/>
              <a:t>Argonne National Laboratory, Argonne, IL 60439</a:t>
            </a:r>
            <a:endParaRPr lang="en-US" sz="1200"/>
          </a:p>
          <a:p>
            <a:pPr algn="ctr"/>
            <a:r>
              <a:rPr lang="en-US" sz="1200"/>
              <a:t>C. Brown , D. Christian</a:t>
            </a:r>
          </a:p>
          <a:p>
            <a:pPr algn="ctr"/>
            <a:r>
              <a:rPr lang="en-US" sz="1200" i="1"/>
              <a:t>Fermi National Accelerator Laboratory, Batavia IL 60510</a:t>
            </a:r>
            <a:endParaRPr lang="en-US" sz="1200"/>
          </a:p>
          <a:p>
            <a:pPr algn="ctr"/>
            <a:r>
              <a:rPr lang="en-US" sz="1200"/>
              <a:t>M. Diefenthaler, J.-C. Peng</a:t>
            </a:r>
          </a:p>
          <a:p>
            <a:pPr algn="ctr"/>
            <a:r>
              <a:rPr lang="en-US" sz="1200" i="1"/>
              <a:t>University of Illinois, Urbana, IL 61081</a:t>
            </a:r>
            <a:endParaRPr lang="en-US" sz="1200"/>
          </a:p>
          <a:p>
            <a:pPr algn="ctr"/>
            <a:r>
              <a:rPr lang="en-US" sz="1200"/>
              <a:t>W.-C. Chang, Y.-C. Chen</a:t>
            </a:r>
          </a:p>
          <a:p>
            <a:pPr algn="ctr"/>
            <a:r>
              <a:rPr lang="en-US" sz="1200" i="1"/>
              <a:t>Institute of Physics, Academia Sinica, Taiwan </a:t>
            </a:r>
            <a:endParaRPr lang="en-US" sz="1200"/>
          </a:p>
          <a:p>
            <a:pPr algn="ctr"/>
            <a:r>
              <a:rPr lang="en-US" sz="1200"/>
              <a:t>S. Sawada</a:t>
            </a:r>
          </a:p>
          <a:p>
            <a:pPr algn="ctr"/>
            <a:r>
              <a:rPr lang="en-US" sz="1200" i="1"/>
              <a:t>KEK, Tsukuba, Ibaraki 305-0801, Japan</a:t>
            </a:r>
            <a:endParaRPr lang="en-US" sz="1200"/>
          </a:p>
          <a:p>
            <a:pPr algn="ctr"/>
            <a:r>
              <a:rPr lang="en-US" sz="1200"/>
              <a:t>T.-H. Chang</a:t>
            </a:r>
          </a:p>
          <a:p>
            <a:pPr algn="ctr"/>
            <a:r>
              <a:rPr lang="en-US" sz="1200" i="1"/>
              <a:t>Ling-Tung University, Taiwan</a:t>
            </a:r>
            <a:endParaRPr lang="en-US" sz="1200"/>
          </a:p>
          <a:p>
            <a:pPr algn="ctr"/>
            <a:r>
              <a:rPr lang="en-US" sz="1200"/>
              <a:t>J. Huang, X. Jiang, M. Leitch, A. Klein, K. Liu, M. Liu, P. McGaughey</a:t>
            </a:r>
          </a:p>
          <a:p>
            <a:pPr algn="ctr"/>
            <a:r>
              <a:rPr lang="en-US" sz="1200" i="1"/>
              <a:t>Los Alamos National Laboratory, Los Alamos, NM 87545</a:t>
            </a:r>
            <a:endParaRPr lang="en-US" sz="1200"/>
          </a:p>
          <a:p>
            <a:pPr algn="ctr"/>
            <a:r>
              <a:rPr lang="en-US" sz="1200"/>
              <a:t>E. Beise, K. Nakahara</a:t>
            </a:r>
          </a:p>
          <a:p>
            <a:pPr algn="ctr"/>
            <a:r>
              <a:rPr lang="en-US" sz="1200" i="1"/>
              <a:t>University of Maryland, College Park, MD 20742 </a:t>
            </a:r>
            <a:endParaRPr lang="en-US" sz="1200"/>
          </a:p>
          <a:p>
            <a:pPr algn="ctr"/>
            <a:r>
              <a:rPr lang="en-US" sz="1200"/>
              <a:t>C. Aidala, W. Lorenzon, R. Raymond</a:t>
            </a:r>
          </a:p>
          <a:p>
            <a:pPr algn="ctr"/>
            <a:r>
              <a:rPr lang="en-US" sz="1200" i="1"/>
              <a:t>University of Michigan, Ann Arbor, MI 48109-1040</a:t>
            </a:r>
            <a:endParaRPr lang="en-US" sz="1200"/>
          </a:p>
          <a:p>
            <a:pPr algn="ctr"/>
            <a:r>
              <a:rPr lang="en-US" sz="1200"/>
              <a:t>T. Badman, E. Long, K. Slifer, R. Zielinski</a:t>
            </a:r>
          </a:p>
          <a:p>
            <a:pPr algn="ctr"/>
            <a:r>
              <a:rPr lang="en-US" sz="1200" i="1"/>
              <a:t>University of New Hampshire, Durham, NH 03824</a:t>
            </a:r>
            <a:endParaRPr lang="en-US" sz="1200"/>
          </a:p>
          <a:p>
            <a:pPr algn="ctr"/>
            <a:r>
              <a:rPr lang="en-US" sz="1200"/>
              <a:t>R.-S. Guo</a:t>
            </a:r>
          </a:p>
          <a:p>
            <a:pPr algn="ctr"/>
            <a:r>
              <a:rPr lang="en-US" sz="1200" i="1"/>
              <a:t>National Kaohsiung Normal University, Taiwan</a:t>
            </a:r>
            <a:endParaRPr lang="en-US" sz="1200"/>
          </a:p>
          <a:p>
            <a:pPr algn="ctr"/>
            <a:r>
              <a:rPr lang="en-US" sz="1200"/>
              <a:t>Y. Goto</a:t>
            </a:r>
          </a:p>
          <a:p>
            <a:pPr algn="ctr"/>
            <a:r>
              <a:rPr lang="en-US" sz="1200" i="1"/>
              <a:t>RIKEN, Wako, Saitama 351-01, Japan</a:t>
            </a:r>
            <a:endParaRPr lang="en-US" sz="1200"/>
          </a:p>
          <a:p>
            <a:pPr algn="ctr"/>
            <a:r>
              <a:rPr lang="en-US" sz="1200"/>
              <a:t>L. El Fassi, R. Gilman, K. Myers, R. Ransome, A. Tadepalli, B. Tice</a:t>
            </a:r>
          </a:p>
          <a:p>
            <a:pPr algn="ctr"/>
            <a:r>
              <a:rPr lang="en-US" sz="1200" i="1"/>
              <a:t>Rutgers University, Rutgers NJ 08544</a:t>
            </a:r>
            <a:endParaRPr lang="en-US" sz="1200"/>
          </a:p>
          <a:p>
            <a:pPr algn="ctr"/>
            <a:r>
              <a:rPr lang="en-US" sz="1200"/>
              <a:t>J.-P. Chen, C. Keith</a:t>
            </a:r>
          </a:p>
          <a:p>
            <a:pPr algn="ctr"/>
            <a:r>
              <a:rPr lang="en-US" sz="1200" i="1"/>
              <a:t>Thomas Jefferson National Accelerator Facility, Newport News, VA 23606</a:t>
            </a:r>
            <a:endParaRPr lang="en-US" sz="1200"/>
          </a:p>
          <a:p>
            <a:pPr algn="ctr"/>
            <a:r>
              <a:rPr lang="en-US" sz="1200"/>
              <a:t>K. Nakano, T.-A. Shibata</a:t>
            </a:r>
          </a:p>
          <a:p>
            <a:pPr algn="ctr"/>
            <a:r>
              <a:rPr lang="en-US" sz="1200" i="1"/>
              <a:t>Tokyo Institute of Technology, Tokyo 152-8551, Japan</a:t>
            </a:r>
            <a:endParaRPr lang="en-US" sz="1200"/>
          </a:p>
          <a:p>
            <a:pPr algn="ctr"/>
            <a:r>
              <a:rPr lang="en-US" sz="1200"/>
              <a:t>D. Crabb, D. Day, D. Keller, O. Rondon</a:t>
            </a:r>
          </a:p>
          <a:p>
            <a:pPr algn="ctr"/>
            <a:r>
              <a:rPr lang="en-US" sz="1200" i="1"/>
              <a:t>University of Virginia, Charlottesville, VA 22904</a:t>
            </a:r>
            <a:endParaRPr lang="en-US" sz="1200"/>
          </a:p>
          <a:p>
            <a:pPr algn="ctr"/>
            <a:r>
              <a:rPr lang="en-US" sz="1200"/>
              <a:t>N. Doshita, Y. Miyachi</a:t>
            </a:r>
          </a:p>
          <a:p>
            <a:pPr algn="ctr"/>
            <a:r>
              <a:rPr lang="en-US" sz="1200" i="1"/>
              <a:t>Yamagata University, Yamagata 990-8560, Japan</a:t>
            </a:r>
            <a:endParaRPr lang="en-US" sz="1200"/>
          </a:p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6838" y="4489450"/>
            <a:ext cx="40560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Collaboration includes experts 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>
                <a:latin typeface="+mn-lt"/>
                <a:ea typeface="+mn-ea"/>
                <a:cs typeface="+mn-cs"/>
              </a:rPr>
              <a:t>Drell</a:t>
            </a:r>
            <a:r>
              <a:rPr lang="en-US" dirty="0">
                <a:latin typeface="+mn-lt"/>
                <a:ea typeface="+mn-ea"/>
                <a:cs typeface="+mn-cs"/>
              </a:rPr>
              <a:t>-</a:t>
            </a:r>
            <a:r>
              <a:rPr lang="en-US" dirty="0">
                <a:latin typeface="+mn-lt"/>
                <a:ea typeface="+mn-ea"/>
                <a:cs typeface="+mn-cs"/>
              </a:rPr>
              <a:t>Y</a:t>
            </a:r>
            <a:r>
              <a:rPr lang="en-US" dirty="0">
                <a:latin typeface="+mn-lt"/>
                <a:ea typeface="+mn-ea"/>
                <a:cs typeface="+mn-cs"/>
              </a:rPr>
              <a:t>an: E772, E866, E906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Polarized target: BNL, SLAC, </a:t>
            </a:r>
            <a:r>
              <a:rPr lang="en-US" dirty="0" err="1">
                <a:latin typeface="+mn-lt"/>
                <a:ea typeface="+mn-ea"/>
                <a:cs typeface="+mn-cs"/>
              </a:rPr>
              <a:t>JLab</a:t>
            </a:r>
            <a:r>
              <a:rPr lang="en-US" dirty="0">
                <a:latin typeface="+mn-lt"/>
                <a:ea typeface="+mn-ea"/>
                <a:cs typeface="+mn-cs"/>
              </a:rPr>
              <a:t>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Spin experiments: </a:t>
            </a:r>
            <a:r>
              <a:rPr lang="en-US" dirty="0" err="1">
                <a:latin typeface="+mn-lt"/>
                <a:ea typeface="+mn-ea"/>
                <a:cs typeface="+mn-cs"/>
              </a:rPr>
              <a:t>JLab</a:t>
            </a:r>
            <a:r>
              <a:rPr lang="en-US" dirty="0">
                <a:latin typeface="+mn-lt"/>
                <a:ea typeface="+mn-ea"/>
                <a:cs typeface="+mn-cs"/>
              </a:rPr>
              <a:t>, HERMES, RHIC</a:t>
            </a: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96838" y="628650"/>
            <a:ext cx="3216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600" b="1"/>
              <a:t>Co-Spokespersons: A. Klein, X. Jiang </a:t>
            </a:r>
            <a:r>
              <a:rPr lang="en-US" sz="1600"/>
              <a:t>Los Alamos National Laboratory </a:t>
            </a:r>
          </a:p>
        </p:txBody>
      </p:sp>
      <p:pic>
        <p:nvPicPr>
          <p:cNvPr id="2867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4000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8" descr="mag_wor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2982913"/>
            <a:ext cx="862013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TextBox 5"/>
          <p:cNvSpPr txBox="1">
            <a:spLocks noChangeArrowheads="1"/>
          </p:cNvSpPr>
          <p:nvPr/>
        </p:nvSpPr>
        <p:spPr bwMode="auto">
          <a:xfrm>
            <a:off x="1104900" y="3271838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>
                <a:latin typeface="Zapf Dingbats" charset="0"/>
                <a:cs typeface="Zapf Dingbats" charset="0"/>
                <a:sym typeface="Zapf Dingbats" charset="0"/>
              </a:rPr>
              <a:t>✚</a:t>
            </a:r>
            <a:endParaRPr lang="en-US" sz="2400"/>
          </a:p>
        </p:txBody>
      </p:sp>
      <p:sp>
        <p:nvSpPr>
          <p:cNvPr id="10" name="Date Placeholder 9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51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BESIII</a:t>
            </a:r>
            <a:endParaRPr lang="en-US" dirty="0"/>
          </a:p>
        </p:txBody>
      </p:sp>
      <p:pic>
        <p:nvPicPr>
          <p:cNvPr id="6" name="Picture 5" descr="BESIII-huangshan2013_liubj_f 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BESIII-huangshan2013_liubj_f 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93" b="56530"/>
          <a:stretch/>
        </p:blipFill>
        <p:spPr>
          <a:xfrm>
            <a:off x="0" y="3876842"/>
            <a:ext cx="4371474" cy="298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879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1263650"/>
            <a:ext cx="2112963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7F2385-1313-454D-AC1F-E81824797AF9}" type="slidenum">
              <a:rPr lang="en-US"/>
              <a:pPr>
                <a:defRPr/>
              </a:pPr>
              <a:t>30</a:t>
            </a:fld>
            <a:endParaRPr lang="en-US"/>
          </a:p>
        </p:txBody>
      </p:sp>
      <p:grpSp>
        <p:nvGrpSpPr>
          <p:cNvPr id="29699" name="Group 22"/>
          <p:cNvGrpSpPr>
            <a:grpSpLocks noChangeAspect="1"/>
          </p:cNvGrpSpPr>
          <p:nvPr/>
        </p:nvGrpSpPr>
        <p:grpSpPr bwMode="auto">
          <a:xfrm>
            <a:off x="5635625" y="514350"/>
            <a:ext cx="3319463" cy="5486400"/>
            <a:chOff x="4886332" y="-19747"/>
            <a:chExt cx="4112592" cy="6797205"/>
          </a:xfrm>
        </p:grpSpPr>
        <p:pic>
          <p:nvPicPr>
            <p:cNvPr id="29729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856" y="4272714"/>
              <a:ext cx="3855067" cy="250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0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332" y="-19747"/>
              <a:ext cx="4112592" cy="4384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itle 4"/>
          <p:cNvSpPr txBox="1">
            <a:spLocks/>
          </p:cNvSpPr>
          <p:nvPr/>
        </p:nvSpPr>
        <p:spPr>
          <a:xfrm>
            <a:off x="546100" y="-68263"/>
            <a:ext cx="8624888" cy="727076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2400" dirty="0" err="1" smtClean="0">
                <a:solidFill>
                  <a:srgbClr val="3366FF"/>
                </a:solidFill>
                <a:latin typeface="Tekton Pro Bold"/>
                <a:cs typeface="Tekton Pro Bold"/>
              </a:rPr>
              <a:t>Drell</a:t>
            </a:r>
            <a:r>
              <a:rPr lang="en-US" sz="2400" dirty="0" smtClean="0">
                <a:solidFill>
                  <a:srgbClr val="3366FF"/>
                </a:solidFill>
                <a:latin typeface="Tekton Pro Bold"/>
                <a:cs typeface="Tekton Pro Bold"/>
              </a:rPr>
              <a:t>-Yan at </a:t>
            </a:r>
            <a:r>
              <a:rPr lang="en-US" sz="2400" dirty="0" err="1" smtClean="0">
                <a:solidFill>
                  <a:srgbClr val="3366FF"/>
                </a:solidFill>
                <a:latin typeface="Tekton Pro Bold"/>
                <a:cs typeface="Tekton Pro Bold"/>
              </a:rPr>
              <a:t>SeaQuest</a:t>
            </a:r>
            <a:r>
              <a:rPr lang="en-US" sz="2400" dirty="0" smtClean="0">
                <a:solidFill>
                  <a:srgbClr val="3366FF"/>
                </a:solidFill>
                <a:latin typeface="Tekton Pro Bold"/>
                <a:cs typeface="Tekton Pro Bold"/>
              </a:rPr>
              <a:t> (E906):  a Clean Access to Sea Quark</a:t>
            </a:r>
            <a:endParaRPr lang="en-US" sz="2400" dirty="0">
              <a:solidFill>
                <a:srgbClr val="3366FF"/>
              </a:solidFill>
              <a:latin typeface="Tekton Pro Bold"/>
              <a:cs typeface="Tekton Pro Bold"/>
            </a:endParaRPr>
          </a:p>
        </p:txBody>
      </p:sp>
      <p:grpSp>
        <p:nvGrpSpPr>
          <p:cNvPr id="29701" name="Group 12"/>
          <p:cNvGrpSpPr>
            <a:grpSpLocks/>
          </p:cNvGrpSpPr>
          <p:nvPr/>
        </p:nvGrpSpPr>
        <p:grpSpPr bwMode="auto">
          <a:xfrm>
            <a:off x="228600" y="2295525"/>
            <a:ext cx="4000500" cy="3508375"/>
            <a:chOff x="503841" y="1684025"/>
            <a:chExt cx="4109605" cy="4123763"/>
          </a:xfrm>
        </p:grpSpPr>
        <p:pic>
          <p:nvPicPr>
            <p:cNvPr id="29727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841" y="1701800"/>
              <a:ext cx="4096560" cy="410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8" name="TextBox 14"/>
            <p:cNvSpPr txBox="1">
              <a:spLocks noChangeArrowheads="1"/>
            </p:cNvSpPr>
            <p:nvPr/>
          </p:nvSpPr>
          <p:spPr bwMode="auto">
            <a:xfrm>
              <a:off x="3617925" y="1684025"/>
              <a:ext cx="995521" cy="361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400"/>
                <a:t>projected</a:t>
              </a:r>
            </a:p>
          </p:txBody>
        </p:sp>
      </p:grpSp>
      <p:grpSp>
        <p:nvGrpSpPr>
          <p:cNvPr id="29702" name="Group 23"/>
          <p:cNvGrpSpPr>
            <a:grpSpLocks noChangeAspect="1"/>
          </p:cNvGrpSpPr>
          <p:nvPr/>
        </p:nvGrpSpPr>
        <p:grpSpPr bwMode="auto">
          <a:xfrm>
            <a:off x="114300" y="628650"/>
            <a:ext cx="5805488" cy="728663"/>
            <a:chOff x="297663" y="684049"/>
            <a:chExt cx="4516957" cy="567618"/>
          </a:xfrm>
        </p:grpSpPr>
        <p:grpSp>
          <p:nvGrpSpPr>
            <p:cNvPr id="29722" name="Group 7"/>
            <p:cNvGrpSpPr>
              <a:grpSpLocks/>
            </p:cNvGrpSpPr>
            <p:nvPr/>
          </p:nvGrpSpPr>
          <p:grpSpPr bwMode="auto">
            <a:xfrm>
              <a:off x="297663" y="684049"/>
              <a:ext cx="4516957" cy="567618"/>
              <a:chOff x="284963" y="3381060"/>
              <a:chExt cx="4516957" cy="567618"/>
            </a:xfrm>
          </p:grpSpPr>
          <p:pic>
            <p:nvPicPr>
              <p:cNvPr id="29724" name="Picture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963" y="3381060"/>
                <a:ext cx="4516957" cy="567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" name="Straight Connector 8"/>
              <p:cNvCxnSpPr/>
              <p:nvPr/>
            </p:nvCxnSpPr>
            <p:spPr>
              <a:xfrm flipV="1">
                <a:off x="3768096" y="3491121"/>
                <a:ext cx="1033824" cy="25227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760685" y="3525747"/>
                <a:ext cx="1033824" cy="25227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4201984" y="962293"/>
              <a:ext cx="526175" cy="2869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small</a:t>
              </a:r>
              <a:endParaRPr lang="en-US" dirty="0">
                <a:solidFill>
                  <a:schemeClr val="accent3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9703" name="Picture 1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2470150"/>
            <a:ext cx="2127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Box 20"/>
          <p:cNvSpPr txBox="1">
            <a:spLocks noChangeArrowheads="1"/>
          </p:cNvSpPr>
          <p:nvPr/>
        </p:nvSpPr>
        <p:spPr bwMode="auto">
          <a:xfrm>
            <a:off x="2489200" y="1265238"/>
            <a:ext cx="1150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target  sea quark</a:t>
            </a:r>
          </a:p>
        </p:txBody>
      </p:sp>
      <p:sp>
        <p:nvSpPr>
          <p:cNvPr id="29705" name="TextBox 21"/>
          <p:cNvSpPr txBox="1">
            <a:spLocks noChangeArrowheads="1"/>
          </p:cNvSpPr>
          <p:nvPr/>
        </p:nvSpPr>
        <p:spPr bwMode="auto">
          <a:xfrm>
            <a:off x="3670300" y="1298575"/>
            <a:ext cx="171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0000FF"/>
                </a:solidFill>
              </a:rPr>
              <a:t>beam valence quark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2832100" y="1093788"/>
            <a:ext cx="292100" cy="2635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3835400" y="1093788"/>
            <a:ext cx="266700" cy="26352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ight Brace 28"/>
          <p:cNvSpPr/>
          <p:nvPr/>
        </p:nvSpPr>
        <p:spPr>
          <a:xfrm rot="5400000">
            <a:off x="1883569" y="5134769"/>
            <a:ext cx="381000" cy="1236662"/>
          </a:xfrm>
          <a:prstGeom prst="rightBrace">
            <a:avLst/>
          </a:prstGeom>
          <a:ln w="381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09" name="TextBox 29"/>
          <p:cNvSpPr txBox="1">
            <a:spLocks noChangeArrowheads="1"/>
          </p:cNvSpPr>
          <p:nvPr/>
        </p:nvSpPr>
        <p:spPr bwMode="auto">
          <a:xfrm>
            <a:off x="63500" y="5822950"/>
            <a:ext cx="359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b="1"/>
              <a:t>Strong flavor asymmetry in the sea.</a:t>
            </a:r>
          </a:p>
        </p:txBody>
      </p:sp>
      <p:pic>
        <p:nvPicPr>
          <p:cNvPr id="29710" name="Picture 30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49450"/>
            <a:ext cx="1778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357688" y="1905000"/>
            <a:ext cx="11842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dominates</a:t>
            </a:r>
            <a:endParaRPr lang="en-US" dirty="0">
              <a:solidFill>
                <a:schemeClr val="accent3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712" name="TextBox 32"/>
          <p:cNvSpPr txBox="1">
            <a:spLocks noChangeArrowheads="1"/>
          </p:cNvSpPr>
          <p:nvPr/>
        </p:nvSpPr>
        <p:spPr bwMode="auto">
          <a:xfrm>
            <a:off x="3378200" y="5427663"/>
            <a:ext cx="823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/>
              <a:t>x</a:t>
            </a:r>
            <a:r>
              <a:rPr lang="en-US" sz="2400" baseline="-25000"/>
              <a:t>target</a:t>
            </a:r>
          </a:p>
        </p:txBody>
      </p:sp>
      <p:sp>
        <p:nvSpPr>
          <p:cNvPr id="29713" name="Rectangle 33"/>
          <p:cNvSpPr>
            <a:spLocks noChangeArrowheads="1"/>
          </p:cNvSpPr>
          <p:nvPr/>
        </p:nvSpPr>
        <p:spPr bwMode="auto">
          <a:xfrm>
            <a:off x="76200" y="6127750"/>
            <a:ext cx="9029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Could sea quarks carry a significant amount of angular momentum ? </a:t>
            </a:r>
          </a:p>
        </p:txBody>
      </p:sp>
      <p:sp>
        <p:nvSpPr>
          <p:cNvPr id="29714" name="TextBox 1"/>
          <p:cNvSpPr txBox="1">
            <a:spLocks noChangeArrowheads="1"/>
          </p:cNvSpPr>
          <p:nvPr/>
        </p:nvSpPr>
        <p:spPr bwMode="auto">
          <a:xfrm>
            <a:off x="6261100" y="617538"/>
            <a:ext cx="1308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Accepted Events</a:t>
            </a:r>
          </a:p>
        </p:txBody>
      </p:sp>
      <p:sp>
        <p:nvSpPr>
          <p:cNvPr id="29715" name="TextBox 4"/>
          <p:cNvSpPr txBox="1">
            <a:spLocks noChangeArrowheads="1"/>
          </p:cNvSpPr>
          <p:nvPr/>
        </p:nvSpPr>
        <p:spPr bwMode="auto">
          <a:xfrm>
            <a:off x="7824788" y="4081463"/>
            <a:ext cx="134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400"/>
              <a:t>Quark Distribution</a:t>
            </a:r>
          </a:p>
        </p:txBody>
      </p:sp>
      <p:sp>
        <p:nvSpPr>
          <p:cNvPr id="29716" name="TextBox 11"/>
          <p:cNvSpPr txBox="1">
            <a:spLocks noChangeArrowheads="1"/>
          </p:cNvSpPr>
          <p:nvPr/>
        </p:nvSpPr>
        <p:spPr bwMode="auto">
          <a:xfrm>
            <a:off x="8181975" y="3603625"/>
            <a:ext cx="788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/>
              <a:t>x</a:t>
            </a:r>
            <a:r>
              <a:rPr lang="en-US" sz="2400" baseline="-25000"/>
              <a:t>beam</a:t>
            </a:r>
          </a:p>
        </p:txBody>
      </p:sp>
      <p:sp>
        <p:nvSpPr>
          <p:cNvPr id="29717" name="TextBox 17"/>
          <p:cNvSpPr txBox="1">
            <a:spLocks noChangeArrowheads="1"/>
          </p:cNvSpPr>
          <p:nvPr/>
        </p:nvSpPr>
        <p:spPr bwMode="auto">
          <a:xfrm rot="-5400000">
            <a:off x="5238751" y="2481262"/>
            <a:ext cx="823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>
                <a:solidFill>
                  <a:srgbClr val="FF0000"/>
                </a:solidFill>
              </a:rPr>
              <a:t>x</a:t>
            </a:r>
            <a:r>
              <a:rPr lang="en-US" sz="2400" baseline="-25000">
                <a:solidFill>
                  <a:srgbClr val="FF0000"/>
                </a:solidFill>
              </a:rPr>
              <a:t>target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635625" y="1944688"/>
            <a:ext cx="207963" cy="36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Rectangle 34"/>
          <p:cNvSpPr/>
          <p:nvPr/>
        </p:nvSpPr>
        <p:spPr>
          <a:xfrm rot="5400000">
            <a:off x="7465218" y="3745707"/>
            <a:ext cx="207963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79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BB6FE-A2DC-054D-B470-CF2E44B3673B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30722" name="Title 4"/>
          <p:cNvSpPr txBox="1">
            <a:spLocks/>
          </p:cNvSpPr>
          <p:nvPr/>
        </p:nvSpPr>
        <p:spPr bwMode="auto">
          <a:xfrm>
            <a:off x="163513" y="61913"/>
            <a:ext cx="8929687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>
                <a:solidFill>
                  <a:srgbClr val="3366FF"/>
                </a:solidFill>
                <a:latin typeface="Tekton Pro Bold" charset="0"/>
                <a:cs typeface="Tekton Pro Bold" charset="0"/>
              </a:rPr>
              <a:t>The meson cloud model explains the flavor asymmetry in the sea, and requires quarks to carry angular momentum.    </a:t>
            </a:r>
          </a:p>
        </p:txBody>
      </p:sp>
      <p:grpSp>
        <p:nvGrpSpPr>
          <p:cNvPr id="30723" name="Group 5"/>
          <p:cNvGrpSpPr>
            <a:grpSpLocks/>
          </p:cNvGrpSpPr>
          <p:nvPr/>
        </p:nvGrpSpPr>
        <p:grpSpPr bwMode="auto">
          <a:xfrm>
            <a:off x="38100" y="1489075"/>
            <a:ext cx="4762500" cy="4441825"/>
            <a:chOff x="42705" y="1748181"/>
            <a:chExt cx="5366753" cy="5098414"/>
          </a:xfrm>
        </p:grpSpPr>
        <p:pic>
          <p:nvPicPr>
            <p:cNvPr id="30733" name="Picture 6" descr="000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05" y="1748181"/>
              <a:ext cx="5366753" cy="509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TextBox 2"/>
            <p:cNvSpPr txBox="1">
              <a:spLocks noChangeArrowheads="1"/>
            </p:cNvSpPr>
            <p:nvPr/>
          </p:nvSpPr>
          <p:spPr bwMode="auto">
            <a:xfrm>
              <a:off x="3352800" y="3124200"/>
              <a:ext cx="5351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3000" b="1">
                  <a:solidFill>
                    <a:schemeClr val="bg1"/>
                  </a:solidFill>
                </a:rPr>
                <a:t>π</a:t>
              </a:r>
              <a:r>
                <a:rPr lang="en-US" sz="3000" b="1" baseline="30000">
                  <a:solidFill>
                    <a:schemeClr val="bg1"/>
                  </a:solidFill>
                </a:rPr>
                <a:t>+</a:t>
              </a:r>
            </a:p>
          </p:txBody>
        </p:sp>
      </p:grpSp>
      <p:sp>
        <p:nvSpPr>
          <p:cNvPr id="30724" name="TextBox 9"/>
          <p:cNvSpPr txBox="1">
            <a:spLocks noChangeArrowheads="1"/>
          </p:cNvSpPr>
          <p:nvPr/>
        </p:nvSpPr>
        <p:spPr bwMode="auto">
          <a:xfrm>
            <a:off x="138113" y="941388"/>
            <a:ext cx="3106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800"/>
              <a:t>|p&gt;=p + Nπ + Δπ +…</a:t>
            </a:r>
          </a:p>
        </p:txBody>
      </p:sp>
      <p:sp>
        <p:nvSpPr>
          <p:cNvPr id="30725" name="TextBox 10"/>
          <p:cNvSpPr txBox="1">
            <a:spLocks noChangeArrowheads="1"/>
          </p:cNvSpPr>
          <p:nvPr/>
        </p:nvSpPr>
        <p:spPr bwMode="auto">
          <a:xfrm>
            <a:off x="5314950" y="912813"/>
            <a:ext cx="37719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200"/>
              <a:t>Pions J</a:t>
            </a:r>
            <a:r>
              <a:rPr lang="en-US" sz="2200" baseline="30000"/>
              <a:t>p</a:t>
            </a:r>
            <a:r>
              <a:rPr lang="en-US" sz="2200"/>
              <a:t>=0</a:t>
            </a:r>
            <a:r>
              <a:rPr lang="en-US" sz="2200" baseline="30000"/>
              <a:t>-</a:t>
            </a:r>
            <a:r>
              <a:rPr lang="en-US" sz="2200"/>
              <a:t> Negative Parity</a:t>
            </a:r>
          </a:p>
          <a:p>
            <a:r>
              <a:rPr lang="en-US" sz="2200"/>
              <a:t>Need </a:t>
            </a:r>
            <a:r>
              <a:rPr lang="en-US" sz="2200" b="1">
                <a:solidFill>
                  <a:srgbClr val="FF0000"/>
                </a:solidFill>
              </a:rPr>
              <a:t>L=1</a:t>
            </a:r>
            <a:r>
              <a:rPr lang="en-US" sz="2200"/>
              <a:t> to get proton’s J</a:t>
            </a:r>
            <a:r>
              <a:rPr lang="en-US" sz="2200" baseline="30000"/>
              <a:t>p</a:t>
            </a:r>
            <a:r>
              <a:rPr lang="en-US" sz="2200"/>
              <a:t>=½</a:t>
            </a:r>
            <a:r>
              <a:rPr lang="en-US" sz="2200" baseline="30000"/>
              <a:t>+</a:t>
            </a:r>
            <a:r>
              <a:rPr lang="en-US" sz="2200">
                <a:latin typeface="Wingdings" charset="0"/>
                <a:cs typeface="Wingdings" charset="0"/>
                <a:sym typeface="Wingdings" charset="0"/>
              </a:rPr>
              <a:t> </a:t>
            </a:r>
            <a:endParaRPr lang="en-US" sz="2200"/>
          </a:p>
        </p:txBody>
      </p:sp>
      <p:pic>
        <p:nvPicPr>
          <p:cNvPr id="30726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0" y="1727200"/>
            <a:ext cx="193675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1711325"/>
            <a:ext cx="17970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4" descr="0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0" y="2827338"/>
            <a:ext cx="3967163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Rectangle 15"/>
          <p:cNvSpPr>
            <a:spLocks noChangeArrowheads="1"/>
          </p:cNvSpPr>
          <p:nvPr/>
        </p:nvSpPr>
        <p:spPr bwMode="auto">
          <a:xfrm>
            <a:off x="1103313" y="6078538"/>
            <a:ext cx="7394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Sea quarks should carry orbital angular momentum. </a:t>
            </a:r>
          </a:p>
        </p:txBody>
      </p:sp>
      <p:sp>
        <p:nvSpPr>
          <p:cNvPr id="30730" name="TextBox 1"/>
          <p:cNvSpPr txBox="1">
            <a:spLocks noChangeArrowheads="1"/>
          </p:cNvSpPr>
          <p:nvPr/>
        </p:nvSpPr>
        <p:spPr bwMode="auto">
          <a:xfrm>
            <a:off x="6324600" y="3327400"/>
            <a:ext cx="236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3200" b="1">
                <a:solidFill>
                  <a:schemeClr val="bg1"/>
                </a:solidFill>
              </a:rPr>
              <a:t>L</a:t>
            </a:r>
            <a:r>
              <a:rPr lang="en-US" sz="3200" b="1" baseline="-25000">
                <a:solidFill>
                  <a:schemeClr val="bg1"/>
                </a:solidFill>
              </a:rPr>
              <a:t>π  </a:t>
            </a:r>
            <a:r>
              <a:rPr lang="en-US" sz="3200" b="1">
                <a:solidFill>
                  <a:schemeClr val="bg1"/>
                </a:solidFill>
              </a:rPr>
              <a:t>= 1</a:t>
            </a:r>
            <a:endParaRPr lang="en-US" sz="3200" b="1" baseline="-2500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189579" y="3930315"/>
            <a:ext cx="2663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The Chiral Tornado!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19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457200" y="-258763"/>
            <a:ext cx="8229600" cy="1143001"/>
          </a:xfrm>
        </p:spPr>
        <p:txBody>
          <a:bodyPr/>
          <a:lstStyle/>
          <a:p>
            <a:r>
              <a:rPr lang="en-US">
                <a:latin typeface="Calibri" charset="0"/>
              </a:rPr>
              <a:t>E906 Setup Now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D6199-E42C-F34B-95AE-81424C65D557}" type="slidenum">
              <a:rPr lang="en-US"/>
              <a:pPr>
                <a:defRPr/>
              </a:pPr>
              <a:t>32</a:t>
            </a:fld>
            <a:endParaRPr lang="en-US"/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777875"/>
            <a:ext cx="9075737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13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6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417513"/>
            <a:ext cx="6540500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1" descr="mag_wor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53988"/>
            <a:ext cx="1265237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5908675" y="3292475"/>
            <a:ext cx="2208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E906 Spectrometer </a:t>
            </a: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1516063" y="41275"/>
            <a:ext cx="7640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>
                <a:solidFill>
                  <a:srgbClr val="0000FF"/>
                </a:solidFill>
                <a:latin typeface="Tekton Pro Bold" charset="0"/>
                <a:cs typeface="Tekton Pro Bold" charset="0"/>
              </a:rPr>
              <a:t>New LANL  polarized target &amp; E906 Spectrometer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0" y="2949575"/>
            <a:ext cx="2827338" cy="685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808163" y="2692400"/>
            <a:ext cx="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1503363" y="2806700"/>
            <a:ext cx="304800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872" name="TextBox 18"/>
          <p:cNvSpPr txBox="1">
            <a:spLocks noChangeArrowheads="1"/>
          </p:cNvSpPr>
          <p:nvPr/>
        </p:nvSpPr>
        <p:spPr bwMode="auto">
          <a:xfrm>
            <a:off x="1168400" y="2508250"/>
            <a:ext cx="304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x</a:t>
            </a:r>
          </a:p>
        </p:txBody>
      </p:sp>
      <p:sp>
        <p:nvSpPr>
          <p:cNvPr id="36873" name="TextBox 20"/>
          <p:cNvSpPr txBox="1">
            <a:spLocks noChangeArrowheads="1"/>
          </p:cNvSpPr>
          <p:nvPr/>
        </p:nvSpPr>
        <p:spPr bwMode="auto">
          <a:xfrm>
            <a:off x="2590800" y="2974975"/>
            <a:ext cx="406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z</a:t>
            </a:r>
          </a:p>
        </p:txBody>
      </p:sp>
      <p:sp>
        <p:nvSpPr>
          <p:cNvPr id="22" name="Up Arrow 21"/>
          <p:cNvSpPr/>
          <p:nvPr/>
        </p:nvSpPr>
        <p:spPr>
          <a:xfrm>
            <a:off x="1681163" y="2379663"/>
            <a:ext cx="254000" cy="669925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6875" name="TextBox 22"/>
          <p:cNvSpPr txBox="1">
            <a:spLocks noChangeArrowheads="1"/>
          </p:cNvSpPr>
          <p:nvPr/>
        </p:nvSpPr>
        <p:spPr bwMode="auto">
          <a:xfrm>
            <a:off x="1492250" y="1962150"/>
            <a:ext cx="909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b="1"/>
              <a:t>P</a:t>
            </a:r>
            <a:r>
              <a:rPr lang="en-US"/>
              <a:t> // y</a:t>
            </a:r>
          </a:p>
        </p:txBody>
      </p:sp>
      <p:sp>
        <p:nvSpPr>
          <p:cNvPr id="36876" name="TextBox 23"/>
          <p:cNvSpPr txBox="1">
            <a:spLocks noChangeArrowheads="1"/>
          </p:cNvSpPr>
          <p:nvPr/>
        </p:nvSpPr>
        <p:spPr bwMode="auto">
          <a:xfrm>
            <a:off x="207963" y="4148138"/>
            <a:ext cx="455453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/>
              <a:t>4 scintillator hodoscope stations (x and y)</a:t>
            </a:r>
          </a:p>
          <a:p>
            <a:pPr>
              <a:buFont typeface="Arial" charset="0"/>
              <a:buChar char="•"/>
            </a:pPr>
            <a:r>
              <a:rPr lang="en-US"/>
              <a:t>4 tracking stations (x and stereos)</a:t>
            </a:r>
          </a:p>
          <a:p>
            <a:pPr>
              <a:buFont typeface="Arial" charset="0"/>
              <a:buChar char="•"/>
            </a:pPr>
            <a:r>
              <a:rPr lang="en-US"/>
              <a:t>Setup close to E906 (see later)</a:t>
            </a:r>
          </a:p>
          <a:p>
            <a:pPr>
              <a:buFont typeface="Arial" charset="0"/>
              <a:buChar char="•"/>
            </a:pPr>
            <a:r>
              <a:rPr lang="en-US"/>
              <a:t>1*10</a:t>
            </a:r>
            <a:r>
              <a:rPr lang="en-US" baseline="30000"/>
              <a:t>13</a:t>
            </a:r>
            <a:r>
              <a:rPr lang="en-US"/>
              <a:t> p/spill</a:t>
            </a:r>
          </a:p>
          <a:p>
            <a:pPr>
              <a:buFont typeface="Arial" charset="0"/>
              <a:buChar char="•"/>
            </a:pPr>
            <a:r>
              <a:rPr lang="en-US"/>
              <a:t>Kinematic Range 4 &lt; M &lt;8 GeV</a:t>
            </a:r>
          </a:p>
        </p:txBody>
      </p:sp>
      <p:sp>
        <p:nvSpPr>
          <p:cNvPr id="36877" name="TextBox 24"/>
          <p:cNvSpPr txBox="1">
            <a:spLocks noChangeArrowheads="1"/>
          </p:cNvSpPr>
          <p:nvPr/>
        </p:nvSpPr>
        <p:spPr bwMode="auto">
          <a:xfrm>
            <a:off x="2946400" y="1050925"/>
            <a:ext cx="2471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x: Bendplane</a:t>
            </a:r>
          </a:p>
        </p:txBody>
      </p:sp>
      <p:sp>
        <p:nvSpPr>
          <p:cNvPr id="27" name="Down Arrow 26"/>
          <p:cNvSpPr/>
          <p:nvPr/>
        </p:nvSpPr>
        <p:spPr>
          <a:xfrm flipH="1">
            <a:off x="1681163" y="3346450"/>
            <a:ext cx="254000" cy="6604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6879" name="TextBox 8"/>
          <p:cNvSpPr txBox="1">
            <a:spLocks noChangeArrowheads="1"/>
          </p:cNvSpPr>
          <p:nvPr/>
        </p:nvSpPr>
        <p:spPr bwMode="auto">
          <a:xfrm>
            <a:off x="3937000" y="1420813"/>
            <a:ext cx="609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ST1</a:t>
            </a:r>
          </a:p>
        </p:txBody>
      </p:sp>
      <p:sp>
        <p:nvSpPr>
          <p:cNvPr id="36880" name="Rectangle 9"/>
          <p:cNvSpPr>
            <a:spLocks noChangeArrowheads="1"/>
          </p:cNvSpPr>
          <p:nvPr/>
        </p:nvSpPr>
        <p:spPr bwMode="auto">
          <a:xfrm>
            <a:off x="6019800" y="687388"/>
            <a:ext cx="520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ST2</a:t>
            </a:r>
          </a:p>
        </p:txBody>
      </p:sp>
      <p:sp>
        <p:nvSpPr>
          <p:cNvPr id="36881" name="Rectangle 10"/>
          <p:cNvSpPr>
            <a:spLocks noChangeArrowheads="1"/>
          </p:cNvSpPr>
          <p:nvPr/>
        </p:nvSpPr>
        <p:spPr bwMode="auto">
          <a:xfrm>
            <a:off x="7002463" y="417513"/>
            <a:ext cx="520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ST3</a:t>
            </a:r>
          </a:p>
        </p:txBody>
      </p:sp>
      <p:sp>
        <p:nvSpPr>
          <p:cNvPr id="36882" name="Rectangle 11"/>
          <p:cNvSpPr>
            <a:spLocks noChangeArrowheads="1"/>
          </p:cNvSpPr>
          <p:nvPr/>
        </p:nvSpPr>
        <p:spPr bwMode="auto">
          <a:xfrm>
            <a:off x="8301038" y="79375"/>
            <a:ext cx="51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ST4</a:t>
            </a:r>
          </a:p>
        </p:txBody>
      </p:sp>
      <p:sp>
        <p:nvSpPr>
          <p:cNvPr id="36883" name="TextBox 13"/>
          <p:cNvSpPr txBox="1">
            <a:spLocks noChangeArrowheads="1"/>
          </p:cNvSpPr>
          <p:nvPr/>
        </p:nvSpPr>
        <p:spPr bwMode="auto">
          <a:xfrm rot="-797276">
            <a:off x="-4763" y="3541713"/>
            <a:ext cx="173672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p beam 120 GeV</a:t>
            </a:r>
          </a:p>
        </p:txBody>
      </p:sp>
      <p:sp>
        <p:nvSpPr>
          <p:cNvPr id="36884" name="TextBox 15"/>
          <p:cNvSpPr txBox="1">
            <a:spLocks noChangeArrowheads="1"/>
          </p:cNvSpPr>
          <p:nvPr/>
        </p:nvSpPr>
        <p:spPr bwMode="auto">
          <a:xfrm rot="-775033">
            <a:off x="3340100" y="1997075"/>
            <a:ext cx="990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FMAG</a:t>
            </a:r>
          </a:p>
        </p:txBody>
      </p:sp>
      <p:sp>
        <p:nvSpPr>
          <p:cNvPr id="36885" name="TextBox 16"/>
          <p:cNvSpPr txBox="1">
            <a:spLocks noChangeArrowheads="1"/>
          </p:cNvSpPr>
          <p:nvPr/>
        </p:nvSpPr>
        <p:spPr bwMode="auto">
          <a:xfrm rot="-800149">
            <a:off x="5278438" y="1541463"/>
            <a:ext cx="889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KMAG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503363" y="1295400"/>
            <a:ext cx="1323975" cy="1397000"/>
          </a:xfrm>
          <a:prstGeom prst="straightConnector1">
            <a:avLst/>
          </a:prstGeom>
          <a:ln w="38100" cmpd="sng">
            <a:solidFill>
              <a:schemeClr val="tx2">
                <a:lumMod val="5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887" name="TextBox 29"/>
          <p:cNvSpPr txBox="1">
            <a:spLocks noChangeArrowheads="1"/>
          </p:cNvSpPr>
          <p:nvPr/>
        </p:nvSpPr>
        <p:spPr bwMode="auto">
          <a:xfrm>
            <a:off x="1935163" y="566738"/>
            <a:ext cx="3627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The right place for this experiment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62400" y="4572000"/>
            <a:ext cx="5276850" cy="2030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In a similar setup as in FNAL E906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Can perform world’s highest luminosity polarized target </a:t>
            </a:r>
            <a:r>
              <a:rPr lang="en-US" sz="1600" b="1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Drell</a:t>
            </a:r>
            <a:r>
              <a:rPr lang="en-US" sz="1600" b="1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-Yan measurement at </a:t>
            </a:r>
            <a:r>
              <a:rPr lang="en-US" sz="1600" b="1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Fermilab‘s</a:t>
            </a:r>
            <a:r>
              <a:rPr lang="en-US" sz="1600" b="1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120 </a:t>
            </a:r>
            <a:r>
              <a:rPr lang="en-US" sz="1600" b="1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GeV</a:t>
            </a:r>
            <a:r>
              <a:rPr lang="en-US" sz="1600" b="1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proton </a:t>
            </a:r>
            <a:r>
              <a:rPr lang="en-US" sz="1600" b="1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beam </a:t>
            </a:r>
            <a:endParaRPr lang="en-US" sz="16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Perfect spectrometer for study of sea quarks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Only small modifications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Pol target work aligns well with schedule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AD9BB-561E-2D41-A93B-B5E00947C0B0}" type="slidenum">
              <a:rPr lang="en-US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136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920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2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058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2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375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COMPASS DVCS Test Run </a:t>
            </a:r>
            <a:endParaRPr lang="en-US" dirty="0"/>
          </a:p>
        </p:txBody>
      </p:sp>
      <p:pic>
        <p:nvPicPr>
          <p:cNvPr id="3" name="Picture 2" descr="NdH_COMPASS-II_China 2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73" y="922417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35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3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589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3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7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BESIII-huangshan2013_liubj_f 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460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Learning Chinese! (Mandarin)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3053"/>
            <a:ext cx="8553116" cy="3596105"/>
          </a:xfrm>
        </p:spPr>
        <p:txBody>
          <a:bodyPr>
            <a:normAutofit/>
          </a:bodyPr>
          <a:lstStyle/>
          <a:p>
            <a:r>
              <a:rPr lang="en-US" dirty="0" smtClean="0"/>
              <a:t>Conference website:</a:t>
            </a:r>
          </a:p>
          <a:p>
            <a:pPr lvl="1"/>
            <a:r>
              <a:rPr lang="en-US" dirty="0">
                <a:hlinkClick r:id="rId2"/>
              </a:rPr>
              <a:t>http://hepg-work.ustc.edu.cn/hadron2013Test/</a:t>
            </a:r>
            <a:r>
              <a:rPr lang="en-US" dirty="0" smtClean="0">
                <a:hlinkClick r:id="rId2"/>
              </a:rPr>
              <a:t>index.html</a:t>
            </a:r>
            <a:endParaRPr lang="en-US" dirty="0" smtClean="0"/>
          </a:p>
          <a:p>
            <a:r>
              <a:rPr lang="en-US" dirty="0" smtClean="0"/>
              <a:t>Talks:</a:t>
            </a:r>
          </a:p>
          <a:p>
            <a:pPr lvl="1"/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://hep.ustc.edu.cn/indico/conferenceOtherViews.py?view=standard&amp;confId=</a:t>
            </a:r>
            <a:r>
              <a:rPr lang="en-US" dirty="0" smtClean="0">
                <a:hlinkClick r:id="rId3"/>
              </a:rPr>
              <a:t>1</a:t>
            </a:r>
            <a:endParaRPr lang="en-US" dirty="0" smtClean="0"/>
          </a:p>
          <a:p>
            <a:r>
              <a:rPr lang="en-US" dirty="0"/>
              <a:t>Post-Doc and visiting faculty positions available connected to HIAF and EIC@HIAF </a:t>
            </a:r>
            <a:r>
              <a:rPr lang="en-US" dirty="0" smtClean="0"/>
              <a:t>project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85823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83" name="Line 6"/>
          <p:cNvSpPr>
            <a:spLocks noChangeShapeType="1"/>
          </p:cNvSpPr>
          <p:nvPr/>
        </p:nvSpPr>
        <p:spPr bwMode="auto">
          <a:xfrm>
            <a:off x="-22225" y="492125"/>
            <a:ext cx="9144000" cy="0"/>
          </a:xfrm>
          <a:prstGeom prst="line">
            <a:avLst/>
          </a:prstGeom>
          <a:noFill/>
          <a:ln w="34925" cmpd="thinThick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0784" name="Rectangle 2"/>
          <p:cNvSpPr>
            <a:spLocks noChangeArrowheads="1"/>
          </p:cNvSpPr>
          <p:nvPr/>
        </p:nvSpPr>
        <p:spPr bwMode="auto">
          <a:xfrm>
            <a:off x="254000" y="-82550"/>
            <a:ext cx="8716211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200" b="1" dirty="0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Luminosity </a:t>
            </a:r>
            <a:r>
              <a:rPr lang="en-US" altLang="zh-CN" sz="4200" b="1" dirty="0" smtClean="0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of  EIC@HIAF</a:t>
            </a:r>
            <a:endParaRPr lang="en-US" altLang="zh-CN" sz="4200" b="1" dirty="0">
              <a:solidFill>
                <a:srgbClr val="000099"/>
              </a:solidFill>
              <a:latin typeface="Calibri" charset="0"/>
              <a:ea typeface="黑体" charset="0"/>
              <a:cs typeface="黑体" charset="0"/>
            </a:endParaRPr>
          </a:p>
        </p:txBody>
      </p:sp>
      <p:graphicFrame>
        <p:nvGraphicFramePr>
          <p:cNvPr id="200873" name="Group 169"/>
          <p:cNvGraphicFramePr>
            <a:graphicFrameLocks noGrp="1"/>
          </p:cNvGraphicFramePr>
          <p:nvPr/>
        </p:nvGraphicFramePr>
        <p:xfrm>
          <a:off x="971550" y="706438"/>
          <a:ext cx="7345363" cy="5762628"/>
        </p:xfrm>
        <a:graphic>
          <a:graphicData uri="http://schemas.openxmlformats.org/drawingml/2006/table">
            <a:tbl>
              <a:tblPr/>
              <a:tblGrid>
                <a:gridCol w="3495675"/>
                <a:gridCol w="990600"/>
                <a:gridCol w="1419225"/>
                <a:gridCol w="1439863"/>
              </a:tblGrid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Proton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Electron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Beam energy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GeV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12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3.0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Collision frequency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MHz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Particles per bunch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0.54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3.7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Beam Current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A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0.43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Polarization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%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&gt; 70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~ 80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Energy spread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-4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RMS bunch length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Horizontal emittance, 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geometric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nm•rad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Vertical emittance, 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geometric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nm•rad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Horizontal </a:t>
                      </a:r>
                      <a:r>
                        <a:rPr kumimoji="0" lang="el-GR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β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*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Vertical </a:t>
                      </a:r>
                      <a:r>
                        <a:rPr kumimoji="0" lang="el-GR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β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*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Vertical beam-beam tune shift 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0.0048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0.015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Laslett tune shift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0.045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Very small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Luminosity per IP, 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32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-2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s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4.0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2256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035" name="Group 83"/>
          <p:cNvGraphicFramePr>
            <a:graphicFrameLocks noGrp="1"/>
          </p:cNvGraphicFramePr>
          <p:nvPr/>
        </p:nvGraphicFramePr>
        <p:xfrm>
          <a:off x="827088" y="762000"/>
          <a:ext cx="7704137" cy="5538792"/>
        </p:xfrm>
        <a:graphic>
          <a:graphicData uri="http://schemas.openxmlformats.org/drawingml/2006/table">
            <a:tbl>
              <a:tblPr/>
              <a:tblGrid>
                <a:gridCol w="3219450"/>
                <a:gridCol w="1244600"/>
                <a:gridCol w="1331912"/>
                <a:gridCol w="182563"/>
                <a:gridCol w="1725612"/>
              </a:tblGrid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1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238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U</a:t>
                      </a:r>
                      <a:r>
                        <a:rPr kumimoji="0" lang="en-US" altLang="zh-CN" sz="1700" b="1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92+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46800" marB="46800" anchor="ctr" anchorCtr="1"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Electron</a:t>
                      </a:r>
                      <a:endParaRPr kumimoji="0" lang="en-US" altLang="zh-CN" sz="1700" b="0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Beam energy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769MeV/u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500MeV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Collision frequency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MHz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54.6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Particles per bunch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3.2×10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6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 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5×10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10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仿宋" charset="0"/>
                          <a:cs typeface="Times New Roman" charset="0"/>
                        </a:rPr>
                        <a:t> 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Beam Current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mA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2.6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437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Energy spread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-4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3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4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RMS bunch length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15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4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Horizontal emittance, geometric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nm•rad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Vertical emittance, geometric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nm•rad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50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Horizontal </a:t>
                      </a:r>
                      <a:r>
                        <a:rPr kumimoji="0" lang="el-GR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β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*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Vertical </a:t>
                      </a:r>
                      <a:r>
                        <a:rPr kumimoji="0" lang="el-GR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β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*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m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0.15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0.15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_GB2312" charset="0"/>
                          <a:cs typeface="Times New Roman" charset="0"/>
                        </a:rPr>
                        <a:t>Beam-Beam Parameter ξ</a:t>
                      </a:r>
                      <a:r>
                        <a:rPr kumimoji="0" lang="en-US" altLang="zh-CN" sz="17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_GB2312" charset="0"/>
                          <a:cs typeface="Times New Roman" charset="0"/>
                        </a:rPr>
                        <a:t>x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_GB2312" charset="0"/>
                          <a:cs typeface="Times New Roman" charset="0"/>
                        </a:rPr>
                        <a:t>/ξ</a:t>
                      </a:r>
                      <a:r>
                        <a:rPr kumimoji="0" lang="en-US" altLang="zh-CN" sz="17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_GB2312" charset="0"/>
                          <a:cs typeface="Times New Roman" charset="0"/>
                        </a:rPr>
                        <a:t>y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仿宋_GB2312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0.046/0.018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0.0019/0.0008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Laslett tune shift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 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0.1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Very small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Luminosity per IP, 10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27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cm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-2</a:t>
                      </a: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s</a:t>
                      </a:r>
                      <a:r>
                        <a:rPr kumimoji="0" lang="en-US" altLang="zh-CN" sz="17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-1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Arial" charset="0"/>
                        </a:rPr>
                        <a:t>2.9</a:t>
                      </a:r>
                      <a:endParaRPr kumimoji="0" lang="en-US" altLang="zh-CN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4036" name="Rectangle 2"/>
          <p:cNvSpPr>
            <a:spLocks noChangeArrowheads="1"/>
          </p:cNvSpPr>
          <p:nvPr/>
        </p:nvSpPr>
        <p:spPr bwMode="auto">
          <a:xfrm>
            <a:off x="611188" y="-9525"/>
            <a:ext cx="792003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200" b="1">
                <a:solidFill>
                  <a:srgbClr val="000099"/>
                </a:solidFill>
                <a:latin typeface="Calibri" charset="0"/>
                <a:ea typeface="黑体" charset="0"/>
                <a:cs typeface="黑体" charset="0"/>
              </a:rPr>
              <a:t>Luminosity consideration of  ENC</a:t>
            </a:r>
          </a:p>
        </p:txBody>
      </p:sp>
      <p:sp>
        <p:nvSpPr>
          <p:cNvPr id="254037" name="Line 6"/>
          <p:cNvSpPr>
            <a:spLocks noChangeShapeType="1"/>
          </p:cNvSpPr>
          <p:nvPr/>
        </p:nvSpPr>
        <p:spPr bwMode="auto">
          <a:xfrm>
            <a:off x="-22225" y="620713"/>
            <a:ext cx="9144000" cy="0"/>
          </a:xfrm>
          <a:prstGeom prst="line">
            <a:avLst/>
          </a:prstGeom>
          <a:noFill/>
          <a:ln w="34925" cmpd="thinThick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118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0825" y="908050"/>
            <a:ext cx="8675688" cy="5256213"/>
          </a:xfrm>
        </p:spPr>
        <p:txBody>
          <a:bodyPr/>
          <a:lstStyle/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The HIAF project was proposed in 2009, approved in principle by the central government in the end of the 2012 and now under conceptual design stage.</a:t>
            </a:r>
          </a:p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HIAF parameters will be chosen to optimize science, technology development, and project cost. </a:t>
            </a:r>
          </a:p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The final design of first stage will maintain a well defined path for future upgrade to higher energies and luminosities.</a:t>
            </a:r>
          </a:p>
          <a:p>
            <a:pPr marL="169863" indent="-169863" algn="just">
              <a:spcBef>
                <a:spcPts val="25"/>
              </a:spcBef>
              <a:spcAft>
                <a:spcPts val="1200"/>
              </a:spcAft>
              <a:buFont typeface="Wingdings" charset="0"/>
              <a:buChar char="l"/>
            </a:pPr>
            <a:r>
              <a:rPr lang="en-US" altLang="zh-CN" sz="2800" b="1">
                <a:latin typeface="Calibri" charset="0"/>
              </a:rPr>
              <a:t> A conceptual machine design will be completed recently and provide a base for performance evaluation, cost estimation, and technical risk assessment.</a:t>
            </a:r>
          </a:p>
        </p:txBody>
      </p:sp>
      <p:sp>
        <p:nvSpPr>
          <p:cNvPr id="226307" name="Title 1"/>
          <p:cNvSpPr>
            <a:spLocks/>
          </p:cNvSpPr>
          <p:nvPr/>
        </p:nvSpPr>
        <p:spPr bwMode="auto">
          <a:xfrm>
            <a:off x="611188" y="6350"/>
            <a:ext cx="74898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b="1">
                <a:solidFill>
                  <a:srgbClr val="006600"/>
                </a:solidFill>
                <a:latin typeface="Arial Narrow" charset="0"/>
              </a:rPr>
              <a:t> </a:t>
            </a:r>
            <a:r>
              <a:rPr lang="en-US" altLang="zh-CN" sz="4400" b="1">
                <a:solidFill>
                  <a:srgbClr val="0000FF"/>
                </a:solidFill>
                <a:latin typeface="Arial Narrow" charset="0"/>
              </a:rPr>
              <a:t>Current status of HIAF </a:t>
            </a:r>
          </a:p>
        </p:txBody>
      </p:sp>
      <p:sp>
        <p:nvSpPr>
          <p:cNvPr id="226309" name="Line 6"/>
          <p:cNvSpPr>
            <a:spLocks noChangeShapeType="1"/>
          </p:cNvSpPr>
          <p:nvPr/>
        </p:nvSpPr>
        <p:spPr bwMode="auto">
          <a:xfrm>
            <a:off x="-19050" y="720725"/>
            <a:ext cx="9144000" cy="0"/>
          </a:xfrm>
          <a:prstGeom prst="line">
            <a:avLst/>
          </a:prstGeom>
          <a:noFill/>
          <a:ln w="34925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94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>
                <a:solidFill>
                  <a:srgbClr val="0000FF"/>
                </a:solidFill>
                <a:latin typeface="Tekton Pro Bold" charset="0"/>
                <a:cs typeface="Tekton Pro Bold" charset="0"/>
              </a:rPr>
              <a:t>COMPASS, P-1027 and P-1039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7/3/13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Polarized Drell-Yan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B4CB06-EB3E-D74D-8FF6-D7030F2AC58B}" type="slidenum">
              <a:rPr lang="en-US"/>
              <a:pPr>
                <a:defRPr/>
              </a:pPr>
              <a:t>44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" y="1397000"/>
          <a:ext cx="8801100" cy="3400424"/>
        </p:xfrm>
        <a:graphic>
          <a:graphicData uri="http://schemas.openxmlformats.org/drawingml/2006/table">
            <a:tbl>
              <a:tblPr/>
              <a:tblGrid>
                <a:gridCol w="2933700"/>
                <a:gridCol w="933450"/>
                <a:gridCol w="938213"/>
                <a:gridCol w="1450975"/>
                <a:gridCol w="2544762"/>
              </a:tblGrid>
              <a:tr h="6572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Beam Pol.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Target Pol.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 Favored Quarks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Physics Goal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COMPASS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✕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Valence quark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Sign change and size of Sivers distribution for valence quark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P-1027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✕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Valence quark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Sign change and size of Sivers distribution for valence quark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P-1039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✕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Zapf Dingbats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3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Sea quark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Size and sign of Sivers  distribution for Sea quarks, if DY A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≠ 0.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pic>
        <p:nvPicPr>
          <p:cNvPr id="35877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3489325"/>
            <a:ext cx="1901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8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4411663"/>
            <a:ext cx="17922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9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584450"/>
            <a:ext cx="2120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126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dH_COMPASS-II_China 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0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SIII-huangshan2013_liubj_f 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32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SIII-huangshan2013_liubj_f 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19579" y="5761788"/>
            <a:ext cx="37164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Observation of </a:t>
            </a:r>
            <a:r>
              <a:rPr lang="en-US" i="1" dirty="0" err="1" smtClean="0"/>
              <a:t>Z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(3900), </a:t>
            </a:r>
            <a:r>
              <a:rPr lang="en-US" dirty="0" smtClean="0"/>
              <a:t> a charged </a:t>
            </a:r>
            <a:r>
              <a:rPr lang="en-US" dirty="0" err="1" smtClean="0"/>
              <a:t>charmonium</a:t>
            </a:r>
            <a:r>
              <a:rPr lang="en-US" dirty="0" smtClean="0"/>
              <a:t>-like structure (</a:t>
            </a:r>
            <a:r>
              <a:rPr lang="en-US" dirty="0" err="1" smtClean="0"/>
              <a:t>tetraquark</a:t>
            </a:r>
            <a:r>
              <a:rPr lang="en-US" dirty="0" smtClean="0"/>
              <a:t>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353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Daya</a:t>
            </a:r>
            <a:r>
              <a:rPr lang="en-US" dirty="0" smtClean="0"/>
              <a:t> Bay:  Reactor and Detector Layout</a:t>
            </a:r>
            <a:endParaRPr lang="en-US" dirty="0"/>
          </a:p>
        </p:txBody>
      </p:sp>
      <p:pic>
        <p:nvPicPr>
          <p:cNvPr id="3" name="Picture 2" descr="Hadron2013_zhongwl_20130702_v2 14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5" b="6238"/>
          <a:stretch/>
        </p:blipFill>
        <p:spPr>
          <a:xfrm>
            <a:off x="127000" y="1016000"/>
            <a:ext cx="8875059" cy="541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82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Neutrino Oscillation:  Disappearance  Experiment</a:t>
            </a:r>
            <a:endParaRPr lang="en-US" dirty="0"/>
          </a:p>
        </p:txBody>
      </p:sp>
      <p:pic>
        <p:nvPicPr>
          <p:cNvPr id="3" name="Picture 2" descr="Hadron2013_zhongwl_20130702_v2 7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8" b="10526"/>
          <a:stretch/>
        </p:blipFill>
        <p:spPr>
          <a:xfrm>
            <a:off x="127000" y="1034682"/>
            <a:ext cx="8875059" cy="526184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721684" y="5400845"/>
            <a:ext cx="2005263" cy="788737"/>
          </a:xfrm>
          <a:prstGeom prst="roundRect">
            <a:avLst>
              <a:gd name="adj" fmla="val 50000"/>
            </a:avLst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959772" y="5400845"/>
            <a:ext cx="1946439" cy="788737"/>
          </a:xfrm>
          <a:prstGeom prst="roundRect">
            <a:avLst>
              <a:gd name="adj" fmla="val 50000"/>
            </a:avLst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790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Hadron2013_zhongwl_20130702_v2 3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927406"/>
      </p:ext>
    </p:extLst>
  </p:cSld>
  <p:clrMapOvr>
    <a:masterClrMapping/>
  </p:clrMapOvr>
</p:sld>
</file>

<file path=ppt/theme/theme1.xml><?xml version="1.0" encoding="utf-8"?>
<a:theme xmlns:a="http://schemas.openxmlformats.org/drawingml/2006/main" name="CharlesRedLin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CharlesRedLine.potx</Template>
  <TotalTime>350</TotalTime>
  <Words>2031</Words>
  <Application>Microsoft Macintosh PowerPoint</Application>
  <PresentationFormat>On-screen Show (4:3)</PresentationFormat>
  <Paragraphs>516</Paragraphs>
  <Slides>45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CharlesRedLine</vt:lpstr>
      <vt:lpstr>The Fifth Workshop on Hadron Physics in China and Opportunities in U.S. 2-6 July 2013 Huangshan (黄山) China </vt:lpstr>
      <vt:lpstr>Talks on Nuclear and Particle Physics in China</vt:lpstr>
      <vt:lpstr>BESIII</vt:lpstr>
      <vt:lpstr>PowerPoint Presentation</vt:lpstr>
      <vt:lpstr>PowerPoint Presentation</vt:lpstr>
      <vt:lpstr>PowerPoint Presentation</vt:lpstr>
      <vt:lpstr>Daya Bay:  Reactor and Detector Layout</vt:lpstr>
      <vt:lpstr>Neutrino Oscillation:  Disappearance  Experiment</vt:lpstr>
      <vt:lpstr>PowerPoint Presentation</vt:lpstr>
      <vt:lpstr>Optical evidence:  L ≠ S in QED</vt:lpstr>
      <vt:lpstr>China-JLab Collaboration: GEM Foil and Detector R&amp;D</vt:lpstr>
      <vt:lpstr>PowerPoint Presentation</vt:lpstr>
      <vt:lpstr>PowerPoint Presentation</vt:lpstr>
      <vt:lpstr>PowerPoint Presentation</vt:lpstr>
      <vt:lpstr>GEM foil Structure</vt:lpstr>
      <vt:lpstr>GEM foil fabrication R&amp;D initiated at CIAE: Prototypes 2014, Commercialization 2015?</vt:lpstr>
      <vt:lpstr>Novel GEM Applications:  Neutron Detection</vt:lpstr>
      <vt:lpstr>PowerPoint Presentation</vt:lpstr>
      <vt:lpstr>PowerPoint Presentation</vt:lpstr>
      <vt:lpstr>Images of the test mask of LZU and CEA</vt:lpstr>
      <vt:lpstr>PowerPoint Presentation</vt:lpstr>
      <vt:lpstr>PowerPoint Presentation</vt:lpstr>
      <vt:lpstr>PowerPoint Presentation</vt:lpstr>
      <vt:lpstr>PowerPoint Presentation</vt:lpstr>
      <vt:lpstr>Lepton-Nucleon Facilities</vt:lpstr>
      <vt:lpstr>PowerPoint Presentation</vt:lpstr>
      <vt:lpstr>PowerPoint Presentation</vt:lpstr>
      <vt:lpstr>Initiatives other than China and JLab</vt:lpstr>
      <vt:lpstr>P-1039 Collaboration:</vt:lpstr>
      <vt:lpstr>PowerPoint Presentation</vt:lpstr>
      <vt:lpstr>PowerPoint Presentation</vt:lpstr>
      <vt:lpstr>E906 Setup Now</vt:lpstr>
      <vt:lpstr>PowerPoint Presentation</vt:lpstr>
      <vt:lpstr>PowerPoint Presentation</vt:lpstr>
      <vt:lpstr>PowerPoint Presentation</vt:lpstr>
      <vt:lpstr>PowerPoint Presentation</vt:lpstr>
      <vt:lpstr>COMPASS DVCS Test Run </vt:lpstr>
      <vt:lpstr>PowerPoint Presentation</vt:lpstr>
      <vt:lpstr>PowerPoint Presentation</vt:lpstr>
      <vt:lpstr>Start Learning Chinese! (Mandarin)</vt:lpstr>
      <vt:lpstr>PowerPoint Presentation</vt:lpstr>
      <vt:lpstr>PowerPoint Presentation</vt:lpstr>
      <vt:lpstr>PowerPoint Presentation</vt:lpstr>
      <vt:lpstr>COMPASS, P-1027 and P-1039</vt:lpstr>
      <vt:lpstr>PowerPoint Presentation</vt:lpstr>
    </vt:vector>
  </TitlesOfParts>
  <Company>ODU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OCCS</dc:creator>
  <cp:lastModifiedBy>Charles Hyde</cp:lastModifiedBy>
  <cp:revision>34</cp:revision>
  <dcterms:created xsi:type="dcterms:W3CDTF">2011-06-28T18:26:08Z</dcterms:created>
  <dcterms:modified xsi:type="dcterms:W3CDTF">2013-07-18T18:01:51Z</dcterms:modified>
</cp:coreProperties>
</file>