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17F0D"/>
    <a:srgbClr val="03B215"/>
    <a:srgbClr val="69A3F7"/>
    <a:srgbClr val="329CF7"/>
    <a:srgbClr val="F7C44A"/>
    <a:srgbClr val="F0BC18"/>
    <a:srgbClr val="DDAE3E"/>
    <a:srgbClr val="DDB24E"/>
    <a:srgbClr val="1787FF"/>
    <a:srgbClr val="FFB4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130" autoAdjust="0"/>
  </p:normalViewPr>
  <p:slideViewPr>
    <p:cSldViewPr snapToGrid="0">
      <p:cViewPr>
        <p:scale>
          <a:sx n="150" d="100"/>
          <a:sy n="150" d="100"/>
        </p:scale>
        <p:origin x="1248" y="17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8A950-5762-5543-BBC0-0833964A46CF}" type="datetimeFigureOut">
              <a:rPr lang="en-US" smtClean="0"/>
              <a:t>9/12/14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EF0F4-E0E5-5540-A576-5C773B0855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981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9/12/14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91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9/12/14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57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9/12/14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84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9/12/14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584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9/12/14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2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9/12/14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826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9/12/14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573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9/12/14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76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9/12/14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315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9/12/14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87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6191-D53B-6F4D-8024-586159111C59}" type="datetimeFigureOut">
              <a:rPr lang="en-US" smtClean="0"/>
              <a:t>9/12/14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25C5-CE7D-6E48-9CEF-D87B60D00C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245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9000">
              <a:srgbClr val="329CF7"/>
            </a:gs>
            <a:gs pos="100000">
              <a:srgbClr val="FFFFFF"/>
            </a:gs>
            <a:gs pos="81000">
              <a:schemeClr val="bg1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16191-D53B-6F4D-8024-586159111C59}" type="datetimeFigureOut">
              <a:rPr lang="en-US" smtClean="0"/>
              <a:t>9/12/14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225C5-CE7D-6E48-9CEF-D87B60D00C1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65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0090"/>
        </a:buClr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FF0000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660066"/>
        </a:buClr>
        <a:buFont typeface="Wingdings" charset="2"/>
        <a:buChar char="u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emf"/><Relationship Id="rId6" Type="http://schemas.openxmlformats.org/officeDocument/2006/relationships/hyperlink" Target="http://www.lions.odu.edu/~chyde/Research/Talks/Talks2014/neutron.pdf" TargetMode="External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744715" y="2180174"/>
            <a:ext cx="7682050" cy="3921841"/>
            <a:chOff x="744715" y="2180174"/>
            <a:chExt cx="7682050" cy="3921841"/>
          </a:xfrm>
        </p:grpSpPr>
        <p:pic>
          <p:nvPicPr>
            <p:cNvPr id="21" name="Picture 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3691" y="2381288"/>
              <a:ext cx="7464431" cy="31108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grpSp>
          <p:nvGrpSpPr>
            <p:cNvPr id="22" name="Group 21"/>
            <p:cNvGrpSpPr/>
            <p:nvPr/>
          </p:nvGrpSpPr>
          <p:grpSpPr>
            <a:xfrm>
              <a:off x="7616164" y="5451790"/>
              <a:ext cx="810601" cy="650225"/>
              <a:chOff x="7362160" y="4605110"/>
              <a:chExt cx="810601" cy="650225"/>
            </a:xfrm>
          </p:grpSpPr>
          <p:sp>
            <p:nvSpPr>
              <p:cNvPr id="26" name="Rectangle 15"/>
              <p:cNvSpPr>
                <a:spLocks noChangeArrowheads="1"/>
              </p:cNvSpPr>
              <p:nvPr/>
            </p:nvSpPr>
            <p:spPr bwMode="auto">
              <a:xfrm>
                <a:off x="7892247" y="4605110"/>
                <a:ext cx="280514" cy="3594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360" cap="flat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81639" tIns="40820" rIns="81639" bIns="40820">
                <a:spAutoFit/>
              </a:bodyPr>
              <a:lstStyle/>
              <a:p>
                <a:pPr hangingPunct="1">
                  <a:lnSpc>
                    <a:spcPct val="100000"/>
                  </a:lnSpc>
                </a:pPr>
                <a:r>
                  <a:rPr lang="de-DE" b="1" dirty="0" err="1">
                    <a:solidFill>
                      <a:srgbClr val="00FF00"/>
                    </a:solidFill>
                    <a:latin typeface="Arial Narrow" charset="0"/>
                  </a:rPr>
                  <a:t>n</a:t>
                </a:r>
                <a:endParaRPr lang="de-DE" b="1" dirty="0">
                  <a:solidFill>
                    <a:srgbClr val="00FF00"/>
                  </a:solidFill>
                  <a:latin typeface="Arial Narrow" charset="0"/>
                </a:endParaRPr>
              </a:p>
            </p:txBody>
          </p:sp>
          <p:sp>
            <p:nvSpPr>
              <p:cNvPr id="27" name="Rectangle 16"/>
              <p:cNvSpPr>
                <a:spLocks noChangeArrowheads="1"/>
              </p:cNvSpPr>
              <p:nvPr/>
            </p:nvSpPr>
            <p:spPr bwMode="auto">
              <a:xfrm>
                <a:off x="7635846" y="4818163"/>
                <a:ext cx="280514" cy="3594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360" cap="flat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81639" tIns="40820" rIns="81639" bIns="40820">
                <a:spAutoFit/>
              </a:bodyPr>
              <a:lstStyle/>
              <a:p>
                <a:pPr hangingPunct="1">
                  <a:lnSpc>
                    <a:spcPct val="100000"/>
                  </a:lnSpc>
                </a:pPr>
                <a:r>
                  <a:rPr lang="de-DE" b="1">
                    <a:solidFill>
                      <a:srgbClr val="0000FF"/>
                    </a:solidFill>
                    <a:latin typeface="Arial Narrow" charset="0"/>
                  </a:rPr>
                  <a:t>p</a:t>
                </a:r>
              </a:p>
            </p:txBody>
          </p:sp>
          <p:sp>
            <p:nvSpPr>
              <p:cNvPr id="28" name="Rectangle 17"/>
              <p:cNvSpPr>
                <a:spLocks noChangeArrowheads="1"/>
              </p:cNvSpPr>
              <p:nvPr/>
            </p:nvSpPr>
            <p:spPr bwMode="auto">
              <a:xfrm>
                <a:off x="7362160" y="4895899"/>
                <a:ext cx="270145" cy="35943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360" cap="flat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lIns="81639" tIns="40820" rIns="81639" bIns="40820">
                <a:spAutoFit/>
              </a:bodyPr>
              <a:lstStyle/>
              <a:p>
                <a:pPr hangingPunct="1">
                  <a:lnSpc>
                    <a:spcPct val="100000"/>
                  </a:lnSpc>
                </a:pPr>
                <a:r>
                  <a:rPr lang="de-DE" b="1">
                    <a:solidFill>
                      <a:srgbClr val="FF0000"/>
                    </a:solidFill>
                    <a:latin typeface="Arial Narrow" charset="0"/>
                  </a:rPr>
                  <a:t>e</a:t>
                </a:r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744715" y="2890582"/>
              <a:ext cx="99797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FF0000"/>
                  </a:solidFill>
                </a:rPr>
                <a:t>Low </a:t>
              </a:r>
              <a:r>
                <a:rPr lang="en-US" i="1" dirty="0" smtClean="0">
                  <a:solidFill>
                    <a:srgbClr val="FF0000"/>
                  </a:solidFill>
                </a:rPr>
                <a:t>Q</a:t>
              </a:r>
              <a:r>
                <a:rPr lang="en-US" i="1" baseline="30000" dirty="0" smtClean="0">
                  <a:solidFill>
                    <a:srgbClr val="FF0000"/>
                  </a:solidFill>
                </a:rPr>
                <a:t>2</a:t>
              </a:r>
              <a:endParaRPr lang="en-US" i="1" dirty="0" smtClean="0">
                <a:solidFill>
                  <a:srgbClr val="FF0000"/>
                </a:solidFill>
              </a:endParaRPr>
            </a:p>
            <a:p>
              <a:r>
                <a:rPr lang="en-US" i="1" dirty="0" smtClean="0">
                  <a:solidFill>
                    <a:srgbClr val="FF0000"/>
                  </a:solidFill>
                </a:rPr>
                <a:t>e-</a:t>
              </a:r>
              <a:r>
                <a:rPr lang="en-US" dirty="0" smtClean="0">
                  <a:solidFill>
                    <a:srgbClr val="FF0000"/>
                  </a:solidFill>
                </a:rPr>
                <a:t>tagger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24" name="Straight Arrow Connector 23"/>
            <p:cNvCxnSpPr/>
            <p:nvPr/>
          </p:nvCxnSpPr>
          <p:spPr>
            <a:xfrm flipH="1" flipV="1">
              <a:off x="931333" y="2408766"/>
              <a:ext cx="287867" cy="190501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003305" y="2180174"/>
              <a:ext cx="41347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i="1" dirty="0" smtClean="0">
                  <a:solidFill>
                    <a:srgbClr val="FF0000"/>
                  </a:solidFill>
                </a:rPr>
                <a:t>e</a:t>
              </a:r>
              <a:r>
                <a:rPr lang="en-US" i="1" baseline="30000" dirty="0" smtClean="0">
                  <a:solidFill>
                    <a:srgbClr val="FF0000"/>
                  </a:solidFill>
                </a:rPr>
                <a:t>–</a:t>
              </a:r>
              <a:endParaRPr lang="en-US" i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6503"/>
            <a:ext cx="7772400" cy="1323330"/>
          </a:xfrm>
        </p:spPr>
        <p:txBody>
          <a:bodyPr>
            <a:normAutofit/>
          </a:bodyPr>
          <a:lstStyle/>
          <a:p>
            <a:r>
              <a:rPr lang="en-US" dirty="0" smtClean="0"/>
              <a:t>Neutron Spin Structure via Spectator Tagging at the   EIC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71571" y="2902003"/>
            <a:ext cx="26115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APS-DNP Long Range Plan </a:t>
            </a:r>
          </a:p>
          <a:p>
            <a:pPr algn="r"/>
            <a:r>
              <a:rPr lang="en-US" dirty="0" smtClean="0"/>
              <a:t>QCD Town Hall Meeting</a:t>
            </a:r>
          </a:p>
          <a:p>
            <a:pPr algn="r"/>
            <a:r>
              <a:rPr lang="en-US" dirty="0" smtClean="0"/>
              <a:t>13–15 September 2014</a:t>
            </a:r>
          </a:p>
          <a:p>
            <a:pPr algn="r"/>
            <a:r>
              <a:rPr lang="en-US" dirty="0" smtClean="0"/>
              <a:t>Temple University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875699" y="1595967"/>
            <a:ext cx="5141299" cy="15875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rgbClr val="660066"/>
                </a:solidFill>
              </a:rPr>
              <a:t>Charles </a:t>
            </a:r>
            <a:r>
              <a:rPr lang="en-US" dirty="0" smtClean="0">
                <a:solidFill>
                  <a:srgbClr val="660066"/>
                </a:solidFill>
              </a:rPr>
              <a:t>Hyde</a:t>
            </a:r>
          </a:p>
          <a:p>
            <a:r>
              <a:rPr lang="en-US" dirty="0" err="1" smtClean="0">
                <a:solidFill>
                  <a:srgbClr val="660066"/>
                </a:solidFill>
              </a:rPr>
              <a:t>W.Cosyn</a:t>
            </a:r>
            <a:r>
              <a:rPr lang="en-US" dirty="0">
                <a:solidFill>
                  <a:srgbClr val="660066"/>
                </a:solidFill>
              </a:rPr>
              <a:t>, </a:t>
            </a:r>
            <a:r>
              <a:rPr lang="en-US" dirty="0" err="1" smtClean="0">
                <a:solidFill>
                  <a:srgbClr val="660066"/>
                </a:solidFill>
              </a:rPr>
              <a:t>V.Guzey</a:t>
            </a:r>
            <a:r>
              <a:rPr lang="en-US" dirty="0">
                <a:solidFill>
                  <a:srgbClr val="660066"/>
                </a:solidFill>
              </a:rPr>
              <a:t>, </a:t>
            </a:r>
            <a:r>
              <a:rPr lang="en-US" dirty="0" err="1" smtClean="0">
                <a:solidFill>
                  <a:srgbClr val="660066"/>
                </a:solidFill>
              </a:rPr>
              <a:t>D.Higinbotham</a:t>
            </a:r>
            <a:r>
              <a:rPr lang="en-US" dirty="0">
                <a:solidFill>
                  <a:srgbClr val="660066"/>
                </a:solidFill>
              </a:rPr>
              <a:t>, </a:t>
            </a:r>
            <a:r>
              <a:rPr lang="en-US" dirty="0" err="1" smtClean="0">
                <a:solidFill>
                  <a:srgbClr val="660066"/>
                </a:solidFill>
              </a:rPr>
              <a:t>S.Kuhn</a:t>
            </a:r>
            <a:r>
              <a:rPr lang="en-US" dirty="0">
                <a:solidFill>
                  <a:srgbClr val="660066"/>
                </a:solidFill>
              </a:rPr>
              <a:t>,</a:t>
            </a:r>
            <a:br>
              <a:rPr lang="en-US" dirty="0">
                <a:solidFill>
                  <a:srgbClr val="660066"/>
                </a:solidFill>
              </a:rPr>
            </a:br>
            <a:r>
              <a:rPr lang="en-US" dirty="0" smtClean="0">
                <a:solidFill>
                  <a:srgbClr val="660066"/>
                </a:solidFill>
              </a:rPr>
              <a:t> W. </a:t>
            </a:r>
            <a:r>
              <a:rPr lang="en-US" dirty="0" err="1" smtClean="0">
                <a:solidFill>
                  <a:srgbClr val="660066"/>
                </a:solidFill>
              </a:rPr>
              <a:t>Melnichouk</a:t>
            </a:r>
            <a:r>
              <a:rPr lang="en-US" dirty="0">
                <a:solidFill>
                  <a:srgbClr val="660066"/>
                </a:solidFill>
              </a:rPr>
              <a:t>,</a:t>
            </a:r>
            <a:r>
              <a:rPr lang="en-US" dirty="0" smtClean="0">
                <a:solidFill>
                  <a:srgbClr val="660066"/>
                </a:solidFill>
              </a:rPr>
              <a:t> </a:t>
            </a:r>
            <a:r>
              <a:rPr lang="en-US" dirty="0" err="1" smtClean="0">
                <a:solidFill>
                  <a:srgbClr val="660066"/>
                </a:solidFill>
              </a:rPr>
              <a:t>P.Nadel</a:t>
            </a:r>
            <a:r>
              <a:rPr lang="en-US" dirty="0" err="1">
                <a:solidFill>
                  <a:srgbClr val="660066"/>
                </a:solidFill>
              </a:rPr>
              <a:t>-Turonski</a:t>
            </a:r>
            <a:r>
              <a:rPr lang="en-US" dirty="0">
                <a:solidFill>
                  <a:srgbClr val="660066"/>
                </a:solidFill>
              </a:rPr>
              <a:t>, </a:t>
            </a:r>
            <a:r>
              <a:rPr lang="en-US" dirty="0" err="1" smtClean="0">
                <a:solidFill>
                  <a:srgbClr val="660066"/>
                </a:solidFill>
              </a:rPr>
              <a:t>KJ.Park</a:t>
            </a:r>
            <a:r>
              <a:rPr lang="en-US" dirty="0">
                <a:solidFill>
                  <a:srgbClr val="660066"/>
                </a:solidFill>
              </a:rPr>
              <a:t>, </a:t>
            </a:r>
            <a:r>
              <a:rPr lang="en-US" dirty="0" smtClean="0">
                <a:solidFill>
                  <a:srgbClr val="660066"/>
                </a:solidFill>
              </a:rPr>
              <a:t>M. </a:t>
            </a:r>
            <a:r>
              <a:rPr lang="en-US" dirty="0" err="1">
                <a:solidFill>
                  <a:srgbClr val="660066"/>
                </a:solidFill>
              </a:rPr>
              <a:t>Sargsian</a:t>
            </a:r>
            <a:r>
              <a:rPr lang="en-US" dirty="0">
                <a:solidFill>
                  <a:srgbClr val="660066"/>
                </a:solidFill>
              </a:rPr>
              <a:t>, </a:t>
            </a:r>
            <a:r>
              <a:rPr lang="en-US" dirty="0" err="1" smtClean="0">
                <a:solidFill>
                  <a:srgbClr val="660066"/>
                </a:solidFill>
              </a:rPr>
              <a:t>C.Weiss</a:t>
            </a:r>
            <a:endParaRPr lang="en-US" dirty="0" smtClean="0">
              <a:solidFill>
                <a:srgbClr val="660066"/>
              </a:solidFill>
            </a:endParaRPr>
          </a:p>
          <a:p>
            <a:endParaRPr lang="en-US" dirty="0">
              <a:solidFill>
                <a:srgbClr val="660066"/>
              </a:solidFill>
            </a:endParaRPr>
          </a:p>
        </p:txBody>
      </p:sp>
      <p:sp>
        <p:nvSpPr>
          <p:cNvPr id="29" name="Text Box 12"/>
          <p:cNvSpPr txBox="1">
            <a:spLocks noChangeArrowheads="1"/>
          </p:cNvSpPr>
          <p:nvPr/>
        </p:nvSpPr>
        <p:spPr bwMode="auto">
          <a:xfrm>
            <a:off x="964512" y="5992246"/>
            <a:ext cx="6452288" cy="8657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73149" rIns="82945" bIns="41473"/>
          <a:lstStyle>
            <a:lvl1pPr marL="300038" indent="-30003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726"/>
              </a:spcBef>
              <a:buFont typeface="Arial" charset="0"/>
              <a:buChar char="•"/>
            </a:pPr>
            <a:r>
              <a:rPr lang="en-US" dirty="0" smtClean="0">
                <a:latin typeface="Times New Roman" charset="0"/>
              </a:rPr>
              <a:t>Secondary high dispersive ion focus ~40 m downstream of IP</a:t>
            </a:r>
            <a:endParaRPr lang="en-US" i="1" dirty="0">
              <a:solidFill>
                <a:srgbClr val="008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918208" y="5623279"/>
            <a:ext cx="5076191" cy="856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82945" tIns="73149" rIns="82945" bIns="41473"/>
          <a:lstStyle>
            <a:lvl1pPr marL="300038" indent="-300038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Arial Unicode MS" charset="0"/>
              </a:defRPr>
            </a:lvl9pPr>
          </a:lstStyle>
          <a:p>
            <a:pPr>
              <a:lnSpc>
                <a:spcPct val="90000"/>
              </a:lnSpc>
              <a:spcBef>
                <a:spcPts val="726"/>
              </a:spcBef>
              <a:buFont typeface="Arial" charset="0"/>
              <a:buChar char="•"/>
            </a:pPr>
            <a:r>
              <a:rPr lang="en-US" i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Neutron</a:t>
            </a:r>
            <a:r>
              <a:rPr lang="en-US" dirty="0">
                <a:latin typeface="Times New Roman" charset="0"/>
              </a:rPr>
              <a:t> detection in a 25 </a:t>
            </a:r>
            <a:r>
              <a:rPr lang="en-US" dirty="0" err="1">
                <a:latin typeface="Times New Roman" charset="0"/>
              </a:rPr>
              <a:t>mrad</a:t>
            </a:r>
            <a:r>
              <a:rPr lang="en-US" dirty="0">
                <a:latin typeface="Times New Roman" charset="0"/>
              </a:rPr>
              <a:t> cone </a:t>
            </a:r>
            <a:r>
              <a:rPr lang="en-US" dirty="0" smtClean="0">
                <a:latin typeface="Times New Roman" charset="0"/>
              </a:rPr>
              <a:t>around 0°</a:t>
            </a:r>
            <a:endParaRPr lang="en-US" i="1" dirty="0">
              <a:solidFill>
                <a:schemeClr val="tx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82601" y="4707414"/>
            <a:ext cx="4245423" cy="92333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Full  acceptance for spectators from </a:t>
            </a:r>
            <a:br>
              <a:rPr lang="en-US" dirty="0" smtClean="0"/>
            </a:br>
            <a:r>
              <a:rPr lang="en-US" dirty="0" smtClean="0"/>
              <a:t>longitudinally and transversely polarized </a:t>
            </a:r>
            <a:br>
              <a:rPr lang="en-US" dirty="0" smtClean="0"/>
            </a:br>
            <a:r>
              <a:rPr lang="en-US" dirty="0" smtClean="0"/>
              <a:t>light ion beams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44889" y="3683003"/>
            <a:ext cx="18956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Central</a:t>
            </a:r>
          </a:p>
          <a:p>
            <a:pPr algn="ctr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Solenoid</a:t>
            </a:r>
            <a:br>
              <a:rPr lang="en-US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rgbClr val="000090"/>
                </a:solidFill>
              </a:rPr>
              <a:t>50 </a:t>
            </a:r>
            <a:r>
              <a:rPr lang="en-US" dirty="0" err="1" smtClean="0">
                <a:solidFill>
                  <a:srgbClr val="000090"/>
                </a:solidFill>
              </a:rPr>
              <a:t>mr</a:t>
            </a:r>
            <a:r>
              <a:rPr lang="en-US" dirty="0" smtClean="0">
                <a:solidFill>
                  <a:srgbClr val="000090"/>
                </a:solidFill>
              </a:rPr>
              <a:t> ion crossing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46800" y="4250267"/>
            <a:ext cx="1738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17F0D"/>
                </a:solidFill>
              </a:rPr>
              <a:t>6</a:t>
            </a:r>
            <a:r>
              <a:rPr lang="en-US" dirty="0" smtClean="0">
                <a:solidFill>
                  <a:srgbClr val="017F0D"/>
                </a:solidFill>
              </a:rPr>
              <a:t>0 </a:t>
            </a:r>
            <a:r>
              <a:rPr lang="en-US" dirty="0" err="1" smtClean="0">
                <a:solidFill>
                  <a:srgbClr val="017F0D"/>
                </a:solidFill>
              </a:rPr>
              <a:t>mrad</a:t>
            </a:r>
            <a:r>
              <a:rPr lang="en-US" dirty="0" smtClean="0">
                <a:solidFill>
                  <a:srgbClr val="017F0D"/>
                </a:solidFill>
              </a:rPr>
              <a:t> in-bend</a:t>
            </a:r>
            <a:endParaRPr lang="en-US" dirty="0">
              <a:solidFill>
                <a:srgbClr val="017F0D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36533" y="3454401"/>
            <a:ext cx="1708408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17F0D"/>
                </a:solidFill>
              </a:rPr>
              <a:t>6mrad</a:t>
            </a:r>
            <a:r>
              <a:rPr lang="en-US" dirty="0" smtClean="0">
                <a:solidFill>
                  <a:srgbClr val="017F0D"/>
                </a:solidFill>
              </a:rPr>
              <a:t> out-bend</a:t>
            </a:r>
            <a:endParaRPr lang="en-US" dirty="0">
              <a:solidFill>
                <a:srgbClr val="017F0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0455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000"/>
            <a:ext cx="8229600" cy="1460500"/>
          </a:xfrm>
          <a:noFill/>
        </p:spPr>
        <p:txBody>
          <a:bodyPr tIns="0" bIns="0" anchor="t" anchorCtr="0">
            <a:normAutofit/>
          </a:bodyPr>
          <a:lstStyle/>
          <a:p>
            <a:r>
              <a:rPr lang="en-US" dirty="0" smtClean="0"/>
              <a:t>Longitudinal Double-Spin Asymmetry</a:t>
            </a:r>
            <a:br>
              <a:rPr lang="en-US" dirty="0" smtClean="0"/>
            </a:br>
            <a:r>
              <a:rPr lang="en-US" dirty="0" smtClean="0"/>
              <a:t>D(</a:t>
            </a:r>
            <a:r>
              <a:rPr lang="en-US" dirty="0" err="1" smtClean="0"/>
              <a:t>e,e’p</a:t>
            </a:r>
            <a:r>
              <a:rPr lang="en-US" baseline="-25000" dirty="0" err="1" smtClean="0"/>
              <a:t>S</a:t>
            </a:r>
            <a:r>
              <a:rPr lang="en-US" dirty="0" smtClean="0"/>
              <a:t>)X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7145" y="1703707"/>
            <a:ext cx="5212080" cy="4560570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>
            <a:off x="3556000" y="800100"/>
            <a:ext cx="279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038600" y="939800"/>
            <a:ext cx="279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634" y="1278467"/>
            <a:ext cx="3048000" cy="496993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i="1" dirty="0" smtClean="0">
                <a:cs typeface="Symbol" charset="2"/>
              </a:rPr>
              <a:t>t = (P</a:t>
            </a:r>
            <a:r>
              <a:rPr lang="en-US" i="1" baseline="-25000" dirty="0" smtClean="0">
                <a:cs typeface="Symbol" charset="2"/>
              </a:rPr>
              <a:t>D</a:t>
            </a:r>
            <a:r>
              <a:rPr lang="en-US" i="1" dirty="0" smtClean="0">
                <a:cs typeface="Symbol" charset="2"/>
              </a:rPr>
              <a:t>-</a:t>
            </a:r>
            <a:r>
              <a:rPr lang="en-US" i="1" dirty="0" err="1" smtClean="0">
                <a:cs typeface="Symbol" charset="2"/>
              </a:rPr>
              <a:t>p</a:t>
            </a:r>
            <a:r>
              <a:rPr lang="en-US" i="1" baseline="-25000" dirty="0" err="1" smtClean="0">
                <a:cs typeface="Symbol" charset="2"/>
              </a:rPr>
              <a:t>S</a:t>
            </a:r>
            <a:r>
              <a:rPr lang="en-US" i="1" dirty="0" smtClean="0">
                <a:cs typeface="Symbol" charset="2"/>
              </a:rPr>
              <a:t>)</a:t>
            </a:r>
            <a:r>
              <a:rPr lang="en-US" i="1" baseline="30000" dirty="0" smtClean="0">
                <a:cs typeface="Symbol" charset="2"/>
              </a:rPr>
              <a:t>2 </a:t>
            </a:r>
            <a:r>
              <a:rPr lang="en-US" i="1" dirty="0">
                <a:latin typeface="Symbol" charset="2"/>
                <a:cs typeface="Symbol" charset="2"/>
              </a:rPr>
              <a:t/>
            </a:r>
            <a:br>
              <a:rPr lang="en-US" i="1" dirty="0">
                <a:latin typeface="Symbol" charset="2"/>
                <a:cs typeface="Symbol" charset="2"/>
              </a:rPr>
            </a:br>
            <a:r>
              <a:rPr lang="en-US" i="1" dirty="0" smtClean="0">
                <a:cs typeface="Symbol" charset="2"/>
              </a:rPr>
              <a:t>t </a:t>
            </a:r>
            <a:r>
              <a:rPr lang="en-US" i="1" dirty="0" smtClean="0">
                <a:latin typeface="Symbol" charset="2"/>
                <a:cs typeface="Symbol" charset="2"/>
              </a:rPr>
              <a:t>~ M</a:t>
            </a:r>
            <a:r>
              <a:rPr lang="en-US" i="1" baseline="30000" dirty="0" smtClean="0">
                <a:latin typeface="Symbol" charset="2"/>
                <a:cs typeface="Symbol" charset="2"/>
              </a:rPr>
              <a:t>2</a:t>
            </a:r>
            <a:r>
              <a:rPr lang="en-US" i="1" dirty="0" smtClean="0">
                <a:latin typeface="Symbol" charset="2"/>
                <a:cs typeface="Symbol" charset="2"/>
              </a:rPr>
              <a:t> –|</a:t>
            </a:r>
            <a:r>
              <a:rPr lang="en-US" i="1" dirty="0" smtClean="0">
                <a:cs typeface="Symbol" charset="2"/>
              </a:rPr>
              <a:t>p</a:t>
            </a:r>
            <a:r>
              <a:rPr lang="en-US" i="1" baseline="-25000" dirty="0" smtClean="0">
                <a:cs typeface="Symbol" charset="2"/>
              </a:rPr>
              <a:t>S</a:t>
            </a:r>
            <a:r>
              <a:rPr lang="en-US" i="1" baseline="30000" dirty="0" smtClean="0">
                <a:cs typeface="Symbol" charset="2"/>
              </a:rPr>
              <a:t>Rest</a:t>
            </a:r>
            <a:r>
              <a:rPr lang="en-US" i="1" dirty="0" smtClean="0">
                <a:cs typeface="Symbol" charset="2"/>
              </a:rPr>
              <a:t>|</a:t>
            </a:r>
            <a:r>
              <a:rPr lang="en-US" i="1" baseline="30000" dirty="0" smtClean="0">
                <a:cs typeface="Symbol" charset="2"/>
              </a:rPr>
              <a:t>2 </a:t>
            </a:r>
            <a:r>
              <a:rPr lang="en-US" i="1" dirty="0" smtClean="0">
                <a:cs typeface="Symbol" charset="2"/>
              </a:rPr>
              <a:t>– 2MB</a:t>
            </a:r>
            <a:r>
              <a:rPr lang="en-US" i="1" baseline="-25000" dirty="0" smtClean="0">
                <a:cs typeface="Symbol" charset="2"/>
              </a:rPr>
              <a:t>D</a:t>
            </a:r>
            <a:endParaRPr lang="en-US" i="1" baseline="30000" dirty="0" smtClean="0">
              <a:cs typeface="Symbol" charset="2"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 smtClean="0">
                <a:cs typeface="Symbol" charset="2"/>
              </a:rPr>
              <a:t>On-shell neutron</a:t>
            </a:r>
            <a:r>
              <a:rPr lang="en-US" i="1" dirty="0" smtClean="0">
                <a:cs typeface="Symbol" charset="2"/>
              </a:rPr>
              <a:t>: t = M</a:t>
            </a:r>
            <a:r>
              <a:rPr lang="en-US" i="1" baseline="30000" dirty="0" smtClean="0">
                <a:cs typeface="Symbol" charset="2"/>
              </a:rPr>
              <a:t>2</a:t>
            </a:r>
            <a:endParaRPr lang="en-US" i="1" dirty="0" smtClean="0">
              <a:cs typeface="Symbol" charset="2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>
                <a:cs typeface="Symbol" charset="2"/>
              </a:rPr>
              <a:t>A</a:t>
            </a:r>
            <a:r>
              <a:rPr lang="en-US" baseline="-25000" dirty="0" smtClean="0">
                <a:cs typeface="Symbol" charset="2"/>
              </a:rPr>
              <a:t>||</a:t>
            </a:r>
            <a:r>
              <a:rPr lang="en-US" dirty="0" smtClean="0">
                <a:cs typeface="Symbol" charset="2"/>
              </a:rPr>
              <a:t> insensitive to </a:t>
            </a:r>
            <a:br>
              <a:rPr lang="en-US" dirty="0" smtClean="0">
                <a:cs typeface="Symbol" charset="2"/>
              </a:rPr>
            </a:br>
            <a:r>
              <a:rPr lang="en-US" dirty="0" smtClean="0">
                <a:cs typeface="Symbol" charset="2"/>
              </a:rPr>
              <a:t>D-state, FSI for </a:t>
            </a:r>
            <a:br>
              <a:rPr lang="en-US" dirty="0" smtClean="0">
                <a:cs typeface="Symbol" charset="2"/>
              </a:rPr>
            </a:br>
            <a:r>
              <a:rPr lang="en-US" i="1" dirty="0" smtClean="0">
                <a:cs typeface="Symbol" charset="2"/>
              </a:rPr>
              <a:t>M</a:t>
            </a:r>
            <a:r>
              <a:rPr lang="en-US" i="1" baseline="30000" dirty="0" smtClean="0">
                <a:cs typeface="Symbol" charset="2"/>
              </a:rPr>
              <a:t>2</a:t>
            </a:r>
            <a:r>
              <a:rPr lang="en-US" i="1" dirty="0">
                <a:cs typeface="Symbol" charset="2"/>
              </a:rPr>
              <a:t>–t </a:t>
            </a:r>
            <a:r>
              <a:rPr lang="en-US" dirty="0">
                <a:cs typeface="Symbol" charset="2"/>
              </a:rPr>
              <a:t>&lt; 0.04 </a:t>
            </a:r>
            <a:r>
              <a:rPr lang="en-US" dirty="0" smtClean="0">
                <a:cs typeface="Symbol" charset="2"/>
              </a:rPr>
              <a:t>GeV</a:t>
            </a:r>
            <a:r>
              <a:rPr lang="en-US" baseline="30000" dirty="0" smtClean="0">
                <a:cs typeface="Symbol" charset="2"/>
              </a:rPr>
              <a:t>2</a:t>
            </a:r>
            <a:r>
              <a:rPr lang="en-US" dirty="0">
                <a:cs typeface="Symbol" charset="2"/>
              </a:rPr>
              <a:t>	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n-US" dirty="0" smtClean="0">
                <a:cs typeface="Symbol" charset="2"/>
              </a:rPr>
              <a:t>High Resolution and High </a:t>
            </a:r>
            <a:r>
              <a:rPr lang="en-US" dirty="0" smtClean="0">
                <a:cs typeface="Symbol" charset="2"/>
              </a:rPr>
              <a:t>Luminosity for</a:t>
            </a:r>
            <a:br>
              <a:rPr lang="en-US" dirty="0" smtClean="0">
                <a:cs typeface="Symbol" charset="2"/>
              </a:rPr>
            </a:br>
            <a:r>
              <a:rPr lang="en-US" dirty="0" smtClean="0">
                <a:cs typeface="Symbol" charset="2"/>
              </a:rPr>
              <a:t> </a:t>
            </a:r>
            <a:r>
              <a:rPr lang="en-US" dirty="0" smtClean="0">
                <a:cs typeface="Symbol" charset="2"/>
              </a:rPr>
              <a:t>fine binning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i="1" dirty="0" err="1" smtClean="0">
                <a:latin typeface="Symbol" charset="2"/>
                <a:cs typeface="Symbol" charset="2"/>
              </a:rPr>
              <a:t>a</a:t>
            </a:r>
            <a:r>
              <a:rPr lang="en-US" i="1" baseline="-25000" dirty="0" err="1" smtClean="0"/>
              <a:t>S</a:t>
            </a:r>
            <a:r>
              <a:rPr lang="en-US" i="1" dirty="0" smtClean="0"/>
              <a:t>(Q</a:t>
            </a:r>
            <a:r>
              <a:rPr lang="en-US" i="1" baseline="30000" dirty="0" smtClean="0"/>
              <a:t>2</a:t>
            </a:r>
            <a:r>
              <a:rPr lang="en-US" i="1" dirty="0" smtClean="0"/>
              <a:t>) </a:t>
            </a:r>
            <a:r>
              <a:rPr lang="en-US" dirty="0" smtClean="0"/>
              <a:t> from Bjorken sum Rule.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>
                <a:latin typeface="Symbol" charset="2"/>
                <a:cs typeface="Symbol" charset="2"/>
              </a:rPr>
              <a:t>D</a:t>
            </a:r>
            <a:r>
              <a:rPr lang="en-US" dirty="0" smtClean="0"/>
              <a:t>G from Evolution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Extensions to </a:t>
            </a:r>
            <a:r>
              <a:rPr lang="en-US" dirty="0"/>
              <a:t> </a:t>
            </a:r>
            <a:r>
              <a:rPr lang="en-US" i="1" dirty="0" smtClean="0"/>
              <a:t>e.g. </a:t>
            </a:r>
            <a:br>
              <a:rPr lang="en-US" i="1" dirty="0" smtClean="0"/>
            </a:br>
            <a:r>
              <a:rPr lang="en-US" i="1" dirty="0" smtClean="0"/>
              <a:t>D(</a:t>
            </a:r>
            <a:r>
              <a:rPr lang="en-US" i="1" dirty="0" err="1" smtClean="0"/>
              <a:t>e,e’</a:t>
            </a:r>
            <a:r>
              <a:rPr lang="en-US" i="1" dirty="0" err="1" smtClean="0">
                <a:latin typeface="Symbol" charset="2"/>
                <a:cs typeface="Symbol" charset="2"/>
              </a:rPr>
              <a:t>g</a:t>
            </a:r>
            <a:r>
              <a:rPr lang="en-US" i="1" dirty="0" err="1" smtClean="0"/>
              <a:t>pn</a:t>
            </a:r>
            <a:r>
              <a:rPr lang="en-US" i="1" dirty="0" smtClean="0"/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60872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682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importance of Variable Beam Energies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234" y="4102100"/>
            <a:ext cx="4148666" cy="15875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Optimal to run at lowest practical beam energy</a:t>
            </a:r>
            <a:endParaRPr lang="en-US" sz="2000" dirty="0" smtClean="0"/>
          </a:p>
          <a:p>
            <a:r>
              <a:rPr lang="en-US" sz="2400" dirty="0" smtClean="0"/>
              <a:t>FOM ~ </a:t>
            </a:r>
            <a:r>
              <a:rPr lang="en-US" sz="2400" dirty="0" smtClean="0">
                <a:latin typeface="Lucida Calligraphy"/>
                <a:cs typeface="Lucida Calligraphy"/>
              </a:rPr>
              <a:t>L</a:t>
            </a:r>
            <a:r>
              <a:rPr lang="en-US" sz="2400" dirty="0" smtClean="0"/>
              <a:t> (</a:t>
            </a:r>
            <a:r>
              <a:rPr lang="en-US" sz="2400" dirty="0" err="1" smtClean="0"/>
              <a:t>P</a:t>
            </a:r>
            <a:r>
              <a:rPr lang="en-US" sz="2400" baseline="-25000" dirty="0" err="1" smtClean="0"/>
              <a:t>e</a:t>
            </a:r>
            <a:r>
              <a:rPr lang="en-US" sz="2400" dirty="0" err="1" smtClean="0"/>
              <a:t>P</a:t>
            </a:r>
            <a:r>
              <a:rPr lang="en-US" sz="2400" baseline="-25000" dirty="0" err="1" smtClean="0"/>
              <a:t>D</a:t>
            </a:r>
            <a:r>
              <a:rPr lang="en-US" sz="2400" dirty="0" smtClean="0"/>
              <a:t> A</a:t>
            </a:r>
            <a:r>
              <a:rPr lang="en-US" sz="2400" baseline="-25000" dirty="0" smtClean="0"/>
              <a:t>||</a:t>
            </a:r>
            <a:r>
              <a:rPr lang="en-US" sz="2400" dirty="0" smtClean="0"/>
              <a:t>)</a:t>
            </a:r>
            <a:r>
              <a:rPr lang="en-US" sz="2400" baseline="30000" dirty="0" smtClean="0"/>
              <a:t>2</a:t>
            </a:r>
            <a:endParaRPr lang="en-US" sz="2000" i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295" y="1710256"/>
            <a:ext cx="5120640" cy="4480560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3079337"/>
              </p:ext>
            </p:extLst>
          </p:nvPr>
        </p:nvGraphicFramePr>
        <p:xfrm>
          <a:off x="802215" y="1238249"/>
          <a:ext cx="3418688" cy="23981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4" imgW="2552700" imgH="1790700" progId="Equation.DSMT4">
                  <p:embed/>
                </p:oleObj>
              </mc:Choice>
              <mc:Fallback>
                <p:oleObj name="Equation" r:id="rId4" imgW="2552700" imgH="17907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02215" y="1238249"/>
                        <a:ext cx="3418688" cy="23981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6278029" y="3403594"/>
            <a:ext cx="4" cy="753539"/>
          </a:xfrm>
          <a:prstGeom prst="straightConnector1">
            <a:avLst/>
          </a:prstGeom>
          <a:ln>
            <a:solidFill>
              <a:srgbClr val="03B21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968995" y="3454399"/>
            <a:ext cx="575999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smtClean="0"/>
              <a:t>FOM</a:t>
            </a:r>
            <a:br>
              <a:rPr lang="en-US" sz="1400" dirty="0" smtClean="0"/>
            </a:br>
            <a:r>
              <a:rPr lang="en-US" sz="1400" dirty="0" smtClean="0"/>
              <a:t>x 100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6248400" y="1236133"/>
            <a:ext cx="12234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D(</a:t>
            </a:r>
            <a:r>
              <a:rPr lang="en-US" sz="2000" dirty="0" err="1"/>
              <a:t>e,e’p</a:t>
            </a:r>
            <a:r>
              <a:rPr lang="en-US" sz="2000" baseline="-25000" dirty="0" err="1"/>
              <a:t>S</a:t>
            </a:r>
            <a:r>
              <a:rPr lang="en-US" sz="2000" dirty="0"/>
              <a:t>)X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305550" y="1303867"/>
            <a:ext cx="23706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6578600" y="1352550"/>
            <a:ext cx="179917" cy="2117"/>
          </a:xfrm>
          <a:prstGeom prst="straightConnector1">
            <a:avLst/>
          </a:prstGeom>
          <a:ln w="19050">
            <a:solidFill>
              <a:schemeClr val="tx1"/>
            </a:solidFill>
            <a:tailEnd type="arrow" w="sm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5600" y="6248400"/>
            <a:ext cx="794320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• Proceedings: </a:t>
            </a:r>
            <a:r>
              <a:rPr lang="en-US" dirty="0" smtClean="0">
                <a:hlinkClick r:id="rId6"/>
              </a:rPr>
              <a:t> </a:t>
            </a:r>
            <a:r>
              <a:rPr lang="en-US" dirty="0" smtClean="0">
                <a:solidFill>
                  <a:srgbClr val="660066"/>
                </a:solidFill>
                <a:hlinkClick r:id="rId6"/>
              </a:rPr>
              <a:t>www.lions.odu.edu</a:t>
            </a:r>
            <a:r>
              <a:rPr lang="en-US" dirty="0">
                <a:solidFill>
                  <a:srgbClr val="660066"/>
                </a:solidFill>
                <a:hlinkClick r:id="rId6"/>
              </a:rPr>
              <a:t>/~chyde/Research/Talks/Talks2014/</a:t>
            </a:r>
            <a:r>
              <a:rPr lang="en-US" dirty="0" smtClean="0">
                <a:solidFill>
                  <a:srgbClr val="660066"/>
                </a:solidFill>
                <a:hlinkClick r:id="rId6"/>
              </a:rPr>
              <a:t>neutron.pdf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977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HallA-DVCS-E12-06-1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HallA-DVCS-E12-06-114.potx</Template>
  <TotalTime>2469</TotalTime>
  <Words>143</Words>
  <Application>Microsoft Macintosh PowerPoint</Application>
  <PresentationFormat>On-screen Show (4:3)</PresentationFormat>
  <Paragraphs>34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HallA-DVCS-E12-06-114</vt:lpstr>
      <vt:lpstr>Equation</vt:lpstr>
      <vt:lpstr>Neutron Spin Structure via Spectator Tagging at the   EIC</vt:lpstr>
      <vt:lpstr>Longitudinal Double-Spin Asymmetry D(e,e’pS)X</vt:lpstr>
      <vt:lpstr>The importance of Variable Beam Energies</vt:lpstr>
    </vt:vector>
  </TitlesOfParts>
  <Company>Université Blaise Pascal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DVCS at 12 GeV: E12-06-114 “Measurements of the electron-helicity dependent cross-sections of deeply virtual Compton scattering in Hall A at 11 GeV”</dc:title>
  <dc:creator>Charles Earl Hyde</dc:creator>
  <cp:lastModifiedBy>Charles Earl Hyde</cp:lastModifiedBy>
  <cp:revision>57</cp:revision>
  <cp:lastPrinted>2014-09-12T14:41:29Z</cp:lastPrinted>
  <dcterms:created xsi:type="dcterms:W3CDTF">2011-12-15T04:37:47Z</dcterms:created>
  <dcterms:modified xsi:type="dcterms:W3CDTF">2014-09-12T16:34:23Z</dcterms:modified>
</cp:coreProperties>
</file>