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handoutMasterIdLst>
    <p:handoutMasterId r:id="rId74"/>
  </p:handoutMasterIdLst>
  <p:sldIdLst>
    <p:sldId id="256" r:id="rId4"/>
    <p:sldId id="312" r:id="rId5"/>
    <p:sldId id="309" r:id="rId6"/>
    <p:sldId id="263" r:id="rId7"/>
    <p:sldId id="264" r:id="rId8"/>
    <p:sldId id="260" r:id="rId9"/>
    <p:sldId id="310" r:id="rId10"/>
    <p:sldId id="313" r:id="rId11"/>
    <p:sldId id="262" r:id="rId12"/>
    <p:sldId id="267" r:id="rId13"/>
    <p:sldId id="268" r:id="rId14"/>
    <p:sldId id="269" r:id="rId15"/>
    <p:sldId id="323" r:id="rId16"/>
    <p:sldId id="324" r:id="rId17"/>
    <p:sldId id="326" r:id="rId18"/>
    <p:sldId id="282" r:id="rId19"/>
    <p:sldId id="302" r:id="rId20"/>
    <p:sldId id="303" r:id="rId21"/>
    <p:sldId id="283" r:id="rId22"/>
    <p:sldId id="328" r:id="rId23"/>
    <p:sldId id="329" r:id="rId24"/>
    <p:sldId id="284" r:id="rId25"/>
    <p:sldId id="276" r:id="rId26"/>
    <p:sldId id="279" r:id="rId27"/>
    <p:sldId id="280" r:id="rId28"/>
    <p:sldId id="327" r:id="rId29"/>
    <p:sldId id="325" r:id="rId30"/>
    <p:sldId id="321" r:id="rId31"/>
    <p:sldId id="317" r:id="rId32"/>
    <p:sldId id="318" r:id="rId33"/>
    <p:sldId id="319" r:id="rId34"/>
    <p:sldId id="320" r:id="rId35"/>
    <p:sldId id="314" r:id="rId36"/>
    <p:sldId id="291" r:id="rId37"/>
    <p:sldId id="292" r:id="rId38"/>
    <p:sldId id="294" r:id="rId39"/>
    <p:sldId id="295" r:id="rId40"/>
    <p:sldId id="296" r:id="rId41"/>
    <p:sldId id="336" r:id="rId42"/>
    <p:sldId id="285" r:id="rId43"/>
    <p:sldId id="286" r:id="rId44"/>
    <p:sldId id="331" r:id="rId45"/>
    <p:sldId id="332" r:id="rId46"/>
    <p:sldId id="333" r:id="rId47"/>
    <p:sldId id="335" r:id="rId48"/>
    <p:sldId id="334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297" r:id="rId58"/>
    <p:sldId id="298" r:id="rId59"/>
    <p:sldId id="257" r:id="rId60"/>
    <p:sldId id="311" r:id="rId61"/>
    <p:sldId id="306" r:id="rId62"/>
    <p:sldId id="330" r:id="rId63"/>
    <p:sldId id="293" r:id="rId64"/>
    <p:sldId id="322" r:id="rId65"/>
    <p:sldId id="346" r:id="rId66"/>
    <p:sldId id="347" r:id="rId67"/>
    <p:sldId id="348" r:id="rId68"/>
    <p:sldId id="349" r:id="rId69"/>
    <p:sldId id="350" r:id="rId70"/>
    <p:sldId id="351" r:id="rId71"/>
    <p:sldId id="352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C7C6"/>
    <a:srgbClr val="E4DEC3"/>
    <a:srgbClr val="6E9DFF"/>
    <a:srgbClr val="FF4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5" autoAdjust="0"/>
  </p:normalViewPr>
  <p:slideViewPr>
    <p:cSldViewPr snapToGrid="0" snapToObjects="1">
      <p:cViewPr>
        <p:scale>
          <a:sx n="75" d="100"/>
          <a:sy n="75" d="100"/>
        </p:scale>
        <p:origin x="-140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image" Target="NULL"/><Relationship Id="rId2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F0B52-1E8B-754F-9EEF-6123A5BC3B6B}" type="datetimeFigureOut">
              <a:rPr lang="en-US" smtClean="0"/>
              <a:t>8/28/14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74E24-5710-A143-B4D6-9E7D00C8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36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E1CBF-7966-EF4C-9576-422EC83379D0}" type="datetimeFigureOut">
              <a:rPr lang="en-US" smtClean="0"/>
              <a:t>8/28/14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A3961-84FC-E34F-9AB1-25AC8306F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35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DFEBA-AD7C-B545-A9F5-04871C8C7D01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27BDB-58E0-444B-8A8E-7F6093E26538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BDFB6-3E3A-A847-B2F9-121C049F5BF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9DBF6-012A-8243-9CA2-11D6D2C055FA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04972-F507-ED4C-B52A-D88F912D2BE0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4261C-B31F-B541-BCE1-C876AF574E37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853" y="8685235"/>
            <a:ext cx="2971592" cy="457200"/>
          </a:xfrm>
          <a:prstGeom prst="rect">
            <a:avLst/>
          </a:prstGeom>
          <a:noFill/>
        </p:spPr>
        <p:txBody>
          <a:bodyPr lIns="89918" tIns="44959" rIns="89918" bIns="44959"/>
          <a:lstStyle/>
          <a:p>
            <a:fld id="{CFBDE3D9-521D-E340-B323-98F9B20604F4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80869-A3A9-9F4D-A5D1-856B2F65880A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1D8D5-AAAB-CE44-BA26-7F811A884126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30D46-68F3-D445-AAA8-E1758E36738C}" type="slidenum">
              <a:rPr lang="en-US"/>
              <a:pPr/>
              <a:t>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1CE96FA-14A6-4045-9796-89AB0630077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1" i="1">
                <a:latin typeface="Arial" charset="0"/>
              </a:rPr>
              <a:t>The kinematics range that can be covered in exclusive processes with high precision data</a:t>
            </a:r>
            <a:r>
              <a:rPr lang="en-US">
                <a:latin typeface="Arial" charset="0"/>
              </a:rPr>
              <a:t> is shown with this yellow area. This will be the only accelerator where the valence quark regime can be fully covered with high precision data.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261A7-A9E6-854F-83A3-BD1CB929D7DF}" type="slidenum">
              <a:rPr lang="en-US"/>
              <a:pPr/>
              <a:t>11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703263"/>
            <a:ext cx="4589463" cy="3441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357688"/>
            <a:ext cx="50323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/>
              <a:t>Intro</a:t>
            </a:r>
          </a:p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29687-D499-1840-A8A4-E2E7E3BD2E69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564DD7D-DF14-654F-AFC2-63470D46710B}" type="slidenum">
              <a:rPr lang="en-US" sz="12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4988"/>
            <a:ext cx="5483225" cy="41116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EFA82-BD79-F54C-B363-DA12F7D0ECAB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917BA-A8F1-3845-B3CD-F2C3B8CC240B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B24D03-57BE-9A4B-A556-55DB4188EFE0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4320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86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59811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289" y="1937742"/>
            <a:ext cx="3920133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37742"/>
            <a:ext cx="3920133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5116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765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2677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75243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32134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07238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3410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8856" y="589359"/>
            <a:ext cx="1986855" cy="58132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289" y="589359"/>
            <a:ext cx="5853410" cy="58132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9915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370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9941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68152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4" y="3545087"/>
            <a:ext cx="3732609" cy="89296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3545087"/>
            <a:ext cx="3732609" cy="89296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3625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555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1275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9005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77028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63114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241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094" y="1732360"/>
            <a:ext cx="1893094" cy="27056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1732360"/>
            <a:ext cx="5572125" cy="27056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9756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E44DA-0081-3445-9F4C-6D04AE96925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43000"/>
            <a:ext cx="9144000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98289" y="589359"/>
            <a:ext cx="7947422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cademy Engraved LE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289" y="1937742"/>
            <a:ext cx="7947422" cy="446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205383" y="1714500"/>
            <a:ext cx="8733234" cy="0"/>
          </a:xfrm>
          <a:prstGeom prst="line">
            <a:avLst/>
          </a:prstGeom>
          <a:noFill/>
          <a:ln w="12700" cap="flat">
            <a:solidFill>
              <a:srgbClr val="866C60">
                <a:alpha val="75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500" smtClean="0">
              <a:solidFill>
                <a:srgbClr val="45433A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+mj-lt"/>
          <a:ea typeface="+mj-ea"/>
          <a:cs typeface="+mj-cs"/>
          <a:sym typeface="Academy Engraved LET" charset="0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5pPr>
      <a:lvl6pPr marL="321457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6pPr>
      <a:lvl7pPr marL="642915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7pPr>
      <a:lvl8pPr marL="964372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8pPr>
      <a:lvl9pPr marL="1285829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9pPr>
    </p:titleStyle>
    <p:bodyStyle>
      <a:lvl1pPr marL="339316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1pPr>
      <a:lvl2pPr marL="616127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2pPr>
      <a:lvl3pPr marL="928654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3pPr>
      <a:lvl4pPr marL="1241182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4pPr>
      <a:lvl5pPr marL="1553710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5pPr>
      <a:lvl6pPr marL="1875168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6pPr>
      <a:lvl7pPr marL="2196625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7pPr>
      <a:lvl8pPr marL="2518082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8pPr>
      <a:lvl9pPr marL="2839540" indent="-339316" algn="l" rtl="0" fontAlgn="base">
        <a:lnSpc>
          <a:spcPct val="110000"/>
        </a:lnSpc>
        <a:spcBef>
          <a:spcPts val="2320"/>
        </a:spcBef>
        <a:spcAft>
          <a:spcPct val="0"/>
        </a:spcAft>
        <a:buSzPct val="9400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1732359"/>
            <a:ext cx="7572375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cademy Engraved LE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3545087"/>
            <a:ext cx="7572375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odoni SvtyTwo SC ITC TT-Book" charset="0"/>
              </a:rPr>
              <a:t>Click to edit Master text styles</a:t>
            </a:r>
          </a:p>
          <a:p>
            <a:pPr lvl="1"/>
            <a:r>
              <a:rPr lang="en-US">
                <a:sym typeface="Bodoni SvtyTwo SC ITC TT-Book" charset="0"/>
              </a:rPr>
              <a:t>Second level</a:t>
            </a:r>
          </a:p>
          <a:p>
            <a:pPr lvl="2"/>
            <a:r>
              <a:rPr lang="en-US">
                <a:sym typeface="Bodoni SvtyTwo SC ITC TT-Book" charset="0"/>
              </a:rPr>
              <a:t>Third level</a:t>
            </a:r>
          </a:p>
          <a:p>
            <a:pPr lvl="3"/>
            <a:r>
              <a:rPr lang="en-US">
                <a:sym typeface="Bodoni SvtyTwo SC ITC TT-Book" charset="0"/>
              </a:rPr>
              <a:t>Fourth level</a:t>
            </a:r>
          </a:p>
          <a:p>
            <a:pPr lvl="4"/>
            <a:r>
              <a:rPr lang="en-US">
                <a:sym typeface="Bodoni SvtyTwo SC ITC TT-Book" charset="0"/>
              </a:rPr>
              <a:t>Fifth level</a:t>
            </a:r>
          </a:p>
        </p:txBody>
      </p:sp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1053703" y="3402211"/>
            <a:ext cx="7036594" cy="62508"/>
            <a:chOff x="0" y="0"/>
            <a:chExt cx="6304" cy="56"/>
          </a:xfrm>
        </p:grpSpPr>
        <p:pic>
          <p:nvPicPr>
            <p:cNvPr id="2051" name="Picture 3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"/>
              <a:ext cx="3064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240" y="24"/>
              <a:ext cx="3064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0"/>
              <a:ext cx="192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+mj-lt"/>
          <a:ea typeface="+mj-ea"/>
          <a:cs typeface="+mj-cs"/>
          <a:sym typeface="Academy Engraved LET" charset="0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5pPr>
      <a:lvl6pPr marL="321440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6pPr>
      <a:lvl7pPr marL="642882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7pPr>
      <a:lvl8pPr marL="964323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8pPr>
      <a:lvl9pPr marL="1285763" algn="ctr" rtl="0" fontAlgn="base">
        <a:lnSpc>
          <a:spcPct val="80000"/>
        </a:lnSpc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Academy Engraved LET" charset="0"/>
          <a:ea typeface="ヒラギノ明朝 ProN W3" charset="0"/>
          <a:cs typeface="ヒラギノ明朝 ProN W3" charset="0"/>
          <a:sym typeface="Academy Engraved LET" charset="0"/>
        </a:defRPr>
      </a:lvl9pPr>
    </p:titleStyle>
    <p:bodyStyle>
      <a:lvl1pPr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1pPr>
      <a:lvl2pPr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2pPr>
      <a:lvl3pPr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3pPr>
      <a:lvl4pPr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4pPr>
      <a:lvl5pPr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5pPr>
      <a:lvl6pPr marL="321440"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6pPr>
      <a:lvl7pPr marL="642882"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7pPr>
      <a:lvl8pPr marL="964323"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8pPr>
      <a:lvl9pPr marL="1285763" algn="ctr" rtl="0" fontAlgn="base">
        <a:lnSpc>
          <a:spcPct val="90000"/>
        </a:lnSpc>
        <a:spcBef>
          <a:spcPts val="844"/>
        </a:spcBef>
        <a:spcAft>
          <a:spcPct val="0"/>
        </a:spcAft>
        <a:defRPr sz="2500">
          <a:solidFill>
            <a:srgbClr val="A53521"/>
          </a:solidFill>
          <a:latin typeface="+mn-lt"/>
          <a:ea typeface="+mn-ea"/>
          <a:cs typeface="+mn-cs"/>
          <a:sym typeface="Bodoni SvtyTwo SC ITC TT-Book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0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23.emf"/><Relationship Id="rId1" Type="http://schemas.openxmlformats.org/officeDocument/2006/relationships/vmlDrawing" Target="../drawings/vmlDrawing7.vml"/><Relationship Id="rId2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5.emf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42.emf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4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7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0.emf"/><Relationship Id="rId10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81.emf"/><Relationship Id="rId6" Type="http://schemas.openxmlformats.org/officeDocument/2006/relationships/image" Target="../media/image83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8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7067" y="3980683"/>
            <a:ext cx="3647419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Charles E. Hyde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Old Dominion University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Norfolk VA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7288" y="50799"/>
            <a:ext cx="1727200" cy="1854200"/>
          </a:xfrm>
          <a:prstGeom prst="rect">
            <a:avLst/>
          </a:prstGeom>
          <a:solidFill>
            <a:srgbClr val="E4DEC3"/>
          </a:solidFill>
        </p:spPr>
      </p:pic>
      <p:pic>
        <p:nvPicPr>
          <p:cNvPr id="10" name="Picture 9" descr="post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r="3544" b="34418"/>
          <a:stretch/>
        </p:blipFill>
        <p:spPr>
          <a:xfrm>
            <a:off x="118533" y="1340979"/>
            <a:ext cx="5435600" cy="4978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9545" y="2014325"/>
            <a:ext cx="4104455" cy="1812607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</a:t>
            </a:r>
            <a:r>
              <a:rPr lang="en-US" dirty="0" smtClean="0"/>
              <a:t>Study </a:t>
            </a:r>
            <a:r>
              <a:rPr lang="en-US" dirty="0"/>
              <a:t>of Generalized Parton Distributions at Jefferson Lab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0032" y="5834881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C. Hyde, M. </a:t>
            </a:r>
            <a:r>
              <a:rPr lang="en-US" dirty="0" err="1" smtClean="0"/>
              <a:t>Guidal</a:t>
            </a:r>
            <a:r>
              <a:rPr lang="en-US" dirty="0" smtClean="0"/>
              <a:t>, A. </a:t>
            </a:r>
            <a:r>
              <a:rPr lang="en-US" dirty="0" err="1" smtClean="0"/>
              <a:t>Radyushkin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J</a:t>
            </a:r>
            <a:r>
              <a:rPr lang="en-US" dirty="0"/>
              <a:t>. Phys. Conf. Ser. </a:t>
            </a:r>
            <a:r>
              <a:rPr lang="en-US" dirty="0" smtClean="0"/>
              <a:t>299</a:t>
            </a:r>
            <a:r>
              <a:rPr lang="en-US" dirty="0"/>
              <a:t>:012006, 2011, </a:t>
            </a:r>
            <a:endParaRPr lang="en-US" dirty="0" smtClean="0"/>
          </a:p>
          <a:p>
            <a:pPr algn="ctr"/>
            <a:r>
              <a:rPr lang="en-US" dirty="0" smtClean="0"/>
              <a:t> arXiv</a:t>
            </a:r>
            <a:r>
              <a:rPr lang="en-US" dirty="0"/>
              <a:t>:1101.2482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DVCS experiments measure?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354674"/>
            <a:ext cx="8648700" cy="4525963"/>
          </a:xfrm>
          <a:solidFill>
            <a:srgbClr val="FFFFFF"/>
          </a:solidFill>
        </p:spPr>
        <p:txBody>
          <a:bodyPr/>
          <a:lstStyle/>
          <a:p>
            <a:r>
              <a:rPr lang="en-US" sz="2800" i="1" dirty="0" smtClean="0"/>
              <a:t>d</a:t>
            </a:r>
            <a:r>
              <a:rPr lang="en-US" sz="2800" i="1" dirty="0" smtClean="0">
                <a:latin typeface="Symbol" charset="2"/>
                <a:cs typeface="Symbol" charset="2"/>
              </a:rPr>
              <a:t>s</a:t>
            </a:r>
            <a:r>
              <a:rPr lang="en-US" sz="2800" i="1" dirty="0" smtClean="0">
                <a:cs typeface="Symbol" charset="2"/>
              </a:rPr>
              <a:t>(</a:t>
            </a:r>
            <a:r>
              <a:rPr lang="en-US" sz="2800" dirty="0" err="1" smtClean="0"/>
              <a:t>ep</a:t>
            </a:r>
            <a:r>
              <a:rPr lang="en-US" sz="2800" dirty="0" err="1" smtClean="0">
                <a:sym typeface="Wingdings"/>
              </a:rPr>
              <a:t>ep</a:t>
            </a:r>
            <a:r>
              <a:rPr lang="en-US" sz="28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800" i="1" dirty="0" smtClean="0">
                <a:cs typeface="Symbol" charset="2"/>
                <a:sym typeface="Wingdings"/>
              </a:rPr>
              <a:t>)</a:t>
            </a:r>
            <a:r>
              <a:rPr lang="en-US" sz="2800" dirty="0" smtClean="0">
                <a:cs typeface="Symbol" charset="2"/>
                <a:sym typeface="Wingdings"/>
              </a:rPr>
              <a:t> = twist-2 (GPD) terms + </a:t>
            </a:r>
            <a:r>
              <a:rPr lang="en-US" sz="280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baseline="-25000" dirty="0" err="1" smtClean="0">
                <a:cs typeface="Symbol" charset="2"/>
                <a:sym typeface="Wingdings"/>
              </a:rPr>
              <a:t>n</a:t>
            </a:r>
            <a:r>
              <a:rPr lang="en-US" sz="2800" dirty="0" smtClean="0">
                <a:cs typeface="Symbol" charset="2"/>
                <a:sym typeface="Wingdings"/>
              </a:rPr>
              <a:t> [twist-</a:t>
            </a:r>
            <a:r>
              <a:rPr lang="en-US" sz="2800" i="1" dirty="0" smtClean="0">
                <a:cs typeface="Symbol" charset="2"/>
                <a:sym typeface="Wingdings"/>
              </a:rPr>
              <a:t>n</a:t>
            </a:r>
            <a:r>
              <a:rPr lang="en-US" sz="2800" dirty="0" smtClean="0">
                <a:cs typeface="Symbol" charset="2"/>
                <a:sym typeface="Wingdings"/>
              </a:rPr>
              <a:t>]/</a:t>
            </a:r>
            <a:r>
              <a:rPr lang="en-US" sz="2800" i="1" dirty="0" smtClean="0">
                <a:cs typeface="Symbol" charset="2"/>
                <a:sym typeface="Wingdings"/>
              </a:rPr>
              <a:t>Q</a:t>
            </a:r>
            <a:r>
              <a:rPr lang="en-US" sz="2800" i="1" baseline="30000" dirty="0" smtClean="0">
                <a:cs typeface="Symbol" charset="2"/>
                <a:sym typeface="Wingdings"/>
              </a:rPr>
              <a:t>n-2</a:t>
            </a:r>
            <a:endParaRPr lang="en-US" sz="2800" dirty="0" smtClean="0">
              <a:cs typeface="Symbol" charset="2"/>
              <a:sym typeface="Wingdings"/>
            </a:endParaRPr>
          </a:p>
          <a:p>
            <a:pPr lvl="1"/>
            <a:r>
              <a:rPr lang="en-US" sz="2400" dirty="0" smtClean="0">
                <a:cs typeface="Symbol" charset="2"/>
                <a:sym typeface="Wingdings"/>
              </a:rPr>
              <a:t>Isolate twist-2 terms  cross sections </a:t>
            </a:r>
            <a:r>
              <a:rPr lang="en-US" sz="2400" i="1" dirty="0" err="1" smtClean="0">
                <a:cs typeface="Symbol" charset="2"/>
                <a:sym typeface="Wingdings"/>
              </a:rPr>
              <a:t>vs</a:t>
            </a:r>
            <a:r>
              <a:rPr lang="en-US" sz="2400" dirty="0" smtClean="0">
                <a:cs typeface="Symbol" charset="2"/>
                <a:sym typeface="Wingdings"/>
              </a:rPr>
              <a:t> </a:t>
            </a:r>
            <a:r>
              <a:rPr lang="en-US" sz="2400" i="1" dirty="0" smtClean="0">
                <a:cs typeface="Symbol" charset="2"/>
                <a:sym typeface="Wingdings"/>
              </a:rPr>
              <a:t>Q</a:t>
            </a:r>
            <a:r>
              <a:rPr lang="en-US" sz="2400" i="1" baseline="30000" dirty="0" smtClean="0">
                <a:cs typeface="Symbol" charset="2"/>
                <a:sym typeface="Wingdings"/>
              </a:rPr>
              <a:t>2</a:t>
            </a:r>
            <a:r>
              <a:rPr lang="en-US" sz="2400" dirty="0" smtClean="0">
                <a:cs typeface="Symbol" charset="2"/>
                <a:sym typeface="Wingdings"/>
              </a:rPr>
              <a:t> at fixed (</a:t>
            </a:r>
            <a:r>
              <a:rPr lang="en-US" sz="2400" i="1" dirty="0" err="1" smtClean="0">
                <a:cs typeface="Symbol" charset="2"/>
                <a:sym typeface="Wingdings"/>
              </a:rPr>
              <a:t>x</a:t>
            </a:r>
            <a:r>
              <a:rPr lang="en-US" sz="2400" i="1" baseline="-25000" dirty="0" err="1" smtClean="0">
                <a:cs typeface="Symbol" charset="2"/>
                <a:sym typeface="Wingdings"/>
              </a:rPr>
              <a:t>Bj</a:t>
            </a:r>
            <a:r>
              <a:rPr lang="en-US" sz="2400" i="1" dirty="0" smtClean="0">
                <a:cs typeface="Symbol" charset="2"/>
                <a:sym typeface="Wingdings"/>
              </a:rPr>
              <a:t>, t); </a:t>
            </a:r>
          </a:p>
          <a:p>
            <a:pPr lvl="1"/>
            <a:r>
              <a:rPr lang="en-US" sz="2400" dirty="0" smtClean="0">
                <a:cs typeface="Symbol" charset="2"/>
                <a:sym typeface="Wingdings"/>
              </a:rPr>
              <a:t>Multiple beam energies at </a:t>
            </a:r>
            <a:r>
              <a:rPr lang="en-US" sz="2400" dirty="0">
                <a:cs typeface="Symbol" charset="2"/>
                <a:sym typeface="Wingdings"/>
              </a:rPr>
              <a:t>fixed </a:t>
            </a:r>
            <a:r>
              <a:rPr lang="en-US" sz="2400" i="1" dirty="0">
                <a:cs typeface="Symbol" charset="2"/>
                <a:sym typeface="Wingdings"/>
              </a:rPr>
              <a:t>(</a:t>
            </a:r>
            <a:r>
              <a:rPr lang="en-US" sz="2400" i="1" dirty="0" smtClean="0">
                <a:cs typeface="Symbol" charset="2"/>
                <a:sym typeface="Wingdings"/>
              </a:rPr>
              <a:t>Q</a:t>
            </a:r>
            <a:r>
              <a:rPr lang="en-US" sz="2400" i="1" baseline="30000" dirty="0" smtClean="0">
                <a:cs typeface="Symbol" charset="2"/>
                <a:sym typeface="Wingdings"/>
              </a:rPr>
              <a:t>2</a:t>
            </a:r>
            <a:r>
              <a:rPr lang="en-US" sz="2400" i="1" dirty="0" smtClean="0">
                <a:cs typeface="Symbol" charset="2"/>
                <a:sym typeface="Wingdings"/>
              </a:rPr>
              <a:t>,</a:t>
            </a:r>
            <a:r>
              <a:rPr lang="en-US" sz="2400" dirty="0" smtClean="0">
                <a:cs typeface="Symbol" charset="2"/>
                <a:sym typeface="Wingdings"/>
              </a:rPr>
              <a:t> </a:t>
            </a:r>
            <a:r>
              <a:rPr lang="en-US" sz="2400" i="1" dirty="0" err="1" smtClean="0">
                <a:cs typeface="Symbol" charset="2"/>
                <a:sym typeface="Wingdings"/>
              </a:rPr>
              <a:t>x</a:t>
            </a:r>
            <a:r>
              <a:rPr lang="en-US" sz="2400" i="1" baseline="-25000" dirty="0" err="1" smtClean="0">
                <a:cs typeface="Symbol" charset="2"/>
                <a:sym typeface="Wingdings"/>
              </a:rPr>
              <a:t>Bj</a:t>
            </a:r>
            <a:r>
              <a:rPr lang="en-US" sz="2400" i="1" dirty="0">
                <a:cs typeface="Symbol" charset="2"/>
                <a:sym typeface="Wingdings"/>
              </a:rPr>
              <a:t>, t)</a:t>
            </a:r>
            <a:endParaRPr lang="en-US" sz="2400" i="1" dirty="0" smtClean="0">
              <a:cs typeface="Symbol" charset="2"/>
              <a:sym typeface="Wingdings"/>
            </a:endParaRPr>
          </a:p>
          <a:p>
            <a:r>
              <a:rPr lang="en-US" sz="2800" i="1" dirty="0" smtClean="0">
                <a:cs typeface="Symbol" charset="2"/>
                <a:sym typeface="Wingdings"/>
              </a:rPr>
              <a:t>GPD </a:t>
            </a:r>
            <a:r>
              <a:rPr lang="en-US" sz="2800" dirty="0" smtClean="0">
                <a:cs typeface="Symbol" charset="2"/>
                <a:sym typeface="Wingdings"/>
              </a:rPr>
              <a:t>terms are `Compton Form Factors’</a:t>
            </a:r>
          </a:p>
          <a:p>
            <a:pPr marL="457200" lvl="1" indent="0">
              <a:spcBef>
                <a:spcPts val="72"/>
              </a:spcBef>
              <a:buNone/>
            </a:pPr>
            <a:endParaRPr lang="en-US" dirty="0" smtClean="0">
              <a:cs typeface="Symbol" charset="2"/>
              <a:sym typeface="Wingdings"/>
            </a:endParaRPr>
          </a:p>
          <a:p>
            <a:pPr marL="457200" lvl="1" indent="0">
              <a:spcBef>
                <a:spcPts val="72"/>
              </a:spcBef>
              <a:buNone/>
            </a:pPr>
            <a:endParaRPr lang="en-US" dirty="0" smtClean="0">
              <a:cs typeface="Symbol" charset="2"/>
              <a:sym typeface="Wingdings"/>
            </a:endParaRPr>
          </a:p>
          <a:p>
            <a:pPr lvl="1">
              <a:spcBef>
                <a:spcPts val="72"/>
              </a:spcBef>
            </a:pPr>
            <a:r>
              <a:rPr lang="en-US" sz="2400" i="1" dirty="0" smtClean="0">
                <a:cs typeface="Symbol" charset="2"/>
                <a:sym typeface="Wingdings"/>
              </a:rPr>
              <a:t>Re</a:t>
            </a:r>
            <a:r>
              <a:rPr lang="en-US" sz="2400" dirty="0" smtClean="0">
                <a:cs typeface="Symbol" charset="2"/>
                <a:sym typeface="Wingdings"/>
              </a:rPr>
              <a:t> and </a:t>
            </a:r>
            <a:r>
              <a:rPr lang="en-US" sz="2400" i="1" dirty="0" err="1" smtClean="0">
                <a:cs typeface="Symbol" charset="2"/>
                <a:sym typeface="Wingdings"/>
              </a:rPr>
              <a:t>Im</a:t>
            </a:r>
            <a:r>
              <a:rPr lang="en-US" sz="2400" dirty="0" smtClean="0">
                <a:cs typeface="Symbol" charset="2"/>
                <a:sym typeface="Wingdings"/>
              </a:rPr>
              <a:t> parts (accessible via interference with BH):</a:t>
            </a:r>
            <a:endParaRPr lang="en-US" sz="2400" i="1" dirty="0">
              <a:cs typeface="Symbol" charset="2"/>
              <a:sym typeface="Wingding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969415"/>
              </p:ext>
            </p:extLst>
          </p:nvPr>
        </p:nvGraphicFramePr>
        <p:xfrm>
          <a:off x="2184399" y="3226252"/>
          <a:ext cx="4206445" cy="91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Equation" r:id="rId3" imgW="4597400" imgH="1003300" progId="Equation.3">
                  <p:embed/>
                </p:oleObj>
              </mc:Choice>
              <mc:Fallback>
                <p:oleObj name="Equation" r:id="rId3" imgW="45974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4399" y="3226252"/>
                        <a:ext cx="4206445" cy="917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798955"/>
              </p:ext>
            </p:extLst>
          </p:nvPr>
        </p:nvGraphicFramePr>
        <p:xfrm>
          <a:off x="1179173" y="4605876"/>
          <a:ext cx="7259448" cy="1088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Equation" r:id="rId5" imgW="4914900" imgH="736600" progId="Equation.3">
                  <p:embed/>
                </p:oleObj>
              </mc:Choice>
              <mc:Fallback>
                <p:oleObj name="Equation" r:id="rId5" imgW="49149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9173" y="4605876"/>
                        <a:ext cx="7259448" cy="1088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25-29 Aug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CHyde, ECT* QCD-Spin2014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pddt_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9213" y="2524125"/>
            <a:ext cx="5986462" cy="4333875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6172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579438" y="215900"/>
            <a:ext cx="7993062" cy="62071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2000" b="1" i="1">
                <a:latin typeface="Bookman Old Style" pitchFamily="-65" charset="0"/>
              </a:rPr>
              <a:t>DVCS, GPDs, Compton Form Factors(CFF), and Lattice QCD</a:t>
            </a:r>
          </a:p>
        </p:txBody>
      </p:sp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741363" y="1133475"/>
          <a:ext cx="7777162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5" imgW="4140597" imgH="470297" progId="Equation.3">
                  <p:embed/>
                </p:oleObj>
              </mc:Choice>
              <mc:Fallback>
                <p:oleObj name="Equation" r:id="rId5" imgW="4140597" imgH="4702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1133475"/>
                        <a:ext cx="7777162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Freeform 6"/>
          <p:cNvSpPr>
            <a:spLocks/>
          </p:cNvSpPr>
          <p:nvPr/>
        </p:nvSpPr>
        <p:spPr bwMode="auto">
          <a:xfrm>
            <a:off x="3311525" y="4006850"/>
            <a:ext cx="3509963" cy="3222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255" y="33"/>
              </a:cxn>
              <a:cxn ang="0">
                <a:pos x="454" y="33"/>
              </a:cxn>
              <a:cxn ang="0">
                <a:pos x="539" y="33"/>
              </a:cxn>
              <a:cxn ang="0">
                <a:pos x="596" y="5"/>
              </a:cxn>
              <a:cxn ang="0">
                <a:pos x="624" y="61"/>
              </a:cxn>
              <a:cxn ang="0">
                <a:pos x="681" y="61"/>
              </a:cxn>
              <a:cxn ang="0">
                <a:pos x="822" y="33"/>
              </a:cxn>
              <a:cxn ang="0">
                <a:pos x="1077" y="61"/>
              </a:cxn>
              <a:cxn ang="0">
                <a:pos x="1248" y="118"/>
              </a:cxn>
              <a:cxn ang="0">
                <a:pos x="1333" y="146"/>
              </a:cxn>
              <a:cxn ang="0">
                <a:pos x="1389" y="146"/>
              </a:cxn>
              <a:cxn ang="0">
                <a:pos x="1446" y="146"/>
              </a:cxn>
              <a:cxn ang="0">
                <a:pos x="1701" y="146"/>
              </a:cxn>
              <a:cxn ang="0">
                <a:pos x="1985" y="175"/>
              </a:cxn>
              <a:cxn ang="0">
                <a:pos x="2211" y="203"/>
              </a:cxn>
            </a:cxnLst>
            <a:rect l="0" t="0" r="r" b="b"/>
            <a:pathLst>
              <a:path w="2211" h="203">
                <a:moveTo>
                  <a:pt x="0" y="5"/>
                </a:moveTo>
                <a:cubicBezTo>
                  <a:pt x="89" y="16"/>
                  <a:pt x="179" y="28"/>
                  <a:pt x="255" y="33"/>
                </a:cubicBezTo>
                <a:cubicBezTo>
                  <a:pt x="331" y="38"/>
                  <a:pt x="407" y="33"/>
                  <a:pt x="454" y="33"/>
                </a:cubicBezTo>
                <a:cubicBezTo>
                  <a:pt x="501" y="33"/>
                  <a:pt x="515" y="38"/>
                  <a:pt x="539" y="33"/>
                </a:cubicBezTo>
                <a:cubicBezTo>
                  <a:pt x="563" y="28"/>
                  <a:pt x="582" y="0"/>
                  <a:pt x="596" y="5"/>
                </a:cubicBezTo>
                <a:cubicBezTo>
                  <a:pt x="610" y="10"/>
                  <a:pt x="610" y="52"/>
                  <a:pt x="624" y="61"/>
                </a:cubicBezTo>
                <a:cubicBezTo>
                  <a:pt x="638" y="70"/>
                  <a:pt x="648" y="66"/>
                  <a:pt x="681" y="61"/>
                </a:cubicBezTo>
                <a:cubicBezTo>
                  <a:pt x="714" y="56"/>
                  <a:pt x="756" y="33"/>
                  <a:pt x="822" y="33"/>
                </a:cubicBezTo>
                <a:cubicBezTo>
                  <a:pt x="888" y="33"/>
                  <a:pt x="1006" y="47"/>
                  <a:pt x="1077" y="61"/>
                </a:cubicBezTo>
                <a:cubicBezTo>
                  <a:pt x="1148" y="75"/>
                  <a:pt x="1205" y="104"/>
                  <a:pt x="1248" y="118"/>
                </a:cubicBezTo>
                <a:cubicBezTo>
                  <a:pt x="1291" y="132"/>
                  <a:pt x="1310" y="141"/>
                  <a:pt x="1333" y="146"/>
                </a:cubicBezTo>
                <a:cubicBezTo>
                  <a:pt x="1356" y="151"/>
                  <a:pt x="1370" y="146"/>
                  <a:pt x="1389" y="146"/>
                </a:cubicBezTo>
                <a:cubicBezTo>
                  <a:pt x="1408" y="146"/>
                  <a:pt x="1394" y="146"/>
                  <a:pt x="1446" y="146"/>
                </a:cubicBezTo>
                <a:cubicBezTo>
                  <a:pt x="1498" y="146"/>
                  <a:pt x="1611" y="141"/>
                  <a:pt x="1701" y="146"/>
                </a:cubicBezTo>
                <a:cubicBezTo>
                  <a:pt x="1791" y="151"/>
                  <a:pt x="1900" y="166"/>
                  <a:pt x="1985" y="175"/>
                </a:cubicBezTo>
                <a:cubicBezTo>
                  <a:pt x="2070" y="184"/>
                  <a:pt x="2140" y="193"/>
                  <a:pt x="2211" y="203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31813" y="2344738"/>
            <a:ext cx="3589337" cy="944562"/>
          </a:xfrm>
          <a:prstGeom prst="rect">
            <a:avLst/>
          </a:prstGeom>
          <a:solidFill>
            <a:srgbClr val="FFFE65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dirty="0">
                <a:latin typeface="Times New Roman" pitchFamily="-65" charset="0"/>
              </a:rPr>
              <a:t>Cross-section (</a:t>
            </a:r>
            <a:r>
              <a:rPr lang="en-US" sz="1800" dirty="0">
                <a:latin typeface="Symbol" pitchFamily="-65" charset="2"/>
              </a:rPr>
              <a:t>s</a:t>
            </a:r>
            <a:r>
              <a:rPr lang="en-US" sz="1800" dirty="0" smtClean="0">
                <a:latin typeface="Times New Roman" pitchFamily="-65" charset="0"/>
              </a:rPr>
              <a:t>), Beam-charge-difference,  and Double-spin </a:t>
            </a:r>
            <a:r>
              <a:rPr lang="en-US" sz="1800" dirty="0">
                <a:latin typeface="Times New Roman" pitchFamily="-65" charset="0"/>
              </a:rPr>
              <a:t>(</a:t>
            </a:r>
            <a:r>
              <a:rPr lang="en-US" sz="1800" dirty="0" err="1">
                <a:latin typeface="Times New Roman" pitchFamily="-65" charset="0"/>
              </a:rPr>
              <a:t>Re</a:t>
            </a:r>
            <a:r>
              <a:rPr lang="en-US" sz="1800" i="1" dirty="0" err="1">
                <a:latin typeface="Times New Roman" pitchFamily="-65" charset="0"/>
              </a:rPr>
              <a:t>T</a:t>
            </a:r>
            <a:r>
              <a:rPr lang="en-US" sz="1800" dirty="0">
                <a:latin typeface="Times New Roman" pitchFamily="-65" charset="0"/>
              </a:rPr>
              <a:t>)</a:t>
            </a:r>
          </a:p>
          <a:p>
            <a:pPr algn="ctr" eaLnBrk="1" hangingPunct="1"/>
            <a:r>
              <a:rPr lang="en-US" sz="1800" dirty="0">
                <a:latin typeface="Times New Roman" pitchFamily="-65" charset="0"/>
              </a:rPr>
              <a:t>integrate GPDs with 1/(x±</a:t>
            </a:r>
            <a:r>
              <a:rPr lang="en-US" sz="1800" dirty="0">
                <a:latin typeface="Symbol" pitchFamily="-65" charset="2"/>
                <a:sym typeface="Symbol" pitchFamily="-65" charset="2"/>
              </a:rPr>
              <a:t></a:t>
            </a:r>
            <a:r>
              <a:rPr lang="en-US" sz="1800" dirty="0">
                <a:latin typeface="Times New Roman" pitchFamily="-65" charset="0"/>
              </a:rPr>
              <a:t>) weight</a:t>
            </a:r>
            <a:endParaRPr lang="en-US" sz="1800" i="1" dirty="0">
              <a:latin typeface="Times New Roman" pitchFamily="-65" charset="0"/>
            </a:endParaRP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2470150" y="3287713"/>
            <a:ext cx="1252538" cy="63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4216400" y="3960813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400">
              <a:latin typeface="Times New Roman" pitchFamily="-65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657850" y="2298700"/>
            <a:ext cx="3127375" cy="954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latin typeface="Times New Roman" pitchFamily="-65" charset="0"/>
              </a:rPr>
              <a:t>Beam or target spin </a:t>
            </a:r>
            <a:r>
              <a:rPr lang="en-US" sz="1800">
                <a:latin typeface="Symbol" pitchFamily="-65" charset="2"/>
              </a:rPr>
              <a:t>Ds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contain only Im</a:t>
            </a:r>
            <a:r>
              <a:rPr lang="en-US" sz="1800" i="1"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T,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</a:rPr>
              <a:t>therefore GPDs at </a:t>
            </a:r>
            <a:r>
              <a:rPr lang="en-US" sz="1800" i="1">
                <a:latin typeface="Times New Roman" pitchFamily="-65" charset="0"/>
              </a:rPr>
              <a:t>x </a:t>
            </a:r>
            <a:r>
              <a:rPr lang="en-US" sz="1800">
                <a:latin typeface="Times New Roman" pitchFamily="-65" charset="0"/>
              </a:rPr>
              <a:t>= </a:t>
            </a:r>
            <a:r>
              <a:rPr lang="en-US" sz="1800">
                <a:latin typeface="Symbol" pitchFamily="-65" charset="2"/>
              </a:rPr>
              <a:t>x </a:t>
            </a:r>
            <a:r>
              <a:rPr lang="en-US" sz="1800">
                <a:latin typeface="Times New Roman" pitchFamily="-65" charset="0"/>
              </a:rPr>
              <a:t>and </a:t>
            </a:r>
            <a:r>
              <a:rPr lang="en-US" sz="1800">
                <a:latin typeface="Symbol" pitchFamily="-65" charset="2"/>
              </a:rPr>
              <a:t>-x 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>
            <a:off x="4386263" y="3294063"/>
            <a:ext cx="2160587" cy="67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5702300" y="3294063"/>
            <a:ext cx="844550" cy="83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385763" y="863600"/>
            <a:ext cx="1935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Times New Roman" pitchFamily="-65" charset="0"/>
              </a:rPr>
              <a:t>(at leading order:)</a:t>
            </a:r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 flipV="1">
            <a:off x="2076450" y="4179888"/>
            <a:ext cx="1595438" cy="1939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3" name="Oval 17"/>
          <p:cNvSpPr>
            <a:spLocks noChangeArrowheads="1"/>
          </p:cNvSpPr>
          <p:nvPr/>
        </p:nvSpPr>
        <p:spPr bwMode="auto">
          <a:xfrm>
            <a:off x="5500688" y="4240213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400">
              <a:latin typeface="Times New Roman" pitchFamily="-65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397500" y="3924300"/>
            <a:ext cx="876300" cy="1752600"/>
          </a:xfrm>
          <a:custGeom>
            <a:avLst/>
            <a:gdLst>
              <a:gd name="connsiteX0" fmla="*/ 0 w 876300"/>
              <a:gd name="connsiteY0" fmla="*/ 0 h 1752600"/>
              <a:gd name="connsiteX1" fmla="*/ 88900 w 876300"/>
              <a:gd name="connsiteY1" fmla="*/ 215900 h 1752600"/>
              <a:gd name="connsiteX2" fmla="*/ 228600 w 876300"/>
              <a:gd name="connsiteY2" fmla="*/ 482600 h 1752600"/>
              <a:gd name="connsiteX3" fmla="*/ 393700 w 876300"/>
              <a:gd name="connsiteY3" fmla="*/ 812800 h 1752600"/>
              <a:gd name="connsiteX4" fmla="*/ 558800 w 876300"/>
              <a:gd name="connsiteY4" fmla="*/ 1155700 h 1752600"/>
              <a:gd name="connsiteX5" fmla="*/ 876300 w 876300"/>
              <a:gd name="connsiteY5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0" h="1752600">
                <a:moveTo>
                  <a:pt x="0" y="0"/>
                </a:moveTo>
                <a:lnTo>
                  <a:pt x="88900" y="215900"/>
                </a:lnTo>
                <a:lnTo>
                  <a:pt x="228600" y="482600"/>
                </a:lnTo>
                <a:lnTo>
                  <a:pt x="393700" y="812800"/>
                </a:lnTo>
                <a:lnTo>
                  <a:pt x="558800" y="1155700"/>
                </a:lnTo>
                <a:lnTo>
                  <a:pt x="876300" y="1752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00300" y="3467100"/>
            <a:ext cx="2425700" cy="1816100"/>
          </a:xfrm>
          <a:custGeom>
            <a:avLst/>
            <a:gdLst>
              <a:gd name="connsiteX0" fmla="*/ 2425700 w 2425700"/>
              <a:gd name="connsiteY0" fmla="*/ 0 h 1816100"/>
              <a:gd name="connsiteX1" fmla="*/ 2209800 w 2425700"/>
              <a:gd name="connsiteY1" fmla="*/ 254000 h 1816100"/>
              <a:gd name="connsiteX2" fmla="*/ 1917700 w 2425700"/>
              <a:gd name="connsiteY2" fmla="*/ 520700 h 1816100"/>
              <a:gd name="connsiteX3" fmla="*/ 1562100 w 2425700"/>
              <a:gd name="connsiteY3" fmla="*/ 787400 h 1816100"/>
              <a:gd name="connsiteX4" fmla="*/ 1117600 w 2425700"/>
              <a:gd name="connsiteY4" fmla="*/ 1117600 h 1816100"/>
              <a:gd name="connsiteX5" fmla="*/ 698500 w 2425700"/>
              <a:gd name="connsiteY5" fmla="*/ 1384300 h 1816100"/>
              <a:gd name="connsiteX6" fmla="*/ 0 w 2425700"/>
              <a:gd name="connsiteY6" fmla="*/ 181610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5700" h="1816100">
                <a:moveTo>
                  <a:pt x="2425700" y="0"/>
                </a:moveTo>
                <a:lnTo>
                  <a:pt x="2209800" y="254000"/>
                </a:lnTo>
                <a:lnTo>
                  <a:pt x="1917700" y="520700"/>
                </a:lnTo>
                <a:lnTo>
                  <a:pt x="1562100" y="787400"/>
                </a:lnTo>
                <a:lnTo>
                  <a:pt x="1117600" y="1117600"/>
                </a:lnTo>
                <a:lnTo>
                  <a:pt x="698500" y="1384300"/>
                </a:lnTo>
                <a:lnTo>
                  <a:pt x="0" y="18161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5400000">
            <a:off x="5528467" y="3877471"/>
            <a:ext cx="975785" cy="1234545"/>
          </a:xfrm>
          <a:prstGeom prst="arc">
            <a:avLst>
              <a:gd name="adj1" fmla="val 16200000"/>
              <a:gd name="adj2" fmla="val 20357266"/>
            </a:avLst>
          </a:prstGeom>
          <a:ln>
            <a:gradFill flip="none" rotWithShape="1">
              <a:gsLst>
                <a:gs pos="99000">
                  <a:srgbClr val="FFFF00"/>
                </a:gs>
                <a:gs pos="100000">
                  <a:srgbClr val="FFFFFF"/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05500" y="4385733"/>
            <a:ext cx="575733" cy="369332"/>
          </a:xfrm>
          <a:prstGeom prst="rect">
            <a:avLst/>
          </a:prstGeom>
          <a:gradFill flip="none" rotWithShape="1">
            <a:gsLst>
              <a:gs pos="99000">
                <a:srgbClr val="FFFF00"/>
              </a:gs>
              <a:gs pos="100000">
                <a:srgbClr val="FFFFFF"/>
              </a:gs>
              <a:gs pos="0">
                <a:srgbClr val="FF0000"/>
              </a:gs>
            </a:gsLst>
            <a:lin ang="19380000" scaled="0"/>
            <a:tileRect/>
          </a:gradFill>
          <a:ln>
            <a:gradFill flip="none" rotWithShape="1">
              <a:gsLst>
                <a:gs pos="99000">
                  <a:srgbClr val="FFFF00"/>
                </a:gs>
                <a:gs pos="100000">
                  <a:srgbClr val="FFFFFF"/>
                </a:gs>
                <a:gs pos="0">
                  <a:srgbClr val="FF0000"/>
                </a:gs>
              </a:gsLst>
              <a:lin ang="18900000" scaled="0"/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D.R.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555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652145"/>
              </p:ext>
            </p:extLst>
          </p:nvPr>
        </p:nvGraphicFramePr>
        <p:xfrm>
          <a:off x="302683" y="5888567"/>
          <a:ext cx="1841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Equation" r:id="rId7" imgW="1841500" imgH="762000" progId="Equation.3">
                  <p:embed/>
                </p:oleObj>
              </mc:Choice>
              <mc:Fallback>
                <p:oleObj name="Equation" r:id="rId7" imgW="18415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83" y="5888567"/>
                        <a:ext cx="1841500" cy="762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E65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5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0144125" y="-446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5779" name="Picture 1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641350"/>
            <a:ext cx="42862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300038" y="2757488"/>
          <a:ext cx="8462962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" name="Equation" r:id="rId6" imgW="4153297" imgH="1384697" progId="">
                  <p:embed/>
                </p:oleObj>
              </mc:Choice>
              <mc:Fallback>
                <p:oleObj name="Equation" r:id="rId6" imgW="4153297" imgH="13846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57488"/>
                        <a:ext cx="8462962" cy="282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8326438" y="2254250"/>
          <a:ext cx="207962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" name="Equation" r:id="rId8" imgW="139975" imgH="165353" progId="">
                  <p:embed/>
                </p:oleObj>
              </mc:Choice>
              <mc:Fallback>
                <p:oleObj name="Equation" r:id="rId8" imgW="139975" imgH="1653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6438" y="2254250"/>
                        <a:ext cx="207962" cy="244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0" y="587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Exploiting the harmonic structure of DVCS with polarization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269875" y="1355725"/>
            <a:ext cx="6453096" cy="36933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spin-dependence 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of cross-sections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are key observables 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to extract GPDs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polarized beam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target: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beam and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Long. polarized target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beam and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Transversely polarized target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231775" y="1363663"/>
            <a:ext cx="4687888" cy="769937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99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1066800" y="28956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1066800" y="40386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75794" name="Object 18"/>
          <p:cNvGraphicFramePr>
            <a:graphicFrameLocks noChangeAspect="1"/>
          </p:cNvGraphicFramePr>
          <p:nvPr/>
        </p:nvGraphicFramePr>
        <p:xfrm>
          <a:off x="381000" y="4065588"/>
          <a:ext cx="7620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" name="Equation" r:id="rId10" imgW="647700" imgH="279400" progId="Equation.3">
                  <p:embed/>
                </p:oleObj>
              </mc:Choice>
              <mc:Fallback>
                <p:oleObj name="Equation" r:id="rId10" imgW="647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065588"/>
                        <a:ext cx="762000" cy="328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381000" y="5727700"/>
            <a:ext cx="588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Separations of </a:t>
            </a:r>
            <a:r>
              <a:rPr lang="en-US" sz="2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CFFs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i="1" dirty="0" err="1">
                <a:solidFill>
                  <a:srgbClr val="FF2718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H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(±</a:t>
            </a:r>
            <a:r>
              <a:rPr lang="en-US" sz="2400" dirty="0" err="1">
                <a:solidFill>
                  <a:srgbClr val="FF2718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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sz="2400" i="1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 dirty="0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2400" i="1" dirty="0" err="1">
                <a:solidFill>
                  <a:srgbClr val="FF2718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(±</a:t>
            </a:r>
            <a:r>
              <a:rPr lang="en-US" sz="2400" dirty="0" err="1">
                <a:solidFill>
                  <a:srgbClr val="FF2718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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sz="2400" i="1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 dirty="0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,…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1066800" y="51054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16133" cy="868362"/>
          </a:xfrm>
        </p:spPr>
        <p:txBody>
          <a:bodyPr/>
          <a:lstStyle/>
          <a:p>
            <a:r>
              <a:rPr lang="en-US" dirty="0" smtClean="0"/>
              <a:t>GPDs at  JLab: Hall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927" y="1241778"/>
            <a:ext cx="5994399" cy="54796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CLAS, CLAS12</a:t>
            </a:r>
          </a:p>
          <a:p>
            <a:pPr lvl="1"/>
            <a:r>
              <a:rPr lang="en-US" dirty="0" smtClean="0"/>
              <a:t>Wide kinematic coverage</a:t>
            </a:r>
          </a:p>
          <a:p>
            <a:pPr lvl="1"/>
            <a:r>
              <a:rPr lang="en-US" dirty="0" smtClean="0"/>
              <a:t>Over-complete exclusivity</a:t>
            </a:r>
          </a:p>
          <a:p>
            <a:pPr lvl="1"/>
            <a:r>
              <a:rPr lang="en-US" dirty="0" smtClean="0"/>
              <a:t>High multiplicity </a:t>
            </a:r>
            <a:r>
              <a:rPr lang="en-US" dirty="0" err="1" smtClean="0"/>
              <a:t>mesonic</a:t>
            </a:r>
            <a:r>
              <a:rPr lang="en-US" dirty="0" smtClean="0"/>
              <a:t> final states</a:t>
            </a:r>
          </a:p>
          <a:p>
            <a:pPr lvl="2"/>
            <a:r>
              <a:rPr lang="en-US" dirty="0" smtClean="0">
                <a:latin typeface="Symbol" charset="2"/>
                <a:cs typeface="Symbol" charset="2"/>
              </a:rPr>
              <a:t>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>
                <a:latin typeface="Symbol" charset="2"/>
                <a:cs typeface="Symbol" charset="2"/>
              </a:rPr>
              <a:t>,   w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ppp</a:t>
            </a:r>
            <a:r>
              <a:rPr lang="en-US" dirty="0" smtClean="0">
                <a:latin typeface="Symbol" charset="2"/>
                <a:cs typeface="Symbol" charset="2"/>
              </a:rPr>
              <a:t>,    f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i="1" dirty="0" smtClean="0">
                <a:cs typeface="Symbol" charset="2"/>
                <a:sym typeface="Wingdings"/>
              </a:rPr>
              <a:t>KK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</a:p>
          <a:p>
            <a:pPr lvl="1"/>
            <a:r>
              <a:rPr lang="en-US" dirty="0" err="1" smtClean="0">
                <a:cs typeface="Symbol" charset="2"/>
              </a:rPr>
              <a:t>Timelike</a:t>
            </a:r>
            <a:r>
              <a:rPr lang="en-US" dirty="0" smtClean="0">
                <a:cs typeface="Symbol" charset="2"/>
              </a:rPr>
              <a:t> Compton Scattering (TCS)</a:t>
            </a:r>
          </a:p>
          <a:p>
            <a:pPr lvl="2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 p </a:t>
            </a:r>
            <a:r>
              <a:rPr lang="en-US" dirty="0" smtClean="0">
                <a:cs typeface="Symbol" charset="2"/>
                <a:sym typeface="Wingdings"/>
              </a:rPr>
              <a:t> p e</a:t>
            </a:r>
            <a:r>
              <a:rPr lang="en-US" baseline="30000" dirty="0" smtClean="0">
                <a:cs typeface="Symbol" charset="2"/>
                <a:sym typeface="Wingdings"/>
              </a:rPr>
              <a:t>+</a:t>
            </a:r>
            <a:r>
              <a:rPr lang="en-US" dirty="0" smtClean="0">
                <a:cs typeface="Symbol" charset="2"/>
                <a:sym typeface="Wingdings"/>
              </a:rPr>
              <a:t> e</a:t>
            </a:r>
            <a:r>
              <a:rPr lang="en-US" baseline="30000" dirty="0" smtClean="0">
                <a:cs typeface="Symbol" charset="2"/>
                <a:sym typeface="Wingdings"/>
              </a:rPr>
              <a:t>–,     </a:t>
            </a:r>
            <a:r>
              <a:rPr lang="en-US" dirty="0" smtClean="0">
                <a:cs typeface="Symbol" charset="2"/>
                <a:sym typeface="Wingdings"/>
              </a:rPr>
              <a:t>(Quasi-real Photons)</a:t>
            </a:r>
            <a:r>
              <a:rPr lang="en-US" baseline="30000" dirty="0" smtClean="0">
                <a:cs typeface="Symbol" charset="2"/>
                <a:sym typeface="Wingdings"/>
              </a:rPr>
              <a:t> 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 p </a:t>
            </a:r>
            <a:r>
              <a:rPr lang="en-US" dirty="0">
                <a:cs typeface="Symbol" charset="2"/>
                <a:sym typeface="Wingdings"/>
              </a:rPr>
              <a:t> </a:t>
            </a:r>
            <a:r>
              <a:rPr lang="en-US" dirty="0" smtClean="0">
                <a:cs typeface="Symbol" charset="2"/>
                <a:sym typeface="Wingdings"/>
              </a:rPr>
              <a:t>p J/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Y</a:t>
            </a:r>
            <a:endParaRPr lang="en-US" dirty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Cross section systematic errors 5-10%</a:t>
            </a:r>
          </a:p>
          <a:p>
            <a:pPr lvl="1"/>
            <a:r>
              <a:rPr lang="en-US" dirty="0" smtClean="0">
                <a:cs typeface="Symbol" charset="2"/>
              </a:rPr>
              <a:t>Longitudinally polarized NH</a:t>
            </a:r>
            <a:r>
              <a:rPr lang="en-US" baseline="-25000" dirty="0" smtClean="0">
                <a:cs typeface="Symbol" charset="2"/>
              </a:rPr>
              <a:t>3</a:t>
            </a:r>
            <a:r>
              <a:rPr lang="en-US" dirty="0" smtClean="0">
                <a:cs typeface="Symbol" charset="2"/>
              </a:rPr>
              <a:t>, ND</a:t>
            </a:r>
            <a:r>
              <a:rPr lang="en-US" baseline="-25000" dirty="0" smtClean="0">
                <a:cs typeface="Symbol" charset="2"/>
              </a:rPr>
              <a:t>3</a:t>
            </a:r>
            <a:endParaRPr lang="en-US" dirty="0" smtClean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Transversely polarized HD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target in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39317" t="12236" b="19225"/>
          <a:stretch>
            <a:fillRect/>
          </a:stretch>
        </p:blipFill>
        <p:spPr>
          <a:xfrm>
            <a:off x="5950663" y="3708900"/>
            <a:ext cx="3244136" cy="2749048"/>
          </a:xfrm>
          <a:prstGeom prst="rect">
            <a:avLst/>
          </a:prstGeom>
        </p:spPr>
      </p:pic>
      <p:pic>
        <p:nvPicPr>
          <p:cNvPr id="8" name="Picture 7" descr="Pages9-dis2011-eg1DVC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8333" b="15555"/>
          <a:stretch/>
        </p:blipFill>
        <p:spPr>
          <a:xfrm>
            <a:off x="5998166" y="728130"/>
            <a:ext cx="2857014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GPDs at  JLab</a:t>
            </a:r>
            <a:r>
              <a:rPr lang="en-US" dirty="0" smtClean="0"/>
              <a:t>:  Halls A &amp;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5562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Symbol" charset="2"/>
              </a:rPr>
              <a:t>Hall </a:t>
            </a:r>
            <a:r>
              <a:rPr lang="en-US" dirty="0" smtClean="0">
                <a:cs typeface="Symbol" charset="2"/>
              </a:rPr>
              <a:t>C</a:t>
            </a:r>
            <a:r>
              <a:rPr lang="en-US" dirty="0">
                <a:cs typeface="Symbol" charset="2"/>
              </a:rPr>
              <a:t>:  </a:t>
            </a:r>
            <a:r>
              <a:rPr lang="en-US" dirty="0" smtClean="0">
                <a:cs typeface="Symbol" charset="2"/>
              </a:rPr>
              <a:t>12 GeV:   HMS x SHMS </a:t>
            </a:r>
          </a:p>
          <a:p>
            <a:pPr lvl="1"/>
            <a:r>
              <a:rPr lang="en-US" dirty="0" smtClean="0">
                <a:cs typeface="Symbol" charset="2"/>
              </a:rPr>
              <a:t>L/T separations: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 H</a:t>
            </a:r>
            <a:r>
              <a:rPr lang="en-US" i="1" dirty="0" smtClean="0">
                <a:cs typeface="Symbol" charset="2"/>
              </a:rPr>
              <a:t>(</a:t>
            </a:r>
            <a:r>
              <a:rPr lang="en-US" i="1" dirty="0" err="1" smtClean="0">
                <a:cs typeface="Symbol" charset="2"/>
              </a:rPr>
              <a:t>e,e’</a:t>
            </a:r>
            <a:r>
              <a:rPr lang="en-US" i="1" dirty="0" err="1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>
                <a:cs typeface="Symbol" charset="2"/>
              </a:rPr>
              <a:t>+</a:t>
            </a:r>
            <a:r>
              <a:rPr lang="en-US" i="1" dirty="0" smtClean="0">
                <a:cs typeface="Symbol" charset="2"/>
              </a:rPr>
              <a:t>)n,     H(</a:t>
            </a:r>
            <a:r>
              <a:rPr lang="en-US" i="1" dirty="0" err="1" smtClean="0">
                <a:cs typeface="Symbol" charset="2"/>
              </a:rPr>
              <a:t>e,e’K</a:t>
            </a:r>
            <a:r>
              <a:rPr lang="en-US" i="1" baseline="30000" dirty="0" smtClean="0">
                <a:cs typeface="Symbol" charset="2"/>
              </a:rPr>
              <a:t>+</a:t>
            </a:r>
            <a:r>
              <a:rPr lang="en-US" i="1" dirty="0" smtClean="0"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Halls A &amp; C: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Spectrometer × Calorimeter</a:t>
            </a:r>
          </a:p>
          <a:p>
            <a:pPr lvl="1"/>
            <a:r>
              <a:rPr lang="en-US" dirty="0" smtClean="0">
                <a:cs typeface="Symbol" charset="2"/>
              </a:rPr>
              <a:t>DVCS &amp; Exclusive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cs typeface="Symbol" charset="2"/>
              </a:rPr>
              <a:t>0</a:t>
            </a:r>
            <a:r>
              <a:rPr lang="en-US" dirty="0" smtClean="0">
                <a:cs typeface="Symbol" charset="2"/>
              </a:rPr>
              <a:t>.</a:t>
            </a:r>
          </a:p>
          <a:p>
            <a:pPr lvl="1"/>
            <a:r>
              <a:rPr lang="en-US" dirty="0" smtClean="0">
                <a:cs typeface="Symbol" charset="2"/>
              </a:rPr>
              <a:t>H</a:t>
            </a:r>
            <a:r>
              <a:rPr lang="en-US" i="1" dirty="0" smtClean="0">
                <a:cs typeface="Symbol" charset="2"/>
              </a:rPr>
              <a:t>(</a:t>
            </a:r>
            <a:r>
              <a:rPr lang="en-US" i="1" dirty="0" err="1" smtClean="0">
                <a:cs typeface="Symbol" charset="2"/>
              </a:rPr>
              <a:t>e,e’</a:t>
            </a:r>
            <a:r>
              <a:rPr lang="en-US" i="1" dirty="0" err="1" smtClean="0"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cs typeface="Symbol" charset="2"/>
              </a:rPr>
              <a:t>)p</a:t>
            </a:r>
            <a:r>
              <a:rPr lang="en-US" dirty="0" smtClean="0">
                <a:cs typeface="Symbol" charset="2"/>
              </a:rPr>
              <a:t>           H</a:t>
            </a:r>
            <a:r>
              <a:rPr lang="en-US" i="1" dirty="0" smtClean="0">
                <a:cs typeface="Symbol" charset="2"/>
              </a:rPr>
              <a:t>(</a:t>
            </a:r>
            <a:r>
              <a:rPr lang="en-US" i="1" dirty="0" err="1" smtClean="0">
                <a:cs typeface="Symbol" charset="2"/>
              </a:rPr>
              <a:t>e,e’</a:t>
            </a:r>
            <a:r>
              <a:rPr lang="en-US" i="1" dirty="0" err="1" smtClean="0">
                <a:latin typeface="Symbol" charset="2"/>
                <a:cs typeface="Symbol" charset="2"/>
              </a:rPr>
              <a:t>gg</a:t>
            </a:r>
            <a:r>
              <a:rPr lang="en-US" i="1" dirty="0" smtClean="0">
                <a:cs typeface="Symbol" charset="2"/>
              </a:rPr>
              <a:t>)</a:t>
            </a:r>
            <a:r>
              <a:rPr lang="en-US" i="1" dirty="0">
                <a:cs typeface="Symbol" charset="2"/>
              </a:rPr>
              <a:t>p</a:t>
            </a:r>
            <a:endParaRPr lang="en-US" i="1" dirty="0" smtClean="0">
              <a:cs typeface="Symbol" charset="2"/>
            </a:endParaRPr>
          </a:p>
          <a:p>
            <a:pPr lvl="2"/>
            <a:r>
              <a:rPr lang="en-US" dirty="0" smtClean="0">
                <a:cs typeface="Symbol" charset="2"/>
              </a:rPr>
              <a:t>Exclusivity by missing mass</a:t>
            </a:r>
          </a:p>
          <a:p>
            <a:pPr lvl="1"/>
            <a:r>
              <a:rPr lang="en-US" dirty="0" smtClean="0">
                <a:cs typeface="Symbol" charset="2"/>
              </a:rPr>
              <a:t>d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>
                <a:cs typeface="Symbol" charset="2"/>
              </a:rPr>
              <a:t>systematic errors ≤ 4%</a:t>
            </a:r>
          </a:p>
          <a:p>
            <a:pPr lvl="1"/>
            <a:r>
              <a:rPr lang="en-US" dirty="0" smtClean="0">
                <a:cs typeface="Symbol" charset="2"/>
              </a:rPr>
              <a:t>Polarized </a:t>
            </a:r>
            <a:r>
              <a:rPr lang="en-US" baseline="30000" dirty="0" smtClean="0">
                <a:cs typeface="Symbol" charset="2"/>
              </a:rPr>
              <a:t>3</a:t>
            </a:r>
            <a:r>
              <a:rPr lang="en-US" dirty="0" smtClean="0">
                <a:cs typeface="Symbol" charset="2"/>
              </a:rPr>
              <a:t>He (L &amp; T) possible</a:t>
            </a:r>
            <a:endParaRPr lang="en-US" dirty="0"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25-29 Aug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543"/>
          <a:stretch>
            <a:fillRect/>
          </a:stretch>
        </p:blipFill>
        <p:spPr bwMode="auto">
          <a:xfrm>
            <a:off x="6112823" y="1378628"/>
            <a:ext cx="2914053" cy="237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30200" dist="152400" dir="204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86609" y="1430971"/>
            <a:ext cx="73318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Calibri"/>
                <a:cs typeface="Calibri"/>
              </a:rPr>
              <a:t>SHMS</a:t>
            </a:r>
            <a:endParaRPr lang="en-US" sz="1600" b="1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2241" y="1996593"/>
            <a:ext cx="637702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Calibri"/>
                <a:cs typeface="Calibri"/>
              </a:rPr>
              <a:t>HMS</a:t>
            </a:r>
            <a:endParaRPr lang="en-US" sz="1600" b="1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DVCS-thumbnail-3Dglobale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3" y="3941107"/>
            <a:ext cx="3149593" cy="22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1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716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GPDs at JLab: Future Upgrades </a:t>
            </a:r>
            <a:br>
              <a:rPr lang="en-US" dirty="0" smtClean="0"/>
            </a:br>
            <a:r>
              <a:rPr lang="en-US" sz="2400" dirty="0" smtClean="0"/>
              <a:t>(Mostly motivated  by non-GPD topics)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7" y="1600200"/>
            <a:ext cx="5624689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RICH Detector (partial) in CLAS 12: </a:t>
            </a:r>
            <a:br>
              <a:rPr lang="en-US" dirty="0" smtClean="0"/>
            </a:b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dirty="0" smtClean="0"/>
              <a:t>/K</a:t>
            </a:r>
            <a:r>
              <a:rPr lang="en-US" dirty="0" smtClean="0"/>
              <a:t>  id</a:t>
            </a:r>
          </a:p>
          <a:p>
            <a:pPr lvl="1"/>
            <a:r>
              <a:rPr lang="en-US" dirty="0" smtClean="0"/>
              <a:t>INFN participation</a:t>
            </a:r>
          </a:p>
          <a:p>
            <a:r>
              <a:rPr lang="en-US" b="1" dirty="0" err="1" smtClean="0"/>
              <a:t>So</a:t>
            </a:r>
            <a:r>
              <a:rPr lang="en-US" dirty="0" err="1" smtClean="0"/>
              <a:t>lenoidal</a:t>
            </a:r>
            <a:r>
              <a:rPr lang="en-US" dirty="0" smtClean="0"/>
              <a:t> </a:t>
            </a:r>
            <a:r>
              <a:rPr lang="en-US" b="1" dirty="0" smtClean="0"/>
              <a:t>L</a:t>
            </a:r>
            <a:r>
              <a:rPr lang="en-US" dirty="0" smtClean="0"/>
              <a:t>arge </a:t>
            </a:r>
            <a:r>
              <a:rPr lang="en-US" b="1" dirty="0" smtClean="0"/>
              <a:t>I</a:t>
            </a:r>
            <a:r>
              <a:rPr lang="en-US" dirty="0" smtClean="0"/>
              <a:t>ntensity </a:t>
            </a:r>
            <a:r>
              <a:rPr lang="en-US" b="1" dirty="0" smtClean="0"/>
              <a:t>D</a:t>
            </a:r>
            <a:r>
              <a:rPr lang="en-US" dirty="0" smtClean="0"/>
              <a:t>etector</a:t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en-US" dirty="0" err="1" smtClean="0"/>
              <a:t>SoLID</a:t>
            </a:r>
            <a:r>
              <a:rPr lang="en-US" dirty="0" smtClean="0"/>
              <a:t>) in Hall A (CLEO Solenoid)</a:t>
            </a:r>
          </a:p>
          <a:p>
            <a:pPr lvl="1"/>
            <a:r>
              <a:rPr lang="en-US" dirty="0" smtClean="0"/>
              <a:t>TCS,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</a:p>
          <a:p>
            <a:pPr lvl="1"/>
            <a:r>
              <a:rPr lang="en-US" dirty="0" smtClean="0">
                <a:cs typeface="Symbol" charset="2"/>
              </a:rPr>
              <a:t>Chinese participation</a:t>
            </a:r>
          </a:p>
          <a:p>
            <a:r>
              <a:rPr lang="en-US" b="1" dirty="0" smtClean="0"/>
              <a:t>S</a:t>
            </a:r>
            <a:r>
              <a:rPr lang="en-US" dirty="0" smtClean="0"/>
              <a:t>uper </a:t>
            </a:r>
            <a:r>
              <a:rPr lang="en-US" b="1" dirty="0" err="1" smtClean="0"/>
              <a:t>B</a:t>
            </a:r>
            <a:r>
              <a:rPr lang="en-US" dirty="0" err="1" smtClean="0"/>
              <a:t>igBite</a:t>
            </a:r>
            <a:r>
              <a:rPr lang="en-US" dirty="0" smtClean="0"/>
              <a:t> </a:t>
            </a:r>
            <a:r>
              <a:rPr lang="en-US" b="1" dirty="0" smtClean="0"/>
              <a:t>S</a:t>
            </a:r>
            <a:r>
              <a:rPr lang="en-US" dirty="0" smtClean="0"/>
              <a:t>pectrometer</a:t>
            </a:r>
          </a:p>
          <a:p>
            <a:pPr lvl="1"/>
            <a:r>
              <a:rPr lang="en-US" dirty="0" smtClean="0"/>
              <a:t>Dipole from BNL</a:t>
            </a:r>
          </a:p>
          <a:p>
            <a:pPr lvl="1"/>
            <a:r>
              <a:rPr lang="en-US" dirty="0" smtClean="0"/>
              <a:t>Funded, under construction</a:t>
            </a:r>
          </a:p>
          <a:p>
            <a:pPr lvl="1"/>
            <a:r>
              <a:rPr lang="en-US" dirty="0" smtClean="0"/>
              <a:t>GEM trackers for high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25-29 Aug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35"/>
          <p:cNvGrpSpPr/>
          <p:nvPr/>
        </p:nvGrpSpPr>
        <p:grpSpPr>
          <a:xfrm>
            <a:off x="5216926" y="4324077"/>
            <a:ext cx="3785964" cy="2356360"/>
            <a:chOff x="57450" y="4037319"/>
            <a:chExt cx="3785964" cy="2356360"/>
          </a:xfrm>
          <a:solidFill>
            <a:srgbClr val="FFFFFF"/>
          </a:solidFill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313" t="17673" r="10429" b="24149"/>
            <a:stretch>
              <a:fillRect/>
            </a:stretch>
          </p:blipFill>
          <p:spPr bwMode="auto">
            <a:xfrm>
              <a:off x="57450" y="4136403"/>
              <a:ext cx="3714460" cy="2257276"/>
            </a:xfrm>
            <a:prstGeom prst="rect">
              <a:avLst/>
            </a:prstGeom>
            <a:grpFill/>
            <a:ln w="12700" cap="flat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Rectangle 4"/>
            <p:cNvSpPr>
              <a:spLocks/>
            </p:cNvSpPr>
            <p:nvPr/>
          </p:nvSpPr>
          <p:spPr bwMode="auto">
            <a:xfrm>
              <a:off x="58798" y="4970632"/>
              <a:ext cx="722357" cy="452285"/>
            </a:xfrm>
            <a:prstGeom prst="rect">
              <a:avLst/>
            </a:prstGeom>
            <a:grp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Scattering chamber</a:t>
              </a:r>
            </a:p>
          </p:txBody>
        </p:sp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1455475" y="4196611"/>
              <a:ext cx="819206" cy="261610"/>
            </a:xfrm>
            <a:prstGeom prst="rect">
              <a:avLst/>
            </a:prstGeom>
            <a:grp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wrap="square" lIns="38100" tIns="38100" rIns="38100" bIns="3810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Tracker</a:t>
              </a:r>
              <a:endParaRPr lang="en-US" sz="1200" dirty="0">
                <a:solidFill>
                  <a:srgbClr val="000000"/>
                </a:solidFill>
                <a:latin typeface="Calibri"/>
                <a:ea typeface="Gill Sans Light" charset="0"/>
                <a:cs typeface="Calibri"/>
              </a:endParaRPr>
            </a:p>
          </p:txBody>
        </p: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2971655" y="4037319"/>
              <a:ext cx="871759" cy="463075"/>
            </a:xfrm>
            <a:prstGeom prst="rect">
              <a:avLst/>
            </a:prstGeom>
            <a:grp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Hadron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  calorimeter</a:t>
              </a: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 rot="20940000">
              <a:off x="2052565" y="5512080"/>
              <a:ext cx="780660" cy="369271"/>
            </a:xfrm>
            <a:prstGeom prst="rect">
              <a:avLst/>
            </a:prstGeom>
            <a:grp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Beam line </a:t>
              </a:r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Pb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 shield    </a:t>
              </a:r>
            </a:p>
          </p:txBody>
        </p:sp>
        <p:sp>
          <p:nvSpPr>
            <p:cNvPr id="13" name="Rectangle 13"/>
            <p:cNvSpPr>
              <a:spLocks/>
            </p:cNvSpPr>
            <p:nvPr/>
          </p:nvSpPr>
          <p:spPr bwMode="auto">
            <a:xfrm>
              <a:off x="3079665" y="5331493"/>
              <a:ext cx="628421" cy="549298"/>
            </a:xfrm>
            <a:prstGeom prst="rect">
              <a:avLst/>
            </a:prstGeom>
            <a:grp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CH2 analyzer</a:t>
              </a: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>
              <a:off x="2547869" y="4942237"/>
              <a:ext cx="563613" cy="668884"/>
            </a:xfrm>
            <a:prstGeom prst="line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15" name="Straight Arrow Connector 14"/>
            <p:cNvCxnSpPr>
              <a:stCxn id="10" idx="2"/>
            </p:cNvCxnSpPr>
            <p:nvPr/>
          </p:nvCxnSpPr>
          <p:spPr bwMode="auto">
            <a:xfrm rot="16200000" flipH="1">
              <a:off x="1876609" y="4446690"/>
              <a:ext cx="245011" cy="268072"/>
            </a:xfrm>
            <a:prstGeom prst="straightConnector1">
              <a:avLst/>
            </a:prstGeom>
            <a:grpFill/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208385" y="4161840"/>
              <a:ext cx="1033055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SBS-Hall A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grpSp>
        <p:nvGrpSpPr>
          <p:cNvPr id="17" name="Group 36"/>
          <p:cNvGrpSpPr/>
          <p:nvPr/>
        </p:nvGrpSpPr>
        <p:grpSpPr>
          <a:xfrm>
            <a:off x="6293555" y="2325565"/>
            <a:ext cx="2676409" cy="1931397"/>
            <a:chOff x="6114666" y="4122292"/>
            <a:chExt cx="3029334" cy="218608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666" y="4122292"/>
              <a:ext cx="3029334" cy="21860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224528" y="4173092"/>
              <a:ext cx="1506845" cy="3831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SOLID - Hall A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grpSp>
        <p:nvGrpSpPr>
          <p:cNvPr id="20" name="Group 37"/>
          <p:cNvGrpSpPr/>
          <p:nvPr/>
        </p:nvGrpSpPr>
        <p:grpSpPr>
          <a:xfrm>
            <a:off x="6753663" y="117615"/>
            <a:ext cx="2293803" cy="2193839"/>
            <a:chOff x="3779914" y="4136440"/>
            <a:chExt cx="2297456" cy="2197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4" y="4139934"/>
              <a:ext cx="2271252" cy="219383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770514" y="4136440"/>
              <a:ext cx="13068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latin typeface="Calibri"/>
                  <a:cs typeface="Calibri"/>
                </a:rPr>
                <a:t>CLAS12 </a:t>
              </a:r>
              <a:r>
                <a:rPr lang="en-US" sz="1600" i="1" dirty="0" smtClean="0">
                  <a:latin typeface="Calibri"/>
                  <a:cs typeface="Calibri"/>
                </a:rPr>
                <a:t>RICH</a:t>
              </a:r>
              <a:r>
                <a:rPr lang="en-US" sz="1600" b="1" i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endParaRPr lang="en-US" sz="1600" b="1" i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00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776663" y="31956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48133" name="Picture 5" descr="Resize of DSC00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8550" y="4152900"/>
            <a:ext cx="2349500" cy="1757363"/>
          </a:xfrm>
          <a:prstGeom prst="rect">
            <a:avLst/>
          </a:prstGeom>
          <a:noFill/>
        </p:spPr>
      </p:pic>
      <p:pic>
        <p:nvPicPr>
          <p:cNvPr id="48134" name="Picture 6" descr="A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-108743" y="2755106"/>
            <a:ext cx="3227388" cy="2638425"/>
          </a:xfrm>
          <a:prstGeom prst="rect">
            <a:avLst/>
          </a:prstGeom>
          <a:noFill/>
        </p:spPr>
      </p:pic>
      <p:pic>
        <p:nvPicPr>
          <p:cNvPr id="48135" name="Picture 7" descr="final1"/>
          <p:cNvPicPr>
            <a:picLocks noChangeAspect="1" noChangeArrowheads="1"/>
          </p:cNvPicPr>
          <p:nvPr/>
        </p:nvPicPr>
        <p:blipFill>
          <a:blip r:embed="rId5"/>
          <a:srcRect l="13008" t="7172" r="19582"/>
          <a:stretch>
            <a:fillRect/>
          </a:stretch>
        </p:blipFill>
        <p:spPr bwMode="auto">
          <a:xfrm flipH="1">
            <a:off x="6596063" y="3749675"/>
            <a:ext cx="2266950" cy="2339975"/>
          </a:xfrm>
          <a:prstGeom prst="rect">
            <a:avLst/>
          </a:prstGeom>
          <a:noFill/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57150" y="5741988"/>
            <a:ext cx="3000375" cy="731837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16chan VME6U: ARS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128 samples@1GHz</a:t>
            </a: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>
            <a:off x="5576888" y="4429125"/>
            <a:ext cx="1284287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 flipV="1">
            <a:off x="6172200" y="3776663"/>
            <a:ext cx="1588" cy="668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>
            <a:off x="2614613" y="3770313"/>
            <a:ext cx="617696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2" name="AutoShape 14"/>
          <p:cNvSpPr>
            <a:spLocks noChangeArrowheads="1"/>
          </p:cNvSpPr>
          <p:nvPr/>
        </p:nvSpPr>
        <p:spPr bwMode="auto">
          <a:xfrm flipH="1">
            <a:off x="3055938" y="4951413"/>
            <a:ext cx="620712" cy="250825"/>
          </a:xfrm>
          <a:prstGeom prst="notchedRightArrow">
            <a:avLst>
              <a:gd name="adj1" fmla="val 50000"/>
              <a:gd name="adj2" fmla="val 618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title"/>
          </p:nvPr>
        </p:nvSpPr>
        <p:spPr>
          <a:xfrm>
            <a:off x="157517" y="141110"/>
            <a:ext cx="4122384" cy="2242255"/>
          </a:xfrm>
        </p:spPr>
        <p:txBody>
          <a:bodyPr>
            <a:normAutofit fontScale="90000"/>
          </a:bodyPr>
          <a:lstStyle/>
          <a:p>
            <a:pPr algn="l">
              <a:tabLst>
                <a:tab pos="4000500" algn="r"/>
                <a:tab pos="4114800" algn="r"/>
              </a:tabLst>
            </a:pPr>
            <a:r>
              <a:rPr lang="en-US" dirty="0"/>
              <a:t>DVCS:</a:t>
            </a:r>
            <a:r>
              <a:rPr lang="en-US" dirty="0" smtClean="0"/>
              <a:t> JLab Hall </a:t>
            </a:r>
            <a:r>
              <a:rPr lang="en-US" dirty="0"/>
              <a:t>A </a:t>
            </a:r>
            <a:r>
              <a:rPr lang="en-US" dirty="0" smtClean="0"/>
              <a:t>2004, 2010, 2014-2015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L </a:t>
            </a:r>
            <a:r>
              <a:rPr lang="en-US" sz="2000" b="1" dirty="0" smtClean="0"/>
              <a:t>≥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37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  <a:br>
              <a:rPr lang="en-US" sz="2000" dirty="0" smtClean="0"/>
            </a:br>
            <a:r>
              <a:rPr lang="en-US" sz="2000" dirty="0" smtClean="0"/>
              <a:t>Precision cross sections</a:t>
            </a:r>
            <a:br>
              <a:rPr lang="en-US" sz="2000" dirty="0" smtClean="0"/>
            </a:br>
            <a:r>
              <a:rPr lang="en-US" sz="2000" dirty="0" smtClean="0"/>
              <a:t>•Test factorization</a:t>
            </a:r>
            <a:br>
              <a:rPr lang="en-US" sz="2000" dirty="0" smtClean="0"/>
            </a:br>
            <a:r>
              <a:rPr lang="en-US" sz="2000" dirty="0" smtClean="0"/>
              <a:t>•Calibrate Asymmetries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H="1" flipV="1">
            <a:off x="8778875" y="3759200"/>
            <a:ext cx="1588" cy="744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H="1">
            <a:off x="8626475" y="4486275"/>
            <a:ext cx="1539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3" name="Picture 22" descr="DVCS-thumbnail-3Dglobale-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41" y="325125"/>
            <a:ext cx="4378275" cy="3160319"/>
          </a:xfrm>
          <a:prstGeom prst="rect">
            <a:avLst/>
          </a:prstGeom>
        </p:spPr>
      </p:pic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762000"/>
            <a:ext cx="1238956" cy="635000"/>
          </a:xfrm>
          <a:solidFill>
            <a:srgbClr val="FFFE0D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400" dirty="0"/>
              <a:t>(</a:t>
            </a:r>
            <a:r>
              <a:rPr lang="en-US" sz="1400" dirty="0" err="1"/>
              <a:t>e,e</a:t>
            </a:r>
            <a:r>
              <a:rPr lang="en-US" sz="1400" dirty="0"/>
              <a:t>’)X HRS</a:t>
            </a:r>
            <a:br>
              <a:rPr lang="en-US" sz="1400" dirty="0"/>
            </a:br>
            <a:r>
              <a:rPr lang="en-US" sz="1400" dirty="0"/>
              <a:t> trigger</a:t>
            </a:r>
            <a:endParaRPr lang="en-US" sz="1600" dirty="0"/>
          </a:p>
          <a:p>
            <a:pPr lvl="1">
              <a:lnSpc>
                <a:spcPct val="90000"/>
              </a:lnSpc>
              <a:buFont typeface="Wingdings" pitchFamily="-65" charset="2"/>
              <a:buNone/>
            </a:pPr>
            <a:endParaRPr lang="en-US" sz="1400" dirty="0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4565341" y="2494491"/>
            <a:ext cx="6223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4279901" y="2059516"/>
            <a:ext cx="361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baseline="-2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</a:t>
            </a:r>
            <a:endParaRPr lang="en-US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</a:t>
            </a:r>
            <a:endParaRPr lang="en-US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712459" y="6035675"/>
            <a:ext cx="2165350" cy="822325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Digital Trigger </a:t>
            </a:r>
            <a:b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Validation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364413" y="6192838"/>
            <a:ext cx="1462259" cy="461665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208 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PbF</a:t>
            </a:r>
            <a:r>
              <a:rPr lang="en-US" sz="2400" baseline="-15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65333" y="2455333"/>
            <a:ext cx="1467556" cy="1086556"/>
          </a:xfrm>
          <a:custGeom>
            <a:avLst/>
            <a:gdLst>
              <a:gd name="connsiteX0" fmla="*/ 0 w 1467556"/>
              <a:gd name="connsiteY0" fmla="*/ 0 h 1086556"/>
              <a:gd name="connsiteX1" fmla="*/ 733778 w 1467556"/>
              <a:gd name="connsiteY1" fmla="*/ 141111 h 1086556"/>
              <a:gd name="connsiteX2" fmla="*/ 1213556 w 1467556"/>
              <a:gd name="connsiteY2" fmla="*/ 437445 h 1086556"/>
              <a:gd name="connsiteX3" fmla="*/ 1467556 w 1467556"/>
              <a:gd name="connsiteY3" fmla="*/ 1086556 h 108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556" h="1086556">
                <a:moveTo>
                  <a:pt x="0" y="0"/>
                </a:moveTo>
                <a:cubicBezTo>
                  <a:pt x="265759" y="34101"/>
                  <a:pt x="531519" y="68203"/>
                  <a:pt x="733778" y="141111"/>
                </a:cubicBezTo>
                <a:cubicBezTo>
                  <a:pt x="936037" y="214019"/>
                  <a:pt x="1091260" y="279871"/>
                  <a:pt x="1213556" y="437445"/>
                </a:cubicBezTo>
                <a:cubicBezTo>
                  <a:pt x="1335852" y="595019"/>
                  <a:pt x="1401704" y="840787"/>
                  <a:pt x="1467556" y="1086556"/>
                </a:cubicBezTo>
              </a:path>
            </a:pathLst>
          </a:custGeom>
          <a:ln w="38100"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7835900" y="5956300"/>
            <a:ext cx="393700" cy="330200"/>
          </a:xfrm>
          <a:prstGeom prst="roundRect">
            <a:avLst>
              <a:gd name="adj" fmla="val 16667"/>
            </a:avLst>
          </a:prstGeom>
          <a:solidFill>
            <a:srgbClr val="04B40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5994400" y="5956300"/>
            <a:ext cx="393700" cy="330200"/>
          </a:xfrm>
          <a:prstGeom prst="roundRect">
            <a:avLst>
              <a:gd name="adj" fmla="val 16667"/>
            </a:avLst>
          </a:prstGeom>
          <a:solidFill>
            <a:srgbClr val="04B40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6554788" y="5953125"/>
            <a:ext cx="300037" cy="2984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4870450" y="5980113"/>
            <a:ext cx="312738" cy="284162"/>
          </a:xfrm>
          <a:prstGeom prst="roundRect">
            <a:avLst>
              <a:gd name="adj" fmla="val 16667"/>
            </a:avLst>
          </a:prstGeom>
          <a:solidFill>
            <a:srgbClr val="8B8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>
          <a:xfrm>
            <a:off x="5843588" y="225954"/>
            <a:ext cx="3095625" cy="833438"/>
          </a:xfrm>
        </p:spPr>
        <p:txBody>
          <a:bodyPr/>
          <a:lstStyle/>
          <a:p>
            <a:r>
              <a:rPr lang="en-US" sz="2000" dirty="0"/>
              <a:t>Hall A  </a:t>
            </a:r>
            <a:r>
              <a:rPr lang="en-US" sz="2000" dirty="0" err="1"/>
              <a:t>Helicity</a:t>
            </a:r>
            <a:r>
              <a:rPr lang="en-US" sz="2000" dirty="0"/>
              <a:t> Dependent Cross</a:t>
            </a:r>
            <a:r>
              <a:rPr lang="en-US" sz="2000" dirty="0" smtClean="0"/>
              <a:t> Sections </a:t>
            </a:r>
            <a:r>
              <a:rPr lang="en-US" sz="2000" dirty="0"/>
              <a:t>E00-</a:t>
            </a:r>
            <a:r>
              <a:rPr lang="en-US" sz="2000" dirty="0" smtClean="0"/>
              <a:t>110</a:t>
            </a:r>
            <a:endParaRPr lang="en-US" dirty="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88925" y="1025525"/>
            <a:ext cx="3519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= 2.3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 bins, </a:t>
            </a:r>
            <a:r>
              <a:rPr lang="en-US" sz="24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</a:t>
            </a:r>
            <a:r>
              <a:rPr lang="en-US" sz="24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 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 0.055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3662363" y="5973763"/>
          <a:ext cx="45847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Equation" r:id="rId4" imgW="4584700" imgH="749300" progId="Equation.3">
                  <p:embed/>
                </p:oleObj>
              </mc:Choice>
              <mc:Fallback>
                <p:oleObj name="Equation" r:id="rId4" imgW="45847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363" y="5973763"/>
                        <a:ext cx="4584700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3289300" y="5426075"/>
            <a:ext cx="2554288" cy="417513"/>
          </a:xfrm>
          <a:prstGeom prst="wedgeRoundRectCallout">
            <a:avLst>
              <a:gd name="adj1" fmla="val 16810"/>
              <a:gd name="adj2" fmla="val 73574"/>
              <a:gd name="adj3" fmla="val 16667"/>
            </a:avLst>
          </a:prstGeom>
          <a:solidFill>
            <a:srgbClr val="8B8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Twist-2(GPD)+…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6543675" y="5402263"/>
            <a:ext cx="2355850" cy="388937"/>
          </a:xfrm>
          <a:prstGeom prst="wedgeRoundRectCallout">
            <a:avLst>
              <a:gd name="adj1" fmla="val -40227"/>
              <a:gd name="adj2" fmla="val 94491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Twist-3(qGq)+…</a:t>
            </a:r>
          </a:p>
        </p:txBody>
      </p:sp>
      <p:pic>
        <p:nvPicPr>
          <p:cNvPr id="50187" name="Picture 11" descr="dSigKin1-2"/>
          <p:cNvPicPr preferRelativeResize="0">
            <a:picLocks noChangeAspect="1" noChangeArrowheads="1"/>
          </p:cNvPicPr>
          <p:nvPr/>
        </p:nvPicPr>
        <p:blipFill>
          <a:blip r:embed="rId6"/>
          <a:srcRect t="49644"/>
          <a:stretch>
            <a:fillRect/>
          </a:stretch>
        </p:blipFill>
        <p:spPr bwMode="auto">
          <a:xfrm>
            <a:off x="88900" y="58738"/>
            <a:ext cx="5829300" cy="3798887"/>
          </a:xfrm>
          <a:prstGeom prst="rect">
            <a:avLst/>
          </a:prstGeom>
          <a:noFill/>
        </p:spPr>
      </p:pic>
      <p:pic>
        <p:nvPicPr>
          <p:cNvPr id="50188" name="Picture 12" descr="dvcs-dsig-Q2-23"/>
          <p:cNvPicPr>
            <a:picLocks noChangeAspect="1" noChangeArrowheads="1"/>
          </p:cNvPicPr>
          <p:nvPr/>
        </p:nvPicPr>
        <p:blipFill>
          <a:blip r:embed="rId7"/>
          <a:srcRect l="4236" t="60098" b="19911"/>
          <a:stretch>
            <a:fillRect/>
          </a:stretch>
        </p:blipFill>
        <p:spPr bwMode="auto">
          <a:xfrm>
            <a:off x="328613" y="3476625"/>
            <a:ext cx="5584825" cy="1509713"/>
          </a:xfrm>
          <a:prstGeom prst="rect">
            <a:avLst/>
          </a:prstGeom>
          <a:noFill/>
        </p:spPr>
      </p:pic>
      <p:pic>
        <p:nvPicPr>
          <p:cNvPr id="50189" name="Picture 13" descr="dvcs-dsig-Q2-23"/>
          <p:cNvPicPr preferRelativeResize="0">
            <a:picLocks noChangeAspect="1" noChangeArrowheads="1"/>
          </p:cNvPicPr>
          <p:nvPr/>
        </p:nvPicPr>
        <p:blipFill>
          <a:blip r:embed="rId7"/>
          <a:srcRect t="94934"/>
          <a:stretch>
            <a:fillRect/>
          </a:stretch>
        </p:blipFill>
        <p:spPr bwMode="auto">
          <a:xfrm>
            <a:off x="76200" y="4913313"/>
            <a:ext cx="5829300" cy="382587"/>
          </a:xfrm>
          <a:prstGeom prst="rect">
            <a:avLst/>
          </a:prstGeom>
          <a:noFill/>
        </p:spPr>
      </p:pic>
      <p:sp>
        <p:nvSpPr>
          <p:cNvPr id="50190" name="Text Box 14"/>
          <p:cNvSpPr txBox="1">
            <a:spLocks noChangeArrowheads="1"/>
          </p:cNvSpPr>
          <p:nvPr/>
        </p:nvSpPr>
        <p:spPr bwMode="auto">
          <a:xfrm rot="-5400000">
            <a:off x="4782344" y="4172744"/>
            <a:ext cx="1352550" cy="252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16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16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=2.3 GeV</a:t>
            </a:r>
            <a:r>
              <a:rPr lang="en-US" sz="16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85725" y="3868738"/>
            <a:ext cx="244475" cy="1084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241300" y="5915025"/>
            <a:ext cx="2090738" cy="701675"/>
          </a:xfrm>
          <a:prstGeom prst="rect">
            <a:avLst/>
          </a:prstGeom>
          <a:solidFill>
            <a:srgbClr val="04B404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</a:t>
            </a:r>
            <a:r>
              <a:rPr lang="en-US" sz="20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s1,2 </a:t>
            </a: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 kinematic factors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132512" y="1389856"/>
            <a:ext cx="27670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PRL</a:t>
            </a:r>
            <a:r>
              <a:rPr lang="en-US" b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97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:262002 (2006) C. MUNOZ CAMACHO, </a:t>
            </a:r>
            <a:r>
              <a:rPr lang="en-US" i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.,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19075"/>
            <a:ext cx="8699500" cy="414338"/>
          </a:xfrm>
        </p:spPr>
        <p:txBody>
          <a:bodyPr>
            <a:normAutofit fontScale="90000"/>
          </a:bodyPr>
          <a:lstStyle/>
          <a:p>
            <a:r>
              <a:rPr lang="en-US" dirty="0"/>
              <a:t>GPD results from</a:t>
            </a:r>
            <a:r>
              <a:rPr lang="en-US" dirty="0" smtClean="0"/>
              <a:t> </a:t>
            </a:r>
            <a:r>
              <a:rPr lang="en-US" dirty="0" err="1" smtClean="0"/>
              <a:t>JLab</a:t>
            </a:r>
            <a:r>
              <a:rPr lang="en-US" dirty="0" smtClean="0"/>
              <a:t> Hall </a:t>
            </a:r>
            <a:r>
              <a:rPr lang="en-US" dirty="0"/>
              <a:t>A (E00-110)</a:t>
            </a:r>
            <a:r>
              <a:rPr lang="en-US" sz="1800" dirty="0"/>
              <a:t>   </a:t>
            </a:r>
            <a:r>
              <a:rPr lang="en-US" sz="900" dirty="0"/>
              <a:t>(</a:t>
            </a:r>
            <a:r>
              <a:rPr lang="en-US" altLang="ja-JP" sz="900" dirty="0"/>
              <a:t>C.MUNOZ CAMACHO et al </a:t>
            </a:r>
            <a:r>
              <a:rPr lang="en-US" sz="900" i="1" dirty="0"/>
              <a:t>PRL </a:t>
            </a:r>
            <a:r>
              <a:rPr lang="en-US" sz="900" b="1" dirty="0"/>
              <a:t>97</a:t>
            </a:r>
            <a:r>
              <a:rPr lang="en-US" sz="900" dirty="0"/>
              <a:t>:262002</a:t>
            </a:r>
            <a:r>
              <a:rPr lang="en-US" altLang="ja-JP" sz="900" dirty="0"/>
              <a:t>)</a:t>
            </a:r>
            <a:endParaRPr lang="en-US" sz="9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24933" y="1132423"/>
            <a:ext cx="8483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 dirty="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 dirty="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-ind</a:t>
            </a:r>
            <a:r>
              <a:rPr lang="en-US" altLang="ja-JP" sz="2400" dirty="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ependance</a:t>
            </a:r>
            <a:r>
              <a:rPr lang="en-US" altLang="ja-JP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of </a:t>
            </a:r>
            <a:r>
              <a:rPr lang="en-US" altLang="ja-JP" sz="2400" dirty="0" err="1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Im</a:t>
            </a:r>
            <a:r>
              <a:rPr lang="en-US" altLang="ja-JP" sz="2400" dirty="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[DVCS*BH]</a:t>
            </a:r>
            <a:endParaRPr lang="en-US" altLang="ja-JP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635000" lvl="1" indent="-1778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Twist-2 Dominance (GPD)</a:t>
            </a:r>
          </a:p>
          <a:p>
            <a:pPr marL="635000" lvl="1" indent="-1778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Mod</a:t>
            </a:r>
            <a:r>
              <a:rPr lang="en-US" altLang="ja-JP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el « 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Vanderhaeghen</a:t>
            </a:r>
            <a:r>
              <a:rPr lang="en-US" altLang="ja-JP" sz="20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-Guichon-Guidal</a:t>
            </a:r>
            <a:r>
              <a:rPr lang="en-US" altLang="ja-JP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(VGG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)» </a:t>
            </a:r>
            <a:r>
              <a:rPr lang="en-US" altLang="ja-JP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accurate 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to≈</a:t>
            </a:r>
            <a:r>
              <a:rPr lang="en-US" altLang="ja-JP" sz="2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30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%</a:t>
            </a:r>
            <a:endParaRPr lang="en-US" sz="20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2229" name="Picture 5" descr="im-V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05" y="2514600"/>
            <a:ext cx="7202487" cy="3584575"/>
          </a:xfrm>
          <a:prstGeom prst="rect">
            <a:avLst/>
          </a:prstGeom>
          <a:noFill/>
        </p:spPr>
      </p:pic>
      <p:sp>
        <p:nvSpPr>
          <p:cNvPr id="52230" name="Freeform 6"/>
          <p:cNvSpPr>
            <a:spLocks/>
          </p:cNvSpPr>
          <p:nvPr/>
        </p:nvSpPr>
        <p:spPr bwMode="auto">
          <a:xfrm>
            <a:off x="524933" y="1540933"/>
            <a:ext cx="857959" cy="2015067"/>
          </a:xfrm>
          <a:custGeom>
            <a:avLst/>
            <a:gdLst/>
            <a:ahLst/>
            <a:cxnLst>
              <a:cxn ang="0">
                <a:pos x="895" y="1397"/>
              </a:cxn>
              <a:cxn ang="0">
                <a:pos x="597" y="1216"/>
              </a:cxn>
              <a:cxn ang="0">
                <a:pos x="362" y="1002"/>
              </a:cxn>
              <a:cxn ang="0">
                <a:pos x="106" y="693"/>
              </a:cxn>
              <a:cxn ang="0">
                <a:pos x="21" y="394"/>
              </a:cxn>
              <a:cxn ang="0">
                <a:pos x="234" y="0"/>
              </a:cxn>
            </a:cxnLst>
            <a:rect l="0" t="0" r="r" b="b"/>
            <a:pathLst>
              <a:path w="895" h="1397">
                <a:moveTo>
                  <a:pt x="895" y="1397"/>
                </a:moveTo>
                <a:cubicBezTo>
                  <a:pt x="790" y="1339"/>
                  <a:pt x="686" y="1282"/>
                  <a:pt x="597" y="1216"/>
                </a:cubicBezTo>
                <a:cubicBezTo>
                  <a:pt x="508" y="1150"/>
                  <a:pt x="444" y="1089"/>
                  <a:pt x="362" y="1002"/>
                </a:cubicBezTo>
                <a:cubicBezTo>
                  <a:pt x="280" y="915"/>
                  <a:pt x="163" y="794"/>
                  <a:pt x="106" y="693"/>
                </a:cubicBezTo>
                <a:cubicBezTo>
                  <a:pt x="49" y="592"/>
                  <a:pt x="0" y="509"/>
                  <a:pt x="21" y="394"/>
                </a:cubicBezTo>
                <a:cubicBezTo>
                  <a:pt x="42" y="279"/>
                  <a:pt x="138" y="139"/>
                  <a:pt x="234" y="0"/>
                </a:cubicBezTo>
              </a:path>
            </a:pathLst>
          </a:custGeom>
          <a:noFill/>
          <a:ln w="28575" cmpd="sng">
            <a:solidFill>
              <a:srgbClr val="04B404"/>
            </a:solidFill>
            <a:round/>
            <a:headEnd type="stealth" w="med" len="lg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382892" y="3487738"/>
            <a:ext cx="660400" cy="508000"/>
          </a:xfrm>
          <a:prstGeom prst="ellipse">
            <a:avLst/>
          </a:prstGeom>
          <a:noFill/>
          <a:ln w="9525">
            <a:solidFill>
              <a:srgbClr val="04B40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4B404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5624692" y="2667000"/>
            <a:ext cx="1676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4B40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700" y="5977407"/>
            <a:ext cx="6863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Compensate the small lever-arm in Q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with precision in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ＭＳ Ｐゴシック" pitchFamily="-65" charset="-128"/>
                <a:cs typeface="Symbol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 rot="18578557" flipH="1">
            <a:off x="5922165" y="1239577"/>
            <a:ext cx="600075" cy="1373187"/>
          </a:xfrm>
          <a:custGeom>
            <a:avLst/>
            <a:gdLst/>
            <a:ahLst/>
            <a:cxnLst>
              <a:cxn ang="0">
                <a:pos x="895" y="1397"/>
              </a:cxn>
              <a:cxn ang="0">
                <a:pos x="597" y="1216"/>
              </a:cxn>
              <a:cxn ang="0">
                <a:pos x="362" y="1002"/>
              </a:cxn>
              <a:cxn ang="0">
                <a:pos x="106" y="693"/>
              </a:cxn>
              <a:cxn ang="0">
                <a:pos x="21" y="394"/>
              </a:cxn>
              <a:cxn ang="0">
                <a:pos x="234" y="0"/>
              </a:cxn>
            </a:cxnLst>
            <a:rect l="0" t="0" r="r" b="b"/>
            <a:pathLst>
              <a:path w="895" h="1397">
                <a:moveTo>
                  <a:pt x="895" y="1397"/>
                </a:moveTo>
                <a:cubicBezTo>
                  <a:pt x="790" y="1339"/>
                  <a:pt x="686" y="1282"/>
                  <a:pt x="597" y="1216"/>
                </a:cubicBezTo>
                <a:cubicBezTo>
                  <a:pt x="508" y="1150"/>
                  <a:pt x="444" y="1089"/>
                  <a:pt x="362" y="1002"/>
                </a:cubicBezTo>
                <a:cubicBezTo>
                  <a:pt x="280" y="915"/>
                  <a:pt x="163" y="794"/>
                  <a:pt x="106" y="693"/>
                </a:cubicBezTo>
                <a:cubicBezTo>
                  <a:pt x="49" y="592"/>
                  <a:pt x="0" y="509"/>
                  <a:pt x="21" y="394"/>
                </a:cubicBezTo>
                <a:cubicBezTo>
                  <a:pt x="42" y="279"/>
                  <a:pt x="138" y="139"/>
                  <a:pt x="234" y="0"/>
                </a:cubicBezTo>
              </a:path>
            </a:pathLst>
          </a:custGeom>
          <a:noFill/>
          <a:ln w="28575" cmpd="sng">
            <a:solidFill>
              <a:srgbClr val="04B404"/>
            </a:solidFill>
            <a:round/>
            <a:headEnd type="stealth" w="med" len="lg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7052" y="3576218"/>
            <a:ext cx="140294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2015 run:</a:t>
            </a:r>
          </a:p>
          <a:p>
            <a:r>
              <a:rPr lang="en-US" dirty="0" smtClean="0"/>
              <a:t>Extend to</a:t>
            </a:r>
            <a:br>
              <a:rPr lang="en-US" dirty="0" smtClean="0"/>
            </a:br>
            <a:r>
              <a:rPr lang="en-US" dirty="0" smtClean="0"/>
              <a:t> Q</a:t>
            </a:r>
            <a:r>
              <a:rPr lang="en-US" baseline="30000" dirty="0" smtClean="0"/>
              <a:t>2</a:t>
            </a:r>
            <a:r>
              <a:rPr lang="en-US" dirty="0" smtClean="0"/>
              <a:t>=4.0 GeV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83" name="Rectangl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8363"/>
              </p:ext>
            </p:extLst>
          </p:nvPr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2" name="Equation" r:id="rId4" imgW="0" imgH="0" progId="Equation.3">
                  <p:embed/>
                </p:oleObj>
              </mc:Choice>
              <mc:Fallback>
                <p:oleObj name="Equation" r:id="rId4" imgW="0" imgH="0" progId="Equation.3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889000" y="5829300"/>
            <a:ext cx="812800" cy="876300"/>
          </a:xfrm>
          <a:prstGeom prst="roundRect">
            <a:avLst>
              <a:gd name="adj" fmla="val 16667"/>
            </a:avLst>
          </a:prstGeom>
          <a:solidFill>
            <a:srgbClr val="E35D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3314700" y="4914900"/>
            <a:ext cx="4292600" cy="838200"/>
          </a:xfrm>
          <a:prstGeom prst="roundRect">
            <a:avLst>
              <a:gd name="adj" fmla="val 16667"/>
            </a:avLst>
          </a:prstGeom>
          <a:solidFill>
            <a:srgbClr val="E35D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55600" y="1905000"/>
            <a:ext cx="7924800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314700" y="4457700"/>
            <a:ext cx="3040063" cy="388938"/>
          </a:xfrm>
          <a:prstGeom prst="rect">
            <a:avLst/>
          </a:prstGeom>
          <a:solidFill>
            <a:srgbClr val="E35D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884363" y="4440238"/>
            <a:ext cx="1235075" cy="466725"/>
          </a:xfrm>
          <a:prstGeom prst="rect">
            <a:avLst/>
          </a:prstGeom>
          <a:solidFill>
            <a:srgbClr val="04B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1287463" y="4491038"/>
            <a:ext cx="422275" cy="381000"/>
          </a:xfrm>
          <a:prstGeom prst="rect">
            <a:avLst/>
          </a:prstGeom>
          <a:solidFill>
            <a:srgbClr val="FF021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>
          <a:xfrm>
            <a:off x="558800" y="0"/>
            <a:ext cx="8302625" cy="762000"/>
          </a:xfrm>
        </p:spPr>
        <p:txBody>
          <a:bodyPr/>
          <a:lstStyle/>
          <a:p>
            <a:r>
              <a:rPr lang="en-US" sz="2000"/>
              <a:t>Beam helicity-independent cross sections at </a:t>
            </a:r>
            <a:r>
              <a:rPr lang="en-US" sz="2000" i="1"/>
              <a:t>Q</a:t>
            </a:r>
            <a:r>
              <a:rPr lang="en-US" sz="2000" i="1" baseline="30000"/>
              <a:t>2</a:t>
            </a:r>
            <a:r>
              <a:rPr lang="en-US" sz="2000" i="1"/>
              <a:t>=2.3</a:t>
            </a:r>
            <a:r>
              <a:rPr lang="en-US" sz="2000"/>
              <a:t> GeV</a:t>
            </a:r>
            <a:r>
              <a:rPr lang="en-US" sz="2000" baseline="30000"/>
              <a:t>2</a:t>
            </a:r>
            <a:r>
              <a:rPr lang="en-US" sz="2000"/>
              <a:t>, </a:t>
            </a:r>
            <a:r>
              <a:rPr lang="en-US" sz="2000" i="1"/>
              <a:t>x</a:t>
            </a:r>
            <a:r>
              <a:rPr lang="en-US" sz="2000" i="1" baseline="-15000"/>
              <a:t>B</a:t>
            </a:r>
            <a:r>
              <a:rPr lang="en-US" sz="2000" i="1"/>
              <a:t>=0.36</a:t>
            </a:r>
            <a:endParaRPr lang="en-US" sz="1200"/>
          </a:p>
        </p:txBody>
      </p:sp>
      <p:pic>
        <p:nvPicPr>
          <p:cNvPr id="54281" name="Picture 9" descr="dvcs-dsig-Q2-23"/>
          <p:cNvPicPr>
            <a:picLocks noChangeAspect="1" noChangeArrowheads="1"/>
          </p:cNvPicPr>
          <p:nvPr/>
        </p:nvPicPr>
        <p:blipFill>
          <a:blip r:embed="rId5"/>
          <a:srcRect l="3595" t="79028"/>
          <a:stretch>
            <a:fillRect/>
          </a:stretch>
        </p:blipFill>
        <p:spPr bwMode="auto">
          <a:xfrm>
            <a:off x="779463" y="2309813"/>
            <a:ext cx="7493000" cy="2109787"/>
          </a:xfrm>
          <a:prstGeom prst="rect">
            <a:avLst/>
          </a:prstGeom>
          <a:noFill/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 rot="-5400000">
            <a:off x="-474662" y="2792413"/>
            <a:ext cx="20764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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nb/GeV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</p:txBody>
      </p:sp>
      <p:graphicFrame>
        <p:nvGraphicFramePr>
          <p:cNvPr id="54284" name="Object 12"/>
          <p:cNvGraphicFramePr>
            <a:graphicFrameLocks noChangeAspect="1"/>
          </p:cNvGraphicFramePr>
          <p:nvPr/>
        </p:nvGraphicFramePr>
        <p:xfrm>
          <a:off x="1047750" y="4489450"/>
          <a:ext cx="6643688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3" name="Equation" r:id="rId6" imgW="6642100" imgH="2184400" progId="Equation.3">
                  <p:embed/>
                </p:oleObj>
              </mc:Choice>
              <mc:Fallback>
                <p:oleObj name="Equation" r:id="rId6" imgW="6642100" imgH="218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4489450"/>
                        <a:ext cx="6643688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5" name="Object 13"/>
          <p:cNvGraphicFramePr>
            <a:graphicFrameLocks noChangeAspect="1"/>
          </p:cNvGraphicFramePr>
          <p:nvPr/>
        </p:nvGraphicFramePr>
        <p:xfrm>
          <a:off x="6013450" y="2019300"/>
          <a:ext cx="1104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" name="Equation" r:id="rId8" imgW="1104900" imgH="304800" progId="Equation.3">
                  <p:embed/>
                </p:oleObj>
              </mc:Choice>
              <mc:Fallback>
                <p:oleObj name="Equation" r:id="rId8" imgW="1104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3450" y="2019300"/>
                        <a:ext cx="11049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6" name="Object 14"/>
          <p:cNvGraphicFramePr>
            <a:graphicFrameLocks noChangeAspect="1"/>
          </p:cNvGraphicFramePr>
          <p:nvPr/>
        </p:nvGraphicFramePr>
        <p:xfrm>
          <a:off x="4470400" y="2044700"/>
          <a:ext cx="1092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" name="Equation" r:id="rId10" imgW="1092200" imgH="304800" progId="Equation.3">
                  <p:embed/>
                </p:oleObj>
              </mc:Choice>
              <mc:Fallback>
                <p:oleObj name="Equation" r:id="rId10" imgW="1092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044700"/>
                        <a:ext cx="1092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7" name="Object 15"/>
          <p:cNvGraphicFramePr>
            <a:graphicFrameLocks noChangeAspect="1"/>
          </p:cNvGraphicFramePr>
          <p:nvPr/>
        </p:nvGraphicFramePr>
        <p:xfrm>
          <a:off x="2978150" y="2019300"/>
          <a:ext cx="1104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6" name="Equation" r:id="rId12" imgW="1104900" imgH="304800" progId="Equation.3">
                  <p:embed/>
                </p:oleObj>
              </mc:Choice>
              <mc:Fallback>
                <p:oleObj name="Equation" r:id="rId12" imgW="1104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2019300"/>
                        <a:ext cx="11049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8" name="Object 16"/>
          <p:cNvGraphicFramePr>
            <a:graphicFrameLocks noChangeAspect="1"/>
          </p:cNvGraphicFramePr>
          <p:nvPr/>
        </p:nvGraphicFramePr>
        <p:xfrm>
          <a:off x="1384300" y="2044700"/>
          <a:ext cx="1092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7" name="Equation" r:id="rId14" imgW="1092200" imgH="304800" progId="Equation.3">
                  <p:embed/>
                </p:oleObj>
              </mc:Choice>
              <mc:Fallback>
                <p:oleObj name="Equation" r:id="rId14" imgW="1092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2044700"/>
                        <a:ext cx="1092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9" name="AutoShape 17"/>
          <p:cNvSpPr>
            <a:spLocks/>
          </p:cNvSpPr>
          <p:nvPr/>
        </p:nvSpPr>
        <p:spPr bwMode="auto">
          <a:xfrm>
            <a:off x="7620000" y="5867400"/>
            <a:ext cx="190500" cy="800100"/>
          </a:xfrm>
          <a:prstGeom prst="rightBrace">
            <a:avLst>
              <a:gd name="adj1" fmla="val 35000"/>
              <a:gd name="adj2" fmla="val 50000"/>
            </a:avLst>
          </a:prstGeom>
          <a:noFill/>
          <a:ln w="38100">
            <a:solidFill>
              <a:srgbClr val="E35D8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228600" y="754063"/>
            <a:ext cx="6386513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Contribution of </a:t>
            </a:r>
            <a:r>
              <a:rPr lang="en-US" dirty="0">
                <a:solidFill>
                  <a:srgbClr val="FF15FF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Re[DVCS*BH] + |DVCS|</a:t>
            </a:r>
            <a:r>
              <a:rPr lang="en-US" baseline="30000" dirty="0">
                <a:solidFill>
                  <a:srgbClr val="FF15FF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large.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Measurements </a:t>
            </a: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at multiple incident energies to separate these two terms and isolate Twist 2 from Twist-3 contributions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223793" y="775137"/>
            <a:ext cx="2767013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PRL</a:t>
            </a:r>
            <a:r>
              <a:rPr lang="en-US" sz="1400" b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97</a:t>
            </a: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:262002 (2006) C. MUNOZ CAMACHO, </a:t>
            </a:r>
            <a:r>
              <a:rPr lang="en-US" sz="1400" i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6460068" y="1727205"/>
            <a:ext cx="541866" cy="1092200"/>
          </a:xfrm>
          <a:prstGeom prst="ellips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77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Partonic</a:t>
            </a:r>
            <a:r>
              <a:rPr lang="en-US" dirty="0" smtClean="0"/>
              <a:t> Structure of the Nucleon</a:t>
            </a:r>
            <a:br>
              <a:rPr lang="en-US" dirty="0" smtClean="0"/>
            </a:br>
            <a:r>
              <a:rPr lang="en-US" sz="2700" dirty="0" smtClean="0"/>
              <a:t>Studying matter as it is illuminated by a light-front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77" y="1642845"/>
            <a:ext cx="581447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DIS:  H</a:t>
            </a:r>
            <a:r>
              <a:rPr lang="en-US" sz="2600" i="1" dirty="0" smtClean="0"/>
              <a:t>(</a:t>
            </a:r>
            <a:r>
              <a:rPr lang="en-US" sz="2600" i="1" dirty="0" err="1" smtClean="0"/>
              <a:t>e,e</a:t>
            </a:r>
            <a:r>
              <a:rPr lang="en-US" sz="2600" i="1" dirty="0" smtClean="0"/>
              <a:t>’)X</a:t>
            </a:r>
          </a:p>
          <a:p>
            <a:pPr lvl="1"/>
            <a:r>
              <a:rPr lang="en-US" sz="2600" dirty="0" smtClean="0"/>
              <a:t>Longitudinal (light-cone) Momentum distributions</a:t>
            </a:r>
          </a:p>
          <a:p>
            <a:r>
              <a:rPr lang="en-US" sz="3000" dirty="0" smtClean="0"/>
              <a:t>Elastic Electro-Weak Form Factors: </a:t>
            </a:r>
            <a:br>
              <a:rPr lang="en-US" sz="3000" dirty="0" smtClean="0"/>
            </a:br>
            <a:r>
              <a:rPr lang="en-US" sz="3000" dirty="0" smtClean="0"/>
              <a:t>H</a:t>
            </a:r>
            <a:r>
              <a:rPr lang="en-US" sz="3000" i="1" dirty="0" smtClean="0"/>
              <a:t>(</a:t>
            </a:r>
            <a:r>
              <a:rPr lang="en-US" sz="3000" i="1" dirty="0" err="1" smtClean="0"/>
              <a:t>e,e</a:t>
            </a:r>
            <a:r>
              <a:rPr lang="en-US" sz="3000" i="1" dirty="0" smtClean="0"/>
              <a:t>’)p</a:t>
            </a:r>
          </a:p>
          <a:p>
            <a:pPr lvl="1"/>
            <a:r>
              <a:rPr lang="en-US" sz="2400" dirty="0" smtClean="0"/>
              <a:t>Fourier Transform of spatial impact-parameter distributions</a:t>
            </a:r>
          </a:p>
          <a:p>
            <a:pPr lvl="1"/>
            <a:r>
              <a:rPr lang="en-US" sz="2400" dirty="0" smtClean="0"/>
              <a:t>2-D formalism fully compatible with Q.M. and Relativity</a:t>
            </a:r>
          </a:p>
          <a:p>
            <a:r>
              <a:rPr lang="en-US" sz="3000" dirty="0" smtClean="0"/>
              <a:t>Generalized Parton Distributions</a:t>
            </a:r>
            <a:br>
              <a:rPr lang="en-US" sz="3000" dirty="0" smtClean="0"/>
            </a:br>
            <a:r>
              <a:rPr lang="en-US" sz="3000" dirty="0" smtClean="0"/>
              <a:t>Deeply Virtual Exclusive Scattering</a:t>
            </a:r>
            <a:endParaRPr lang="en-US" sz="3000" i="1" dirty="0"/>
          </a:p>
          <a:p>
            <a:pPr lvl="1"/>
            <a:r>
              <a:rPr lang="en-US" sz="2400" i="1" dirty="0" err="1" smtClean="0"/>
              <a:t>eN</a:t>
            </a:r>
            <a:r>
              <a:rPr lang="en-US" sz="2400" i="1" dirty="0" smtClean="0">
                <a:sym typeface="Wingdings"/>
              </a:rPr>
              <a:t> </a:t>
            </a:r>
            <a:r>
              <a:rPr lang="en-US" sz="2400" i="1" dirty="0" err="1" smtClean="0">
                <a:sym typeface="Wingdings"/>
              </a:rPr>
              <a:t>eN</a:t>
            </a:r>
            <a:r>
              <a:rPr lang="en-US" sz="2400" i="1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400" dirty="0" smtClean="0">
                <a:sym typeface="Wingdings"/>
              </a:rPr>
              <a:t>,  </a:t>
            </a:r>
            <a:r>
              <a:rPr lang="en-US" sz="2400" i="1" dirty="0" err="1" smtClean="0">
                <a:sym typeface="Wingdings"/>
              </a:rPr>
              <a:t>eN</a:t>
            </a:r>
            <a:r>
              <a:rPr lang="en-US" sz="2400" i="1" dirty="0" smtClean="0">
                <a:sym typeface="Wingdings"/>
              </a:rPr>
              <a:t> </a:t>
            </a:r>
            <a:r>
              <a:rPr lang="en-US" sz="2400" i="1" dirty="0" err="1" smtClean="0">
                <a:sym typeface="Wingdings"/>
              </a:rPr>
              <a:t>eN</a:t>
            </a:r>
            <a:r>
              <a:rPr lang="en-US" sz="2400" i="1" dirty="0" smtClean="0">
                <a:sym typeface="Wingdings"/>
              </a:rPr>
              <a:t>(</a:t>
            </a:r>
            <a:r>
              <a:rPr lang="en-US" sz="2400" i="1" dirty="0" smtClean="0">
                <a:latin typeface="Symbol" charset="2"/>
                <a:cs typeface="Symbol" charset="2"/>
                <a:sym typeface="Wingdings"/>
              </a:rPr>
              <a:t>p, r, f</a:t>
            </a:r>
            <a:r>
              <a:rPr lang="en-US" sz="2400" i="1" dirty="0" smtClean="0">
                <a:sym typeface="Wingdings"/>
              </a:rPr>
              <a:t>)</a:t>
            </a:r>
            <a:r>
              <a:rPr lang="en-US" sz="2400" dirty="0" smtClean="0">
                <a:sym typeface="Wingdings"/>
              </a:rPr>
              <a:t>, </a:t>
            </a:r>
            <a:r>
              <a:rPr lang="en-US" sz="2400" dirty="0" err="1" smtClean="0">
                <a:sym typeface="Wingdings"/>
              </a:rPr>
              <a:t>etc</a:t>
            </a:r>
            <a:endParaRPr lang="en-US" sz="2400" dirty="0" smtClean="0">
              <a:sym typeface="Wingdings"/>
            </a:endParaRPr>
          </a:p>
          <a:p>
            <a:pPr lvl="1"/>
            <a:r>
              <a:rPr lang="en-US" sz="2400" dirty="0" smtClean="0"/>
              <a:t>Correlations of longitudinal momentum fraction with transverse spatial position</a:t>
            </a:r>
            <a:endParaRPr lang="en-US" sz="2400" dirty="0"/>
          </a:p>
          <a:p>
            <a:pPr lvl="1"/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732240" y="1412776"/>
            <a:ext cx="0" cy="136815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940153" y="2276872"/>
            <a:ext cx="1320386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03942" y="2230265"/>
            <a:ext cx="1320386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  <a:scene3d>
            <a:camera prst="orthographicFront">
              <a:rot lat="0" lon="0" rev="12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6488356" y="1830962"/>
            <a:ext cx="513578" cy="420515"/>
            <a:chOff x="3022600" y="1325385"/>
            <a:chExt cx="2434163" cy="90488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2600" y="1325385"/>
              <a:ext cx="1041398" cy="904880"/>
              <a:chOff x="3022600" y="1325385"/>
              <a:chExt cx="1041398" cy="90488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flipH="1">
              <a:off x="3488265" y="1325385"/>
              <a:ext cx="1041398" cy="904880"/>
              <a:chOff x="3022600" y="1325385"/>
              <a:chExt cx="1041398" cy="904880"/>
            </a:xfrm>
          </p:grpSpPr>
          <p:sp>
            <p:nvSpPr>
              <p:cNvPr id="16" name="Arc 15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949700" y="1325385"/>
              <a:ext cx="1041398" cy="904880"/>
              <a:chOff x="3022600" y="1325385"/>
              <a:chExt cx="1041398" cy="904880"/>
            </a:xfrm>
          </p:grpSpPr>
          <p:sp>
            <p:nvSpPr>
              <p:cNvPr id="19" name="Arc 18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4415365" y="1325385"/>
              <a:ext cx="1041398" cy="904880"/>
              <a:chOff x="3022600" y="1325385"/>
              <a:chExt cx="1041398" cy="904880"/>
            </a:xfrm>
          </p:grpSpPr>
          <p:sp>
            <p:nvSpPr>
              <p:cNvPr id="22" name="Arc 21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7260539" y="1646296"/>
            <a:ext cx="3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2212" y="1245214"/>
            <a:ext cx="37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63631" y="1907540"/>
            <a:ext cx="3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z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008285" y="2276872"/>
            <a:ext cx="516043" cy="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69200" y="2076817"/>
            <a:ext cx="422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</a:t>
            </a:r>
            <a:endParaRPr lang="en-US" sz="2000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6327500" y="2020644"/>
            <a:ext cx="631228" cy="3572"/>
          </a:xfrm>
          <a:prstGeom prst="straightConnector1">
            <a:avLst/>
          </a:prstGeom>
          <a:ln w="19050" cmpd="sng">
            <a:solidFill>
              <a:srgbClr val="00009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022390" y="1744405"/>
            <a:ext cx="4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90"/>
                </a:solidFill>
              </a:rPr>
              <a:t>xP</a:t>
            </a:r>
            <a:r>
              <a:rPr lang="en-US" i="1" baseline="30000" dirty="0">
                <a:solidFill>
                  <a:srgbClr val="000090"/>
                </a:solidFill>
              </a:rPr>
              <a:t>+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6119239" y="3141744"/>
            <a:ext cx="2228298" cy="1574191"/>
            <a:chOff x="6119239" y="3141744"/>
            <a:chExt cx="2228298" cy="1574191"/>
          </a:xfrm>
        </p:grpSpPr>
        <p:sp>
          <p:nvSpPr>
            <p:cNvPr id="32" name="Oval 31"/>
            <p:cNvSpPr/>
            <p:nvPr/>
          </p:nvSpPr>
          <p:spPr>
            <a:xfrm>
              <a:off x="6815676" y="3623735"/>
              <a:ext cx="541866" cy="1092200"/>
            </a:xfrm>
            <a:prstGeom prst="ellipse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087848" y="3309306"/>
              <a:ext cx="0" cy="136815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6295761" y="4173402"/>
              <a:ext cx="132038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6559550" y="4126795"/>
              <a:ext cx="132038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16147" y="3542826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x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137820" y="3141744"/>
              <a:ext cx="372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y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19239" y="3804070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z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7363893" y="4173402"/>
              <a:ext cx="516043" cy="0"/>
            </a:xfrm>
            <a:prstGeom prst="straightConnector1">
              <a:avLst/>
            </a:prstGeom>
            <a:ln w="57150" cmpd="sng"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924808" y="3973347"/>
              <a:ext cx="4227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P</a:t>
              </a:r>
              <a:endParaRPr lang="en-US" sz="2000" i="1" dirty="0">
                <a:solidFill>
                  <a:srgbClr val="00009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V="1">
              <a:off x="7087848" y="3870917"/>
              <a:ext cx="117294" cy="3024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143995" y="355639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b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221017" y="3847799"/>
              <a:ext cx="0" cy="229249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7083669" y="3847799"/>
              <a:ext cx="137348" cy="73019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195756" y="3822538"/>
              <a:ext cx="50521" cy="50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804038" y="4967400"/>
            <a:ext cx="2228298" cy="1574191"/>
            <a:chOff x="6119239" y="3141744"/>
            <a:chExt cx="2228298" cy="1574191"/>
          </a:xfrm>
        </p:grpSpPr>
        <p:sp>
          <p:nvSpPr>
            <p:cNvPr id="85" name="Oval 84"/>
            <p:cNvSpPr/>
            <p:nvPr/>
          </p:nvSpPr>
          <p:spPr>
            <a:xfrm>
              <a:off x="6815676" y="3623735"/>
              <a:ext cx="541866" cy="1092200"/>
            </a:xfrm>
            <a:prstGeom prst="ellipse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7087848" y="3309306"/>
              <a:ext cx="0" cy="136815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H="1">
              <a:off x="6295761" y="4173402"/>
              <a:ext cx="132038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>
              <a:off x="6559550" y="4126795"/>
              <a:ext cx="132038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7616147" y="3542826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x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137820" y="3141744"/>
              <a:ext cx="372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y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119239" y="3804070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z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7363893" y="4173402"/>
              <a:ext cx="516043" cy="0"/>
            </a:xfrm>
            <a:prstGeom prst="straightConnector1">
              <a:avLst/>
            </a:prstGeom>
            <a:ln w="57150" cmpd="sng"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7924808" y="3973347"/>
              <a:ext cx="4227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P</a:t>
              </a:r>
              <a:endParaRPr lang="en-US" sz="2000" i="1" dirty="0">
                <a:solidFill>
                  <a:srgbClr val="00009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7087848" y="3870917"/>
              <a:ext cx="117294" cy="3024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7160929" y="3480187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b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7221017" y="3847799"/>
              <a:ext cx="0" cy="229249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7083669" y="3847799"/>
              <a:ext cx="137348" cy="73019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7195756" y="3822538"/>
              <a:ext cx="50521" cy="50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530685" y="5474091"/>
            <a:ext cx="513578" cy="420515"/>
            <a:chOff x="3022600" y="1325385"/>
            <a:chExt cx="2434163" cy="904880"/>
          </a:xfrm>
        </p:grpSpPr>
        <p:grpSp>
          <p:nvGrpSpPr>
            <p:cNvPr id="101" name="Group 100"/>
            <p:cNvGrpSpPr/>
            <p:nvPr/>
          </p:nvGrpSpPr>
          <p:grpSpPr>
            <a:xfrm>
              <a:off x="3022600" y="1325385"/>
              <a:ext cx="1041398" cy="904880"/>
              <a:chOff x="3022600" y="1325385"/>
              <a:chExt cx="1041398" cy="904880"/>
            </a:xfrm>
          </p:grpSpPr>
          <p:sp>
            <p:nvSpPr>
              <p:cNvPr id="111" name="Arc 110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Arc 111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flipH="1">
              <a:off x="3488265" y="1325385"/>
              <a:ext cx="1041398" cy="904880"/>
              <a:chOff x="3022600" y="1325385"/>
              <a:chExt cx="1041398" cy="904880"/>
            </a:xfrm>
          </p:grpSpPr>
          <p:sp>
            <p:nvSpPr>
              <p:cNvPr id="109" name="Arc 108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949700" y="1325385"/>
              <a:ext cx="1041398" cy="904880"/>
              <a:chOff x="3022600" y="1325385"/>
              <a:chExt cx="1041398" cy="904880"/>
            </a:xfrm>
          </p:grpSpPr>
          <p:sp>
            <p:nvSpPr>
              <p:cNvPr id="107" name="Arc 106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Arc 107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 flipH="1">
              <a:off x="4415365" y="1325385"/>
              <a:ext cx="1041398" cy="904880"/>
              <a:chOff x="3022600" y="1325385"/>
              <a:chExt cx="1041398" cy="904880"/>
            </a:xfrm>
          </p:grpSpPr>
          <p:sp>
            <p:nvSpPr>
              <p:cNvPr id="105" name="Arc 104"/>
              <p:cNvSpPr/>
              <p:nvPr/>
            </p:nvSpPr>
            <p:spPr>
              <a:xfrm>
                <a:off x="3022600" y="1659467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Arc 105"/>
              <p:cNvSpPr/>
              <p:nvPr/>
            </p:nvSpPr>
            <p:spPr>
              <a:xfrm flipH="1" flipV="1">
                <a:off x="3488265" y="1325385"/>
                <a:ext cx="575733" cy="570798"/>
              </a:xfrm>
              <a:prstGeom prst="arc">
                <a:avLst>
                  <a:gd name="adj1" fmla="val 16200000"/>
                  <a:gd name="adj2" fmla="val 19578592"/>
                </a:avLst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13" name="Straight Arrow Connector 112"/>
          <p:cNvCxnSpPr/>
          <p:nvPr/>
        </p:nvCxnSpPr>
        <p:spPr>
          <a:xfrm flipH="1" flipV="1">
            <a:off x="6369829" y="5663773"/>
            <a:ext cx="631228" cy="3572"/>
          </a:xfrm>
          <a:prstGeom prst="straightConnector1">
            <a:avLst/>
          </a:prstGeom>
          <a:ln w="19050" cmpd="sng">
            <a:solidFill>
              <a:srgbClr val="00009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6064719" y="5387534"/>
            <a:ext cx="4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90"/>
                </a:solidFill>
              </a:rPr>
              <a:t>xP</a:t>
            </a:r>
            <a:r>
              <a:rPr lang="en-US" i="1" baseline="30000" dirty="0">
                <a:solidFill>
                  <a:srgbClr val="000090"/>
                </a:solidFill>
              </a:rPr>
              <a:t>+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117" name="Footer Placeholder 1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118" name="Slide Number Placeholder 1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Acr64826866168962513.tmp_Par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"/>
            <a:ext cx="9144000" cy="685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5111" y="266890"/>
            <a:ext cx="162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 A 2010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8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Acr64826866168962513.tmp_Part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1" y="1"/>
            <a:ext cx="9154551" cy="6859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4334" y="6053667"/>
            <a:ext cx="2765778" cy="369332"/>
          </a:xfrm>
          <a:prstGeom prst="rect">
            <a:avLst/>
          </a:prstGeom>
          <a:solidFill>
            <a:srgbClr val="F5C7C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contribution is small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880536"/>
            <a:ext cx="97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|DVCS|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9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77800"/>
            <a:ext cx="5334000" cy="419100"/>
          </a:xfrm>
        </p:spPr>
        <p:txBody>
          <a:bodyPr>
            <a:normAutofit fontScale="90000"/>
          </a:bodyPr>
          <a:lstStyle/>
          <a:p>
            <a:r>
              <a:rPr lang="en-US" dirty="0"/>
              <a:t>DVCS-Deuteron, Hall 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278466"/>
            <a:ext cx="4787900" cy="48344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E03-106: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D(e,e’</a:t>
            </a:r>
            <a:r>
              <a:rPr lang="en-US" sz="1800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dirty="0" err="1"/>
              <a:t>)X</a:t>
            </a:r>
            <a:r>
              <a:rPr lang="en-US" sz="1800" dirty="0"/>
              <a:t> ≈ 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i="1" dirty="0" err="1"/>
              <a:t>d(e,e’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)d+n(e,e’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)n+p(e,e’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)p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Sensitivity to </a:t>
            </a:r>
            <a:r>
              <a:rPr lang="en-US" altLang="ja-JP" sz="1800" dirty="0"/>
              <a:t> </a:t>
            </a:r>
            <a:r>
              <a:rPr lang="en-US" altLang="ja-JP" sz="1800" i="1" dirty="0"/>
              <a:t>E</a:t>
            </a:r>
            <a:r>
              <a:rPr lang="en-US" altLang="ja-JP" sz="1800" i="1" baseline="-15000" dirty="0"/>
              <a:t>n</a:t>
            </a:r>
            <a:r>
              <a:rPr lang="en-US" altLang="ja-JP" sz="1800" i="1" dirty="0"/>
              <a:t>(</a:t>
            </a:r>
            <a:r>
              <a:rPr lang="en-US" altLang="ja-JP" sz="1800" i="1" dirty="0">
                <a:latin typeface="Symbol" pitchFamily="-65" charset="2"/>
                <a:sym typeface="Symbol" pitchFamily="-65" charset="2"/>
              </a:rPr>
              <a:t></a:t>
            </a:r>
            <a:r>
              <a:rPr lang="en-US" altLang="ja-JP" sz="1800" i="1" dirty="0"/>
              <a:t>,t) in </a:t>
            </a:r>
            <a:r>
              <a:rPr lang="en-US" altLang="ja-JP" sz="1800" i="1" dirty="0" smtClean="0"/>
              <a:t/>
            </a:r>
            <a:br>
              <a:rPr lang="en-US" altLang="ja-JP" sz="1800" i="1" dirty="0" smtClean="0"/>
            </a:br>
            <a:r>
              <a:rPr lang="en-US" altLang="ja-JP" sz="1800" i="1" dirty="0" err="1" smtClean="0"/>
              <a:t>Im</a:t>
            </a:r>
            <a:r>
              <a:rPr lang="en-US" altLang="ja-JP" sz="1800" i="1" dirty="0"/>
              <a:t>[DVCS*BH]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E08-025 </a:t>
            </a:r>
            <a:r>
              <a:rPr lang="en-US" sz="2000" dirty="0" smtClean="0"/>
              <a:t>(5.5 </a:t>
            </a:r>
            <a:r>
              <a:rPr lang="en-US" sz="2000" dirty="0"/>
              <a:t>GeV- 2010)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Reduce the syst</a:t>
            </a:r>
            <a:r>
              <a:rPr lang="en-US" altLang="ja-JP" sz="1800" dirty="0"/>
              <a:t>e</a:t>
            </a:r>
            <a:r>
              <a:rPr lang="en-US" sz="1800" dirty="0"/>
              <a:t>matic </a:t>
            </a:r>
            <a:r>
              <a:rPr lang="en-US" sz="1800" dirty="0" smtClean="0"/>
              <a:t>errors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Expanded PbF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calorimeter for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cs typeface="Symbol" charset="2"/>
              </a:rPr>
              <a:t> subtraction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S</a:t>
            </a:r>
            <a:r>
              <a:rPr lang="en-US" altLang="ja-JP" sz="1800" dirty="0"/>
              <a:t>eparate the </a:t>
            </a:r>
            <a:r>
              <a:rPr lang="en-US" sz="1800" i="1" dirty="0"/>
              <a:t> </a:t>
            </a:r>
            <a:r>
              <a:rPr lang="en-US" sz="1800" i="1" dirty="0" err="1"/>
              <a:t>Re[DVCS</a:t>
            </a:r>
            <a:r>
              <a:rPr lang="en-US" sz="1800" i="1" dirty="0"/>
              <a:t>*BH]</a:t>
            </a:r>
            <a:r>
              <a:rPr lang="en-US" sz="1800" i="1" dirty="0" smtClean="0"/>
              <a:t> </a:t>
            </a:r>
            <a:r>
              <a:rPr lang="en-US" sz="1800" dirty="0" smtClean="0"/>
              <a:t>and </a:t>
            </a:r>
            <a:br>
              <a:rPr lang="en-US" sz="1800" dirty="0" smtClean="0"/>
            </a:br>
            <a:r>
              <a:rPr lang="en-US" sz="1800" i="1" dirty="0" smtClean="0"/>
              <a:t> </a:t>
            </a:r>
            <a:r>
              <a:rPr lang="en-US" sz="1800" i="1" dirty="0"/>
              <a:t>|DVCS|</a:t>
            </a:r>
            <a:r>
              <a:rPr lang="en-US" sz="1800" i="1" baseline="30000" dirty="0"/>
              <a:t>2</a:t>
            </a:r>
            <a:r>
              <a:rPr lang="en-US" sz="1800" dirty="0"/>
              <a:t> terms on the neutron via two beam energies.</a:t>
            </a:r>
            <a:endParaRPr lang="en-US" sz="1800" i="1" dirty="0"/>
          </a:p>
        </p:txBody>
      </p:sp>
      <p:pic>
        <p:nvPicPr>
          <p:cNvPr id="58372" name="Picture 4" descr="DVCS-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0" y="190500"/>
            <a:ext cx="3382963" cy="2587625"/>
          </a:xfrm>
          <a:prstGeom prst="rect">
            <a:avLst/>
          </a:prstGeom>
          <a:noFill/>
        </p:spPr>
      </p:pic>
      <p:pic>
        <p:nvPicPr>
          <p:cNvPr id="58373" name="Picture 5" descr="n-d-cI-dv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0013" y="3284538"/>
            <a:ext cx="3875087" cy="3471862"/>
          </a:xfrm>
          <a:prstGeom prst="rect">
            <a:avLst/>
          </a:prstGeom>
          <a:noFill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521325" y="2803525"/>
            <a:ext cx="3349625" cy="466725"/>
          </a:xfrm>
          <a:prstGeom prst="rect">
            <a:avLst/>
          </a:prstGeom>
          <a:noFill/>
          <a:ln w="9525">
            <a:solidFill>
              <a:srgbClr val="04B404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=2.3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x</a:t>
            </a:r>
            <a:r>
              <a:rPr lang="en-US" altLang="ja-JP" sz="2800" i="1" baseline="-15000">
                <a:solidFill>
                  <a:srgbClr val="00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=0.36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0" y="4914900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neutron</a:t>
            </a:r>
            <a:endParaRPr lang="en-US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97300" y="2159000"/>
            <a:ext cx="1397446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79800" y="2514600"/>
            <a:ext cx="1700213" cy="236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in CLAS @ 6 GeV</a:t>
            </a:r>
            <a:endParaRPr lang="en-US" dirty="0"/>
          </a:p>
        </p:txBody>
      </p:sp>
      <p:pic>
        <p:nvPicPr>
          <p:cNvPr id="4" name="Picture 3" descr="Pages9-dis2011-eg1DVC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r="49382" b="14542"/>
          <a:stretch/>
        </p:blipFill>
        <p:spPr>
          <a:xfrm>
            <a:off x="3824111" y="1354667"/>
            <a:ext cx="4628445" cy="487291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14" descr="capot_preamplis"/>
          <p:cNvPicPr>
            <a:picLocks noChangeAspect="1" noChangeArrowheads="1"/>
          </p:cNvPicPr>
          <p:nvPr/>
        </p:nvPicPr>
        <p:blipFill>
          <a:blip r:embed="rId3"/>
          <a:srcRect l="12500" t="12500" r="25000" b="10417"/>
          <a:stretch>
            <a:fillRect/>
          </a:stretch>
        </p:blipFill>
        <p:spPr bwMode="auto">
          <a:xfrm rot="2890483">
            <a:off x="2985907" y="4379004"/>
            <a:ext cx="1212143" cy="10743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0500" y="1382889"/>
            <a:ext cx="3316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H(</a:t>
            </a:r>
            <a:r>
              <a:rPr lang="en-US" sz="2800" dirty="0" err="1" smtClean="0"/>
              <a:t>e,e’</a:t>
            </a:r>
            <a:r>
              <a:rPr lang="en-US" sz="2800" dirty="0" err="1" smtClean="0">
                <a:latin typeface="Symbol" charset="2"/>
                <a:cs typeface="Symbol" charset="2"/>
              </a:rPr>
              <a:t>g</a:t>
            </a:r>
            <a:r>
              <a:rPr lang="en-US" sz="2800" dirty="0" err="1" smtClean="0"/>
              <a:t>p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ongitudinally polarized NH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target.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Add: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0500" y="3496732"/>
            <a:ext cx="3098800" cy="301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5 Tesla Solenoid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420 PbWO</a:t>
            </a:r>
            <a:r>
              <a:rPr lang="en-US" sz="2400" b="1" baseline="-25000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 b="1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crystals </a:t>
            </a: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~10x10x160 mm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marL="571500" lvl="1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APD+preamp</a:t>
            </a: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readout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 err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Orsay</a:t>
            </a:r>
            <a:r>
              <a:rPr lang="en-US" sz="2400" b="1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/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Saclay</a:t>
            </a:r>
            <a:r>
              <a:rPr lang="en-US" sz="2400" b="1" dirty="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/ ITEP /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Jlab</a:t>
            </a: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	</a:t>
            </a:r>
            <a:endParaRPr lang="en-US" sz="2400" b="1" dirty="0">
              <a:solidFill>
                <a:srgbClr val="0099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31026" y="2849935"/>
            <a:ext cx="2183974" cy="1256398"/>
          </a:xfrm>
          <a:custGeom>
            <a:avLst/>
            <a:gdLst>
              <a:gd name="connsiteX0" fmla="*/ 10863 w 2310974"/>
              <a:gd name="connsiteY0" fmla="*/ 1256398 h 1256398"/>
              <a:gd name="connsiteX1" fmla="*/ 10863 w 2310974"/>
              <a:gd name="connsiteY1" fmla="*/ 790732 h 1256398"/>
              <a:gd name="connsiteX2" fmla="*/ 123752 w 2310974"/>
              <a:gd name="connsiteY2" fmla="*/ 452065 h 1256398"/>
              <a:gd name="connsiteX3" fmla="*/ 561196 w 2310974"/>
              <a:gd name="connsiteY3" fmla="*/ 99287 h 1256398"/>
              <a:gd name="connsiteX4" fmla="*/ 1040974 w 2310974"/>
              <a:gd name="connsiteY4" fmla="*/ 509 h 1256398"/>
              <a:gd name="connsiteX5" fmla="*/ 1647752 w 2310974"/>
              <a:gd name="connsiteY5" fmla="*/ 71065 h 1256398"/>
              <a:gd name="connsiteX6" fmla="*/ 2071085 w 2310974"/>
              <a:gd name="connsiteY6" fmla="*/ 282732 h 1256398"/>
              <a:gd name="connsiteX7" fmla="*/ 2310974 w 2310974"/>
              <a:gd name="connsiteY7" fmla="*/ 494398 h 125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0974" h="1256398">
                <a:moveTo>
                  <a:pt x="10863" y="1256398"/>
                </a:moveTo>
                <a:cubicBezTo>
                  <a:pt x="1455" y="1090592"/>
                  <a:pt x="-7952" y="924787"/>
                  <a:pt x="10863" y="790732"/>
                </a:cubicBezTo>
                <a:cubicBezTo>
                  <a:pt x="29678" y="656676"/>
                  <a:pt x="32030" y="567306"/>
                  <a:pt x="123752" y="452065"/>
                </a:cubicBezTo>
                <a:cubicBezTo>
                  <a:pt x="215474" y="336824"/>
                  <a:pt x="408326" y="174546"/>
                  <a:pt x="561196" y="99287"/>
                </a:cubicBezTo>
                <a:cubicBezTo>
                  <a:pt x="714066" y="24028"/>
                  <a:pt x="859881" y="5213"/>
                  <a:pt x="1040974" y="509"/>
                </a:cubicBezTo>
                <a:cubicBezTo>
                  <a:pt x="1222067" y="-4195"/>
                  <a:pt x="1476067" y="24028"/>
                  <a:pt x="1647752" y="71065"/>
                </a:cubicBezTo>
                <a:cubicBezTo>
                  <a:pt x="1819437" y="118102"/>
                  <a:pt x="1960548" y="212177"/>
                  <a:pt x="2071085" y="282732"/>
                </a:cubicBezTo>
                <a:cubicBezTo>
                  <a:pt x="2181622" y="353287"/>
                  <a:pt x="2310974" y="494398"/>
                  <a:pt x="2310974" y="494398"/>
                </a:cubicBezTo>
              </a:path>
            </a:pathLst>
          </a:custGeom>
          <a:ln>
            <a:solidFill>
              <a:srgbClr val="00009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20700"/>
          </a:xfrm>
        </p:spPr>
        <p:txBody>
          <a:bodyPr/>
          <a:lstStyle/>
          <a:p>
            <a:r>
              <a:rPr lang="en-US" sz="2800"/>
              <a:t>CLAS 6 GeV: Exclusivity and Kinematics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8833"/>
            <a:ext cx="2552700" cy="1790700"/>
          </a:xfrm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dirty="0"/>
              <a:t>H</a:t>
            </a:r>
            <a:r>
              <a:rPr lang="en-US" i="1" dirty="0"/>
              <a:t>(</a:t>
            </a:r>
            <a:r>
              <a:rPr lang="en-US" i="1" dirty="0" err="1"/>
              <a:t>e,e’</a:t>
            </a:r>
            <a:r>
              <a:rPr lang="en-US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i="1" dirty="0" err="1" smtClean="0"/>
              <a:t>p</a:t>
            </a:r>
            <a:r>
              <a:rPr lang="en-US" i="1" dirty="0" smtClean="0"/>
              <a:t>’)x</a:t>
            </a:r>
          </a:p>
          <a:p>
            <a:r>
              <a:rPr lang="en-US" sz="2400" dirty="0" err="1" smtClean="0"/>
              <a:t>Overcomplete</a:t>
            </a:r>
            <a:r>
              <a:rPr lang="en-US" sz="2400" dirty="0" smtClean="0"/>
              <a:t> triple coincidence</a:t>
            </a:r>
            <a:endParaRPr lang="en-US" sz="2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 l="49707"/>
          <a:stretch>
            <a:fillRect/>
          </a:stretch>
        </p:blipFill>
        <p:spPr bwMode="auto">
          <a:xfrm>
            <a:off x="6299200" y="762000"/>
            <a:ext cx="2184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962400"/>
            <a:ext cx="4127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89500" y="3987800"/>
            <a:ext cx="35591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3675" indent="-193675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Example angular distribution of Beam Spin Asymmetry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One (Q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,x</a:t>
            </a:r>
            <a:r>
              <a:rPr lang="en-US" sz="24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 bin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Two </a:t>
            </a:r>
            <a:r>
              <a:rPr lang="en-US" sz="24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-bins.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692525" y="2760663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Co-linearity of </a:t>
            </a:r>
            <a:r>
              <a:rPr lang="en-US" sz="20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with </a:t>
            </a:r>
            <a:r>
              <a:rPr lang="en-US" sz="20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q-p’</a:t>
            </a:r>
            <a:endParaRPr lang="en-US" sz="2800" i="1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/>
          <a:srcRect r="49707"/>
          <a:stretch>
            <a:fillRect/>
          </a:stretch>
        </p:blipFill>
        <p:spPr bwMode="auto">
          <a:xfrm>
            <a:off x="3314700" y="800100"/>
            <a:ext cx="2184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46825" y="2825750"/>
            <a:ext cx="2243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Missing Energy E</a:t>
            </a:r>
            <a:r>
              <a:rPr lang="en-US" sz="20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x</a:t>
            </a:r>
            <a:endParaRPr lang="en-US" sz="2800" baseline="-150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51200" y="800100"/>
            <a:ext cx="2641600" cy="271780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97600" y="800100"/>
            <a:ext cx="2641600" cy="271780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444500"/>
          </a:xfrm>
        </p:spPr>
        <p:txBody>
          <a:bodyPr>
            <a:normAutofit fontScale="90000"/>
          </a:bodyPr>
          <a:lstStyle/>
          <a:p>
            <a:r>
              <a:rPr lang="en-US" sz="3200"/>
              <a:t>CLAS, 6 GeV  Beam Helicity Asymmetry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600200"/>
            <a:ext cx="2870200" cy="5257800"/>
          </a:xfrm>
        </p:spPr>
        <p:txBody>
          <a:bodyPr/>
          <a:lstStyle/>
          <a:p>
            <a:r>
              <a:rPr lang="en-US" sz="2000" dirty="0" smtClean="0"/>
              <a:t>F.X. </a:t>
            </a:r>
            <a:r>
              <a:rPr lang="en-US" sz="2000" dirty="0" err="1" smtClean="0"/>
              <a:t>Girod</a:t>
            </a:r>
            <a:r>
              <a:rPr lang="en-US" sz="2000" dirty="0" smtClean="0"/>
              <a:t> et al, Phys.Rev.Lett.</a:t>
            </a:r>
            <a:r>
              <a:rPr lang="en-US" sz="2000" b="1" dirty="0" smtClean="0"/>
              <a:t>100, </a:t>
            </a:r>
            <a:r>
              <a:rPr lang="en-US" sz="2000" dirty="0" smtClean="0"/>
              <a:t>162002, 2008</a:t>
            </a:r>
          </a:p>
          <a:p>
            <a:r>
              <a:rPr lang="en-US" sz="2400" dirty="0" err="1" smtClean="0"/>
              <a:t>sin</a:t>
            </a:r>
            <a:r>
              <a:rPr lang="en-US" sz="2400" dirty="0" err="1">
                <a:latin typeface="Symbol" pitchFamily="-65" charset="2"/>
                <a:sym typeface="Symbol" pitchFamily="-65" charset="2"/>
              </a:rPr>
              <a:t></a:t>
            </a:r>
            <a:r>
              <a:rPr lang="en-US" sz="2400" dirty="0"/>
              <a:t> moments of </a:t>
            </a:r>
            <a:r>
              <a:rPr lang="en-US" sz="2400" i="1" dirty="0"/>
              <a:t>A</a:t>
            </a:r>
            <a:r>
              <a:rPr lang="en-US" sz="2400" i="1" baseline="-15000" dirty="0"/>
              <a:t>LU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Solid blue curves: VGG GPD </a:t>
            </a:r>
            <a:r>
              <a:rPr lang="en-US" sz="2000" dirty="0" smtClean="0">
                <a:solidFill>
                  <a:srgbClr val="0000FF"/>
                </a:solidFill>
              </a:rPr>
              <a:t>model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Primarily sensitive to </a:t>
            </a:r>
            <a:r>
              <a:rPr lang="en-US" sz="2000" i="1" dirty="0" smtClean="0">
                <a:solidFill>
                  <a:srgbClr val="000000"/>
                </a:solidFill>
              </a:rPr>
              <a:t>H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3318" name="Picture 6" descr="Fig4_radcorrec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2200" y="1358900"/>
            <a:ext cx="4905375" cy="4784725"/>
          </a:xfrm>
          <a:prstGeom prst="rect">
            <a:avLst/>
          </a:prstGeom>
          <a:noFill/>
        </p:spPr>
      </p:pic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492500" y="6489700"/>
            <a:ext cx="383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515225" y="6194425"/>
            <a:ext cx="534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i="1" baseline="30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3492500" y="2501900"/>
            <a:ext cx="12700" cy="401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159125" y="1914525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x</a:t>
            </a:r>
            <a:r>
              <a:rPr lang="en-US" sz="2400" i="1" baseline="-150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3378200"/>
            <a:ext cx="76200" cy="10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3530600"/>
            <a:ext cx="76200" cy="10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916" y="437444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Publication in CLAS review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51333" y="1340556"/>
            <a:ext cx="0" cy="3019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667" y="3479800"/>
            <a:ext cx="36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4264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g1dvcs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04009"/>
            <a:ext cx="8458200" cy="5495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800" y="101600"/>
            <a:ext cx="7247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CLAS – Proton Target Spin Asymmetry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67133" y="895410"/>
            <a:ext cx="358656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FF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S.Chen</a:t>
            </a:r>
            <a:r>
              <a:rPr lang="en-US" sz="1400" b="1" dirty="0">
                <a:solidFill>
                  <a:srgbClr val="0000FF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400" b="1" i="1" dirty="0">
                <a:solidFill>
                  <a:srgbClr val="0000FF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al,</a:t>
            </a:r>
            <a:r>
              <a:rPr lang="en-US" sz="1400" b="1" dirty="0">
                <a:solidFill>
                  <a:srgbClr val="0000FF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PRL 97, 072002 (2006)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7000" y="895410"/>
            <a:ext cx="2799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Erin Seder</a:t>
            </a:r>
            <a:r>
              <a:rPr lang="en-US" sz="1400" dirty="0" smtClean="0"/>
              <a:t>, </a:t>
            </a:r>
            <a:r>
              <a:rPr lang="en-US" sz="1400" dirty="0" err="1" smtClean="0"/>
              <a:t>Ph.D</a:t>
            </a:r>
            <a:r>
              <a:rPr lang="en-US" sz="1400" dirty="0" smtClean="0"/>
              <a:t> </a:t>
            </a:r>
            <a:r>
              <a:rPr lang="en-US" sz="1400" dirty="0" err="1" smtClean="0"/>
              <a:t>U.Conn</a:t>
            </a:r>
            <a:r>
              <a:rPr lang="en-US" sz="1400" dirty="0" smtClean="0"/>
              <a:t>, (2013)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58333" y="6391112"/>
            <a:ext cx="282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Primarily sensitive to </a:t>
            </a:r>
            <a:r>
              <a:rPr lang="en-US" i="1" dirty="0" smtClean="0"/>
              <a:t>H</a:t>
            </a:r>
            <a:r>
              <a:rPr lang="en-US" dirty="0" smtClean="0"/>
              <a:t>-tilde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analyses of GPD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7" y="1388533"/>
            <a:ext cx="8229600" cy="4826000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/>
              <a:t>K. </a:t>
            </a:r>
            <a:r>
              <a:rPr lang="fr-FR" sz="2800" dirty="0" err="1"/>
              <a:t>Kumericki</a:t>
            </a:r>
            <a:r>
              <a:rPr lang="fr-FR" sz="2800" dirty="0"/>
              <a:t>, D. Mueller, M. Murray, </a:t>
            </a:r>
            <a:endParaRPr lang="fr-FR" sz="2800" dirty="0" smtClean="0"/>
          </a:p>
          <a:p>
            <a:pPr lvl="1"/>
            <a:r>
              <a:rPr lang="fr-FR" sz="2400" dirty="0" smtClean="0"/>
              <a:t>arXiv</a:t>
            </a:r>
            <a:r>
              <a:rPr lang="fr-FR" sz="2400" dirty="0"/>
              <a:t>:1301.1230 hep-ph, arXiv:1302.7308 hep-ph </a:t>
            </a:r>
          </a:p>
          <a:p>
            <a:r>
              <a:rPr lang="fr-FR" sz="2800" dirty="0" smtClean="0"/>
              <a:t>M. </a:t>
            </a:r>
            <a:r>
              <a:rPr lang="fr-FR" sz="2800" dirty="0" err="1" smtClean="0"/>
              <a:t>Guidal</a:t>
            </a:r>
            <a:r>
              <a:rPr lang="fr-FR" sz="2800" dirty="0" smtClean="0"/>
              <a:t>, </a:t>
            </a:r>
            <a:r>
              <a:rPr lang="fr-FR" sz="2800" dirty="0" err="1" smtClean="0"/>
              <a:t>H.Moutarde</a:t>
            </a:r>
            <a:r>
              <a:rPr lang="fr-FR" sz="2800" dirty="0" smtClean="0"/>
              <a:t>, </a:t>
            </a:r>
          </a:p>
          <a:p>
            <a:pPr lvl="1"/>
            <a:r>
              <a:rPr lang="fr-FR" sz="2400" dirty="0" smtClean="0"/>
              <a:t>EPJA </a:t>
            </a:r>
            <a:r>
              <a:rPr lang="fr-FR" sz="2400" b="1" dirty="0" smtClean="0"/>
              <a:t>42</a:t>
            </a:r>
            <a:r>
              <a:rPr lang="fr-FR" sz="2400" dirty="0" smtClean="0"/>
              <a:t> (2009) 71.</a:t>
            </a:r>
          </a:p>
          <a:p>
            <a:r>
              <a:rPr lang="fr-FR" sz="2800" dirty="0" err="1" smtClean="0"/>
              <a:t>P.Kroll</a:t>
            </a:r>
            <a:r>
              <a:rPr lang="fr-FR" sz="2800" dirty="0" smtClean="0"/>
              <a:t>,</a:t>
            </a:r>
          </a:p>
          <a:p>
            <a:r>
              <a:rPr lang="fr-FR" sz="2800" dirty="0" smtClean="0"/>
              <a:t>M. </a:t>
            </a:r>
            <a:r>
              <a:rPr lang="fr-FR" sz="2800" dirty="0" err="1" smtClean="0"/>
              <a:t>Guidal</a:t>
            </a:r>
            <a:r>
              <a:rPr lang="fr-FR" sz="2800" dirty="0" smtClean="0"/>
              <a:t>, </a:t>
            </a:r>
          </a:p>
          <a:p>
            <a:pPr lvl="1"/>
            <a:r>
              <a:rPr lang="fr-FR" sz="2400" dirty="0" smtClean="0"/>
              <a:t>PLB </a:t>
            </a:r>
            <a:r>
              <a:rPr lang="fr-FR" sz="2400" b="1" dirty="0" smtClean="0"/>
              <a:t>689</a:t>
            </a:r>
            <a:r>
              <a:rPr lang="fr-FR" sz="2400" dirty="0" smtClean="0"/>
              <a:t> (2010) 159, PLB </a:t>
            </a:r>
            <a:r>
              <a:rPr lang="fr-FR" sz="2400" b="1" dirty="0" smtClean="0"/>
              <a:t>693</a:t>
            </a:r>
            <a:r>
              <a:rPr lang="fr-FR" sz="2400" dirty="0" smtClean="0"/>
              <a:t> (2010) 17.</a:t>
            </a:r>
          </a:p>
          <a:p>
            <a:r>
              <a:rPr lang="fr-FR" dirty="0" smtClean="0"/>
              <a:t>S. </a:t>
            </a:r>
            <a:r>
              <a:rPr lang="fr-FR" dirty="0" err="1" smtClean="0"/>
              <a:t>Liutti</a:t>
            </a:r>
            <a:r>
              <a:rPr lang="fr-FR" dirty="0" smtClean="0"/>
              <a:t>, G. Goldstein,  </a:t>
            </a:r>
          </a:p>
          <a:p>
            <a:pPr lvl="1"/>
            <a:r>
              <a:rPr lang="fr-FR" dirty="0" err="1" smtClean="0"/>
              <a:t>Phys.Rev</a:t>
            </a:r>
            <a:r>
              <a:rPr lang="fr-FR" dirty="0"/>
              <a:t>. D84 (2011) 034007</a:t>
            </a:r>
            <a:endParaRPr lang="fr-FR" dirty="0" smtClean="0"/>
          </a:p>
          <a:p>
            <a:r>
              <a:rPr lang="fr-FR" dirty="0" smtClean="0"/>
              <a:t>LO, or NLO </a:t>
            </a:r>
            <a:r>
              <a:rPr lang="fr-FR" dirty="0" err="1" smtClean="0"/>
              <a:t>implemented</a:t>
            </a:r>
            <a:endParaRPr lang="fr-FR" dirty="0" smtClean="0"/>
          </a:p>
          <a:p>
            <a:pPr lvl="1"/>
            <a:r>
              <a:rPr lang="fr-FR" dirty="0" err="1" smtClean="0"/>
              <a:t>Finite</a:t>
            </a:r>
            <a:r>
              <a:rPr lang="fr-FR" dirty="0" smtClean="0"/>
              <a:t> –</a:t>
            </a:r>
            <a:r>
              <a:rPr lang="fr-FR" dirty="0" err="1" smtClean="0"/>
              <a:t>t</a:t>
            </a:r>
            <a:r>
              <a:rPr lang="fr-FR" dirty="0" smtClean="0"/>
              <a:t>/Q</a:t>
            </a:r>
            <a:r>
              <a:rPr lang="fr-FR" baseline="30000" dirty="0" smtClean="0"/>
              <a:t>2</a:t>
            </a:r>
            <a:r>
              <a:rPr lang="fr-FR" dirty="0" smtClean="0"/>
              <a:t>, M</a:t>
            </a:r>
            <a:r>
              <a:rPr lang="fr-FR" baseline="30000" dirty="0" smtClean="0"/>
              <a:t>2</a:t>
            </a:r>
            <a:r>
              <a:rPr lang="fr-FR" dirty="0" smtClean="0"/>
              <a:t>/Q</a:t>
            </a:r>
            <a:r>
              <a:rPr lang="fr-FR" baseline="30000" dirty="0" smtClean="0"/>
              <a:t>2</a:t>
            </a:r>
            <a:r>
              <a:rPr lang="fr-FR" dirty="0" smtClean="0"/>
              <a:t> corrections up to </a:t>
            </a:r>
            <a:r>
              <a:rPr lang="fr-FR" dirty="0" err="1" smtClean="0"/>
              <a:t>kinematic</a:t>
            </a:r>
            <a:r>
              <a:rPr lang="fr-FR" dirty="0" smtClean="0"/>
              <a:t> twist-4.</a:t>
            </a:r>
          </a:p>
          <a:p>
            <a:pPr lvl="1"/>
            <a:r>
              <a:rPr lang="fr-FR" dirty="0" smtClean="0"/>
              <a:t>V. Braun, </a:t>
            </a:r>
            <a:r>
              <a:rPr lang="fr-FR" i="1" dirty="0" smtClean="0"/>
              <a:t>et al</a:t>
            </a:r>
            <a:r>
              <a:rPr lang="fr-FR" dirty="0"/>
              <a:t>, </a:t>
            </a:r>
            <a:r>
              <a:rPr lang="fr-FR" dirty="0" err="1"/>
              <a:t>Phys.Rev</a:t>
            </a:r>
            <a:r>
              <a:rPr lang="fr-FR" dirty="0"/>
              <a:t>. D89 (2014) </a:t>
            </a:r>
            <a:r>
              <a:rPr lang="fr-FR" dirty="0" smtClean="0"/>
              <a:t>074022.</a:t>
            </a:r>
          </a:p>
          <a:p>
            <a:r>
              <a:rPr lang="fr-FR" dirty="0" err="1" smtClean="0"/>
              <a:t>Dynamic</a:t>
            </a:r>
            <a:r>
              <a:rPr lang="fr-FR" dirty="0" smtClean="0"/>
              <a:t> twist-3 </a:t>
            </a:r>
            <a:r>
              <a:rPr lang="fr-FR" dirty="0" err="1" smtClean="0"/>
              <a:t>formalism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, not </a:t>
            </a:r>
            <a:r>
              <a:rPr lang="fr-FR" dirty="0" err="1" smtClean="0"/>
              <a:t>implemented</a:t>
            </a:r>
            <a:r>
              <a:rPr lang="fr-FR" dirty="0" smtClean="0"/>
              <a:t> in global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yet</a:t>
            </a:r>
            <a:r>
              <a:rPr lang="fr-FR" dirty="0" smtClean="0"/>
              <a:t>.</a:t>
            </a:r>
            <a:endParaRPr lang="fr-FR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4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>
            <a:fillRect/>
          </a:stretch>
        </p:blipFill>
        <p:spPr bwMode="auto">
          <a:xfrm>
            <a:off x="854075" y="52388"/>
            <a:ext cx="289401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476375" y="3186113"/>
            <a:ext cx="24479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unpol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.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helicity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-dependent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7" name="Flèche droite 16"/>
          <p:cNvSpPr/>
          <p:nvPr/>
        </p:nvSpPr>
        <p:spPr>
          <a:xfrm rot="16200000">
            <a:off x="2447925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570567" y="4687358"/>
            <a:ext cx="144463" cy="144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50" name="Text Box 2"/>
          <p:cNvSpPr txBox="1">
            <a:spLocks noChangeArrowheads="1"/>
          </p:cNvSpPr>
          <p:nvPr/>
        </p:nvSpPr>
        <p:spPr bwMode="auto">
          <a:xfrm>
            <a:off x="1476375" y="4522782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00B0F0"/>
                </a:solidFill>
                <a:latin typeface="Symbol" charset="0"/>
              </a:rPr>
              <a:t>c</a:t>
            </a:r>
            <a:r>
              <a:rPr lang="fr-FR" sz="2000" b="1" baseline="30000" dirty="0">
                <a:solidFill>
                  <a:srgbClr val="00B0F0"/>
                </a:solidFill>
                <a:latin typeface="Times New Roman" charset="0"/>
              </a:rPr>
              <a:t>2</a:t>
            </a:r>
            <a:r>
              <a:rPr lang="fr-FR" sz="2000" b="1" dirty="0">
                <a:solidFill>
                  <a:srgbClr val="00B0F0"/>
                </a:solidFill>
                <a:latin typeface="Times New Roman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minimization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78038" y="5896769"/>
            <a:ext cx="411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1675" y="5722144"/>
            <a:ext cx="430530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latin typeface="Symbol" charset="0"/>
              </a:rPr>
              <a:t>Ds</a:t>
            </a:r>
            <a:r>
              <a:rPr lang="en-US" baseline="-25000" dirty="0" err="1">
                <a:latin typeface="Times New Roman" charset="0"/>
              </a:rPr>
              <a:t>LU</a:t>
            </a:r>
            <a:r>
              <a:rPr lang="en-US" dirty="0">
                <a:latin typeface="Times New Roman" charset="0"/>
              </a:rPr>
              <a:t> ~ </a:t>
            </a:r>
            <a:r>
              <a:rPr lang="en-US" dirty="0" err="1">
                <a:solidFill>
                  <a:srgbClr val="FF3300"/>
                </a:solidFill>
                <a:latin typeface="Times New Roman" charset="0"/>
              </a:rPr>
              <a:t>sin</a:t>
            </a:r>
            <a:r>
              <a:rPr lang="en-US" dirty="0" err="1">
                <a:solidFill>
                  <a:srgbClr val="FF3300"/>
                </a:solidFill>
                <a:latin typeface="Symbol" charset="0"/>
              </a:rPr>
              <a:t>f</a:t>
            </a:r>
            <a:r>
              <a:rPr lang="en-US" dirty="0">
                <a:solidFill>
                  <a:srgbClr val="FF3300"/>
                </a:solidFill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Im</a:t>
            </a:r>
            <a:r>
              <a:rPr lang="en-US" dirty="0">
                <a:latin typeface="Times New Roman" charset="0"/>
              </a:rPr>
              <a:t>{F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FF"/>
                </a:solidFill>
                <a:latin typeface="Monotype Corsiva" charset="0"/>
              </a:rPr>
              <a:t>H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+ </a:t>
            </a:r>
            <a:r>
              <a:rPr lang="en-US" dirty="0">
                <a:latin typeface="Symbol" charset="0"/>
              </a:rPr>
              <a:t>x</a:t>
            </a:r>
            <a:r>
              <a:rPr lang="en-US" dirty="0">
                <a:latin typeface="Times New Roman" charset="0"/>
              </a:rPr>
              <a:t>(F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+F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>
                <a:solidFill>
                  <a:srgbClr val="0000FF"/>
                </a:solidFill>
                <a:latin typeface="Monotype Corsiva" charset="0"/>
              </a:rPr>
              <a:t>H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-kF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Monotype Corsiva" charset="0"/>
              </a:rPr>
              <a:t>E</a:t>
            </a:r>
            <a:r>
              <a:rPr lang="en-US" dirty="0">
                <a:latin typeface="Times New Roman" charset="0"/>
              </a:rPr>
              <a:t>}</a:t>
            </a:r>
            <a:r>
              <a:rPr lang="en-US" dirty="0" err="1">
                <a:latin typeface="Times New Roman" charset="0"/>
              </a:rPr>
              <a:t>d</a:t>
            </a:r>
            <a:r>
              <a:rPr lang="en-US" dirty="0" err="1">
                <a:latin typeface="Symbol" charset="0"/>
              </a:rPr>
              <a:t>f</a:t>
            </a:r>
            <a:endParaRPr lang="en-US" dirty="0">
              <a:latin typeface="Symbo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018088" y="5536406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charset="0"/>
              </a:rPr>
              <a:t>~</a:t>
            </a:r>
            <a:endParaRPr lang="en-US" sz="240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Structure and Spatial Correlations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628800"/>
            <a:ext cx="4945693" cy="367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437" y="2187517"/>
            <a:ext cx="1930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Angular Momentum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4725144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Spatial Correlations in the Vacuum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4581128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Space-Spin,</a:t>
            </a:r>
          </a:p>
          <a:p>
            <a:r>
              <a:rPr lang="en-US" sz="2800" dirty="0" smtClean="0"/>
              <a:t>Momentum-Spin, </a:t>
            </a:r>
          </a:p>
          <a:p>
            <a:r>
              <a:rPr lang="en-US" sz="2800" dirty="0" smtClean="0"/>
              <a:t>or</a:t>
            </a:r>
            <a:r>
              <a:rPr lang="en-US" sz="2800" dirty="0"/>
              <a:t> </a:t>
            </a:r>
            <a:r>
              <a:rPr lang="en-US" sz="2800" dirty="0" smtClean="0"/>
              <a:t>Space-Space Correlations in the Proton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9788"/>
              </p:ext>
            </p:extLst>
          </p:nvPr>
        </p:nvGraphicFramePr>
        <p:xfrm>
          <a:off x="827584" y="2267744"/>
          <a:ext cx="1076106" cy="47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Equation" r:id="rId4" imgW="749300" imgH="330200" progId="Equation.3">
                  <p:embed/>
                </p:oleObj>
              </mc:Choice>
              <mc:Fallback>
                <p:oleObj name="Equation" r:id="rId4" imgW="7493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2267744"/>
                        <a:ext cx="1076106" cy="47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9"/>
          <a:stretch>
            <a:fillRect/>
          </a:stretch>
        </p:blipFill>
        <p:spPr bwMode="auto">
          <a:xfrm>
            <a:off x="854075" y="52388"/>
            <a:ext cx="52641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èche droite 16"/>
          <p:cNvSpPr/>
          <p:nvPr/>
        </p:nvSpPr>
        <p:spPr>
          <a:xfrm rot="16200000">
            <a:off x="2447925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017308" y="5017559"/>
            <a:ext cx="144463" cy="144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3017308" y="4842405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00B0F0"/>
                </a:solidFill>
                <a:latin typeface="Symbol" charset="0"/>
              </a:rPr>
              <a:t>c</a:t>
            </a:r>
            <a:r>
              <a:rPr lang="fr-FR" sz="2000" b="1" baseline="30000" dirty="0">
                <a:solidFill>
                  <a:srgbClr val="00B0F0"/>
                </a:solidFill>
                <a:latin typeface="Times New Roman" charset="0"/>
              </a:rPr>
              <a:t>2</a:t>
            </a:r>
            <a:r>
              <a:rPr lang="fr-FR" sz="2000" b="1" dirty="0">
                <a:solidFill>
                  <a:srgbClr val="00B0F0"/>
                </a:solidFill>
                <a:latin typeface="Times New Roman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minimization</a:t>
            </a:r>
          </a:p>
        </p:txBody>
      </p:sp>
      <p:sp>
        <p:nvSpPr>
          <p:cNvPr id="32775" name="Text Box 2"/>
          <p:cNvSpPr txBox="1">
            <a:spLocks noChangeArrowheads="1"/>
          </p:cNvSpPr>
          <p:nvPr/>
        </p:nvSpPr>
        <p:spPr bwMode="auto">
          <a:xfrm>
            <a:off x="3708400" y="3186113"/>
            <a:ext cx="2447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spin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long. pol. tar.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3779838" y="2997200"/>
            <a:ext cx="0" cy="180022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/>
          <p:cNvSpPr/>
          <p:nvPr/>
        </p:nvSpPr>
        <p:spPr>
          <a:xfrm rot="16200000">
            <a:off x="4535487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2" name="Group 11"/>
          <p:cNvGrpSpPr/>
          <p:nvPr/>
        </p:nvGrpSpPr>
        <p:grpSpPr>
          <a:xfrm>
            <a:off x="1476375" y="5565775"/>
            <a:ext cx="5673725" cy="1046163"/>
            <a:chOff x="1463675" y="5013325"/>
            <a:chExt cx="5673725" cy="1046163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70038" y="5373688"/>
              <a:ext cx="4114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476375" y="5689600"/>
              <a:ext cx="5661025" cy="3698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Symbol" charset="0"/>
                </a:rPr>
                <a:t>Ds</a:t>
              </a:r>
              <a:r>
                <a:rPr lang="en-US" baseline="-25000">
                  <a:latin typeface="Times New Roman" charset="0"/>
                </a:rPr>
                <a:t>UL</a:t>
              </a:r>
              <a:r>
                <a:rPr lang="en-US">
                  <a:latin typeface="Times New Roman" charset="0"/>
                </a:rPr>
                <a:t> ~ 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sin</a:t>
              </a:r>
              <a:r>
                <a:rPr lang="en-US">
                  <a:solidFill>
                    <a:srgbClr val="FF3300"/>
                  </a:solidFill>
                  <a:latin typeface="Symbol" charset="0"/>
                </a:rPr>
                <a:t>f</a:t>
              </a:r>
              <a:r>
                <a:rPr lang="en-US">
                  <a:latin typeface="Times New Roman" charset="0"/>
                </a:rPr>
                <a:t>Im{F</a:t>
              </a:r>
              <a:r>
                <a:rPr lang="en-US" baseline="-25000">
                  <a:latin typeface="Times New Roman" charset="0"/>
                </a:rPr>
                <a:t>1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>
                  <a:latin typeface="Times New Roman" charset="0"/>
                </a:rPr>
                <a:t>+</a:t>
              </a:r>
              <a:r>
                <a:rPr lang="en-US">
                  <a:latin typeface="Symbol" charset="0"/>
                </a:rPr>
                <a:t>x</a:t>
              </a:r>
              <a:r>
                <a:rPr lang="en-US">
                  <a:latin typeface="Times New Roman" charset="0"/>
                </a:rPr>
                <a:t>(F</a:t>
              </a:r>
              <a:r>
                <a:rPr lang="en-US" baseline="-25000">
                  <a:latin typeface="Times New Roman" charset="0"/>
                </a:rPr>
                <a:t>1</a:t>
              </a:r>
              <a:r>
                <a:rPr lang="en-US">
                  <a:latin typeface="Times New Roman" charset="0"/>
                </a:rPr>
                <a:t>+F</a:t>
              </a:r>
              <a:r>
                <a:rPr lang="en-US" baseline="-25000">
                  <a:latin typeface="Times New Roman" charset="0"/>
                </a:rPr>
                <a:t>2</a:t>
              </a:r>
              <a:r>
                <a:rPr lang="en-US">
                  <a:latin typeface="Times New Roman" charset="0"/>
                </a:rPr>
                <a:t>)(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 </a:t>
              </a:r>
              <a:r>
                <a:rPr lang="en-US">
                  <a:latin typeface="Times New Roman" charset="0"/>
                </a:rPr>
                <a:t>+ x</a:t>
              </a:r>
              <a:r>
                <a:rPr lang="en-US" baseline="-25000">
                  <a:latin typeface="Times New Roman" charset="0"/>
                </a:rPr>
                <a:t>B</a:t>
              </a:r>
              <a:r>
                <a:rPr lang="en-US">
                  <a:latin typeface="Times New Roman" charset="0"/>
                </a:rPr>
                <a:t>/2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>
                  <a:latin typeface="Times New Roman" charset="0"/>
                </a:rPr>
                <a:t>) –</a:t>
              </a:r>
              <a:r>
                <a:rPr lang="en-US">
                  <a:latin typeface="Symbol" charset="0"/>
                  <a:cs typeface="Times New Roman" charset="0"/>
                </a:rPr>
                <a:t>x</a:t>
              </a:r>
              <a:r>
                <a:rPr lang="en-US">
                  <a:latin typeface="Times New Roman" charset="0"/>
                  <a:cs typeface="Times New Roman" charset="0"/>
                </a:rPr>
                <a:t>kF</a:t>
              </a:r>
              <a:r>
                <a:rPr lang="en-US" baseline="-25000">
                  <a:latin typeface="Times New Roman" charset="0"/>
                  <a:cs typeface="Times New Roman" charset="0"/>
                </a:rPr>
                <a:t>2</a:t>
              </a:r>
              <a:r>
                <a:rPr lang="en-US">
                  <a:latin typeface="Times New Roman" charset="0"/>
                </a:rPr>
                <a:t> 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>
                  <a:latin typeface="Monotype Corsiva" charset="0"/>
                </a:rPr>
                <a:t>+…</a:t>
              </a:r>
              <a:r>
                <a:rPr lang="en-US">
                  <a:latin typeface="Times New Roman" charset="0"/>
                </a:rPr>
                <a:t>}d</a:t>
              </a:r>
              <a:r>
                <a:rPr lang="en-US">
                  <a:latin typeface="Symbol" charset="0"/>
                </a:rPr>
                <a:t>f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3333750" y="5499100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6161088" y="5505450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1463675" y="5199063"/>
              <a:ext cx="4305300" cy="366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err="1">
                  <a:latin typeface="Symbol" charset="0"/>
                </a:rPr>
                <a:t>Ds</a:t>
              </a:r>
              <a:r>
                <a:rPr lang="en-US" baseline="-25000" dirty="0" err="1">
                  <a:latin typeface="Times New Roman" charset="0"/>
                </a:rPr>
                <a:t>LU</a:t>
              </a:r>
              <a:r>
                <a:rPr lang="en-US" dirty="0">
                  <a:latin typeface="Times New Roman" charset="0"/>
                </a:rPr>
                <a:t> ~ </a:t>
              </a:r>
              <a:r>
                <a:rPr lang="en-US" dirty="0" err="1">
                  <a:solidFill>
                    <a:srgbClr val="FF3300"/>
                  </a:solidFill>
                  <a:latin typeface="Times New Roman" charset="0"/>
                </a:rPr>
                <a:t>sin</a:t>
              </a:r>
              <a:r>
                <a:rPr lang="en-US" dirty="0" err="1">
                  <a:solidFill>
                    <a:srgbClr val="FF3300"/>
                  </a:solidFill>
                  <a:latin typeface="Symbol" charset="0"/>
                </a:rPr>
                <a:t>f</a:t>
              </a:r>
              <a:r>
                <a:rPr lang="en-US" dirty="0">
                  <a:solidFill>
                    <a:srgbClr val="FF3300"/>
                  </a:solidFill>
                  <a:latin typeface="Times New Roman" charset="0"/>
                </a:rPr>
                <a:t> </a:t>
              </a:r>
              <a:r>
                <a:rPr lang="en-US" dirty="0" err="1">
                  <a:latin typeface="Times New Roman" charset="0"/>
                </a:rPr>
                <a:t>Im</a:t>
              </a:r>
              <a:r>
                <a:rPr lang="en-US" dirty="0">
                  <a:latin typeface="Times New Roman" charset="0"/>
                </a:rPr>
                <a:t>{F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 dirty="0">
                  <a:solidFill>
                    <a:schemeClr val="hlink"/>
                  </a:solidFill>
                  <a:latin typeface="Times New Roman" charset="0"/>
                </a:rPr>
                <a:t> </a:t>
              </a:r>
              <a:r>
                <a:rPr lang="en-US" dirty="0">
                  <a:latin typeface="Times New Roman" charset="0"/>
                </a:rPr>
                <a:t>+ </a:t>
              </a:r>
              <a:r>
                <a:rPr lang="en-US" dirty="0">
                  <a:latin typeface="Symbol" charset="0"/>
                </a:rPr>
                <a:t>x</a:t>
              </a:r>
              <a:r>
                <a:rPr lang="en-US" dirty="0">
                  <a:latin typeface="Times New Roman" charset="0"/>
                </a:rPr>
                <a:t>(F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latin typeface="Times New Roman" charset="0"/>
                </a:rPr>
                <a:t>+F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latin typeface="Times New Roman" charset="0"/>
                </a:rPr>
                <a:t>)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 dirty="0">
                  <a:solidFill>
                    <a:srgbClr val="0000FF"/>
                  </a:solidFill>
                  <a:latin typeface="Times New Roman" charset="0"/>
                </a:rPr>
                <a:t> </a:t>
              </a:r>
              <a:r>
                <a:rPr lang="en-US" dirty="0">
                  <a:latin typeface="Times New Roman" charset="0"/>
                </a:rPr>
                <a:t>-kF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 dirty="0">
                  <a:latin typeface="Times New Roman" charset="0"/>
                </a:rPr>
                <a:t>}</a:t>
              </a:r>
              <a:r>
                <a:rPr lang="en-US" dirty="0" err="1">
                  <a:latin typeface="Times New Roman" charset="0"/>
                </a:rPr>
                <a:t>d</a:t>
              </a:r>
              <a:r>
                <a:rPr lang="en-US" dirty="0" err="1">
                  <a:latin typeface="Symbol" charset="0"/>
                </a:rPr>
                <a:t>f</a:t>
              </a:r>
              <a:endParaRPr lang="en-US" dirty="0">
                <a:latin typeface="Symbol" charset="0"/>
              </a:endParaRPr>
            </a:p>
          </p:txBody>
        </p:sp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4510088" y="5013325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331913" y="3186113"/>
            <a:ext cx="24479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unpol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.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helicity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-dependent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3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"/>
          <a:stretch>
            <a:fillRect/>
          </a:stretch>
        </p:blipFill>
        <p:spPr bwMode="auto">
          <a:xfrm>
            <a:off x="854075" y="52388"/>
            <a:ext cx="7735888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èche droite 16"/>
          <p:cNvSpPr/>
          <p:nvPr/>
        </p:nvSpPr>
        <p:spPr>
          <a:xfrm rot="16200000">
            <a:off x="2447925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066117" y="5300662"/>
            <a:ext cx="144463" cy="144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798" name="Text Box 2"/>
          <p:cNvSpPr txBox="1">
            <a:spLocks noChangeArrowheads="1"/>
          </p:cNvSpPr>
          <p:nvPr/>
        </p:nvSpPr>
        <p:spPr bwMode="auto">
          <a:xfrm>
            <a:off x="3924300" y="5097993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00B0F0"/>
                </a:solidFill>
                <a:latin typeface="Symbol" charset="0"/>
              </a:rPr>
              <a:t>c</a:t>
            </a:r>
            <a:r>
              <a:rPr lang="fr-FR" sz="2000" b="1" baseline="30000" dirty="0">
                <a:solidFill>
                  <a:srgbClr val="00B0F0"/>
                </a:solidFill>
                <a:latin typeface="Times New Roman" charset="0"/>
              </a:rPr>
              <a:t>2</a:t>
            </a:r>
            <a:r>
              <a:rPr lang="fr-FR" sz="2000" b="1" dirty="0">
                <a:solidFill>
                  <a:srgbClr val="00B0F0"/>
                </a:solidFill>
                <a:latin typeface="Times New Roman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minimization</a:t>
            </a:r>
          </a:p>
        </p:txBody>
      </p:sp>
      <p:sp>
        <p:nvSpPr>
          <p:cNvPr id="33799" name="Text Box 2"/>
          <p:cNvSpPr txBox="1">
            <a:spLocks noChangeArrowheads="1"/>
          </p:cNvSpPr>
          <p:nvPr/>
        </p:nvSpPr>
        <p:spPr bwMode="auto">
          <a:xfrm>
            <a:off x="3708400" y="3186113"/>
            <a:ext cx="2447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spin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long. pol. tar.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3779838" y="2997200"/>
            <a:ext cx="0" cy="180022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/>
          <p:cNvSpPr/>
          <p:nvPr/>
        </p:nvSpPr>
        <p:spPr>
          <a:xfrm rot="16200000">
            <a:off x="4535487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802" name="Text Box 2"/>
          <p:cNvSpPr txBox="1">
            <a:spLocks noChangeArrowheads="1"/>
          </p:cNvSpPr>
          <p:nvPr/>
        </p:nvSpPr>
        <p:spPr bwMode="auto">
          <a:xfrm>
            <a:off x="6011863" y="3198813"/>
            <a:ext cx="24479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charge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spin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…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084888" y="3054350"/>
            <a:ext cx="0" cy="180022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droite 14"/>
          <p:cNvSpPr/>
          <p:nvPr/>
        </p:nvSpPr>
        <p:spPr>
          <a:xfrm rot="16200000">
            <a:off x="6767512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805" name="Text Box 2"/>
          <p:cNvSpPr txBox="1">
            <a:spLocks noChangeArrowheads="1"/>
          </p:cNvSpPr>
          <p:nvPr/>
        </p:nvSpPr>
        <p:spPr bwMode="auto">
          <a:xfrm>
            <a:off x="6109230" y="5476875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linearization</a:t>
            </a:r>
          </a:p>
        </p:txBody>
      </p:sp>
      <p:sp>
        <p:nvSpPr>
          <p:cNvPr id="22" name="Ellipse 21"/>
          <p:cNvSpPr/>
          <p:nvPr/>
        </p:nvSpPr>
        <p:spPr>
          <a:xfrm>
            <a:off x="6432549" y="5628481"/>
            <a:ext cx="122238" cy="1222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6" name="Group 15"/>
          <p:cNvGrpSpPr/>
          <p:nvPr/>
        </p:nvGrpSpPr>
        <p:grpSpPr>
          <a:xfrm>
            <a:off x="1735136" y="5689600"/>
            <a:ext cx="5673725" cy="1046163"/>
            <a:chOff x="1463675" y="5013325"/>
            <a:chExt cx="5673725" cy="1046163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1570038" y="5373688"/>
              <a:ext cx="4114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1476375" y="5689600"/>
              <a:ext cx="5661025" cy="3698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Symbol" charset="0"/>
                </a:rPr>
                <a:t>Ds</a:t>
              </a:r>
              <a:r>
                <a:rPr lang="en-US" baseline="-25000">
                  <a:latin typeface="Times New Roman" charset="0"/>
                </a:rPr>
                <a:t>UL</a:t>
              </a:r>
              <a:r>
                <a:rPr lang="en-US">
                  <a:latin typeface="Times New Roman" charset="0"/>
                </a:rPr>
                <a:t> ~ 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sin</a:t>
              </a:r>
              <a:r>
                <a:rPr lang="en-US">
                  <a:solidFill>
                    <a:srgbClr val="FF3300"/>
                  </a:solidFill>
                  <a:latin typeface="Symbol" charset="0"/>
                </a:rPr>
                <a:t>f</a:t>
              </a:r>
              <a:r>
                <a:rPr lang="en-US">
                  <a:latin typeface="Times New Roman" charset="0"/>
                </a:rPr>
                <a:t>Im{F</a:t>
              </a:r>
              <a:r>
                <a:rPr lang="en-US" baseline="-25000">
                  <a:latin typeface="Times New Roman" charset="0"/>
                </a:rPr>
                <a:t>1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>
                  <a:latin typeface="Times New Roman" charset="0"/>
                </a:rPr>
                <a:t>+</a:t>
              </a:r>
              <a:r>
                <a:rPr lang="en-US">
                  <a:latin typeface="Symbol" charset="0"/>
                </a:rPr>
                <a:t>x</a:t>
              </a:r>
              <a:r>
                <a:rPr lang="en-US">
                  <a:latin typeface="Times New Roman" charset="0"/>
                </a:rPr>
                <a:t>(F</a:t>
              </a:r>
              <a:r>
                <a:rPr lang="en-US" baseline="-25000">
                  <a:latin typeface="Times New Roman" charset="0"/>
                </a:rPr>
                <a:t>1</a:t>
              </a:r>
              <a:r>
                <a:rPr lang="en-US">
                  <a:latin typeface="Times New Roman" charset="0"/>
                </a:rPr>
                <a:t>+F</a:t>
              </a:r>
              <a:r>
                <a:rPr lang="en-US" baseline="-25000">
                  <a:latin typeface="Times New Roman" charset="0"/>
                </a:rPr>
                <a:t>2</a:t>
              </a:r>
              <a:r>
                <a:rPr lang="en-US">
                  <a:latin typeface="Times New Roman" charset="0"/>
                </a:rPr>
                <a:t>)(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 </a:t>
              </a:r>
              <a:r>
                <a:rPr lang="en-US">
                  <a:latin typeface="Times New Roman" charset="0"/>
                </a:rPr>
                <a:t>+ x</a:t>
              </a:r>
              <a:r>
                <a:rPr lang="en-US" baseline="-25000">
                  <a:latin typeface="Times New Roman" charset="0"/>
                </a:rPr>
                <a:t>B</a:t>
              </a:r>
              <a:r>
                <a:rPr lang="en-US">
                  <a:latin typeface="Times New Roman" charset="0"/>
                </a:rPr>
                <a:t>/2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>
                  <a:latin typeface="Times New Roman" charset="0"/>
                </a:rPr>
                <a:t>) –</a:t>
              </a:r>
              <a:r>
                <a:rPr lang="en-US">
                  <a:latin typeface="Symbol" charset="0"/>
                  <a:cs typeface="Times New Roman" charset="0"/>
                </a:rPr>
                <a:t>x</a:t>
              </a:r>
              <a:r>
                <a:rPr lang="en-US">
                  <a:latin typeface="Times New Roman" charset="0"/>
                  <a:cs typeface="Times New Roman" charset="0"/>
                </a:rPr>
                <a:t>kF</a:t>
              </a:r>
              <a:r>
                <a:rPr lang="en-US" baseline="-25000">
                  <a:latin typeface="Times New Roman" charset="0"/>
                  <a:cs typeface="Times New Roman" charset="0"/>
                </a:rPr>
                <a:t>2</a:t>
              </a:r>
              <a:r>
                <a:rPr lang="en-US">
                  <a:latin typeface="Times New Roman" charset="0"/>
                </a:rPr>
                <a:t> </a:t>
              </a:r>
              <a:r>
                <a:rPr lang="en-US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>
                  <a:latin typeface="Monotype Corsiva" charset="0"/>
                </a:rPr>
                <a:t>+…</a:t>
              </a:r>
              <a:r>
                <a:rPr lang="en-US">
                  <a:latin typeface="Times New Roman" charset="0"/>
                </a:rPr>
                <a:t>}d</a:t>
              </a:r>
              <a:r>
                <a:rPr lang="en-US">
                  <a:latin typeface="Symbol" charset="0"/>
                </a:rPr>
                <a:t>f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3333750" y="5499100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161088" y="5505450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1463675" y="5199063"/>
              <a:ext cx="4305300" cy="366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err="1">
                  <a:latin typeface="Symbol" charset="0"/>
                </a:rPr>
                <a:t>Ds</a:t>
              </a:r>
              <a:r>
                <a:rPr lang="en-US" baseline="-25000" dirty="0" err="1">
                  <a:latin typeface="Times New Roman" charset="0"/>
                </a:rPr>
                <a:t>LU</a:t>
              </a:r>
              <a:r>
                <a:rPr lang="en-US" dirty="0">
                  <a:latin typeface="Times New Roman" charset="0"/>
                </a:rPr>
                <a:t> ~ </a:t>
              </a:r>
              <a:r>
                <a:rPr lang="en-US" dirty="0" err="1">
                  <a:solidFill>
                    <a:srgbClr val="FF3300"/>
                  </a:solidFill>
                  <a:latin typeface="Times New Roman" charset="0"/>
                </a:rPr>
                <a:t>sin</a:t>
              </a:r>
              <a:r>
                <a:rPr lang="en-US" dirty="0" err="1">
                  <a:solidFill>
                    <a:srgbClr val="FF3300"/>
                  </a:solidFill>
                  <a:latin typeface="Symbol" charset="0"/>
                </a:rPr>
                <a:t>f</a:t>
              </a:r>
              <a:r>
                <a:rPr lang="en-US" dirty="0">
                  <a:solidFill>
                    <a:srgbClr val="FF3300"/>
                  </a:solidFill>
                  <a:latin typeface="Times New Roman" charset="0"/>
                </a:rPr>
                <a:t> </a:t>
              </a:r>
              <a:r>
                <a:rPr lang="en-US" dirty="0" err="1">
                  <a:latin typeface="Times New Roman" charset="0"/>
                </a:rPr>
                <a:t>Im</a:t>
              </a:r>
              <a:r>
                <a:rPr lang="en-US" dirty="0">
                  <a:latin typeface="Times New Roman" charset="0"/>
                </a:rPr>
                <a:t>{F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 dirty="0">
                  <a:solidFill>
                    <a:schemeClr val="hlink"/>
                  </a:solidFill>
                  <a:latin typeface="Times New Roman" charset="0"/>
                </a:rPr>
                <a:t> </a:t>
              </a:r>
              <a:r>
                <a:rPr lang="en-US" dirty="0">
                  <a:latin typeface="Times New Roman" charset="0"/>
                </a:rPr>
                <a:t>+ </a:t>
              </a:r>
              <a:r>
                <a:rPr lang="en-US" dirty="0">
                  <a:latin typeface="Symbol" charset="0"/>
                </a:rPr>
                <a:t>x</a:t>
              </a:r>
              <a:r>
                <a:rPr lang="en-US" dirty="0">
                  <a:latin typeface="Times New Roman" charset="0"/>
                </a:rPr>
                <a:t>(F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latin typeface="Times New Roman" charset="0"/>
                </a:rPr>
                <a:t>+F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latin typeface="Times New Roman" charset="0"/>
                </a:rPr>
                <a:t>)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H</a:t>
              </a:r>
              <a:r>
                <a:rPr lang="en-US" dirty="0">
                  <a:solidFill>
                    <a:srgbClr val="0000FF"/>
                  </a:solidFill>
                  <a:latin typeface="Times New Roman" charset="0"/>
                </a:rPr>
                <a:t> </a:t>
              </a:r>
              <a:r>
                <a:rPr lang="en-US" dirty="0">
                  <a:latin typeface="Times New Roman" charset="0"/>
                </a:rPr>
                <a:t>-kF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solidFill>
                    <a:srgbClr val="0000FF"/>
                  </a:solidFill>
                  <a:latin typeface="Monotype Corsiva" charset="0"/>
                </a:rPr>
                <a:t>E</a:t>
              </a:r>
              <a:r>
                <a:rPr lang="en-US" dirty="0">
                  <a:latin typeface="Times New Roman" charset="0"/>
                </a:rPr>
                <a:t>}</a:t>
              </a:r>
              <a:r>
                <a:rPr lang="en-US" dirty="0" err="1">
                  <a:latin typeface="Times New Roman" charset="0"/>
                </a:rPr>
                <a:t>d</a:t>
              </a:r>
              <a:r>
                <a:rPr lang="en-US" dirty="0" err="1">
                  <a:latin typeface="Symbol" charset="0"/>
                </a:rPr>
                <a:t>f</a:t>
              </a:r>
              <a:endParaRPr lang="en-US" dirty="0">
                <a:latin typeface="Symbol" charset="0"/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4510088" y="5013325"/>
              <a:ext cx="1841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charset="0"/>
              </a:endParaRP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42507" y="3186113"/>
            <a:ext cx="24479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unpol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.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</a:rPr>
              <a:t>helicity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-dependent cross section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r="2301" b="65038"/>
          <a:stretch>
            <a:fillRect/>
          </a:stretch>
        </p:blipFill>
        <p:spPr bwMode="auto">
          <a:xfrm>
            <a:off x="704850" y="44450"/>
            <a:ext cx="77549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476375" y="3186113"/>
            <a:ext cx="24479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unpol.sec.eff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pol.sec.eff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</p:txBody>
      </p:sp>
      <p:sp>
        <p:nvSpPr>
          <p:cNvPr id="17" name="Flèche droite 16"/>
          <p:cNvSpPr/>
          <p:nvPr/>
        </p:nvSpPr>
        <p:spPr>
          <a:xfrm rot="16200000">
            <a:off x="2447925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97143" y="4820006"/>
            <a:ext cx="144463" cy="144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1092557" y="4647322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00B0F0"/>
                </a:solidFill>
                <a:latin typeface="Symbol" charset="0"/>
              </a:rPr>
              <a:t>c</a:t>
            </a:r>
            <a:r>
              <a:rPr lang="fr-FR" sz="2000" b="1" baseline="30000" dirty="0">
                <a:solidFill>
                  <a:srgbClr val="00B0F0"/>
                </a:solidFill>
                <a:latin typeface="Times New Roman" charset="0"/>
              </a:rPr>
              <a:t>2</a:t>
            </a:r>
            <a:r>
              <a:rPr lang="fr-FR" sz="2000" b="1" dirty="0">
                <a:solidFill>
                  <a:srgbClr val="00B0F0"/>
                </a:solidFill>
                <a:latin typeface="Times New Roman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minimization</a:t>
            </a:r>
          </a:p>
        </p:txBody>
      </p:sp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3708400" y="3186113"/>
            <a:ext cx="24479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spin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long. pol. tar.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3779838" y="2997200"/>
            <a:ext cx="0" cy="180022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/>
          <p:cNvSpPr/>
          <p:nvPr/>
        </p:nvSpPr>
        <p:spPr>
          <a:xfrm rot="16200000">
            <a:off x="4535487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826" name="Text Box 2"/>
          <p:cNvSpPr txBox="1">
            <a:spLocks noChangeArrowheads="1"/>
          </p:cNvSpPr>
          <p:nvPr/>
        </p:nvSpPr>
        <p:spPr bwMode="auto">
          <a:xfrm>
            <a:off x="6011863" y="3198813"/>
            <a:ext cx="2447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charge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beam spin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</a:rPr>
              <a:t>asym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+</a:t>
            </a: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…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084888" y="3054350"/>
            <a:ext cx="0" cy="180022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droite 14"/>
          <p:cNvSpPr/>
          <p:nvPr/>
        </p:nvSpPr>
        <p:spPr>
          <a:xfrm rot="16200000">
            <a:off x="6767512" y="2673351"/>
            <a:ext cx="5048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829" name="Text Box 2"/>
          <p:cNvSpPr txBox="1">
            <a:spLocks noChangeArrowheads="1"/>
          </p:cNvSpPr>
          <p:nvPr/>
        </p:nvSpPr>
        <p:spPr bwMode="auto">
          <a:xfrm>
            <a:off x="940157" y="5039434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linearization</a:t>
            </a:r>
          </a:p>
        </p:txBody>
      </p:sp>
      <p:sp>
        <p:nvSpPr>
          <p:cNvPr id="22" name="Ellipse 21"/>
          <p:cNvSpPr/>
          <p:nvPr/>
        </p:nvSpPr>
        <p:spPr>
          <a:xfrm>
            <a:off x="1105257" y="5181251"/>
            <a:ext cx="122238" cy="1222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8" name="Connecteur droit 17"/>
          <p:cNvCxnSpPr>
            <a:cxnSpLocks noChangeShapeType="1"/>
          </p:cNvCxnSpPr>
          <p:nvPr/>
        </p:nvCxnSpPr>
        <p:spPr bwMode="auto">
          <a:xfrm>
            <a:off x="722670" y="6015747"/>
            <a:ext cx="8651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2" name="Text Box 2"/>
          <p:cNvSpPr txBox="1">
            <a:spLocks noChangeArrowheads="1"/>
          </p:cNvSpPr>
          <p:nvPr/>
        </p:nvSpPr>
        <p:spPr bwMode="auto">
          <a:xfrm>
            <a:off x="1227495" y="5760159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VGG model</a:t>
            </a:r>
          </a:p>
        </p:txBody>
      </p:sp>
      <p:cxnSp>
        <p:nvCxnSpPr>
          <p:cNvPr id="21" name="Connecteur droit 20"/>
          <p:cNvCxnSpPr>
            <a:cxnSpLocks noChangeShapeType="1"/>
          </p:cNvCxnSpPr>
          <p:nvPr/>
        </p:nvCxnSpPr>
        <p:spPr bwMode="auto">
          <a:xfrm>
            <a:off x="722670" y="6304672"/>
            <a:ext cx="865187" cy="0"/>
          </a:xfrm>
          <a:prstGeom prst="line">
            <a:avLst/>
          </a:prstGeom>
          <a:noFill/>
          <a:ln w="25400">
            <a:solidFill>
              <a:srgbClr val="0000CC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4" name="Text Box 2"/>
          <p:cNvSpPr txBox="1">
            <a:spLocks noChangeArrowheads="1"/>
          </p:cNvSpPr>
          <p:nvPr/>
        </p:nvSpPr>
        <p:spPr bwMode="auto">
          <a:xfrm>
            <a:off x="1443395" y="6047497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KM10 model/fit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3032" y="5583947"/>
            <a:ext cx="144463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836" name="Text Box 2"/>
          <p:cNvSpPr txBox="1">
            <a:spLocks noChangeArrowheads="1"/>
          </p:cNvSpPr>
          <p:nvPr/>
        </p:nvSpPr>
        <p:spPr bwMode="auto">
          <a:xfrm>
            <a:off x="1298932" y="5439484"/>
            <a:ext cx="345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Moutarde10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model/fit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72667" y="5303489"/>
            <a:ext cx="2808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B</a:t>
            </a:r>
            <a:r>
              <a:rPr lang="en-US" i="1" dirty="0" smtClean="0"/>
              <a:t> = 0.09 </a:t>
            </a:r>
            <a:r>
              <a:rPr lang="en-US" i="1" dirty="0" smtClean="0">
                <a:sym typeface="Wingdings"/>
              </a:rPr>
              <a:t> 0.25  0.36</a:t>
            </a:r>
            <a:br>
              <a:rPr lang="en-US" i="1" dirty="0" smtClean="0">
                <a:sym typeface="Wingdings"/>
              </a:rPr>
            </a:br>
            <a:r>
              <a:rPr lang="en-US" i="1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-slope flattens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Proton shrinks!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3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Virtual Meson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Spin-flavor sensitivity</a:t>
            </a:r>
          </a:p>
          <a:p>
            <a:r>
              <a:rPr lang="en-US" dirty="0" smtClean="0"/>
              <a:t>Gluons</a:t>
            </a:r>
          </a:p>
          <a:p>
            <a:pPr lvl="1"/>
            <a:r>
              <a:rPr lang="en-US" dirty="0" smtClean="0"/>
              <a:t>Gluons are still important </a:t>
            </a:r>
            <a:br>
              <a:rPr lang="en-US" dirty="0" smtClean="0"/>
            </a:br>
            <a:r>
              <a:rPr lang="en-US" dirty="0" smtClean="0"/>
              <a:t>at large-x</a:t>
            </a:r>
          </a:p>
          <a:p>
            <a:pPr lvl="1"/>
            <a:r>
              <a:rPr lang="en-US" dirty="0" smtClean="0"/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-production</a:t>
            </a:r>
          </a:p>
          <a:p>
            <a:pPr lvl="1"/>
            <a:r>
              <a:rPr lang="en-US" dirty="0" smtClean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photo-production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ZEUS-pdf-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2844416"/>
            <a:ext cx="3384338" cy="35119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70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Leading Order (LO) QCD Factorization of DVES</a:t>
            </a:r>
          </a:p>
        </p:txBody>
      </p:sp>
      <p:sp>
        <p:nvSpPr>
          <p:cNvPr id="122922" name="Text Box 42"/>
          <p:cNvSpPr txBox="1">
            <a:spLocks noChangeArrowheads="1"/>
          </p:cNvSpPr>
          <p:nvPr/>
        </p:nvSpPr>
        <p:spPr bwMode="auto">
          <a:xfrm>
            <a:off x="3340100" y="3027363"/>
            <a:ext cx="1054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P-</a:t>
            </a:r>
            <a:r>
              <a:rPr lang="el-GR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901700" y="1112838"/>
            <a:ext cx="801688" cy="620712"/>
          </a:xfrm>
          <a:custGeom>
            <a:avLst/>
            <a:gdLst/>
            <a:ahLst/>
            <a:cxnLst>
              <a:cxn ang="0">
                <a:pos x="224" y="226"/>
              </a:cxn>
              <a:cxn ang="0">
                <a:pos x="208" y="228"/>
              </a:cxn>
              <a:cxn ang="0">
                <a:pos x="200" y="220"/>
              </a:cxn>
              <a:cxn ang="0">
                <a:pos x="204" y="196"/>
              </a:cxn>
              <a:cxn ang="0">
                <a:pos x="212" y="164"/>
              </a:cxn>
              <a:cxn ang="0">
                <a:pos x="212" y="144"/>
              </a:cxn>
              <a:cxn ang="0">
                <a:pos x="198" y="136"/>
              </a:cxn>
              <a:cxn ang="0">
                <a:pos x="174" y="144"/>
              </a:cxn>
              <a:cxn ang="0">
                <a:pos x="144" y="158"/>
              </a:cxn>
              <a:cxn ang="0">
                <a:pos x="126" y="160"/>
              </a:cxn>
              <a:cxn ang="0">
                <a:pos x="120" y="152"/>
              </a:cxn>
              <a:cxn ang="0">
                <a:pos x="122" y="128"/>
              </a:cxn>
              <a:cxn ang="0">
                <a:pos x="132" y="96"/>
              </a:cxn>
              <a:cxn ang="0">
                <a:pos x="130" y="76"/>
              </a:cxn>
              <a:cxn ang="0">
                <a:pos x="116" y="68"/>
              </a:cxn>
              <a:cxn ang="0">
                <a:pos x="92" y="76"/>
              </a:cxn>
              <a:cxn ang="0">
                <a:pos x="64" y="90"/>
              </a:cxn>
              <a:cxn ang="0">
                <a:pos x="46" y="92"/>
              </a:cxn>
              <a:cxn ang="0">
                <a:pos x="38" y="82"/>
              </a:cxn>
              <a:cxn ang="0">
                <a:pos x="42" y="60"/>
              </a:cxn>
              <a:cxn ang="0">
                <a:pos x="50" y="28"/>
              </a:cxn>
              <a:cxn ang="0">
                <a:pos x="50" y="6"/>
              </a:cxn>
              <a:cxn ang="0">
                <a:pos x="36" y="0"/>
              </a:cxn>
              <a:cxn ang="0">
                <a:pos x="12" y="6"/>
              </a:cxn>
              <a:cxn ang="0">
                <a:pos x="2" y="18"/>
              </a:cxn>
              <a:cxn ang="0">
                <a:pos x="22" y="8"/>
              </a:cxn>
              <a:cxn ang="0">
                <a:pos x="40" y="4"/>
              </a:cxn>
              <a:cxn ang="0">
                <a:pos x="48" y="14"/>
              </a:cxn>
              <a:cxn ang="0">
                <a:pos x="44" y="36"/>
              </a:cxn>
              <a:cxn ang="0">
                <a:pos x="34" y="68"/>
              </a:cxn>
              <a:cxn ang="0">
                <a:pos x="36" y="90"/>
              </a:cxn>
              <a:cxn ang="0">
                <a:pos x="50" y="98"/>
              </a:cxn>
              <a:cxn ang="0">
                <a:pos x="74" y="90"/>
              </a:cxn>
              <a:cxn ang="0">
                <a:pos x="104" y="76"/>
              </a:cxn>
              <a:cxn ang="0">
                <a:pos x="122" y="72"/>
              </a:cxn>
              <a:cxn ang="0">
                <a:pos x="128" y="82"/>
              </a:cxn>
              <a:cxn ang="0">
                <a:pos x="124" y="106"/>
              </a:cxn>
              <a:cxn ang="0">
                <a:pos x="116" y="136"/>
              </a:cxn>
              <a:cxn ang="0">
                <a:pos x="116" y="158"/>
              </a:cxn>
              <a:cxn ang="0">
                <a:pos x="130" y="166"/>
              </a:cxn>
              <a:cxn ang="0">
                <a:pos x="154" y="158"/>
              </a:cxn>
              <a:cxn ang="0">
                <a:pos x="184" y="144"/>
              </a:cxn>
              <a:cxn ang="0">
                <a:pos x="202" y="142"/>
              </a:cxn>
              <a:cxn ang="0">
                <a:pos x="208" y="150"/>
              </a:cxn>
              <a:cxn ang="0">
                <a:pos x="206" y="174"/>
              </a:cxn>
              <a:cxn ang="0">
                <a:pos x="196" y="206"/>
              </a:cxn>
              <a:cxn ang="0">
                <a:pos x="198" y="226"/>
              </a:cxn>
              <a:cxn ang="0">
                <a:pos x="212" y="234"/>
              </a:cxn>
              <a:cxn ang="0">
                <a:pos x="236" y="226"/>
              </a:cxn>
              <a:cxn ang="0">
                <a:pos x="246" y="216"/>
              </a:cxn>
            </a:cxnLst>
            <a:rect l="0" t="0" r="r" b="b"/>
            <a:pathLst>
              <a:path w="248" h="234">
                <a:moveTo>
                  <a:pt x="244" y="218"/>
                </a:moveTo>
                <a:lnTo>
                  <a:pt x="234" y="222"/>
                </a:lnTo>
                <a:lnTo>
                  <a:pt x="224" y="226"/>
                </a:lnTo>
                <a:lnTo>
                  <a:pt x="218" y="228"/>
                </a:lnTo>
                <a:lnTo>
                  <a:pt x="212" y="230"/>
                </a:lnTo>
                <a:lnTo>
                  <a:pt x="208" y="228"/>
                </a:lnTo>
                <a:lnTo>
                  <a:pt x="204" y="228"/>
                </a:lnTo>
                <a:lnTo>
                  <a:pt x="202" y="224"/>
                </a:lnTo>
                <a:lnTo>
                  <a:pt x="200" y="220"/>
                </a:lnTo>
                <a:lnTo>
                  <a:pt x="200" y="214"/>
                </a:lnTo>
                <a:lnTo>
                  <a:pt x="200" y="206"/>
                </a:lnTo>
                <a:lnTo>
                  <a:pt x="204" y="196"/>
                </a:lnTo>
                <a:lnTo>
                  <a:pt x="206" y="186"/>
                </a:lnTo>
                <a:lnTo>
                  <a:pt x="210" y="174"/>
                </a:lnTo>
                <a:lnTo>
                  <a:pt x="212" y="164"/>
                </a:lnTo>
                <a:lnTo>
                  <a:pt x="214" y="156"/>
                </a:lnTo>
                <a:lnTo>
                  <a:pt x="214" y="150"/>
                </a:lnTo>
                <a:lnTo>
                  <a:pt x="212" y="144"/>
                </a:lnTo>
                <a:lnTo>
                  <a:pt x="208" y="140"/>
                </a:lnTo>
                <a:lnTo>
                  <a:pt x="204" y="138"/>
                </a:lnTo>
                <a:lnTo>
                  <a:pt x="198" y="136"/>
                </a:lnTo>
                <a:lnTo>
                  <a:pt x="190" y="138"/>
                </a:lnTo>
                <a:lnTo>
                  <a:pt x="182" y="140"/>
                </a:lnTo>
                <a:lnTo>
                  <a:pt x="174" y="144"/>
                </a:lnTo>
                <a:lnTo>
                  <a:pt x="162" y="148"/>
                </a:lnTo>
                <a:lnTo>
                  <a:pt x="152" y="154"/>
                </a:lnTo>
                <a:lnTo>
                  <a:pt x="144" y="158"/>
                </a:lnTo>
                <a:lnTo>
                  <a:pt x="136" y="160"/>
                </a:lnTo>
                <a:lnTo>
                  <a:pt x="130" y="160"/>
                </a:lnTo>
                <a:lnTo>
                  <a:pt x="126" y="160"/>
                </a:lnTo>
                <a:lnTo>
                  <a:pt x="122" y="158"/>
                </a:lnTo>
                <a:lnTo>
                  <a:pt x="120" y="156"/>
                </a:lnTo>
                <a:lnTo>
                  <a:pt x="120" y="152"/>
                </a:lnTo>
                <a:lnTo>
                  <a:pt x="120" y="146"/>
                </a:lnTo>
                <a:lnTo>
                  <a:pt x="120" y="138"/>
                </a:lnTo>
                <a:lnTo>
                  <a:pt x="122" y="128"/>
                </a:lnTo>
                <a:lnTo>
                  <a:pt x="126" y="118"/>
                </a:lnTo>
                <a:lnTo>
                  <a:pt x="130" y="106"/>
                </a:lnTo>
                <a:lnTo>
                  <a:pt x="132" y="96"/>
                </a:lnTo>
                <a:lnTo>
                  <a:pt x="132" y="88"/>
                </a:lnTo>
                <a:lnTo>
                  <a:pt x="132" y="80"/>
                </a:lnTo>
                <a:lnTo>
                  <a:pt x="130" y="76"/>
                </a:lnTo>
                <a:lnTo>
                  <a:pt x="128" y="72"/>
                </a:lnTo>
                <a:lnTo>
                  <a:pt x="122" y="68"/>
                </a:lnTo>
                <a:lnTo>
                  <a:pt x="116" y="68"/>
                </a:lnTo>
                <a:lnTo>
                  <a:pt x="110" y="68"/>
                </a:lnTo>
                <a:lnTo>
                  <a:pt x="102" y="72"/>
                </a:lnTo>
                <a:lnTo>
                  <a:pt x="92" y="76"/>
                </a:lnTo>
                <a:lnTo>
                  <a:pt x="82" y="80"/>
                </a:lnTo>
                <a:lnTo>
                  <a:pt x="72" y="86"/>
                </a:lnTo>
                <a:lnTo>
                  <a:pt x="64" y="90"/>
                </a:lnTo>
                <a:lnTo>
                  <a:pt x="56" y="92"/>
                </a:lnTo>
                <a:lnTo>
                  <a:pt x="50" y="92"/>
                </a:lnTo>
                <a:lnTo>
                  <a:pt x="46" y="92"/>
                </a:lnTo>
                <a:lnTo>
                  <a:pt x="42" y="90"/>
                </a:lnTo>
                <a:lnTo>
                  <a:pt x="40" y="88"/>
                </a:lnTo>
                <a:lnTo>
                  <a:pt x="38" y="82"/>
                </a:lnTo>
                <a:lnTo>
                  <a:pt x="38" y="76"/>
                </a:lnTo>
                <a:lnTo>
                  <a:pt x="40" y="70"/>
                </a:lnTo>
                <a:lnTo>
                  <a:pt x="42" y="60"/>
                </a:lnTo>
                <a:lnTo>
                  <a:pt x="44" y="50"/>
                </a:lnTo>
                <a:lnTo>
                  <a:pt x="48" y="38"/>
                </a:lnTo>
                <a:lnTo>
                  <a:pt x="50" y="28"/>
                </a:lnTo>
                <a:lnTo>
                  <a:pt x="52" y="20"/>
                </a:lnTo>
                <a:lnTo>
                  <a:pt x="52" y="12"/>
                </a:lnTo>
                <a:lnTo>
                  <a:pt x="50" y="6"/>
                </a:lnTo>
                <a:lnTo>
                  <a:pt x="46" y="2"/>
                </a:lnTo>
                <a:lnTo>
                  <a:pt x="42" y="0"/>
                </a:lnTo>
                <a:lnTo>
                  <a:pt x="36" y="0"/>
                </a:lnTo>
                <a:lnTo>
                  <a:pt x="28" y="0"/>
                </a:lnTo>
                <a:lnTo>
                  <a:pt x="20" y="2"/>
                </a:lnTo>
                <a:lnTo>
                  <a:pt x="12" y="6"/>
                </a:lnTo>
                <a:lnTo>
                  <a:pt x="2" y="12"/>
                </a:lnTo>
                <a:lnTo>
                  <a:pt x="0" y="14"/>
                </a:lnTo>
                <a:lnTo>
                  <a:pt x="2" y="18"/>
                </a:lnTo>
                <a:lnTo>
                  <a:pt x="4" y="16"/>
                </a:lnTo>
                <a:lnTo>
                  <a:pt x="14" y="10"/>
                </a:lnTo>
                <a:lnTo>
                  <a:pt x="22" y="8"/>
                </a:lnTo>
                <a:lnTo>
                  <a:pt x="30" y="4"/>
                </a:lnTo>
                <a:lnTo>
                  <a:pt x="36" y="4"/>
                </a:lnTo>
                <a:lnTo>
                  <a:pt x="40" y="4"/>
                </a:lnTo>
                <a:lnTo>
                  <a:pt x="44" y="6"/>
                </a:lnTo>
                <a:lnTo>
                  <a:pt x="46" y="10"/>
                </a:lnTo>
                <a:lnTo>
                  <a:pt x="48" y="14"/>
                </a:lnTo>
                <a:lnTo>
                  <a:pt x="48" y="20"/>
                </a:lnTo>
                <a:lnTo>
                  <a:pt x="46" y="28"/>
                </a:lnTo>
                <a:lnTo>
                  <a:pt x="44" y="36"/>
                </a:lnTo>
                <a:lnTo>
                  <a:pt x="40" y="48"/>
                </a:lnTo>
                <a:lnTo>
                  <a:pt x="36" y="58"/>
                </a:lnTo>
                <a:lnTo>
                  <a:pt x="34" y="68"/>
                </a:lnTo>
                <a:lnTo>
                  <a:pt x="34" y="76"/>
                </a:lnTo>
                <a:lnTo>
                  <a:pt x="34" y="84"/>
                </a:lnTo>
                <a:lnTo>
                  <a:pt x="36" y="90"/>
                </a:lnTo>
                <a:lnTo>
                  <a:pt x="38" y="94"/>
                </a:lnTo>
                <a:lnTo>
                  <a:pt x="44" y="96"/>
                </a:lnTo>
                <a:lnTo>
                  <a:pt x="50" y="98"/>
                </a:lnTo>
                <a:lnTo>
                  <a:pt x="56" y="96"/>
                </a:lnTo>
                <a:lnTo>
                  <a:pt x="64" y="94"/>
                </a:lnTo>
                <a:lnTo>
                  <a:pt x="74" y="90"/>
                </a:lnTo>
                <a:lnTo>
                  <a:pt x="84" y="84"/>
                </a:lnTo>
                <a:lnTo>
                  <a:pt x="94" y="80"/>
                </a:lnTo>
                <a:lnTo>
                  <a:pt x="104" y="76"/>
                </a:lnTo>
                <a:lnTo>
                  <a:pt x="110" y="74"/>
                </a:lnTo>
                <a:lnTo>
                  <a:pt x="116" y="72"/>
                </a:lnTo>
                <a:lnTo>
                  <a:pt x="122" y="72"/>
                </a:lnTo>
                <a:lnTo>
                  <a:pt x="124" y="74"/>
                </a:lnTo>
                <a:lnTo>
                  <a:pt x="126" y="78"/>
                </a:lnTo>
                <a:lnTo>
                  <a:pt x="128" y="82"/>
                </a:lnTo>
                <a:lnTo>
                  <a:pt x="128" y="88"/>
                </a:lnTo>
                <a:lnTo>
                  <a:pt x="128" y="96"/>
                </a:lnTo>
                <a:lnTo>
                  <a:pt x="124" y="106"/>
                </a:lnTo>
                <a:lnTo>
                  <a:pt x="122" y="116"/>
                </a:lnTo>
                <a:lnTo>
                  <a:pt x="118" y="128"/>
                </a:lnTo>
                <a:lnTo>
                  <a:pt x="116" y="136"/>
                </a:lnTo>
                <a:lnTo>
                  <a:pt x="114" y="146"/>
                </a:lnTo>
                <a:lnTo>
                  <a:pt x="114" y="152"/>
                </a:lnTo>
                <a:lnTo>
                  <a:pt x="116" y="158"/>
                </a:lnTo>
                <a:lnTo>
                  <a:pt x="120" y="162"/>
                </a:lnTo>
                <a:lnTo>
                  <a:pt x="124" y="164"/>
                </a:lnTo>
                <a:lnTo>
                  <a:pt x="130" y="166"/>
                </a:lnTo>
                <a:lnTo>
                  <a:pt x="138" y="164"/>
                </a:lnTo>
                <a:lnTo>
                  <a:pt x="146" y="162"/>
                </a:lnTo>
                <a:lnTo>
                  <a:pt x="154" y="158"/>
                </a:lnTo>
                <a:lnTo>
                  <a:pt x="166" y="154"/>
                </a:lnTo>
                <a:lnTo>
                  <a:pt x="176" y="148"/>
                </a:lnTo>
                <a:lnTo>
                  <a:pt x="184" y="144"/>
                </a:lnTo>
                <a:lnTo>
                  <a:pt x="192" y="142"/>
                </a:lnTo>
                <a:lnTo>
                  <a:pt x="198" y="140"/>
                </a:lnTo>
                <a:lnTo>
                  <a:pt x="202" y="142"/>
                </a:lnTo>
                <a:lnTo>
                  <a:pt x="206" y="144"/>
                </a:lnTo>
                <a:lnTo>
                  <a:pt x="208" y="146"/>
                </a:lnTo>
                <a:lnTo>
                  <a:pt x="208" y="150"/>
                </a:lnTo>
                <a:lnTo>
                  <a:pt x="210" y="156"/>
                </a:lnTo>
                <a:lnTo>
                  <a:pt x="208" y="164"/>
                </a:lnTo>
                <a:lnTo>
                  <a:pt x="206" y="174"/>
                </a:lnTo>
                <a:lnTo>
                  <a:pt x="202" y="184"/>
                </a:lnTo>
                <a:lnTo>
                  <a:pt x="198" y="196"/>
                </a:lnTo>
                <a:lnTo>
                  <a:pt x="196" y="206"/>
                </a:lnTo>
                <a:lnTo>
                  <a:pt x="196" y="214"/>
                </a:lnTo>
                <a:lnTo>
                  <a:pt x="196" y="220"/>
                </a:lnTo>
                <a:lnTo>
                  <a:pt x="198" y="226"/>
                </a:lnTo>
                <a:lnTo>
                  <a:pt x="200" y="230"/>
                </a:lnTo>
                <a:lnTo>
                  <a:pt x="206" y="234"/>
                </a:lnTo>
                <a:lnTo>
                  <a:pt x="212" y="234"/>
                </a:lnTo>
                <a:lnTo>
                  <a:pt x="218" y="234"/>
                </a:lnTo>
                <a:lnTo>
                  <a:pt x="226" y="230"/>
                </a:lnTo>
                <a:lnTo>
                  <a:pt x="236" y="226"/>
                </a:lnTo>
                <a:lnTo>
                  <a:pt x="246" y="222"/>
                </a:lnTo>
                <a:lnTo>
                  <a:pt x="248" y="220"/>
                </a:lnTo>
                <a:lnTo>
                  <a:pt x="246" y="216"/>
                </a:lnTo>
                <a:lnTo>
                  <a:pt x="244" y="218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1765300" y="1047750"/>
            <a:ext cx="60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l-GR" sz="20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</a:t>
            </a:r>
            <a:r>
              <a:rPr lang="el-GR" sz="2000" baseline="-150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</a:t>
            </a:r>
            <a:endParaRPr lang="en-US" sz="20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889" name="Freeform 9"/>
          <p:cNvSpPr>
            <a:spLocks/>
          </p:cNvSpPr>
          <p:nvPr/>
        </p:nvSpPr>
        <p:spPr bwMode="auto">
          <a:xfrm>
            <a:off x="2116138" y="1660525"/>
            <a:ext cx="76200" cy="41275"/>
          </a:xfrm>
          <a:custGeom>
            <a:avLst/>
            <a:gdLst/>
            <a:ahLst/>
            <a:cxnLst>
              <a:cxn ang="0">
                <a:pos x="24" y="8"/>
              </a:cxn>
              <a:cxn ang="0">
                <a:pos x="0" y="16"/>
              </a:cxn>
              <a:cxn ang="0">
                <a:pos x="4" y="8"/>
              </a:cxn>
              <a:cxn ang="0">
                <a:pos x="0" y="0"/>
              </a:cxn>
              <a:cxn ang="0">
                <a:pos x="24" y="8"/>
              </a:cxn>
            </a:cxnLst>
            <a:rect l="0" t="0" r="r" b="b"/>
            <a:pathLst>
              <a:path w="24" h="16">
                <a:moveTo>
                  <a:pt x="24" y="8"/>
                </a:moveTo>
                <a:lnTo>
                  <a:pt x="0" y="16"/>
                </a:lnTo>
                <a:lnTo>
                  <a:pt x="4" y="8"/>
                </a:lnTo>
                <a:lnTo>
                  <a:pt x="0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0" name="Freeform 10"/>
          <p:cNvSpPr>
            <a:spLocks noEditPoints="1"/>
          </p:cNvSpPr>
          <p:nvPr/>
        </p:nvSpPr>
        <p:spPr bwMode="auto">
          <a:xfrm>
            <a:off x="2092325" y="1638300"/>
            <a:ext cx="155575" cy="85725"/>
          </a:xfrm>
          <a:custGeom>
            <a:avLst/>
            <a:gdLst/>
            <a:ahLst/>
            <a:cxnLst>
              <a:cxn ang="0">
                <a:pos x="32" y="12"/>
              </a:cxn>
              <a:cxn ang="0">
                <a:pos x="8" y="20"/>
              </a:cxn>
              <a:cxn ang="0">
                <a:pos x="10" y="24"/>
              </a:cxn>
              <a:cxn ang="0">
                <a:pos x="14" y="26"/>
              </a:cxn>
              <a:cxn ang="0">
                <a:pos x="18" y="18"/>
              </a:cxn>
              <a:cxn ang="0">
                <a:pos x="20" y="16"/>
              </a:cxn>
              <a:cxn ang="0">
                <a:pos x="18" y="14"/>
              </a:cxn>
              <a:cxn ang="0">
                <a:pos x="14" y="6"/>
              </a:cxn>
              <a:cxn ang="0">
                <a:pos x="10" y="8"/>
              </a:cxn>
              <a:cxn ang="0">
                <a:pos x="8" y="14"/>
              </a:cxn>
              <a:cxn ang="0">
                <a:pos x="32" y="22"/>
              </a:cxn>
              <a:cxn ang="0">
                <a:pos x="34" y="16"/>
              </a:cxn>
              <a:cxn ang="0">
                <a:pos x="32" y="12"/>
              </a:cxn>
              <a:cxn ang="0">
                <a:pos x="34" y="12"/>
              </a:cxn>
              <a:cxn ang="0">
                <a:pos x="12" y="4"/>
              </a:cxn>
              <a:cxn ang="0">
                <a:pos x="0" y="0"/>
              </a:cxn>
              <a:cxn ang="0">
                <a:pos x="6" y="12"/>
              </a:cxn>
              <a:cxn ang="0">
                <a:pos x="10" y="18"/>
              </a:cxn>
              <a:cxn ang="0">
                <a:pos x="14" y="16"/>
              </a:cxn>
              <a:cxn ang="0">
                <a:pos x="10" y="14"/>
              </a:cxn>
              <a:cxn ang="0">
                <a:pos x="6" y="22"/>
              </a:cxn>
              <a:cxn ang="0">
                <a:pos x="0" y="32"/>
              </a:cxn>
              <a:cxn ang="0">
                <a:pos x="12" y="28"/>
              </a:cxn>
              <a:cxn ang="0">
                <a:pos x="34" y="22"/>
              </a:cxn>
              <a:cxn ang="0">
                <a:pos x="48" y="16"/>
              </a:cxn>
              <a:cxn ang="0">
                <a:pos x="34" y="12"/>
              </a:cxn>
            </a:cxnLst>
            <a:rect l="0" t="0" r="r" b="b"/>
            <a:pathLst>
              <a:path w="48" h="32">
                <a:moveTo>
                  <a:pt x="32" y="12"/>
                </a:moveTo>
                <a:lnTo>
                  <a:pt x="8" y="20"/>
                </a:lnTo>
                <a:lnTo>
                  <a:pt x="10" y="24"/>
                </a:lnTo>
                <a:lnTo>
                  <a:pt x="14" y="26"/>
                </a:lnTo>
                <a:lnTo>
                  <a:pt x="18" y="18"/>
                </a:lnTo>
                <a:lnTo>
                  <a:pt x="20" y="16"/>
                </a:lnTo>
                <a:lnTo>
                  <a:pt x="18" y="14"/>
                </a:lnTo>
                <a:lnTo>
                  <a:pt x="14" y="6"/>
                </a:lnTo>
                <a:lnTo>
                  <a:pt x="10" y="8"/>
                </a:lnTo>
                <a:lnTo>
                  <a:pt x="8" y="14"/>
                </a:lnTo>
                <a:lnTo>
                  <a:pt x="32" y="22"/>
                </a:lnTo>
                <a:lnTo>
                  <a:pt x="34" y="16"/>
                </a:lnTo>
                <a:lnTo>
                  <a:pt x="32" y="12"/>
                </a:lnTo>
                <a:close/>
                <a:moveTo>
                  <a:pt x="34" y="12"/>
                </a:moveTo>
                <a:lnTo>
                  <a:pt x="12" y="4"/>
                </a:lnTo>
                <a:lnTo>
                  <a:pt x="0" y="0"/>
                </a:lnTo>
                <a:lnTo>
                  <a:pt x="6" y="12"/>
                </a:lnTo>
                <a:lnTo>
                  <a:pt x="10" y="18"/>
                </a:lnTo>
                <a:lnTo>
                  <a:pt x="14" y="16"/>
                </a:lnTo>
                <a:lnTo>
                  <a:pt x="10" y="14"/>
                </a:lnTo>
                <a:lnTo>
                  <a:pt x="6" y="22"/>
                </a:lnTo>
                <a:lnTo>
                  <a:pt x="0" y="32"/>
                </a:lnTo>
                <a:lnTo>
                  <a:pt x="12" y="28"/>
                </a:lnTo>
                <a:lnTo>
                  <a:pt x="34" y="22"/>
                </a:lnTo>
                <a:lnTo>
                  <a:pt x="48" y="16"/>
                </a:lnTo>
                <a:lnTo>
                  <a:pt x="3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1" name="AutoShape 11"/>
          <p:cNvSpPr>
            <a:spLocks noChangeArrowheads="1"/>
          </p:cNvSpPr>
          <p:nvPr/>
        </p:nvSpPr>
        <p:spPr bwMode="auto">
          <a:xfrm>
            <a:off x="1701800" y="112395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41688" y="2733675"/>
            <a:ext cx="84137" cy="38100"/>
          </a:xfrm>
          <a:custGeom>
            <a:avLst/>
            <a:gdLst/>
            <a:ahLst/>
            <a:cxnLst>
              <a:cxn ang="0">
                <a:pos x="26" y="12"/>
              </a:cxn>
              <a:cxn ang="0">
                <a:pos x="0" y="14"/>
              </a:cxn>
              <a:cxn ang="0">
                <a:pos x="6" y="8"/>
              </a:cxn>
              <a:cxn ang="0">
                <a:pos x="4" y="0"/>
              </a:cxn>
              <a:cxn ang="0">
                <a:pos x="26" y="12"/>
              </a:cxn>
            </a:cxnLst>
            <a:rect l="0" t="0" r="r" b="b"/>
            <a:pathLst>
              <a:path w="26" h="14">
                <a:moveTo>
                  <a:pt x="26" y="12"/>
                </a:moveTo>
                <a:lnTo>
                  <a:pt x="0" y="14"/>
                </a:lnTo>
                <a:lnTo>
                  <a:pt x="6" y="8"/>
                </a:lnTo>
                <a:lnTo>
                  <a:pt x="4" y="0"/>
                </a:lnTo>
                <a:lnTo>
                  <a:pt x="26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3" name="Freeform 13"/>
          <p:cNvSpPr>
            <a:spLocks noEditPoints="1"/>
          </p:cNvSpPr>
          <p:nvPr/>
        </p:nvSpPr>
        <p:spPr bwMode="auto">
          <a:xfrm>
            <a:off x="3309938" y="2708275"/>
            <a:ext cx="161925" cy="79375"/>
          </a:xfrm>
          <a:custGeom>
            <a:avLst/>
            <a:gdLst/>
            <a:ahLst/>
            <a:cxnLst>
              <a:cxn ang="0">
                <a:pos x="34" y="18"/>
              </a:cxn>
              <a:cxn ang="0">
                <a:pos x="10" y="20"/>
              </a:cxn>
              <a:cxn ang="0">
                <a:pos x="10" y="24"/>
              </a:cxn>
              <a:cxn ang="0">
                <a:pos x="14" y="28"/>
              </a:cxn>
              <a:cxn ang="0">
                <a:pos x="20" y="20"/>
              </a:cxn>
              <a:cxn ang="0">
                <a:pos x="22" y="18"/>
              </a:cxn>
              <a:cxn ang="0">
                <a:pos x="20" y="16"/>
              </a:cxn>
              <a:cxn ang="0">
                <a:pos x="18" y="8"/>
              </a:cxn>
              <a:cxn ang="0">
                <a:pos x="14" y="10"/>
              </a:cxn>
              <a:cxn ang="0">
                <a:pos x="12" y="14"/>
              </a:cxn>
              <a:cxn ang="0">
                <a:pos x="32" y="26"/>
              </a:cxn>
              <a:cxn ang="0">
                <a:pos x="36" y="22"/>
              </a:cxn>
              <a:cxn ang="0">
                <a:pos x="34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0"/>
              </a:cxn>
              <a:cxn ang="0">
                <a:pos x="12" y="18"/>
              </a:cxn>
              <a:cxn ang="0">
                <a:pos x="16" y="18"/>
              </a:cxn>
              <a:cxn ang="0">
                <a:pos x="12" y="14"/>
              </a:cxn>
              <a:cxn ang="0">
                <a:pos x="8" y="22"/>
              </a:cxn>
              <a:cxn ang="0">
                <a:pos x="0" y="30"/>
              </a:cxn>
              <a:cxn ang="0">
                <a:pos x="12" y="28"/>
              </a:cxn>
              <a:cxn ang="0">
                <a:pos x="36" y="26"/>
              </a:cxn>
              <a:cxn ang="0">
                <a:pos x="50" y="24"/>
              </a:cxn>
              <a:cxn ang="0">
                <a:pos x="38" y="18"/>
              </a:cxn>
            </a:cxnLst>
            <a:rect l="0" t="0" r="r" b="b"/>
            <a:pathLst>
              <a:path w="50" h="30">
                <a:moveTo>
                  <a:pt x="34" y="18"/>
                </a:moveTo>
                <a:lnTo>
                  <a:pt x="10" y="20"/>
                </a:lnTo>
                <a:lnTo>
                  <a:pt x="10" y="24"/>
                </a:lnTo>
                <a:lnTo>
                  <a:pt x="14" y="28"/>
                </a:lnTo>
                <a:lnTo>
                  <a:pt x="20" y="20"/>
                </a:lnTo>
                <a:lnTo>
                  <a:pt x="22" y="18"/>
                </a:lnTo>
                <a:lnTo>
                  <a:pt x="20" y="16"/>
                </a:lnTo>
                <a:lnTo>
                  <a:pt x="18" y="8"/>
                </a:lnTo>
                <a:lnTo>
                  <a:pt x="14" y="10"/>
                </a:lnTo>
                <a:lnTo>
                  <a:pt x="12" y="14"/>
                </a:lnTo>
                <a:lnTo>
                  <a:pt x="32" y="26"/>
                </a:lnTo>
                <a:lnTo>
                  <a:pt x="36" y="22"/>
                </a:lnTo>
                <a:lnTo>
                  <a:pt x="34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0"/>
                </a:lnTo>
                <a:lnTo>
                  <a:pt x="12" y="18"/>
                </a:lnTo>
                <a:lnTo>
                  <a:pt x="16" y="18"/>
                </a:lnTo>
                <a:lnTo>
                  <a:pt x="12" y="14"/>
                </a:lnTo>
                <a:lnTo>
                  <a:pt x="8" y="22"/>
                </a:lnTo>
                <a:lnTo>
                  <a:pt x="0" y="30"/>
                </a:lnTo>
                <a:lnTo>
                  <a:pt x="12" y="28"/>
                </a:lnTo>
                <a:lnTo>
                  <a:pt x="36" y="26"/>
                </a:lnTo>
                <a:lnTo>
                  <a:pt x="50" y="24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4" name="Freeform 14"/>
          <p:cNvSpPr>
            <a:spLocks/>
          </p:cNvSpPr>
          <p:nvPr/>
        </p:nvSpPr>
        <p:spPr bwMode="auto">
          <a:xfrm>
            <a:off x="2862263" y="2659063"/>
            <a:ext cx="1049337" cy="1968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320" y="74"/>
              </a:cxn>
              <a:cxn ang="0">
                <a:pos x="322" y="74"/>
              </a:cxn>
              <a:cxn ang="0">
                <a:pos x="324" y="70"/>
              </a:cxn>
              <a:cxn ang="0">
                <a:pos x="322" y="70"/>
              </a:cxn>
              <a:cxn ang="0">
                <a:pos x="4" y="0"/>
              </a:cxn>
              <a:cxn ang="0">
                <a:pos x="2" y="0"/>
              </a:cxn>
              <a:cxn ang="0">
                <a:pos x="0" y="4"/>
              </a:cxn>
              <a:cxn ang="0">
                <a:pos x="2" y="4"/>
              </a:cxn>
            </a:cxnLst>
            <a:rect l="0" t="0" r="r" b="b"/>
            <a:pathLst>
              <a:path w="324" h="74">
                <a:moveTo>
                  <a:pt x="2" y="4"/>
                </a:moveTo>
                <a:lnTo>
                  <a:pt x="320" y="74"/>
                </a:lnTo>
                <a:lnTo>
                  <a:pt x="322" y="74"/>
                </a:lnTo>
                <a:lnTo>
                  <a:pt x="324" y="70"/>
                </a:lnTo>
                <a:lnTo>
                  <a:pt x="322" y="70"/>
                </a:lnTo>
                <a:lnTo>
                  <a:pt x="4" y="0"/>
                </a:lnTo>
                <a:lnTo>
                  <a:pt x="2" y="0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5" name="Freeform 15"/>
          <p:cNvSpPr>
            <a:spLocks/>
          </p:cNvSpPr>
          <p:nvPr/>
        </p:nvSpPr>
        <p:spPr bwMode="auto">
          <a:xfrm>
            <a:off x="3354388" y="2787650"/>
            <a:ext cx="77787" cy="41275"/>
          </a:xfrm>
          <a:custGeom>
            <a:avLst/>
            <a:gdLst/>
            <a:ahLst/>
            <a:cxnLst>
              <a:cxn ang="0">
                <a:pos x="24" y="12"/>
              </a:cxn>
              <a:cxn ang="0">
                <a:pos x="0" y="16"/>
              </a:cxn>
              <a:cxn ang="0">
                <a:pos x="4" y="8"/>
              </a:cxn>
              <a:cxn ang="0">
                <a:pos x="2" y="0"/>
              </a:cxn>
              <a:cxn ang="0">
                <a:pos x="24" y="12"/>
              </a:cxn>
            </a:cxnLst>
            <a:rect l="0" t="0" r="r" b="b"/>
            <a:pathLst>
              <a:path w="24" h="16">
                <a:moveTo>
                  <a:pt x="24" y="12"/>
                </a:moveTo>
                <a:lnTo>
                  <a:pt x="0" y="16"/>
                </a:lnTo>
                <a:lnTo>
                  <a:pt x="4" y="8"/>
                </a:lnTo>
                <a:lnTo>
                  <a:pt x="2" y="0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6" name="Freeform 16"/>
          <p:cNvSpPr>
            <a:spLocks noEditPoints="1"/>
          </p:cNvSpPr>
          <p:nvPr/>
        </p:nvSpPr>
        <p:spPr bwMode="auto">
          <a:xfrm>
            <a:off x="3316288" y="2760663"/>
            <a:ext cx="161925" cy="84137"/>
          </a:xfrm>
          <a:custGeom>
            <a:avLst/>
            <a:gdLst/>
            <a:ahLst/>
            <a:cxnLst>
              <a:cxn ang="0">
                <a:pos x="36" y="18"/>
              </a:cxn>
              <a:cxn ang="0">
                <a:pos x="10" y="20"/>
              </a:cxn>
              <a:cxn ang="0">
                <a:pos x="12" y="26"/>
              </a:cxn>
              <a:cxn ang="0">
                <a:pos x="14" y="28"/>
              </a:cxn>
              <a:cxn ang="0">
                <a:pos x="20" y="22"/>
              </a:cxn>
              <a:cxn ang="0">
                <a:pos x="22" y="20"/>
              </a:cxn>
              <a:cxn ang="0">
                <a:pos x="22" y="18"/>
              </a:cxn>
              <a:cxn ang="0">
                <a:pos x="18" y="10"/>
              </a:cxn>
              <a:cxn ang="0">
                <a:pos x="14" y="10"/>
              </a:cxn>
              <a:cxn ang="0">
                <a:pos x="12" y="14"/>
              </a:cxn>
              <a:cxn ang="0">
                <a:pos x="34" y="26"/>
              </a:cxn>
              <a:cxn ang="0">
                <a:pos x="36" y="22"/>
              </a:cxn>
              <a:cxn ang="0">
                <a:pos x="36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2"/>
              </a:cxn>
              <a:cxn ang="0">
                <a:pos x="12" y="20"/>
              </a:cxn>
              <a:cxn ang="0">
                <a:pos x="16" y="18"/>
              </a:cxn>
              <a:cxn ang="0">
                <a:pos x="12" y="16"/>
              </a:cxn>
              <a:cxn ang="0">
                <a:pos x="8" y="22"/>
              </a:cxn>
              <a:cxn ang="0">
                <a:pos x="0" y="32"/>
              </a:cxn>
              <a:cxn ang="0">
                <a:pos x="12" y="30"/>
              </a:cxn>
              <a:cxn ang="0">
                <a:pos x="36" y="28"/>
              </a:cxn>
              <a:cxn ang="0">
                <a:pos x="50" y="26"/>
              </a:cxn>
              <a:cxn ang="0">
                <a:pos x="38" y="18"/>
              </a:cxn>
            </a:cxnLst>
            <a:rect l="0" t="0" r="r" b="b"/>
            <a:pathLst>
              <a:path w="50" h="32">
                <a:moveTo>
                  <a:pt x="36" y="18"/>
                </a:moveTo>
                <a:lnTo>
                  <a:pt x="10" y="20"/>
                </a:lnTo>
                <a:lnTo>
                  <a:pt x="12" y="26"/>
                </a:lnTo>
                <a:lnTo>
                  <a:pt x="14" y="28"/>
                </a:lnTo>
                <a:lnTo>
                  <a:pt x="20" y="22"/>
                </a:lnTo>
                <a:lnTo>
                  <a:pt x="22" y="20"/>
                </a:lnTo>
                <a:lnTo>
                  <a:pt x="22" y="18"/>
                </a:lnTo>
                <a:lnTo>
                  <a:pt x="18" y="10"/>
                </a:lnTo>
                <a:lnTo>
                  <a:pt x="14" y="10"/>
                </a:lnTo>
                <a:lnTo>
                  <a:pt x="12" y="14"/>
                </a:lnTo>
                <a:lnTo>
                  <a:pt x="34" y="26"/>
                </a:lnTo>
                <a:lnTo>
                  <a:pt x="36" y="22"/>
                </a:lnTo>
                <a:lnTo>
                  <a:pt x="36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2"/>
                </a:lnTo>
                <a:lnTo>
                  <a:pt x="12" y="20"/>
                </a:lnTo>
                <a:lnTo>
                  <a:pt x="16" y="18"/>
                </a:lnTo>
                <a:lnTo>
                  <a:pt x="12" y="16"/>
                </a:lnTo>
                <a:lnTo>
                  <a:pt x="8" y="22"/>
                </a:lnTo>
                <a:lnTo>
                  <a:pt x="0" y="32"/>
                </a:lnTo>
                <a:lnTo>
                  <a:pt x="12" y="30"/>
                </a:lnTo>
                <a:lnTo>
                  <a:pt x="36" y="28"/>
                </a:lnTo>
                <a:lnTo>
                  <a:pt x="50" y="26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>
            <a:off x="2882900" y="2717800"/>
            <a:ext cx="1028700" cy="192088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14" y="72"/>
              </a:cxn>
              <a:cxn ang="0">
                <a:pos x="316" y="72"/>
              </a:cxn>
              <a:cxn ang="0">
                <a:pos x="318" y="68"/>
              </a:cxn>
              <a:cxn ang="0">
                <a:pos x="316" y="66"/>
              </a:cxn>
              <a:cxn ang="0">
                <a:pos x="2" y="2"/>
              </a:cxn>
              <a:cxn ang="0">
                <a:pos x="0" y="0"/>
              </a:cxn>
              <a:cxn ang="0">
                <a:pos x="0" y="6"/>
              </a:cxn>
              <a:cxn ang="0">
                <a:pos x="2" y="6"/>
              </a:cxn>
            </a:cxnLst>
            <a:rect l="0" t="0" r="r" b="b"/>
            <a:pathLst>
              <a:path w="318" h="72">
                <a:moveTo>
                  <a:pt x="2" y="6"/>
                </a:moveTo>
                <a:lnTo>
                  <a:pt x="314" y="72"/>
                </a:lnTo>
                <a:lnTo>
                  <a:pt x="316" y="72"/>
                </a:lnTo>
                <a:lnTo>
                  <a:pt x="318" y="68"/>
                </a:lnTo>
                <a:lnTo>
                  <a:pt x="316" y="66"/>
                </a:lnTo>
                <a:lnTo>
                  <a:pt x="2" y="2"/>
                </a:lnTo>
                <a:lnTo>
                  <a:pt x="0" y="0"/>
                </a:lnTo>
                <a:lnTo>
                  <a:pt x="0" y="6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3354388" y="2851150"/>
            <a:ext cx="77787" cy="36513"/>
          </a:xfrm>
          <a:custGeom>
            <a:avLst/>
            <a:gdLst/>
            <a:ahLst/>
            <a:cxnLst>
              <a:cxn ang="0">
                <a:pos x="24" y="12"/>
              </a:cxn>
              <a:cxn ang="0">
                <a:pos x="0" y="14"/>
              </a:cxn>
              <a:cxn ang="0">
                <a:pos x="4" y="8"/>
              </a:cxn>
              <a:cxn ang="0">
                <a:pos x="2" y="0"/>
              </a:cxn>
              <a:cxn ang="0">
                <a:pos x="24" y="12"/>
              </a:cxn>
            </a:cxnLst>
            <a:rect l="0" t="0" r="r" b="b"/>
            <a:pathLst>
              <a:path w="24" h="14">
                <a:moveTo>
                  <a:pt x="24" y="12"/>
                </a:moveTo>
                <a:lnTo>
                  <a:pt x="0" y="14"/>
                </a:lnTo>
                <a:lnTo>
                  <a:pt x="4" y="8"/>
                </a:lnTo>
                <a:lnTo>
                  <a:pt x="2" y="0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9" name="Freeform 19"/>
          <p:cNvSpPr>
            <a:spLocks noEditPoints="1"/>
          </p:cNvSpPr>
          <p:nvPr/>
        </p:nvSpPr>
        <p:spPr bwMode="auto">
          <a:xfrm>
            <a:off x="3316288" y="2824163"/>
            <a:ext cx="161925" cy="79375"/>
          </a:xfrm>
          <a:custGeom>
            <a:avLst/>
            <a:gdLst/>
            <a:ahLst/>
            <a:cxnLst>
              <a:cxn ang="0">
                <a:pos x="36" y="18"/>
              </a:cxn>
              <a:cxn ang="0">
                <a:pos x="10" y="20"/>
              </a:cxn>
              <a:cxn ang="0">
                <a:pos x="12" y="24"/>
              </a:cxn>
              <a:cxn ang="0">
                <a:pos x="14" y="28"/>
              </a:cxn>
              <a:cxn ang="0">
                <a:pos x="20" y="20"/>
              </a:cxn>
              <a:cxn ang="0">
                <a:pos x="22" y="20"/>
              </a:cxn>
              <a:cxn ang="0">
                <a:pos x="22" y="16"/>
              </a:cxn>
              <a:cxn ang="0">
                <a:pos x="18" y="8"/>
              </a:cxn>
              <a:cxn ang="0">
                <a:pos x="14" y="10"/>
              </a:cxn>
              <a:cxn ang="0">
                <a:pos x="12" y="14"/>
              </a:cxn>
              <a:cxn ang="0">
                <a:pos x="34" y="26"/>
              </a:cxn>
              <a:cxn ang="0">
                <a:pos x="36" y="22"/>
              </a:cxn>
              <a:cxn ang="0">
                <a:pos x="36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0"/>
              </a:cxn>
              <a:cxn ang="0">
                <a:pos x="12" y="20"/>
              </a:cxn>
              <a:cxn ang="0">
                <a:pos x="16" y="18"/>
              </a:cxn>
              <a:cxn ang="0">
                <a:pos x="12" y="16"/>
              </a:cxn>
              <a:cxn ang="0">
                <a:pos x="8" y="22"/>
              </a:cxn>
              <a:cxn ang="0">
                <a:pos x="0" y="30"/>
              </a:cxn>
              <a:cxn ang="0">
                <a:pos x="12" y="30"/>
              </a:cxn>
              <a:cxn ang="0">
                <a:pos x="36" y="26"/>
              </a:cxn>
              <a:cxn ang="0">
                <a:pos x="50" y="24"/>
              </a:cxn>
              <a:cxn ang="0">
                <a:pos x="38" y="18"/>
              </a:cxn>
            </a:cxnLst>
            <a:rect l="0" t="0" r="r" b="b"/>
            <a:pathLst>
              <a:path w="50" h="30">
                <a:moveTo>
                  <a:pt x="36" y="18"/>
                </a:moveTo>
                <a:lnTo>
                  <a:pt x="10" y="20"/>
                </a:lnTo>
                <a:lnTo>
                  <a:pt x="12" y="24"/>
                </a:lnTo>
                <a:lnTo>
                  <a:pt x="14" y="28"/>
                </a:lnTo>
                <a:lnTo>
                  <a:pt x="20" y="20"/>
                </a:lnTo>
                <a:lnTo>
                  <a:pt x="22" y="20"/>
                </a:lnTo>
                <a:lnTo>
                  <a:pt x="22" y="16"/>
                </a:lnTo>
                <a:lnTo>
                  <a:pt x="18" y="8"/>
                </a:lnTo>
                <a:lnTo>
                  <a:pt x="14" y="10"/>
                </a:lnTo>
                <a:lnTo>
                  <a:pt x="12" y="14"/>
                </a:lnTo>
                <a:lnTo>
                  <a:pt x="34" y="26"/>
                </a:lnTo>
                <a:lnTo>
                  <a:pt x="36" y="22"/>
                </a:lnTo>
                <a:lnTo>
                  <a:pt x="36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0"/>
                </a:lnTo>
                <a:lnTo>
                  <a:pt x="12" y="20"/>
                </a:lnTo>
                <a:lnTo>
                  <a:pt x="16" y="18"/>
                </a:lnTo>
                <a:lnTo>
                  <a:pt x="12" y="16"/>
                </a:lnTo>
                <a:lnTo>
                  <a:pt x="8" y="22"/>
                </a:lnTo>
                <a:lnTo>
                  <a:pt x="0" y="30"/>
                </a:lnTo>
                <a:lnTo>
                  <a:pt x="12" y="30"/>
                </a:lnTo>
                <a:lnTo>
                  <a:pt x="36" y="26"/>
                </a:lnTo>
                <a:lnTo>
                  <a:pt x="50" y="24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0" name="Freeform 20"/>
          <p:cNvSpPr>
            <a:spLocks/>
          </p:cNvSpPr>
          <p:nvPr/>
        </p:nvSpPr>
        <p:spPr bwMode="auto">
          <a:xfrm>
            <a:off x="2882900" y="2781300"/>
            <a:ext cx="1028700" cy="185738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14" y="70"/>
              </a:cxn>
              <a:cxn ang="0">
                <a:pos x="316" y="70"/>
              </a:cxn>
              <a:cxn ang="0">
                <a:pos x="318" y="66"/>
              </a:cxn>
              <a:cxn ang="0">
                <a:pos x="316" y="66"/>
              </a:cxn>
              <a:cxn ang="0">
                <a:pos x="2" y="0"/>
              </a:cxn>
              <a:cxn ang="0">
                <a:pos x="0" y="0"/>
              </a:cxn>
              <a:cxn ang="0">
                <a:pos x="0" y="4"/>
              </a:cxn>
              <a:cxn ang="0">
                <a:pos x="2" y="6"/>
              </a:cxn>
            </a:cxnLst>
            <a:rect l="0" t="0" r="r" b="b"/>
            <a:pathLst>
              <a:path w="318" h="70">
                <a:moveTo>
                  <a:pt x="2" y="6"/>
                </a:moveTo>
                <a:lnTo>
                  <a:pt x="314" y="70"/>
                </a:lnTo>
                <a:lnTo>
                  <a:pt x="316" y="70"/>
                </a:lnTo>
                <a:lnTo>
                  <a:pt x="318" y="66"/>
                </a:lnTo>
                <a:lnTo>
                  <a:pt x="316" y="66"/>
                </a:lnTo>
                <a:lnTo>
                  <a:pt x="2" y="0"/>
                </a:lnTo>
                <a:lnTo>
                  <a:pt x="0" y="0"/>
                </a:lnTo>
                <a:lnTo>
                  <a:pt x="0" y="4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1" name="Freeform 21"/>
          <p:cNvSpPr>
            <a:spLocks/>
          </p:cNvSpPr>
          <p:nvPr/>
        </p:nvSpPr>
        <p:spPr bwMode="auto">
          <a:xfrm>
            <a:off x="292100" y="2681288"/>
            <a:ext cx="1095375" cy="138112"/>
          </a:xfrm>
          <a:custGeom>
            <a:avLst/>
            <a:gdLst/>
            <a:ahLst/>
            <a:cxnLst>
              <a:cxn ang="0">
                <a:pos x="4" y="52"/>
              </a:cxn>
              <a:cxn ang="0">
                <a:pos x="336" y="6"/>
              </a:cxn>
              <a:cxn ang="0">
                <a:pos x="338" y="6"/>
              </a:cxn>
              <a:cxn ang="0">
                <a:pos x="336" y="0"/>
              </a:cxn>
              <a:cxn ang="0">
                <a:pos x="334" y="2"/>
              </a:cxn>
              <a:cxn ang="0">
                <a:pos x="4" y="48"/>
              </a:cxn>
              <a:cxn ang="0">
                <a:pos x="0" y="48"/>
              </a:cxn>
              <a:cxn ang="0">
                <a:pos x="2" y="52"/>
              </a:cxn>
              <a:cxn ang="0">
                <a:pos x="4" y="52"/>
              </a:cxn>
            </a:cxnLst>
            <a:rect l="0" t="0" r="r" b="b"/>
            <a:pathLst>
              <a:path w="338" h="52">
                <a:moveTo>
                  <a:pt x="4" y="52"/>
                </a:moveTo>
                <a:lnTo>
                  <a:pt x="336" y="6"/>
                </a:lnTo>
                <a:lnTo>
                  <a:pt x="338" y="6"/>
                </a:lnTo>
                <a:lnTo>
                  <a:pt x="336" y="0"/>
                </a:lnTo>
                <a:lnTo>
                  <a:pt x="334" y="2"/>
                </a:lnTo>
                <a:lnTo>
                  <a:pt x="4" y="48"/>
                </a:lnTo>
                <a:lnTo>
                  <a:pt x="0" y="48"/>
                </a:lnTo>
                <a:lnTo>
                  <a:pt x="2" y="52"/>
                </a:lnTo>
                <a:lnTo>
                  <a:pt x="4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2" name="Freeform 22"/>
          <p:cNvSpPr>
            <a:spLocks/>
          </p:cNvSpPr>
          <p:nvPr/>
        </p:nvSpPr>
        <p:spPr bwMode="auto">
          <a:xfrm>
            <a:off x="292100" y="2744788"/>
            <a:ext cx="1108075" cy="138112"/>
          </a:xfrm>
          <a:custGeom>
            <a:avLst/>
            <a:gdLst/>
            <a:ahLst/>
            <a:cxnLst>
              <a:cxn ang="0">
                <a:pos x="4" y="52"/>
              </a:cxn>
              <a:cxn ang="0">
                <a:pos x="340" y="6"/>
              </a:cxn>
              <a:cxn ang="0">
                <a:pos x="342" y="4"/>
              </a:cxn>
              <a:cxn ang="0">
                <a:pos x="342" y="0"/>
              </a:cxn>
              <a:cxn ang="0">
                <a:pos x="340" y="0"/>
              </a:cxn>
              <a:cxn ang="0">
                <a:pos x="4" y="48"/>
              </a:cxn>
              <a:cxn ang="0">
                <a:pos x="0" y="48"/>
              </a:cxn>
              <a:cxn ang="0">
                <a:pos x="2" y="52"/>
              </a:cxn>
              <a:cxn ang="0">
                <a:pos x="4" y="52"/>
              </a:cxn>
            </a:cxnLst>
            <a:rect l="0" t="0" r="r" b="b"/>
            <a:pathLst>
              <a:path w="342" h="52">
                <a:moveTo>
                  <a:pt x="4" y="52"/>
                </a:moveTo>
                <a:lnTo>
                  <a:pt x="340" y="6"/>
                </a:lnTo>
                <a:lnTo>
                  <a:pt x="342" y="4"/>
                </a:lnTo>
                <a:lnTo>
                  <a:pt x="342" y="0"/>
                </a:lnTo>
                <a:lnTo>
                  <a:pt x="340" y="0"/>
                </a:lnTo>
                <a:lnTo>
                  <a:pt x="4" y="48"/>
                </a:lnTo>
                <a:lnTo>
                  <a:pt x="0" y="48"/>
                </a:lnTo>
                <a:lnTo>
                  <a:pt x="2" y="52"/>
                </a:lnTo>
                <a:lnTo>
                  <a:pt x="4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3" name="Freeform 23"/>
          <p:cNvSpPr>
            <a:spLocks/>
          </p:cNvSpPr>
          <p:nvPr/>
        </p:nvSpPr>
        <p:spPr bwMode="auto">
          <a:xfrm>
            <a:off x="292100" y="2792413"/>
            <a:ext cx="1152525" cy="153987"/>
          </a:xfrm>
          <a:custGeom>
            <a:avLst/>
            <a:gdLst/>
            <a:ahLst/>
            <a:cxnLst>
              <a:cxn ang="0">
                <a:pos x="4" y="58"/>
              </a:cxn>
              <a:cxn ang="0">
                <a:pos x="354" y="6"/>
              </a:cxn>
              <a:cxn ang="0">
                <a:pos x="356" y="6"/>
              </a:cxn>
              <a:cxn ang="0">
                <a:pos x="356" y="0"/>
              </a:cxn>
              <a:cxn ang="0">
                <a:pos x="354" y="2"/>
              </a:cxn>
              <a:cxn ang="0">
                <a:pos x="4" y="52"/>
              </a:cxn>
              <a:cxn ang="0">
                <a:pos x="0" y="52"/>
              </a:cxn>
              <a:cxn ang="0">
                <a:pos x="2" y="58"/>
              </a:cxn>
              <a:cxn ang="0">
                <a:pos x="4" y="58"/>
              </a:cxn>
            </a:cxnLst>
            <a:rect l="0" t="0" r="r" b="b"/>
            <a:pathLst>
              <a:path w="356" h="58">
                <a:moveTo>
                  <a:pt x="4" y="58"/>
                </a:moveTo>
                <a:lnTo>
                  <a:pt x="354" y="6"/>
                </a:lnTo>
                <a:lnTo>
                  <a:pt x="356" y="6"/>
                </a:lnTo>
                <a:lnTo>
                  <a:pt x="356" y="0"/>
                </a:lnTo>
                <a:lnTo>
                  <a:pt x="354" y="2"/>
                </a:lnTo>
                <a:lnTo>
                  <a:pt x="4" y="52"/>
                </a:lnTo>
                <a:lnTo>
                  <a:pt x="0" y="52"/>
                </a:lnTo>
                <a:lnTo>
                  <a:pt x="2" y="58"/>
                </a:lnTo>
                <a:lnTo>
                  <a:pt x="4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4" name="Freeform 24"/>
          <p:cNvSpPr>
            <a:spLocks noEditPoints="1"/>
          </p:cNvSpPr>
          <p:nvPr/>
        </p:nvSpPr>
        <p:spPr bwMode="auto">
          <a:xfrm>
            <a:off x="1549400" y="2192338"/>
            <a:ext cx="65088" cy="133350"/>
          </a:xfrm>
          <a:custGeom>
            <a:avLst/>
            <a:gdLst/>
            <a:ahLst/>
            <a:cxnLst>
              <a:cxn ang="0">
                <a:pos x="18" y="16"/>
              </a:cxn>
              <a:cxn ang="0">
                <a:pos x="20" y="40"/>
              </a:cxn>
              <a:cxn ang="0">
                <a:pos x="24" y="40"/>
              </a:cxn>
              <a:cxn ang="0">
                <a:pos x="28" y="36"/>
              </a:cxn>
              <a:cxn ang="0">
                <a:pos x="20" y="30"/>
              </a:cxn>
              <a:cxn ang="0">
                <a:pos x="18" y="28"/>
              </a:cxn>
              <a:cxn ang="0">
                <a:pos x="16" y="30"/>
              </a:cxn>
              <a:cxn ang="0">
                <a:pos x="8" y="32"/>
              </a:cxn>
              <a:cxn ang="0">
                <a:pos x="10" y="36"/>
              </a:cxn>
              <a:cxn ang="0">
                <a:pos x="14" y="38"/>
              </a:cxn>
              <a:cxn ang="0">
                <a:pos x="26" y="18"/>
              </a:cxn>
              <a:cxn ang="0">
                <a:pos x="22" y="16"/>
              </a:cxn>
              <a:cxn ang="0">
                <a:pos x="18" y="16"/>
              </a:cxn>
              <a:cxn ang="0">
                <a:pos x="18" y="12"/>
              </a:cxn>
              <a:cxn ang="0">
                <a:pos x="6" y="34"/>
              </a:cxn>
              <a:cxn ang="0">
                <a:pos x="0" y="44"/>
              </a:cxn>
              <a:cxn ang="0">
                <a:pos x="10" y="40"/>
              </a:cxn>
              <a:cxn ang="0">
                <a:pos x="18" y="38"/>
              </a:cxn>
              <a:cxn ang="0">
                <a:pos x="18" y="34"/>
              </a:cxn>
              <a:cxn ang="0">
                <a:pos x="14" y="38"/>
              </a:cxn>
              <a:cxn ang="0">
                <a:pos x="22" y="44"/>
              </a:cxn>
              <a:cxn ang="0">
                <a:pos x="30" y="50"/>
              </a:cxn>
              <a:cxn ang="0">
                <a:pos x="28" y="40"/>
              </a:cxn>
              <a:cxn ang="0">
                <a:pos x="26" y="14"/>
              </a:cxn>
              <a:cxn ang="0">
                <a:pos x="26" y="0"/>
              </a:cxn>
              <a:cxn ang="0">
                <a:pos x="18" y="12"/>
              </a:cxn>
            </a:cxnLst>
            <a:rect l="0" t="0" r="r" b="b"/>
            <a:pathLst>
              <a:path w="30" h="50">
                <a:moveTo>
                  <a:pt x="18" y="16"/>
                </a:moveTo>
                <a:lnTo>
                  <a:pt x="20" y="40"/>
                </a:lnTo>
                <a:lnTo>
                  <a:pt x="24" y="40"/>
                </a:lnTo>
                <a:lnTo>
                  <a:pt x="28" y="36"/>
                </a:lnTo>
                <a:lnTo>
                  <a:pt x="20" y="30"/>
                </a:lnTo>
                <a:lnTo>
                  <a:pt x="18" y="28"/>
                </a:lnTo>
                <a:lnTo>
                  <a:pt x="16" y="30"/>
                </a:lnTo>
                <a:lnTo>
                  <a:pt x="8" y="32"/>
                </a:lnTo>
                <a:lnTo>
                  <a:pt x="10" y="36"/>
                </a:lnTo>
                <a:lnTo>
                  <a:pt x="14" y="38"/>
                </a:lnTo>
                <a:lnTo>
                  <a:pt x="26" y="18"/>
                </a:lnTo>
                <a:lnTo>
                  <a:pt x="22" y="16"/>
                </a:lnTo>
                <a:lnTo>
                  <a:pt x="18" y="16"/>
                </a:lnTo>
                <a:close/>
                <a:moveTo>
                  <a:pt x="18" y="12"/>
                </a:moveTo>
                <a:lnTo>
                  <a:pt x="6" y="34"/>
                </a:lnTo>
                <a:lnTo>
                  <a:pt x="0" y="44"/>
                </a:lnTo>
                <a:lnTo>
                  <a:pt x="10" y="40"/>
                </a:lnTo>
                <a:lnTo>
                  <a:pt x="18" y="38"/>
                </a:lnTo>
                <a:lnTo>
                  <a:pt x="18" y="34"/>
                </a:lnTo>
                <a:lnTo>
                  <a:pt x="14" y="38"/>
                </a:lnTo>
                <a:lnTo>
                  <a:pt x="22" y="44"/>
                </a:lnTo>
                <a:lnTo>
                  <a:pt x="30" y="50"/>
                </a:lnTo>
                <a:lnTo>
                  <a:pt x="28" y="40"/>
                </a:lnTo>
                <a:lnTo>
                  <a:pt x="26" y="14"/>
                </a:lnTo>
                <a:lnTo>
                  <a:pt x="26" y="0"/>
                </a:lnTo>
                <a:lnTo>
                  <a:pt x="1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5" name="Freeform 25"/>
          <p:cNvSpPr>
            <a:spLocks/>
          </p:cNvSpPr>
          <p:nvPr/>
        </p:nvSpPr>
        <p:spPr bwMode="auto">
          <a:xfrm>
            <a:off x="1516063" y="1692275"/>
            <a:ext cx="203200" cy="866775"/>
          </a:xfrm>
          <a:custGeom>
            <a:avLst/>
            <a:gdLst/>
            <a:ahLst/>
            <a:cxnLst>
              <a:cxn ang="0">
                <a:pos x="6" y="222"/>
              </a:cxn>
              <a:cxn ang="0">
                <a:pos x="58" y="4"/>
              </a:cxn>
              <a:cxn ang="0">
                <a:pos x="58" y="2"/>
              </a:cxn>
              <a:cxn ang="0">
                <a:pos x="54" y="0"/>
              </a:cxn>
              <a:cxn ang="0">
                <a:pos x="52" y="2"/>
              </a:cxn>
              <a:cxn ang="0">
                <a:pos x="2" y="222"/>
              </a:cxn>
              <a:cxn ang="0">
                <a:pos x="0" y="224"/>
              </a:cxn>
              <a:cxn ang="0">
                <a:pos x="6" y="224"/>
              </a:cxn>
              <a:cxn ang="0">
                <a:pos x="6" y="222"/>
              </a:cxn>
            </a:cxnLst>
            <a:rect l="0" t="0" r="r" b="b"/>
            <a:pathLst>
              <a:path w="58" h="224">
                <a:moveTo>
                  <a:pt x="6" y="222"/>
                </a:moveTo>
                <a:lnTo>
                  <a:pt x="58" y="4"/>
                </a:lnTo>
                <a:lnTo>
                  <a:pt x="58" y="2"/>
                </a:lnTo>
                <a:lnTo>
                  <a:pt x="54" y="0"/>
                </a:lnTo>
                <a:lnTo>
                  <a:pt x="52" y="2"/>
                </a:lnTo>
                <a:lnTo>
                  <a:pt x="2" y="222"/>
                </a:lnTo>
                <a:lnTo>
                  <a:pt x="0" y="224"/>
                </a:lnTo>
                <a:lnTo>
                  <a:pt x="6" y="224"/>
                </a:lnTo>
                <a:lnTo>
                  <a:pt x="6" y="2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6" name="Freeform 26"/>
          <p:cNvSpPr>
            <a:spLocks/>
          </p:cNvSpPr>
          <p:nvPr/>
        </p:nvSpPr>
        <p:spPr bwMode="auto">
          <a:xfrm>
            <a:off x="2687638" y="2266950"/>
            <a:ext cx="52387" cy="63500"/>
          </a:xfrm>
          <a:custGeom>
            <a:avLst/>
            <a:gdLst/>
            <a:ahLst/>
            <a:cxnLst>
              <a:cxn ang="0">
                <a:pos x="12" y="24"/>
              </a:cxn>
              <a:cxn ang="0">
                <a:pos x="0" y="2"/>
              </a:cxn>
              <a:cxn ang="0">
                <a:pos x="8" y="4"/>
              </a:cxn>
              <a:cxn ang="0">
                <a:pos x="16" y="0"/>
              </a:cxn>
              <a:cxn ang="0">
                <a:pos x="12" y="24"/>
              </a:cxn>
            </a:cxnLst>
            <a:rect l="0" t="0" r="r" b="b"/>
            <a:pathLst>
              <a:path w="16" h="24">
                <a:moveTo>
                  <a:pt x="12" y="24"/>
                </a:moveTo>
                <a:lnTo>
                  <a:pt x="0" y="2"/>
                </a:lnTo>
                <a:lnTo>
                  <a:pt x="8" y="4"/>
                </a:lnTo>
                <a:lnTo>
                  <a:pt x="16" y="0"/>
                </a:lnTo>
                <a:lnTo>
                  <a:pt x="12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7" name="Freeform 27"/>
          <p:cNvSpPr>
            <a:spLocks noEditPoints="1"/>
          </p:cNvSpPr>
          <p:nvPr/>
        </p:nvSpPr>
        <p:spPr bwMode="auto">
          <a:xfrm>
            <a:off x="2655888" y="2235200"/>
            <a:ext cx="103187" cy="133350"/>
          </a:xfrm>
          <a:custGeom>
            <a:avLst/>
            <a:gdLst/>
            <a:ahLst/>
            <a:cxnLst>
              <a:cxn ang="0">
                <a:pos x="26" y="34"/>
              </a:cxn>
              <a:cxn ang="0">
                <a:pos x="14" y="12"/>
              </a:cxn>
              <a:cxn ang="0">
                <a:pos x="10" y="14"/>
              </a:cxn>
              <a:cxn ang="0">
                <a:pos x="10" y="20"/>
              </a:cxn>
              <a:cxn ang="0">
                <a:pos x="18" y="22"/>
              </a:cxn>
              <a:cxn ang="0">
                <a:pos x="20" y="22"/>
              </a:cxn>
              <a:cxn ang="0">
                <a:pos x="22" y="20"/>
              </a:cxn>
              <a:cxn ang="0">
                <a:pos x="28" y="14"/>
              </a:cxn>
              <a:cxn ang="0">
                <a:pos x="26" y="12"/>
              </a:cxn>
              <a:cxn ang="0">
                <a:pos x="20" y="10"/>
              </a:cxn>
              <a:cxn ang="0">
                <a:pos x="18" y="36"/>
              </a:cxn>
              <a:cxn ang="0">
                <a:pos x="22" y="36"/>
              </a:cxn>
              <a:cxn ang="0">
                <a:pos x="26" y="34"/>
              </a:cxn>
              <a:cxn ang="0">
                <a:pos x="28" y="36"/>
              </a:cxn>
              <a:cxn ang="0">
                <a:pos x="30" y="12"/>
              </a:cxn>
              <a:cxn ang="0">
                <a:pos x="32" y="0"/>
              </a:cxn>
              <a:cxn ang="0">
                <a:pos x="22" y="8"/>
              </a:cxn>
              <a:cxn ang="0">
                <a:pos x="16" y="14"/>
              </a:cxn>
              <a:cxn ang="0">
                <a:pos x="18" y="16"/>
              </a:cxn>
              <a:cxn ang="0">
                <a:pos x="20" y="12"/>
              </a:cxn>
              <a:cxn ang="0">
                <a:pos x="12" y="10"/>
              </a:cxn>
              <a:cxn ang="0">
                <a:pos x="0" y="8"/>
              </a:cxn>
              <a:cxn ang="0">
                <a:pos x="6" y="18"/>
              </a:cxn>
              <a:cxn ang="0">
                <a:pos x="18" y="38"/>
              </a:cxn>
              <a:cxn ang="0">
                <a:pos x="26" y="50"/>
              </a:cxn>
              <a:cxn ang="0">
                <a:pos x="28" y="36"/>
              </a:cxn>
            </a:cxnLst>
            <a:rect l="0" t="0" r="r" b="b"/>
            <a:pathLst>
              <a:path w="32" h="50">
                <a:moveTo>
                  <a:pt x="26" y="34"/>
                </a:moveTo>
                <a:lnTo>
                  <a:pt x="14" y="12"/>
                </a:lnTo>
                <a:lnTo>
                  <a:pt x="10" y="14"/>
                </a:lnTo>
                <a:lnTo>
                  <a:pt x="10" y="20"/>
                </a:lnTo>
                <a:lnTo>
                  <a:pt x="18" y="22"/>
                </a:lnTo>
                <a:lnTo>
                  <a:pt x="20" y="22"/>
                </a:lnTo>
                <a:lnTo>
                  <a:pt x="22" y="20"/>
                </a:lnTo>
                <a:lnTo>
                  <a:pt x="28" y="14"/>
                </a:lnTo>
                <a:lnTo>
                  <a:pt x="26" y="12"/>
                </a:lnTo>
                <a:lnTo>
                  <a:pt x="20" y="10"/>
                </a:lnTo>
                <a:lnTo>
                  <a:pt x="18" y="36"/>
                </a:lnTo>
                <a:lnTo>
                  <a:pt x="22" y="36"/>
                </a:lnTo>
                <a:lnTo>
                  <a:pt x="26" y="34"/>
                </a:lnTo>
                <a:close/>
                <a:moveTo>
                  <a:pt x="28" y="36"/>
                </a:moveTo>
                <a:lnTo>
                  <a:pt x="30" y="12"/>
                </a:lnTo>
                <a:lnTo>
                  <a:pt x="32" y="0"/>
                </a:lnTo>
                <a:lnTo>
                  <a:pt x="22" y="8"/>
                </a:lnTo>
                <a:lnTo>
                  <a:pt x="16" y="14"/>
                </a:lnTo>
                <a:lnTo>
                  <a:pt x="18" y="16"/>
                </a:lnTo>
                <a:lnTo>
                  <a:pt x="20" y="12"/>
                </a:lnTo>
                <a:lnTo>
                  <a:pt x="12" y="10"/>
                </a:lnTo>
                <a:lnTo>
                  <a:pt x="0" y="8"/>
                </a:lnTo>
                <a:lnTo>
                  <a:pt x="6" y="18"/>
                </a:lnTo>
                <a:lnTo>
                  <a:pt x="18" y="38"/>
                </a:lnTo>
                <a:lnTo>
                  <a:pt x="26" y="50"/>
                </a:lnTo>
                <a:lnTo>
                  <a:pt x="28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8" name="Freeform 28"/>
          <p:cNvSpPr>
            <a:spLocks/>
          </p:cNvSpPr>
          <p:nvPr/>
        </p:nvSpPr>
        <p:spPr bwMode="auto">
          <a:xfrm>
            <a:off x="2624138" y="1965325"/>
            <a:ext cx="200025" cy="66833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56" y="250"/>
              </a:cxn>
              <a:cxn ang="0">
                <a:pos x="56" y="252"/>
              </a:cxn>
              <a:cxn ang="0">
                <a:pos x="62" y="252"/>
              </a:cxn>
              <a:cxn ang="0">
                <a:pos x="60" y="250"/>
              </a:cxn>
              <a:cxn ang="0">
                <a:pos x="4" y="2"/>
              </a:cxn>
              <a:cxn ang="0">
                <a:pos x="4" y="0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62" h="252">
                <a:moveTo>
                  <a:pt x="0" y="4"/>
                </a:moveTo>
                <a:lnTo>
                  <a:pt x="56" y="250"/>
                </a:lnTo>
                <a:lnTo>
                  <a:pt x="56" y="252"/>
                </a:lnTo>
                <a:lnTo>
                  <a:pt x="62" y="252"/>
                </a:lnTo>
                <a:lnTo>
                  <a:pt x="60" y="250"/>
                </a:lnTo>
                <a:lnTo>
                  <a:pt x="4" y="2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9" name="Text Box 29"/>
          <p:cNvSpPr txBox="1">
            <a:spLocks noChangeArrowheads="1"/>
          </p:cNvSpPr>
          <p:nvPr/>
        </p:nvSpPr>
        <p:spPr bwMode="auto">
          <a:xfrm>
            <a:off x="711200" y="200342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x+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endParaRPr lang="el-GR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0" name="Text Box 30"/>
          <p:cNvSpPr txBox="1">
            <a:spLocks noChangeArrowheads="1"/>
          </p:cNvSpPr>
          <p:nvPr/>
        </p:nvSpPr>
        <p:spPr bwMode="auto">
          <a:xfrm>
            <a:off x="2768600" y="200342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x-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endParaRPr lang="el-GR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0" y="305276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 +</a:t>
            </a:r>
            <a:r>
              <a:rPr lang="el-GR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20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2" name="Text Box 32"/>
          <p:cNvSpPr txBox="1">
            <a:spLocks noChangeArrowheads="1"/>
          </p:cNvSpPr>
          <p:nvPr/>
        </p:nvSpPr>
        <p:spPr bwMode="auto">
          <a:xfrm>
            <a:off x="1174750" y="3108325"/>
            <a:ext cx="207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GPD(</a:t>
            </a: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x,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 ,</a:t>
            </a:r>
            <a:r>
              <a:rPr lang="en-US" sz="2000">
                <a:solidFill>
                  <a:srgbClr val="03D21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t=</a:t>
            </a:r>
            <a:r>
              <a:rPr lang="en-US" sz="2000">
                <a:solidFill>
                  <a:srgbClr val="03D21E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</a:t>
            </a:r>
            <a:r>
              <a:rPr lang="en-US" sz="2000" baseline="30000">
                <a:solidFill>
                  <a:srgbClr val="03D21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2</a:t>
            </a: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)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3" name="Freeform 33"/>
          <p:cNvSpPr>
            <a:spLocks/>
          </p:cNvSpPr>
          <p:nvPr/>
        </p:nvSpPr>
        <p:spPr bwMode="auto">
          <a:xfrm>
            <a:off x="1373188" y="2451100"/>
            <a:ext cx="1516062" cy="522288"/>
          </a:xfrm>
          <a:custGeom>
            <a:avLst/>
            <a:gdLst/>
            <a:ahLst/>
            <a:cxnLst>
              <a:cxn ang="0">
                <a:pos x="468" y="94"/>
              </a:cxn>
              <a:cxn ang="0">
                <a:pos x="462" y="114"/>
              </a:cxn>
              <a:cxn ang="0">
                <a:pos x="444" y="134"/>
              </a:cxn>
              <a:cxn ang="0">
                <a:pos x="416" y="152"/>
              </a:cxn>
              <a:cxn ang="0">
                <a:pos x="380" y="166"/>
              </a:cxn>
              <a:cxn ang="0">
                <a:pos x="336" y="178"/>
              </a:cxn>
              <a:cxn ang="0">
                <a:pos x="288" y="184"/>
              </a:cxn>
              <a:cxn ang="0">
                <a:pos x="234" y="186"/>
              </a:cxn>
              <a:cxn ang="0">
                <a:pos x="180" y="184"/>
              </a:cxn>
              <a:cxn ang="0">
                <a:pos x="132" y="178"/>
              </a:cxn>
              <a:cxn ang="0">
                <a:pos x="88" y="166"/>
              </a:cxn>
              <a:cxn ang="0">
                <a:pos x="52" y="152"/>
              </a:cxn>
              <a:cxn ang="0">
                <a:pos x="24" y="134"/>
              </a:cxn>
              <a:cxn ang="0">
                <a:pos x="8" y="114"/>
              </a:cxn>
              <a:cxn ang="0">
                <a:pos x="0" y="94"/>
              </a:cxn>
              <a:cxn ang="0">
                <a:pos x="8" y="72"/>
              </a:cxn>
              <a:cxn ang="0">
                <a:pos x="24" y="52"/>
              </a:cxn>
              <a:cxn ang="0">
                <a:pos x="52" y="36"/>
              </a:cxn>
              <a:cxn ang="0">
                <a:pos x="88" y="20"/>
              </a:cxn>
              <a:cxn ang="0">
                <a:pos x="132" y="10"/>
              </a:cxn>
              <a:cxn ang="0">
                <a:pos x="180" y="2"/>
              </a:cxn>
              <a:cxn ang="0">
                <a:pos x="234" y="0"/>
              </a:cxn>
              <a:cxn ang="0">
                <a:pos x="288" y="2"/>
              </a:cxn>
              <a:cxn ang="0">
                <a:pos x="336" y="10"/>
              </a:cxn>
              <a:cxn ang="0">
                <a:pos x="380" y="20"/>
              </a:cxn>
              <a:cxn ang="0">
                <a:pos x="416" y="36"/>
              </a:cxn>
              <a:cxn ang="0">
                <a:pos x="444" y="52"/>
              </a:cxn>
              <a:cxn ang="0">
                <a:pos x="462" y="72"/>
              </a:cxn>
              <a:cxn ang="0">
                <a:pos x="468" y="94"/>
              </a:cxn>
            </a:cxnLst>
            <a:rect l="0" t="0" r="r" b="b"/>
            <a:pathLst>
              <a:path w="468" h="186">
                <a:moveTo>
                  <a:pt x="468" y="94"/>
                </a:moveTo>
                <a:lnTo>
                  <a:pt x="462" y="114"/>
                </a:lnTo>
                <a:lnTo>
                  <a:pt x="444" y="134"/>
                </a:lnTo>
                <a:lnTo>
                  <a:pt x="416" y="152"/>
                </a:lnTo>
                <a:lnTo>
                  <a:pt x="380" y="166"/>
                </a:lnTo>
                <a:lnTo>
                  <a:pt x="336" y="178"/>
                </a:lnTo>
                <a:lnTo>
                  <a:pt x="288" y="184"/>
                </a:lnTo>
                <a:lnTo>
                  <a:pt x="234" y="186"/>
                </a:lnTo>
                <a:lnTo>
                  <a:pt x="180" y="184"/>
                </a:lnTo>
                <a:lnTo>
                  <a:pt x="132" y="178"/>
                </a:lnTo>
                <a:lnTo>
                  <a:pt x="88" y="166"/>
                </a:lnTo>
                <a:lnTo>
                  <a:pt x="52" y="152"/>
                </a:lnTo>
                <a:lnTo>
                  <a:pt x="24" y="134"/>
                </a:lnTo>
                <a:lnTo>
                  <a:pt x="8" y="114"/>
                </a:lnTo>
                <a:lnTo>
                  <a:pt x="0" y="94"/>
                </a:lnTo>
                <a:lnTo>
                  <a:pt x="8" y="72"/>
                </a:lnTo>
                <a:lnTo>
                  <a:pt x="24" y="52"/>
                </a:lnTo>
                <a:lnTo>
                  <a:pt x="52" y="36"/>
                </a:lnTo>
                <a:lnTo>
                  <a:pt x="88" y="20"/>
                </a:lnTo>
                <a:lnTo>
                  <a:pt x="132" y="10"/>
                </a:lnTo>
                <a:lnTo>
                  <a:pt x="180" y="2"/>
                </a:lnTo>
                <a:lnTo>
                  <a:pt x="234" y="0"/>
                </a:lnTo>
                <a:lnTo>
                  <a:pt x="288" y="2"/>
                </a:lnTo>
                <a:lnTo>
                  <a:pt x="336" y="10"/>
                </a:lnTo>
                <a:lnTo>
                  <a:pt x="380" y="20"/>
                </a:lnTo>
                <a:lnTo>
                  <a:pt x="416" y="36"/>
                </a:lnTo>
                <a:lnTo>
                  <a:pt x="444" y="52"/>
                </a:lnTo>
                <a:lnTo>
                  <a:pt x="462" y="72"/>
                </a:lnTo>
                <a:lnTo>
                  <a:pt x="468" y="94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0">
            <a:solidFill>
              <a:srgbClr val="E1E1E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4" name="Line 34"/>
          <p:cNvSpPr>
            <a:spLocks noChangeShapeType="1"/>
          </p:cNvSpPr>
          <p:nvPr/>
        </p:nvSpPr>
        <p:spPr bwMode="auto">
          <a:xfrm flipV="1">
            <a:off x="2159000" y="2689225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5" name="Line 35"/>
          <p:cNvSpPr>
            <a:spLocks noChangeShapeType="1"/>
          </p:cNvSpPr>
          <p:nvPr/>
        </p:nvSpPr>
        <p:spPr bwMode="auto">
          <a:xfrm flipV="1">
            <a:off x="1704975" y="1689100"/>
            <a:ext cx="6921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6" name="Freeform 36"/>
          <p:cNvSpPr>
            <a:spLocks/>
          </p:cNvSpPr>
          <p:nvPr/>
        </p:nvSpPr>
        <p:spPr bwMode="auto">
          <a:xfrm>
            <a:off x="2393950" y="1685925"/>
            <a:ext cx="239713" cy="295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" y="16"/>
              </a:cxn>
              <a:cxn ang="0">
                <a:pos x="30" y="46"/>
              </a:cxn>
              <a:cxn ang="0">
                <a:pos x="62" y="48"/>
              </a:cxn>
              <a:cxn ang="0">
                <a:pos x="80" y="28"/>
              </a:cxn>
              <a:cxn ang="0">
                <a:pos x="82" y="18"/>
              </a:cxn>
              <a:cxn ang="0">
                <a:pos x="56" y="10"/>
              </a:cxn>
              <a:cxn ang="0">
                <a:pos x="36" y="44"/>
              </a:cxn>
              <a:cxn ang="0">
                <a:pos x="72" y="94"/>
              </a:cxn>
              <a:cxn ang="0">
                <a:pos x="104" y="86"/>
              </a:cxn>
              <a:cxn ang="0">
                <a:pos x="100" y="56"/>
              </a:cxn>
              <a:cxn ang="0">
                <a:pos x="70" y="72"/>
              </a:cxn>
              <a:cxn ang="0">
                <a:pos x="60" y="92"/>
              </a:cxn>
              <a:cxn ang="0">
                <a:pos x="74" y="134"/>
              </a:cxn>
              <a:cxn ang="0">
                <a:pos x="116" y="142"/>
              </a:cxn>
              <a:cxn ang="0">
                <a:pos x="144" y="124"/>
              </a:cxn>
              <a:cxn ang="0">
                <a:pos x="142" y="98"/>
              </a:cxn>
              <a:cxn ang="0">
                <a:pos x="120" y="100"/>
              </a:cxn>
              <a:cxn ang="0">
                <a:pos x="104" y="114"/>
              </a:cxn>
              <a:cxn ang="0">
                <a:pos x="110" y="170"/>
              </a:cxn>
              <a:cxn ang="0">
                <a:pos x="140" y="180"/>
              </a:cxn>
              <a:cxn ang="0">
                <a:pos x="150" y="186"/>
              </a:cxn>
            </a:cxnLst>
            <a:rect l="0" t="0" r="r" b="b"/>
            <a:pathLst>
              <a:path w="151" h="186">
                <a:moveTo>
                  <a:pt x="0" y="0"/>
                </a:moveTo>
                <a:cubicBezTo>
                  <a:pt x="7" y="4"/>
                  <a:pt x="11" y="7"/>
                  <a:pt x="14" y="16"/>
                </a:cubicBezTo>
                <a:cubicBezTo>
                  <a:pt x="15" y="29"/>
                  <a:pt x="18" y="38"/>
                  <a:pt x="30" y="46"/>
                </a:cubicBezTo>
                <a:cubicBezTo>
                  <a:pt x="37" y="57"/>
                  <a:pt x="50" y="51"/>
                  <a:pt x="62" y="48"/>
                </a:cubicBezTo>
                <a:cubicBezTo>
                  <a:pt x="70" y="45"/>
                  <a:pt x="77" y="33"/>
                  <a:pt x="80" y="28"/>
                </a:cubicBezTo>
                <a:cubicBezTo>
                  <a:pt x="83" y="23"/>
                  <a:pt x="86" y="21"/>
                  <a:pt x="82" y="18"/>
                </a:cubicBezTo>
                <a:cubicBezTo>
                  <a:pt x="78" y="3"/>
                  <a:pt x="71" y="8"/>
                  <a:pt x="56" y="10"/>
                </a:cubicBezTo>
                <a:cubicBezTo>
                  <a:pt x="45" y="20"/>
                  <a:pt x="40" y="30"/>
                  <a:pt x="36" y="44"/>
                </a:cubicBezTo>
                <a:cubicBezTo>
                  <a:pt x="30" y="84"/>
                  <a:pt x="40" y="83"/>
                  <a:pt x="72" y="94"/>
                </a:cubicBezTo>
                <a:cubicBezTo>
                  <a:pt x="97" y="92"/>
                  <a:pt x="86" y="94"/>
                  <a:pt x="104" y="86"/>
                </a:cubicBezTo>
                <a:cubicBezTo>
                  <a:pt x="112" y="64"/>
                  <a:pt x="116" y="64"/>
                  <a:pt x="100" y="56"/>
                </a:cubicBezTo>
                <a:cubicBezTo>
                  <a:pt x="89" y="58"/>
                  <a:pt x="76" y="63"/>
                  <a:pt x="70" y="72"/>
                </a:cubicBezTo>
                <a:cubicBezTo>
                  <a:pt x="67" y="79"/>
                  <a:pt x="64" y="85"/>
                  <a:pt x="60" y="92"/>
                </a:cubicBezTo>
                <a:cubicBezTo>
                  <a:pt x="61" y="114"/>
                  <a:pt x="57" y="121"/>
                  <a:pt x="74" y="134"/>
                </a:cubicBezTo>
                <a:cubicBezTo>
                  <a:pt x="79" y="151"/>
                  <a:pt x="101" y="145"/>
                  <a:pt x="116" y="142"/>
                </a:cubicBezTo>
                <a:cubicBezTo>
                  <a:pt x="126" y="134"/>
                  <a:pt x="133" y="130"/>
                  <a:pt x="144" y="124"/>
                </a:cubicBezTo>
                <a:cubicBezTo>
                  <a:pt x="149" y="116"/>
                  <a:pt x="151" y="101"/>
                  <a:pt x="142" y="98"/>
                </a:cubicBezTo>
                <a:cubicBezTo>
                  <a:pt x="134" y="98"/>
                  <a:pt x="127" y="97"/>
                  <a:pt x="120" y="100"/>
                </a:cubicBezTo>
                <a:cubicBezTo>
                  <a:pt x="112" y="102"/>
                  <a:pt x="111" y="111"/>
                  <a:pt x="104" y="114"/>
                </a:cubicBezTo>
                <a:cubicBezTo>
                  <a:pt x="98" y="129"/>
                  <a:pt x="89" y="163"/>
                  <a:pt x="110" y="170"/>
                </a:cubicBezTo>
                <a:cubicBezTo>
                  <a:pt x="117" y="180"/>
                  <a:pt x="127" y="178"/>
                  <a:pt x="140" y="180"/>
                </a:cubicBezTo>
                <a:cubicBezTo>
                  <a:pt x="147" y="182"/>
                  <a:pt x="144" y="180"/>
                  <a:pt x="150" y="186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7" name="Line 37"/>
          <p:cNvSpPr>
            <a:spLocks noChangeShapeType="1"/>
          </p:cNvSpPr>
          <p:nvPr/>
        </p:nvSpPr>
        <p:spPr bwMode="auto">
          <a:xfrm flipV="1">
            <a:off x="2406650" y="1365250"/>
            <a:ext cx="45085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8" name="Line 38"/>
          <p:cNvSpPr>
            <a:spLocks noChangeShapeType="1"/>
          </p:cNvSpPr>
          <p:nvPr/>
        </p:nvSpPr>
        <p:spPr bwMode="auto">
          <a:xfrm flipV="1">
            <a:off x="2628900" y="1663700"/>
            <a:ext cx="45085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 rot="-2022944">
            <a:off x="2879725" y="1165225"/>
            <a:ext cx="377825" cy="5905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20" name="Line 40"/>
          <p:cNvSpPr>
            <a:spLocks noChangeShapeType="1"/>
          </p:cNvSpPr>
          <p:nvPr/>
        </p:nvSpPr>
        <p:spPr bwMode="auto">
          <a:xfrm flipV="1">
            <a:off x="3206750" y="920750"/>
            <a:ext cx="482600" cy="403225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3009900" y="1406525"/>
            <a:ext cx="1358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DA(z)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2362200" y="121602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z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25" name="Text Box 45"/>
          <p:cNvSpPr txBox="1">
            <a:spLocks noGrp="1" noChangeArrowheads="1"/>
          </p:cNvSpPr>
          <p:nvPr>
            <p:ph type="body" idx="1"/>
          </p:nvPr>
        </p:nvSpPr>
        <p:spPr>
          <a:xfrm>
            <a:off x="82550" y="4699000"/>
            <a:ext cx="4330700" cy="1498600"/>
          </a:xfrm>
          <a:noFill/>
          <a:ln w="28575">
            <a:solidFill>
              <a:schemeClr val="accent2"/>
            </a:solidFill>
          </a:ln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Gluon and quark GPDs enter to same order in </a:t>
            </a:r>
            <a:r>
              <a:rPr lang="en-US" sz="2000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</a:t>
            </a:r>
            <a:r>
              <a:rPr lang="en-US" sz="2000" baseline="-15000">
                <a:ea typeface="ＭＳ Ｐゴシック" pitchFamily="-65" charset="-128"/>
                <a:cs typeface="ＭＳ Ｐゴシック" pitchFamily="-65" charset="-128"/>
              </a:rPr>
              <a:t>S</a:t>
            </a: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.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SCHC:	</a:t>
            </a:r>
            <a:r>
              <a:rPr lang="en-US" sz="2400">
                <a:latin typeface="Symbol" pitchFamily="-65" charset="2"/>
                <a:sym typeface="Symbol" pitchFamily="-65" charset="2"/>
              </a:rPr>
              <a:t></a:t>
            </a:r>
            <a:r>
              <a:rPr lang="en-US" sz="2400" baseline="-15000"/>
              <a:t>L</a:t>
            </a:r>
            <a:r>
              <a:rPr lang="en-US" altLang="ja-JP" sz="2400"/>
              <a:t>~ [Q</a:t>
            </a:r>
            <a:r>
              <a:rPr lang="en-US" altLang="ja-JP" sz="2400" baseline="30000"/>
              <a:t>2</a:t>
            </a:r>
            <a:r>
              <a:rPr lang="en-US" altLang="ja-JP" sz="2400"/>
              <a:t>]</a:t>
            </a:r>
            <a:r>
              <a:rPr lang="en-US" altLang="ja-JP" sz="2400" baseline="30000">
                <a:latin typeface="Symbol" pitchFamily="-65" charset="2"/>
                <a:sym typeface="Symbol" pitchFamily="-65" charset="2"/>
              </a:rPr>
              <a:t></a:t>
            </a:r>
            <a:r>
              <a:rPr lang="en-US" altLang="ja-JP" sz="2400"/>
              <a:t>	</a:t>
            </a:r>
            <a:r>
              <a:rPr lang="en-US" sz="2400">
                <a:latin typeface="Symbol" pitchFamily="-65" charset="2"/>
                <a:sym typeface="Symbol" pitchFamily="-65" charset="2"/>
              </a:rPr>
              <a:t></a:t>
            </a:r>
            <a:r>
              <a:rPr lang="en-US" sz="2400" baseline="-15000"/>
              <a:t>T</a:t>
            </a:r>
            <a:r>
              <a:rPr lang="en-US" altLang="ja-JP" sz="2400"/>
              <a:t>~ [Q</a:t>
            </a:r>
            <a:r>
              <a:rPr lang="en-US" altLang="ja-JP" sz="2400" baseline="30000"/>
              <a:t>2</a:t>
            </a:r>
            <a:r>
              <a:rPr lang="en-US" altLang="ja-JP" sz="2400"/>
              <a:t>]</a:t>
            </a:r>
            <a:r>
              <a:rPr lang="en-US" altLang="ja-JP" sz="2400" baseline="30000">
                <a:latin typeface="Symbol" pitchFamily="-65" charset="2"/>
                <a:sym typeface="Symbol" pitchFamily="-65" charset="2"/>
              </a:rPr>
              <a:t></a:t>
            </a:r>
            <a:endParaRPr lang="en-US" sz="2000">
              <a:ea typeface="ＭＳ Ｐゴシック" pitchFamily="-65" charset="-128"/>
              <a:cs typeface="ＭＳ Ｐゴシック" pitchFamily="-65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Spin/Flavor selectivity 	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4273550" y="16414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65" name="Text Box 85"/>
          <p:cNvSpPr txBox="1">
            <a:spLocks noChangeArrowheads="1"/>
          </p:cNvSpPr>
          <p:nvPr/>
        </p:nvSpPr>
        <p:spPr bwMode="auto">
          <a:xfrm>
            <a:off x="4603750" y="45243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3001" name="Text Box 121"/>
          <p:cNvSpPr txBox="1">
            <a:spLocks noChangeArrowheads="1"/>
          </p:cNvSpPr>
          <p:nvPr/>
        </p:nvSpPr>
        <p:spPr bwMode="auto">
          <a:xfrm>
            <a:off x="4911725" y="6318250"/>
            <a:ext cx="307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[Diffractive channels only]</a:t>
            </a:r>
          </a:p>
        </p:txBody>
      </p:sp>
      <p:grpSp>
        <p:nvGrpSpPr>
          <p:cNvPr id="123003" name="Group 123"/>
          <p:cNvGrpSpPr>
            <a:grpSpLocks/>
          </p:cNvGrpSpPr>
          <p:nvPr/>
        </p:nvGrpSpPr>
        <p:grpSpPr bwMode="auto">
          <a:xfrm>
            <a:off x="5118100" y="3752850"/>
            <a:ext cx="3797300" cy="2444750"/>
            <a:chOff x="3008" y="2364"/>
            <a:chExt cx="2392" cy="1540"/>
          </a:xfrm>
        </p:grpSpPr>
        <p:sp>
          <p:nvSpPr>
            <p:cNvPr id="122968" name="Freeform 88"/>
            <p:cNvSpPr>
              <a:spLocks/>
            </p:cNvSpPr>
            <p:nvPr/>
          </p:nvSpPr>
          <p:spPr bwMode="auto">
            <a:xfrm>
              <a:off x="3464" y="2453"/>
              <a:ext cx="505" cy="391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9" name="Freeform 89"/>
            <p:cNvSpPr>
              <a:spLocks/>
            </p:cNvSpPr>
            <p:nvPr/>
          </p:nvSpPr>
          <p:spPr bwMode="auto">
            <a:xfrm>
              <a:off x="4929" y="3418"/>
              <a:ext cx="53" cy="24"/>
            </a:xfrm>
            <a:custGeom>
              <a:avLst/>
              <a:gdLst/>
              <a:ahLst/>
              <a:cxnLst>
                <a:cxn ang="0">
                  <a:pos x="26" y="12"/>
                </a:cxn>
                <a:cxn ang="0">
                  <a:pos x="0" y="14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26" y="12"/>
                </a:cxn>
              </a:cxnLst>
              <a:rect l="0" t="0" r="r" b="b"/>
              <a:pathLst>
                <a:path w="26" h="14">
                  <a:moveTo>
                    <a:pt x="26" y="12"/>
                  </a:moveTo>
                  <a:lnTo>
                    <a:pt x="0" y="14"/>
                  </a:lnTo>
                  <a:lnTo>
                    <a:pt x="6" y="8"/>
                  </a:lnTo>
                  <a:lnTo>
                    <a:pt x="4" y="0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0" name="Freeform 90"/>
            <p:cNvSpPr>
              <a:spLocks noEditPoints="1"/>
            </p:cNvSpPr>
            <p:nvPr/>
          </p:nvSpPr>
          <p:spPr bwMode="auto">
            <a:xfrm>
              <a:off x="4909" y="3402"/>
              <a:ext cx="102" cy="50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10" y="20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18"/>
                </a:cxn>
                <a:cxn ang="0">
                  <a:pos x="20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2" y="14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28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4" y="18"/>
                  </a:moveTo>
                  <a:lnTo>
                    <a:pt x="10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2" y="26"/>
                  </a:lnTo>
                  <a:lnTo>
                    <a:pt x="36" y="22"/>
                  </a:lnTo>
                  <a:lnTo>
                    <a:pt x="34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2" y="14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28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1" name="Freeform 91"/>
            <p:cNvSpPr>
              <a:spLocks/>
            </p:cNvSpPr>
            <p:nvPr/>
          </p:nvSpPr>
          <p:spPr bwMode="auto">
            <a:xfrm>
              <a:off x="4627" y="3371"/>
              <a:ext cx="661" cy="124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320" y="74"/>
                </a:cxn>
                <a:cxn ang="0">
                  <a:pos x="322" y="74"/>
                </a:cxn>
                <a:cxn ang="0">
                  <a:pos x="324" y="70"/>
                </a:cxn>
                <a:cxn ang="0">
                  <a:pos x="322" y="7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</a:cxnLst>
              <a:rect l="0" t="0" r="r" b="b"/>
              <a:pathLst>
                <a:path w="324" h="74">
                  <a:moveTo>
                    <a:pt x="2" y="4"/>
                  </a:moveTo>
                  <a:lnTo>
                    <a:pt x="320" y="74"/>
                  </a:lnTo>
                  <a:lnTo>
                    <a:pt x="322" y="74"/>
                  </a:lnTo>
                  <a:lnTo>
                    <a:pt x="324" y="70"/>
                  </a:lnTo>
                  <a:lnTo>
                    <a:pt x="322" y="7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2" name="Freeform 92"/>
            <p:cNvSpPr>
              <a:spLocks/>
            </p:cNvSpPr>
            <p:nvPr/>
          </p:nvSpPr>
          <p:spPr bwMode="auto">
            <a:xfrm>
              <a:off x="4937" y="3452"/>
              <a:ext cx="49" cy="26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6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lnTo>
                    <a:pt x="0" y="16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3" name="Freeform 93"/>
            <p:cNvSpPr>
              <a:spLocks noEditPoints="1"/>
            </p:cNvSpPr>
            <p:nvPr/>
          </p:nvSpPr>
          <p:spPr bwMode="auto">
            <a:xfrm>
              <a:off x="4913" y="3435"/>
              <a:ext cx="102" cy="53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6"/>
                </a:cxn>
                <a:cxn ang="0">
                  <a:pos x="14" y="28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18" y="10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2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2"/>
                </a:cxn>
                <a:cxn ang="0">
                  <a:pos x="12" y="30"/>
                </a:cxn>
                <a:cxn ang="0">
                  <a:pos x="36" y="28"/>
                </a:cxn>
                <a:cxn ang="0">
                  <a:pos x="50" y="26"/>
                </a:cxn>
                <a:cxn ang="0">
                  <a:pos x="38" y="18"/>
                </a:cxn>
              </a:cxnLst>
              <a:rect l="0" t="0" r="r" b="b"/>
              <a:pathLst>
                <a:path w="50" h="32">
                  <a:moveTo>
                    <a:pt x="36" y="18"/>
                  </a:moveTo>
                  <a:lnTo>
                    <a:pt x="10" y="20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2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12" y="30"/>
                  </a:lnTo>
                  <a:lnTo>
                    <a:pt x="36" y="28"/>
                  </a:lnTo>
                  <a:lnTo>
                    <a:pt x="50" y="26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4" name="Freeform 94"/>
            <p:cNvSpPr>
              <a:spLocks/>
            </p:cNvSpPr>
            <p:nvPr/>
          </p:nvSpPr>
          <p:spPr bwMode="auto">
            <a:xfrm>
              <a:off x="4640" y="3408"/>
              <a:ext cx="648" cy="12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2"/>
                </a:cxn>
                <a:cxn ang="0">
                  <a:pos x="316" y="72"/>
                </a:cxn>
                <a:cxn ang="0">
                  <a:pos x="318" y="68"/>
                </a:cxn>
                <a:cxn ang="0">
                  <a:pos x="316" y="6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</a:cxnLst>
              <a:rect l="0" t="0" r="r" b="b"/>
              <a:pathLst>
                <a:path w="318" h="72">
                  <a:moveTo>
                    <a:pt x="2" y="6"/>
                  </a:moveTo>
                  <a:lnTo>
                    <a:pt x="314" y="72"/>
                  </a:lnTo>
                  <a:lnTo>
                    <a:pt x="316" y="72"/>
                  </a:lnTo>
                  <a:lnTo>
                    <a:pt x="318" y="68"/>
                  </a:lnTo>
                  <a:lnTo>
                    <a:pt x="316" y="6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5" name="Freeform 95"/>
            <p:cNvSpPr>
              <a:spLocks/>
            </p:cNvSpPr>
            <p:nvPr/>
          </p:nvSpPr>
          <p:spPr bwMode="auto">
            <a:xfrm>
              <a:off x="4937" y="3492"/>
              <a:ext cx="49" cy="23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4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4">
                  <a:moveTo>
                    <a:pt x="24" y="12"/>
                  </a:moveTo>
                  <a:lnTo>
                    <a:pt x="0" y="14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6" name="Freeform 96"/>
            <p:cNvSpPr>
              <a:spLocks noEditPoints="1"/>
            </p:cNvSpPr>
            <p:nvPr/>
          </p:nvSpPr>
          <p:spPr bwMode="auto">
            <a:xfrm>
              <a:off x="4913" y="3475"/>
              <a:ext cx="102" cy="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30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6" y="18"/>
                  </a:moveTo>
                  <a:lnTo>
                    <a:pt x="10" y="20"/>
                  </a:lnTo>
                  <a:lnTo>
                    <a:pt x="12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30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7" name="Freeform 97"/>
            <p:cNvSpPr>
              <a:spLocks/>
            </p:cNvSpPr>
            <p:nvPr/>
          </p:nvSpPr>
          <p:spPr bwMode="auto">
            <a:xfrm>
              <a:off x="4640" y="3448"/>
              <a:ext cx="648" cy="11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0"/>
                </a:cxn>
                <a:cxn ang="0">
                  <a:pos x="316" y="70"/>
                </a:cxn>
                <a:cxn ang="0">
                  <a:pos x="318" y="66"/>
                </a:cxn>
                <a:cxn ang="0">
                  <a:pos x="316" y="6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</a:cxnLst>
              <a:rect l="0" t="0" r="r" b="b"/>
              <a:pathLst>
                <a:path w="318" h="70">
                  <a:moveTo>
                    <a:pt x="2" y="6"/>
                  </a:moveTo>
                  <a:lnTo>
                    <a:pt x="314" y="70"/>
                  </a:lnTo>
                  <a:lnTo>
                    <a:pt x="316" y="70"/>
                  </a:lnTo>
                  <a:lnTo>
                    <a:pt x="318" y="66"/>
                  </a:lnTo>
                  <a:lnTo>
                    <a:pt x="316" y="6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8" name="Freeform 98"/>
            <p:cNvSpPr>
              <a:spLocks/>
            </p:cNvSpPr>
            <p:nvPr/>
          </p:nvSpPr>
          <p:spPr bwMode="auto">
            <a:xfrm>
              <a:off x="3008" y="3385"/>
              <a:ext cx="690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36" y="6"/>
                </a:cxn>
                <a:cxn ang="0">
                  <a:pos x="338" y="6"/>
                </a:cxn>
                <a:cxn ang="0">
                  <a:pos x="336" y="0"/>
                </a:cxn>
                <a:cxn ang="0">
                  <a:pos x="334" y="2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38" h="52">
                  <a:moveTo>
                    <a:pt x="4" y="52"/>
                  </a:moveTo>
                  <a:lnTo>
                    <a:pt x="336" y="6"/>
                  </a:lnTo>
                  <a:lnTo>
                    <a:pt x="338" y="6"/>
                  </a:lnTo>
                  <a:lnTo>
                    <a:pt x="336" y="0"/>
                  </a:lnTo>
                  <a:lnTo>
                    <a:pt x="334" y="2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9" name="Freeform 99"/>
            <p:cNvSpPr>
              <a:spLocks/>
            </p:cNvSpPr>
            <p:nvPr/>
          </p:nvSpPr>
          <p:spPr bwMode="auto">
            <a:xfrm>
              <a:off x="3008" y="3425"/>
              <a:ext cx="698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40" y="6"/>
                </a:cxn>
                <a:cxn ang="0">
                  <a:pos x="342" y="4"/>
                </a:cxn>
                <a:cxn ang="0">
                  <a:pos x="342" y="0"/>
                </a:cxn>
                <a:cxn ang="0">
                  <a:pos x="340" y="0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42" h="52">
                  <a:moveTo>
                    <a:pt x="4" y="52"/>
                  </a:moveTo>
                  <a:lnTo>
                    <a:pt x="340" y="6"/>
                  </a:lnTo>
                  <a:lnTo>
                    <a:pt x="342" y="4"/>
                  </a:lnTo>
                  <a:lnTo>
                    <a:pt x="342" y="0"/>
                  </a:lnTo>
                  <a:lnTo>
                    <a:pt x="340" y="0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0" name="Freeform 100"/>
            <p:cNvSpPr>
              <a:spLocks/>
            </p:cNvSpPr>
            <p:nvPr/>
          </p:nvSpPr>
          <p:spPr bwMode="auto">
            <a:xfrm>
              <a:off x="3008" y="3455"/>
              <a:ext cx="726" cy="97"/>
            </a:xfrm>
            <a:custGeom>
              <a:avLst/>
              <a:gdLst/>
              <a:ahLst/>
              <a:cxnLst>
                <a:cxn ang="0">
                  <a:pos x="4" y="58"/>
                </a:cxn>
                <a:cxn ang="0">
                  <a:pos x="354" y="6"/>
                </a:cxn>
                <a:cxn ang="0">
                  <a:pos x="356" y="6"/>
                </a:cxn>
                <a:cxn ang="0">
                  <a:pos x="356" y="0"/>
                </a:cxn>
                <a:cxn ang="0">
                  <a:pos x="354" y="2"/>
                </a:cxn>
                <a:cxn ang="0">
                  <a:pos x="4" y="52"/>
                </a:cxn>
                <a:cxn ang="0">
                  <a:pos x="0" y="52"/>
                </a:cxn>
                <a:cxn ang="0">
                  <a:pos x="2" y="58"/>
                </a:cxn>
                <a:cxn ang="0">
                  <a:pos x="4" y="58"/>
                </a:cxn>
              </a:cxnLst>
              <a:rect l="0" t="0" r="r" b="b"/>
              <a:pathLst>
                <a:path w="356" h="58">
                  <a:moveTo>
                    <a:pt x="4" y="58"/>
                  </a:moveTo>
                  <a:lnTo>
                    <a:pt x="354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4" y="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2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7" name="Text Box 107"/>
            <p:cNvSpPr txBox="1">
              <a:spLocks noChangeArrowheads="1"/>
            </p:cNvSpPr>
            <p:nvPr/>
          </p:nvSpPr>
          <p:spPr bwMode="auto">
            <a:xfrm>
              <a:off x="3564" y="3654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88" name="Freeform 108"/>
            <p:cNvSpPr>
              <a:spLocks/>
            </p:cNvSpPr>
            <p:nvPr/>
          </p:nvSpPr>
          <p:spPr bwMode="auto">
            <a:xfrm>
              <a:off x="3689" y="3240"/>
              <a:ext cx="955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9" name="Line 109"/>
            <p:cNvSpPr>
              <a:spLocks noChangeShapeType="1"/>
            </p:cNvSpPr>
            <p:nvPr/>
          </p:nvSpPr>
          <p:spPr bwMode="auto">
            <a:xfrm flipV="1">
              <a:off x="4240" y="339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1" name="Line 111"/>
            <p:cNvSpPr>
              <a:spLocks noChangeShapeType="1"/>
            </p:cNvSpPr>
            <p:nvPr/>
          </p:nvSpPr>
          <p:spPr bwMode="auto">
            <a:xfrm flipV="1">
              <a:off x="3980" y="2564"/>
              <a:ext cx="460" cy="2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2" name="Line 112"/>
            <p:cNvSpPr>
              <a:spLocks noChangeShapeType="1"/>
            </p:cNvSpPr>
            <p:nvPr/>
          </p:nvSpPr>
          <p:spPr bwMode="auto">
            <a:xfrm flipV="1">
              <a:off x="4304" y="2832"/>
              <a:ext cx="284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3" name="Oval 113"/>
            <p:cNvSpPr>
              <a:spLocks noChangeArrowheads="1"/>
            </p:cNvSpPr>
            <p:nvPr/>
          </p:nvSpPr>
          <p:spPr bwMode="auto">
            <a:xfrm rot="-2022944">
              <a:off x="4446" y="2486"/>
              <a:ext cx="238" cy="3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4" name="Line 114"/>
            <p:cNvSpPr>
              <a:spLocks noChangeShapeType="1"/>
            </p:cNvSpPr>
            <p:nvPr/>
          </p:nvSpPr>
          <p:spPr bwMode="auto">
            <a:xfrm flipV="1">
              <a:off x="4668" y="2364"/>
              <a:ext cx="352" cy="2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5" name="Text Box 115"/>
            <p:cNvSpPr txBox="1">
              <a:spLocks noChangeArrowheads="1"/>
            </p:cNvSpPr>
            <p:nvPr/>
          </p:nvSpPr>
          <p:spPr bwMode="auto">
            <a:xfrm>
              <a:off x="4544" y="2574"/>
              <a:ext cx="8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DA(z)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96" name="Text Box 116"/>
            <p:cNvSpPr txBox="1">
              <a:spLocks noChangeArrowheads="1"/>
            </p:cNvSpPr>
            <p:nvPr/>
          </p:nvSpPr>
          <p:spPr bwMode="auto">
            <a:xfrm>
              <a:off x="4120" y="2438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z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97" name="Freeform 117"/>
            <p:cNvSpPr>
              <a:spLocks/>
            </p:cNvSpPr>
            <p:nvPr/>
          </p:nvSpPr>
          <p:spPr bwMode="auto">
            <a:xfrm rot="15359376">
              <a:off x="3762" y="3014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8" name="Line 118"/>
            <p:cNvSpPr>
              <a:spLocks noChangeShapeType="1"/>
            </p:cNvSpPr>
            <p:nvPr/>
          </p:nvSpPr>
          <p:spPr bwMode="auto">
            <a:xfrm flipH="1">
              <a:off x="4000" y="2976"/>
              <a:ext cx="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9" name="Line 119"/>
            <p:cNvSpPr>
              <a:spLocks noChangeShapeType="1"/>
            </p:cNvSpPr>
            <p:nvPr/>
          </p:nvSpPr>
          <p:spPr bwMode="auto">
            <a:xfrm>
              <a:off x="3992" y="2808"/>
              <a:ext cx="0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000" name="Freeform 120"/>
            <p:cNvSpPr>
              <a:spLocks/>
            </p:cNvSpPr>
            <p:nvPr/>
          </p:nvSpPr>
          <p:spPr bwMode="auto">
            <a:xfrm rot="6240624" flipH="1">
              <a:off x="4258" y="3006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5" name="Text Box 105"/>
            <p:cNvSpPr txBox="1">
              <a:spLocks noChangeArrowheads="1"/>
            </p:cNvSpPr>
            <p:nvPr/>
          </p:nvSpPr>
          <p:spPr bwMode="auto">
            <a:xfrm>
              <a:off x="3296" y="300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x+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86" name="Text Box 106"/>
            <p:cNvSpPr txBox="1">
              <a:spLocks noChangeArrowheads="1"/>
            </p:cNvSpPr>
            <p:nvPr/>
          </p:nvSpPr>
          <p:spPr bwMode="auto">
            <a:xfrm>
              <a:off x="4408" y="2998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x-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123002" name="Text Box 122"/>
          <p:cNvSpPr txBox="1">
            <a:spLocks noChangeArrowheads="1"/>
          </p:cNvSpPr>
          <p:nvPr/>
        </p:nvSpPr>
        <p:spPr bwMode="auto">
          <a:xfrm>
            <a:off x="644525" y="1190625"/>
            <a:ext cx="42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8D0E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 b="1">
                <a:solidFill>
                  <a:srgbClr val="FF8D0E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*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3005" name="Group 125"/>
          <p:cNvGrpSpPr>
            <a:grpSpLocks/>
          </p:cNvGrpSpPr>
          <p:nvPr/>
        </p:nvGrpSpPr>
        <p:grpSpPr bwMode="auto">
          <a:xfrm>
            <a:off x="4762500" y="1009650"/>
            <a:ext cx="3898900" cy="2508250"/>
            <a:chOff x="3000" y="628"/>
            <a:chExt cx="2456" cy="1580"/>
          </a:xfrm>
        </p:grpSpPr>
        <p:sp>
          <p:nvSpPr>
            <p:cNvPr id="122929" name="Freeform 49"/>
            <p:cNvSpPr>
              <a:spLocks/>
            </p:cNvSpPr>
            <p:nvPr/>
          </p:nvSpPr>
          <p:spPr bwMode="auto">
            <a:xfrm>
              <a:off x="3472" y="725"/>
              <a:ext cx="505" cy="391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4" name="Freeform 54"/>
            <p:cNvSpPr>
              <a:spLocks/>
            </p:cNvSpPr>
            <p:nvPr/>
          </p:nvSpPr>
          <p:spPr bwMode="auto">
            <a:xfrm>
              <a:off x="4921" y="1722"/>
              <a:ext cx="53" cy="24"/>
            </a:xfrm>
            <a:custGeom>
              <a:avLst/>
              <a:gdLst/>
              <a:ahLst/>
              <a:cxnLst>
                <a:cxn ang="0">
                  <a:pos x="26" y="12"/>
                </a:cxn>
                <a:cxn ang="0">
                  <a:pos x="0" y="14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26" y="12"/>
                </a:cxn>
              </a:cxnLst>
              <a:rect l="0" t="0" r="r" b="b"/>
              <a:pathLst>
                <a:path w="26" h="14">
                  <a:moveTo>
                    <a:pt x="26" y="12"/>
                  </a:moveTo>
                  <a:lnTo>
                    <a:pt x="0" y="14"/>
                  </a:lnTo>
                  <a:lnTo>
                    <a:pt x="6" y="8"/>
                  </a:lnTo>
                  <a:lnTo>
                    <a:pt x="4" y="0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5" name="Freeform 55"/>
            <p:cNvSpPr>
              <a:spLocks noEditPoints="1"/>
            </p:cNvSpPr>
            <p:nvPr/>
          </p:nvSpPr>
          <p:spPr bwMode="auto">
            <a:xfrm>
              <a:off x="4901" y="1706"/>
              <a:ext cx="102" cy="50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10" y="20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18"/>
                </a:cxn>
                <a:cxn ang="0">
                  <a:pos x="20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2" y="14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28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4" y="18"/>
                  </a:moveTo>
                  <a:lnTo>
                    <a:pt x="10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2" y="26"/>
                  </a:lnTo>
                  <a:lnTo>
                    <a:pt x="36" y="22"/>
                  </a:lnTo>
                  <a:lnTo>
                    <a:pt x="34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2" y="14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28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6" name="Freeform 56"/>
            <p:cNvSpPr>
              <a:spLocks/>
            </p:cNvSpPr>
            <p:nvPr/>
          </p:nvSpPr>
          <p:spPr bwMode="auto">
            <a:xfrm>
              <a:off x="4619" y="1675"/>
              <a:ext cx="661" cy="124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320" y="74"/>
                </a:cxn>
                <a:cxn ang="0">
                  <a:pos x="322" y="74"/>
                </a:cxn>
                <a:cxn ang="0">
                  <a:pos x="324" y="70"/>
                </a:cxn>
                <a:cxn ang="0">
                  <a:pos x="322" y="7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</a:cxnLst>
              <a:rect l="0" t="0" r="r" b="b"/>
              <a:pathLst>
                <a:path w="324" h="74">
                  <a:moveTo>
                    <a:pt x="2" y="4"/>
                  </a:moveTo>
                  <a:lnTo>
                    <a:pt x="320" y="74"/>
                  </a:lnTo>
                  <a:lnTo>
                    <a:pt x="322" y="74"/>
                  </a:lnTo>
                  <a:lnTo>
                    <a:pt x="324" y="70"/>
                  </a:lnTo>
                  <a:lnTo>
                    <a:pt x="322" y="7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7" name="Freeform 57"/>
            <p:cNvSpPr>
              <a:spLocks/>
            </p:cNvSpPr>
            <p:nvPr/>
          </p:nvSpPr>
          <p:spPr bwMode="auto">
            <a:xfrm>
              <a:off x="4929" y="1756"/>
              <a:ext cx="49" cy="26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6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lnTo>
                    <a:pt x="0" y="16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8" name="Freeform 58"/>
            <p:cNvSpPr>
              <a:spLocks noEditPoints="1"/>
            </p:cNvSpPr>
            <p:nvPr/>
          </p:nvSpPr>
          <p:spPr bwMode="auto">
            <a:xfrm>
              <a:off x="4905" y="1739"/>
              <a:ext cx="102" cy="53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6"/>
                </a:cxn>
                <a:cxn ang="0">
                  <a:pos x="14" y="28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18" y="10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2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2"/>
                </a:cxn>
                <a:cxn ang="0">
                  <a:pos x="12" y="30"/>
                </a:cxn>
                <a:cxn ang="0">
                  <a:pos x="36" y="28"/>
                </a:cxn>
                <a:cxn ang="0">
                  <a:pos x="50" y="26"/>
                </a:cxn>
                <a:cxn ang="0">
                  <a:pos x="38" y="18"/>
                </a:cxn>
              </a:cxnLst>
              <a:rect l="0" t="0" r="r" b="b"/>
              <a:pathLst>
                <a:path w="50" h="32">
                  <a:moveTo>
                    <a:pt x="36" y="18"/>
                  </a:moveTo>
                  <a:lnTo>
                    <a:pt x="10" y="20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2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12" y="30"/>
                  </a:lnTo>
                  <a:lnTo>
                    <a:pt x="36" y="28"/>
                  </a:lnTo>
                  <a:lnTo>
                    <a:pt x="50" y="26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9" name="Freeform 59"/>
            <p:cNvSpPr>
              <a:spLocks/>
            </p:cNvSpPr>
            <p:nvPr/>
          </p:nvSpPr>
          <p:spPr bwMode="auto">
            <a:xfrm>
              <a:off x="4632" y="1712"/>
              <a:ext cx="648" cy="12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2"/>
                </a:cxn>
                <a:cxn ang="0">
                  <a:pos x="316" y="72"/>
                </a:cxn>
                <a:cxn ang="0">
                  <a:pos x="318" y="68"/>
                </a:cxn>
                <a:cxn ang="0">
                  <a:pos x="316" y="6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</a:cxnLst>
              <a:rect l="0" t="0" r="r" b="b"/>
              <a:pathLst>
                <a:path w="318" h="72">
                  <a:moveTo>
                    <a:pt x="2" y="6"/>
                  </a:moveTo>
                  <a:lnTo>
                    <a:pt x="314" y="72"/>
                  </a:lnTo>
                  <a:lnTo>
                    <a:pt x="316" y="72"/>
                  </a:lnTo>
                  <a:lnTo>
                    <a:pt x="318" y="68"/>
                  </a:lnTo>
                  <a:lnTo>
                    <a:pt x="316" y="6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0" name="Freeform 60"/>
            <p:cNvSpPr>
              <a:spLocks/>
            </p:cNvSpPr>
            <p:nvPr/>
          </p:nvSpPr>
          <p:spPr bwMode="auto">
            <a:xfrm>
              <a:off x="4929" y="1796"/>
              <a:ext cx="49" cy="23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4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4">
                  <a:moveTo>
                    <a:pt x="24" y="12"/>
                  </a:moveTo>
                  <a:lnTo>
                    <a:pt x="0" y="14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1" name="Freeform 61"/>
            <p:cNvSpPr>
              <a:spLocks noEditPoints="1"/>
            </p:cNvSpPr>
            <p:nvPr/>
          </p:nvSpPr>
          <p:spPr bwMode="auto">
            <a:xfrm>
              <a:off x="4905" y="1779"/>
              <a:ext cx="102" cy="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30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6" y="18"/>
                  </a:moveTo>
                  <a:lnTo>
                    <a:pt x="10" y="20"/>
                  </a:lnTo>
                  <a:lnTo>
                    <a:pt x="12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30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2" name="Freeform 62"/>
            <p:cNvSpPr>
              <a:spLocks/>
            </p:cNvSpPr>
            <p:nvPr/>
          </p:nvSpPr>
          <p:spPr bwMode="auto">
            <a:xfrm>
              <a:off x="4632" y="1752"/>
              <a:ext cx="648" cy="11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0"/>
                </a:cxn>
                <a:cxn ang="0">
                  <a:pos x="316" y="70"/>
                </a:cxn>
                <a:cxn ang="0">
                  <a:pos x="318" y="66"/>
                </a:cxn>
                <a:cxn ang="0">
                  <a:pos x="316" y="6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</a:cxnLst>
              <a:rect l="0" t="0" r="r" b="b"/>
              <a:pathLst>
                <a:path w="318" h="70">
                  <a:moveTo>
                    <a:pt x="2" y="6"/>
                  </a:moveTo>
                  <a:lnTo>
                    <a:pt x="314" y="70"/>
                  </a:lnTo>
                  <a:lnTo>
                    <a:pt x="316" y="70"/>
                  </a:lnTo>
                  <a:lnTo>
                    <a:pt x="318" y="66"/>
                  </a:lnTo>
                  <a:lnTo>
                    <a:pt x="316" y="6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3" name="Freeform 63"/>
            <p:cNvSpPr>
              <a:spLocks/>
            </p:cNvSpPr>
            <p:nvPr/>
          </p:nvSpPr>
          <p:spPr bwMode="auto">
            <a:xfrm>
              <a:off x="3000" y="1689"/>
              <a:ext cx="690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36" y="6"/>
                </a:cxn>
                <a:cxn ang="0">
                  <a:pos x="338" y="6"/>
                </a:cxn>
                <a:cxn ang="0">
                  <a:pos x="336" y="0"/>
                </a:cxn>
                <a:cxn ang="0">
                  <a:pos x="334" y="2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38" h="52">
                  <a:moveTo>
                    <a:pt x="4" y="52"/>
                  </a:moveTo>
                  <a:lnTo>
                    <a:pt x="336" y="6"/>
                  </a:lnTo>
                  <a:lnTo>
                    <a:pt x="338" y="6"/>
                  </a:lnTo>
                  <a:lnTo>
                    <a:pt x="336" y="0"/>
                  </a:lnTo>
                  <a:lnTo>
                    <a:pt x="334" y="2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4" name="Freeform 64"/>
            <p:cNvSpPr>
              <a:spLocks/>
            </p:cNvSpPr>
            <p:nvPr/>
          </p:nvSpPr>
          <p:spPr bwMode="auto">
            <a:xfrm>
              <a:off x="3000" y="1729"/>
              <a:ext cx="698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40" y="6"/>
                </a:cxn>
                <a:cxn ang="0">
                  <a:pos x="342" y="4"/>
                </a:cxn>
                <a:cxn ang="0">
                  <a:pos x="342" y="0"/>
                </a:cxn>
                <a:cxn ang="0">
                  <a:pos x="340" y="0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42" h="52">
                  <a:moveTo>
                    <a:pt x="4" y="52"/>
                  </a:moveTo>
                  <a:lnTo>
                    <a:pt x="340" y="6"/>
                  </a:lnTo>
                  <a:lnTo>
                    <a:pt x="342" y="4"/>
                  </a:lnTo>
                  <a:lnTo>
                    <a:pt x="342" y="0"/>
                  </a:lnTo>
                  <a:lnTo>
                    <a:pt x="340" y="0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5" name="Freeform 65"/>
            <p:cNvSpPr>
              <a:spLocks/>
            </p:cNvSpPr>
            <p:nvPr/>
          </p:nvSpPr>
          <p:spPr bwMode="auto">
            <a:xfrm>
              <a:off x="3000" y="1759"/>
              <a:ext cx="726" cy="97"/>
            </a:xfrm>
            <a:custGeom>
              <a:avLst/>
              <a:gdLst/>
              <a:ahLst/>
              <a:cxnLst>
                <a:cxn ang="0">
                  <a:pos x="4" y="58"/>
                </a:cxn>
                <a:cxn ang="0">
                  <a:pos x="354" y="6"/>
                </a:cxn>
                <a:cxn ang="0">
                  <a:pos x="356" y="6"/>
                </a:cxn>
                <a:cxn ang="0">
                  <a:pos x="356" y="0"/>
                </a:cxn>
                <a:cxn ang="0">
                  <a:pos x="354" y="2"/>
                </a:cxn>
                <a:cxn ang="0">
                  <a:pos x="4" y="52"/>
                </a:cxn>
                <a:cxn ang="0">
                  <a:pos x="0" y="52"/>
                </a:cxn>
                <a:cxn ang="0">
                  <a:pos x="2" y="58"/>
                </a:cxn>
                <a:cxn ang="0">
                  <a:pos x="4" y="58"/>
                </a:cxn>
              </a:cxnLst>
              <a:rect l="0" t="0" r="r" b="b"/>
              <a:pathLst>
                <a:path w="356" h="58">
                  <a:moveTo>
                    <a:pt x="4" y="58"/>
                  </a:moveTo>
                  <a:lnTo>
                    <a:pt x="354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4" y="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2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6" name="Freeform 66"/>
            <p:cNvSpPr>
              <a:spLocks noEditPoints="1"/>
            </p:cNvSpPr>
            <p:nvPr/>
          </p:nvSpPr>
          <p:spPr bwMode="auto">
            <a:xfrm>
              <a:off x="3928" y="1373"/>
              <a:ext cx="41" cy="84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20" y="40"/>
                </a:cxn>
                <a:cxn ang="0">
                  <a:pos x="24" y="40"/>
                </a:cxn>
                <a:cxn ang="0">
                  <a:pos x="28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6" y="30"/>
                </a:cxn>
                <a:cxn ang="0">
                  <a:pos x="8" y="32"/>
                </a:cxn>
                <a:cxn ang="0">
                  <a:pos x="10" y="36"/>
                </a:cxn>
                <a:cxn ang="0">
                  <a:pos x="14" y="38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18" y="16"/>
                </a:cxn>
                <a:cxn ang="0">
                  <a:pos x="18" y="12"/>
                </a:cxn>
                <a:cxn ang="0">
                  <a:pos x="6" y="34"/>
                </a:cxn>
                <a:cxn ang="0">
                  <a:pos x="0" y="44"/>
                </a:cxn>
                <a:cxn ang="0">
                  <a:pos x="10" y="40"/>
                </a:cxn>
                <a:cxn ang="0">
                  <a:pos x="18" y="38"/>
                </a:cxn>
                <a:cxn ang="0">
                  <a:pos x="18" y="34"/>
                </a:cxn>
                <a:cxn ang="0">
                  <a:pos x="14" y="38"/>
                </a:cxn>
                <a:cxn ang="0">
                  <a:pos x="22" y="44"/>
                </a:cxn>
                <a:cxn ang="0">
                  <a:pos x="30" y="50"/>
                </a:cxn>
                <a:cxn ang="0">
                  <a:pos x="28" y="40"/>
                </a:cxn>
                <a:cxn ang="0">
                  <a:pos x="26" y="14"/>
                </a:cxn>
                <a:cxn ang="0">
                  <a:pos x="26" y="0"/>
                </a:cxn>
                <a:cxn ang="0">
                  <a:pos x="18" y="12"/>
                </a:cxn>
              </a:cxnLst>
              <a:rect l="0" t="0" r="r" b="b"/>
              <a:pathLst>
                <a:path w="30" h="50">
                  <a:moveTo>
                    <a:pt x="18" y="16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8" y="36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6" y="30"/>
                  </a:lnTo>
                  <a:lnTo>
                    <a:pt x="8" y="32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18" y="16"/>
                  </a:lnTo>
                  <a:close/>
                  <a:moveTo>
                    <a:pt x="18" y="12"/>
                  </a:moveTo>
                  <a:lnTo>
                    <a:pt x="6" y="34"/>
                  </a:lnTo>
                  <a:lnTo>
                    <a:pt x="0" y="44"/>
                  </a:lnTo>
                  <a:lnTo>
                    <a:pt x="10" y="40"/>
                  </a:lnTo>
                  <a:lnTo>
                    <a:pt x="18" y="38"/>
                  </a:lnTo>
                  <a:lnTo>
                    <a:pt x="18" y="34"/>
                  </a:lnTo>
                  <a:lnTo>
                    <a:pt x="14" y="38"/>
                  </a:lnTo>
                  <a:lnTo>
                    <a:pt x="22" y="44"/>
                  </a:lnTo>
                  <a:lnTo>
                    <a:pt x="30" y="50"/>
                  </a:lnTo>
                  <a:lnTo>
                    <a:pt x="28" y="40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7" name="Freeform 67"/>
            <p:cNvSpPr>
              <a:spLocks/>
            </p:cNvSpPr>
            <p:nvPr/>
          </p:nvSpPr>
          <p:spPr bwMode="auto">
            <a:xfrm>
              <a:off x="3907" y="1242"/>
              <a:ext cx="88" cy="370"/>
            </a:xfrm>
            <a:custGeom>
              <a:avLst/>
              <a:gdLst/>
              <a:ahLst/>
              <a:cxnLst>
                <a:cxn ang="0">
                  <a:pos x="6" y="222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54" y="0"/>
                </a:cxn>
                <a:cxn ang="0">
                  <a:pos x="52" y="2"/>
                </a:cxn>
                <a:cxn ang="0">
                  <a:pos x="2" y="222"/>
                </a:cxn>
                <a:cxn ang="0">
                  <a:pos x="0" y="224"/>
                </a:cxn>
                <a:cxn ang="0">
                  <a:pos x="6" y="224"/>
                </a:cxn>
                <a:cxn ang="0">
                  <a:pos x="6" y="222"/>
                </a:cxn>
              </a:cxnLst>
              <a:rect l="0" t="0" r="r" b="b"/>
              <a:pathLst>
                <a:path w="58" h="224">
                  <a:moveTo>
                    <a:pt x="6" y="222"/>
                  </a:moveTo>
                  <a:lnTo>
                    <a:pt x="58" y="4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2" y="222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9" name="Freeform 69"/>
            <p:cNvSpPr>
              <a:spLocks noEditPoints="1"/>
            </p:cNvSpPr>
            <p:nvPr/>
          </p:nvSpPr>
          <p:spPr bwMode="auto">
            <a:xfrm>
              <a:off x="4369" y="1408"/>
              <a:ext cx="65" cy="84"/>
            </a:xfrm>
            <a:custGeom>
              <a:avLst/>
              <a:gdLst/>
              <a:ahLst/>
              <a:cxnLst>
                <a:cxn ang="0">
                  <a:pos x="26" y="34"/>
                </a:cxn>
                <a:cxn ang="0">
                  <a:pos x="14" y="12"/>
                </a:cxn>
                <a:cxn ang="0">
                  <a:pos x="10" y="14"/>
                </a:cxn>
                <a:cxn ang="0">
                  <a:pos x="10" y="20"/>
                </a:cxn>
                <a:cxn ang="0">
                  <a:pos x="18" y="22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8" y="14"/>
                </a:cxn>
                <a:cxn ang="0">
                  <a:pos x="26" y="12"/>
                </a:cxn>
                <a:cxn ang="0">
                  <a:pos x="20" y="10"/>
                </a:cxn>
                <a:cxn ang="0">
                  <a:pos x="18" y="36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8" y="36"/>
                </a:cxn>
                <a:cxn ang="0">
                  <a:pos x="30" y="12"/>
                </a:cxn>
                <a:cxn ang="0">
                  <a:pos x="32" y="0"/>
                </a:cxn>
                <a:cxn ang="0">
                  <a:pos x="22" y="8"/>
                </a:cxn>
                <a:cxn ang="0">
                  <a:pos x="16" y="14"/>
                </a:cxn>
                <a:cxn ang="0">
                  <a:pos x="18" y="16"/>
                </a:cxn>
                <a:cxn ang="0">
                  <a:pos x="20" y="12"/>
                </a:cxn>
                <a:cxn ang="0">
                  <a:pos x="12" y="10"/>
                </a:cxn>
                <a:cxn ang="0">
                  <a:pos x="0" y="8"/>
                </a:cxn>
                <a:cxn ang="0">
                  <a:pos x="6" y="18"/>
                </a:cxn>
                <a:cxn ang="0">
                  <a:pos x="18" y="38"/>
                </a:cxn>
                <a:cxn ang="0">
                  <a:pos x="26" y="50"/>
                </a:cxn>
                <a:cxn ang="0">
                  <a:pos x="28" y="36"/>
                </a:cxn>
              </a:cxnLst>
              <a:rect l="0" t="0" r="r" b="b"/>
              <a:pathLst>
                <a:path w="32" h="50">
                  <a:moveTo>
                    <a:pt x="26" y="34"/>
                  </a:moveTo>
                  <a:lnTo>
                    <a:pt x="14" y="12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0" y="10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close/>
                  <a:moveTo>
                    <a:pt x="28" y="36"/>
                  </a:moveTo>
                  <a:lnTo>
                    <a:pt x="30" y="12"/>
                  </a:lnTo>
                  <a:lnTo>
                    <a:pt x="32" y="0"/>
                  </a:lnTo>
                  <a:lnTo>
                    <a:pt x="22" y="8"/>
                  </a:lnTo>
                  <a:lnTo>
                    <a:pt x="16" y="14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12" y="10"/>
                  </a:lnTo>
                  <a:lnTo>
                    <a:pt x="0" y="8"/>
                  </a:lnTo>
                  <a:lnTo>
                    <a:pt x="6" y="18"/>
                  </a:lnTo>
                  <a:lnTo>
                    <a:pt x="18" y="38"/>
                  </a:lnTo>
                  <a:lnTo>
                    <a:pt x="26" y="50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0" name="Freeform 70"/>
            <p:cNvSpPr>
              <a:spLocks/>
            </p:cNvSpPr>
            <p:nvPr/>
          </p:nvSpPr>
          <p:spPr bwMode="auto">
            <a:xfrm>
              <a:off x="4349" y="1238"/>
              <a:ext cx="126" cy="42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1" name="Text Box 71"/>
            <p:cNvSpPr txBox="1">
              <a:spLocks noChangeArrowheads="1"/>
            </p:cNvSpPr>
            <p:nvPr/>
          </p:nvSpPr>
          <p:spPr bwMode="auto">
            <a:xfrm>
              <a:off x="3376" y="128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x+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2" name="Text Box 72"/>
            <p:cNvSpPr txBox="1">
              <a:spLocks noChangeArrowheads="1"/>
            </p:cNvSpPr>
            <p:nvPr/>
          </p:nvSpPr>
          <p:spPr bwMode="auto">
            <a:xfrm>
              <a:off x="4376" y="125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x-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4" name="Text Box 74"/>
            <p:cNvSpPr txBox="1">
              <a:spLocks noChangeArrowheads="1"/>
            </p:cNvSpPr>
            <p:nvPr/>
          </p:nvSpPr>
          <p:spPr bwMode="auto">
            <a:xfrm>
              <a:off x="3556" y="1958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5" name="Freeform 75"/>
            <p:cNvSpPr>
              <a:spLocks/>
            </p:cNvSpPr>
            <p:nvPr/>
          </p:nvSpPr>
          <p:spPr bwMode="auto">
            <a:xfrm>
              <a:off x="3681" y="1544"/>
              <a:ext cx="955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6" name="Line 76"/>
            <p:cNvSpPr>
              <a:spLocks noChangeShapeType="1"/>
            </p:cNvSpPr>
            <p:nvPr/>
          </p:nvSpPr>
          <p:spPr bwMode="auto">
            <a:xfrm flipV="1">
              <a:off x="4232" y="1694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8" name="Freeform 78"/>
            <p:cNvSpPr>
              <a:spLocks/>
            </p:cNvSpPr>
            <p:nvPr/>
          </p:nvSpPr>
          <p:spPr bwMode="auto">
            <a:xfrm rot="18667311">
              <a:off x="4042" y="1126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9" name="Line 79"/>
            <p:cNvSpPr>
              <a:spLocks noChangeShapeType="1"/>
            </p:cNvSpPr>
            <p:nvPr/>
          </p:nvSpPr>
          <p:spPr bwMode="auto">
            <a:xfrm flipV="1">
              <a:off x="3980" y="828"/>
              <a:ext cx="516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0" name="Line 80"/>
            <p:cNvSpPr>
              <a:spLocks noChangeShapeType="1"/>
            </p:cNvSpPr>
            <p:nvPr/>
          </p:nvSpPr>
          <p:spPr bwMode="auto">
            <a:xfrm flipV="1">
              <a:off x="4360" y="1096"/>
              <a:ext cx="284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1" name="Oval 81"/>
            <p:cNvSpPr>
              <a:spLocks noChangeArrowheads="1"/>
            </p:cNvSpPr>
            <p:nvPr/>
          </p:nvSpPr>
          <p:spPr bwMode="auto">
            <a:xfrm rot="-2022944">
              <a:off x="4502" y="750"/>
              <a:ext cx="238" cy="3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2" name="Line 82"/>
            <p:cNvSpPr>
              <a:spLocks noChangeShapeType="1"/>
            </p:cNvSpPr>
            <p:nvPr/>
          </p:nvSpPr>
          <p:spPr bwMode="auto">
            <a:xfrm flipV="1">
              <a:off x="4724" y="628"/>
              <a:ext cx="352" cy="2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3" name="Text Box 83"/>
            <p:cNvSpPr txBox="1">
              <a:spLocks noChangeArrowheads="1"/>
            </p:cNvSpPr>
            <p:nvPr/>
          </p:nvSpPr>
          <p:spPr bwMode="auto">
            <a:xfrm>
              <a:off x="4600" y="838"/>
              <a:ext cx="8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DA(z)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64" name="Text Box 84"/>
            <p:cNvSpPr txBox="1">
              <a:spLocks noChangeArrowheads="1"/>
            </p:cNvSpPr>
            <p:nvPr/>
          </p:nvSpPr>
          <p:spPr bwMode="auto">
            <a:xfrm>
              <a:off x="4176" y="702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z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004" name="Line 124"/>
            <p:cNvSpPr>
              <a:spLocks noChangeShapeType="1"/>
            </p:cNvSpPr>
            <p:nvPr/>
          </p:nvSpPr>
          <p:spPr bwMode="auto">
            <a:xfrm flipV="1">
              <a:off x="3984" y="1096"/>
              <a:ext cx="0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Semi Universal behavior of exclusive reactions </a:t>
            </a:r>
            <a:br>
              <a:rPr lang="en-US" dirty="0" smtClean="0"/>
            </a:br>
            <a:r>
              <a:rPr lang="en-US" dirty="0" smtClean="0"/>
              <a:t>at high W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00200"/>
            <a:ext cx="437726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Two views:</a:t>
            </a:r>
          </a:p>
          <a:p>
            <a:pPr lvl="1"/>
            <a:r>
              <a:rPr lang="en-US" dirty="0" smtClean="0"/>
              <a:t>Extracting leading twist information is hopeless for Q</a:t>
            </a:r>
            <a:r>
              <a:rPr lang="en-US" baseline="30000" dirty="0" smtClean="0"/>
              <a:t>2</a:t>
            </a:r>
            <a:r>
              <a:rPr lang="en-US" dirty="0" smtClean="0"/>
              <a:t>+q’</a:t>
            </a:r>
            <a:r>
              <a:rPr lang="en-US" baseline="30000" dirty="0" smtClean="0"/>
              <a:t>2</a:t>
            </a:r>
            <a:r>
              <a:rPr lang="en-US" dirty="0" smtClean="0"/>
              <a:t>&lt;10 GeV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err="1" smtClean="0"/>
              <a:t>Perturbative</a:t>
            </a:r>
            <a:r>
              <a:rPr lang="en-US" dirty="0" smtClean="0"/>
              <a:t> </a:t>
            </a:r>
            <a:r>
              <a:rPr lang="en-US" i="1" dirty="0" smtClean="0"/>
              <a:t>t</a:t>
            </a:r>
            <a:r>
              <a:rPr lang="en-US" dirty="0" smtClean="0"/>
              <a:t>-channel exchange even for modest 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but convolution of finite size of nucleon and probe.</a:t>
            </a:r>
          </a:p>
          <a:p>
            <a:r>
              <a:rPr lang="en-US" dirty="0" smtClean="0"/>
              <a:t>HERA data: fitted from gluon </a:t>
            </a:r>
            <a:r>
              <a:rPr lang="en-US" dirty="0" err="1" smtClean="0"/>
              <a:t>pdf</a:t>
            </a:r>
            <a:r>
              <a:rPr lang="en-US" dirty="0" smtClean="0"/>
              <a:t> at scale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 &lt;&lt;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dirty="0"/>
          </a:p>
          <a:p>
            <a:pPr lvl="1"/>
            <a:r>
              <a:rPr lang="en-US" dirty="0" smtClean="0"/>
              <a:t>Finite transverse spatial size </a:t>
            </a:r>
            <a:r>
              <a:rPr lang="en-US" i="1" dirty="0" smtClean="0"/>
              <a:t>b≈1/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of 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  <a:sym typeface="Wingdings"/>
              </a:rPr>
              <a:t>V</a:t>
            </a:r>
            <a:r>
              <a:rPr lang="en-US" dirty="0" smtClean="0">
                <a:cs typeface="Symbol" charset="2"/>
                <a:sym typeface="Wingdings"/>
              </a:rPr>
              <a:t> amplitude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0365" y="6289488"/>
            <a:ext cx="186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GWolf</a:t>
            </a:r>
            <a:r>
              <a:rPr lang="en-US" dirty="0" smtClean="0"/>
              <a:t>  0907.1217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CHyde</a:t>
            </a:r>
            <a:r>
              <a:rPr lang="en-US" dirty="0" smtClean="0"/>
              <a:t>, ECT* QCD-Spin2014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GWolf-Fig29-HERA-Diffraction-0907.1217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65" y="1788044"/>
            <a:ext cx="4118492" cy="40377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9821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Mesons at 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699" y="1066800"/>
            <a:ext cx="8326967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/>
              <a:t>Deep </a:t>
            </a:r>
            <a:r>
              <a:rPr lang="en-US" sz="3600" dirty="0" smtClean="0">
                <a:latin typeface="Symbol" charset="2"/>
                <a:cs typeface="Symbol" charset="2"/>
              </a:rPr>
              <a:t>r</a:t>
            </a:r>
          </a:p>
          <a:p>
            <a:pPr lvl="1"/>
            <a:r>
              <a:rPr lang="en-US" dirty="0" smtClean="0">
                <a:cs typeface="Symbol" charset="2"/>
              </a:rPr>
              <a:t>SCHC observed at 20% level</a:t>
            </a:r>
          </a:p>
          <a:p>
            <a:pPr lvl="1"/>
            <a:r>
              <a:rPr lang="en-US" dirty="0" smtClean="0">
                <a:cs typeface="Symbol" charset="2"/>
              </a:rPr>
              <a:t>Anomalous rise in </a:t>
            </a:r>
            <a:r>
              <a:rPr lang="en-US" dirty="0" err="1" smtClean="0">
                <a:cs typeface="Symbol" charset="2"/>
              </a:rPr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dirty="0" smtClean="0">
                <a:cs typeface="Symbol" charset="2"/>
              </a:rPr>
              <a:t> at low W</a:t>
            </a:r>
          </a:p>
          <a:p>
            <a:r>
              <a:rPr lang="en-US" sz="3600" dirty="0" smtClean="0">
                <a:cs typeface="Symbol" charset="2"/>
              </a:rPr>
              <a:t>Deep </a:t>
            </a:r>
            <a:r>
              <a:rPr lang="en-US" sz="3600" dirty="0" smtClean="0">
                <a:latin typeface="Symbol" charset="2"/>
                <a:cs typeface="Symbol" charset="2"/>
              </a:rPr>
              <a:t>w</a:t>
            </a:r>
          </a:p>
          <a:p>
            <a:pPr lvl="1"/>
            <a:r>
              <a:rPr lang="en-US" dirty="0" smtClean="0">
                <a:cs typeface="Symbol" charset="2"/>
              </a:rPr>
              <a:t>SCHC strongly violated in CLAS data</a:t>
            </a:r>
          </a:p>
          <a:p>
            <a:pPr lvl="1"/>
            <a:r>
              <a:rPr lang="en-US" dirty="0" smtClean="0">
                <a:cs typeface="Symbol" charset="2"/>
              </a:rPr>
              <a:t>No (??) SCHC tests from HERMES or HERA.</a:t>
            </a:r>
          </a:p>
          <a:p>
            <a:r>
              <a:rPr lang="en-US" sz="3600" dirty="0" smtClean="0">
                <a:cs typeface="Symbol" charset="2"/>
              </a:rPr>
              <a:t>Deep </a:t>
            </a:r>
            <a:r>
              <a:rPr lang="en-US" sz="3600" dirty="0" smtClean="0">
                <a:latin typeface="Symbol" charset="2"/>
                <a:cs typeface="Symbol" charset="2"/>
              </a:rPr>
              <a:t>f</a:t>
            </a:r>
          </a:p>
          <a:p>
            <a:pPr lvl="1"/>
            <a:r>
              <a:rPr lang="en-US" dirty="0" smtClean="0">
                <a:cs typeface="Symbol" charset="2"/>
              </a:rPr>
              <a:t>SHCH validated</a:t>
            </a:r>
          </a:p>
          <a:p>
            <a:pPr lvl="1"/>
            <a:r>
              <a:rPr lang="en-US" dirty="0" smtClean="0">
                <a:cs typeface="Symbol" charset="2"/>
              </a:rPr>
              <a:t>Model of </a:t>
            </a:r>
            <a:r>
              <a:rPr lang="en-US" dirty="0" err="1" smtClean="0">
                <a:cs typeface="Symbol" charset="2"/>
              </a:rPr>
              <a:t>P.Kroll</a:t>
            </a:r>
            <a:r>
              <a:rPr lang="en-US" dirty="0" smtClean="0">
                <a:cs typeface="Symbol" charset="2"/>
              </a:rPr>
              <a:t> &amp; </a:t>
            </a:r>
            <a:r>
              <a:rPr lang="en-US" dirty="0" err="1" smtClean="0">
                <a:cs typeface="Symbol" charset="2"/>
              </a:rPr>
              <a:t>S.Goloskokov</a:t>
            </a:r>
            <a:r>
              <a:rPr lang="en-US" dirty="0" smtClean="0">
                <a:cs typeface="Symbol" charset="2"/>
              </a:rPr>
              <a:t> </a:t>
            </a:r>
          </a:p>
          <a:p>
            <a:pPr lvl="2"/>
            <a:r>
              <a:rPr lang="en-US" dirty="0">
                <a:cs typeface="Symbol" charset="2"/>
              </a:rPr>
              <a:t>(</a:t>
            </a:r>
            <a:r>
              <a:rPr lang="tr-TR" dirty="0" err="1"/>
              <a:t>Eur.Phys.J</a:t>
            </a:r>
            <a:r>
              <a:rPr lang="tr-TR" dirty="0"/>
              <a:t>. C53 (2008) 367-384)</a:t>
            </a:r>
            <a:r>
              <a:rPr lang="tr-TR" b="1" dirty="0"/>
              <a:t> </a:t>
            </a:r>
            <a:r>
              <a:rPr lang="tr-TR" b="1" dirty="0" smtClean="0"/>
              <a:t> </a:t>
            </a:r>
            <a:r>
              <a:rPr lang="en-US" dirty="0" smtClean="0">
                <a:cs typeface="Symbol" charset="2"/>
              </a:rPr>
              <a:t>Consistent with world data set</a:t>
            </a:r>
          </a:p>
          <a:p>
            <a:pPr lvl="2"/>
            <a:r>
              <a:rPr lang="en-US" dirty="0" err="1" smtClean="0">
                <a:cs typeface="Symbol" charset="2"/>
              </a:rPr>
              <a:t>Perturbative</a:t>
            </a:r>
            <a:r>
              <a:rPr lang="en-US" dirty="0" smtClean="0">
                <a:cs typeface="Symbol" charset="2"/>
              </a:rPr>
              <a:t> </a:t>
            </a:r>
            <a:r>
              <a:rPr lang="en-US" i="1" dirty="0" smtClean="0">
                <a:cs typeface="Symbol" charset="2"/>
              </a:rPr>
              <a:t>t-</a:t>
            </a:r>
            <a:r>
              <a:rPr lang="en-US" dirty="0" smtClean="0">
                <a:cs typeface="Symbol" charset="2"/>
              </a:rPr>
              <a:t>channel exchange (2</a:t>
            </a:r>
            <a:r>
              <a:rPr lang="en-US" i="1" dirty="0" smtClean="0">
                <a:cs typeface="Symbol" charset="2"/>
              </a:rPr>
              <a:t>gluons</a:t>
            </a:r>
            <a:r>
              <a:rPr lang="en-US" dirty="0" smtClean="0">
                <a:cs typeface="Symbol" charset="2"/>
              </a:rPr>
              <a:t>), but factor of 10 suppression relative to co-linear factorization from finite size (</a:t>
            </a:r>
            <a:r>
              <a:rPr lang="en-US" dirty="0" err="1" smtClean="0">
                <a:cs typeface="Symbol" charset="2"/>
              </a:rPr>
              <a:t>Sudakov</a:t>
            </a:r>
            <a:r>
              <a:rPr lang="en-US" dirty="0" smtClean="0">
                <a:cs typeface="Symbol" charset="2"/>
              </a:rPr>
              <a:t>) effects in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transition amplitude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 Deep rho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 descr="dis2011-eg1DVCS-Page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57300"/>
            <a:ext cx="4000500" cy="28321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800" dirty="0" smtClean="0"/>
              <a:t>Q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≈2 GeV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CLAS, </a:t>
            </a:r>
            <a:r>
              <a:rPr lang="en-US" sz="2400" dirty="0" smtClean="0">
                <a:solidFill>
                  <a:srgbClr val="000090"/>
                </a:solidFill>
              </a:rPr>
              <a:t>HERMES, </a:t>
            </a:r>
            <a:r>
              <a:rPr lang="en-US" sz="2400" dirty="0" smtClean="0"/>
              <a:t>HERA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Model of </a:t>
            </a:r>
            <a:r>
              <a:rPr lang="en-US" sz="2800" dirty="0" err="1" smtClean="0"/>
              <a:t>S.Goloskokov</a:t>
            </a:r>
            <a:r>
              <a:rPr lang="en-US" sz="2800" dirty="0" smtClean="0"/>
              <a:t> and P. Kroll</a:t>
            </a:r>
          </a:p>
          <a:p>
            <a:pPr lvl="1"/>
            <a:r>
              <a:rPr lang="en-US" sz="2400" dirty="0" smtClean="0"/>
              <a:t>Finite size effects at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*</a:t>
            </a:r>
            <a:r>
              <a:rPr lang="en-US" sz="2400" dirty="0">
                <a:cs typeface="Symbol" charset="2"/>
                <a:sym typeface="Wingdings"/>
              </a:rPr>
              <a:t>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f </a:t>
            </a:r>
            <a:r>
              <a:rPr lang="en-US" sz="2400" dirty="0" smtClean="0">
                <a:cs typeface="Symbol" charset="2"/>
                <a:sym typeface="Wingdings"/>
              </a:rPr>
              <a:t>vertex </a:t>
            </a:r>
            <a:endParaRPr lang="en-US" sz="2400" dirty="0"/>
          </a:p>
        </p:txBody>
      </p:sp>
      <p:pic>
        <p:nvPicPr>
          <p:cNvPr id="4" name="Picture 3" descr="SGoloskokovPKrollEPJC50-Fig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4089400"/>
            <a:ext cx="3582894" cy="2768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figure15b_p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37159"/>
            <a:ext cx="4654549" cy="406466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5080000" y="5232400"/>
            <a:ext cx="2817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GeV Experiment in Hall </a:t>
            </a:r>
            <a:r>
              <a:rPr lang="en-US" dirty="0"/>
              <a:t>B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 in Halls B and 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1750"/>
            <a:ext cx="9093200" cy="679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3987" y="2685871"/>
            <a:ext cx="1864613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Accelerator</a:t>
            </a:r>
            <a:br>
              <a:rPr lang="en-US" dirty="0" smtClean="0"/>
            </a:br>
            <a:r>
              <a:rPr lang="en-US" dirty="0" smtClean="0"/>
              <a:t>≈ done</a:t>
            </a:r>
          </a:p>
          <a:p>
            <a:r>
              <a:rPr lang="en-US" dirty="0" smtClean="0"/>
              <a:t>≈ operational</a:t>
            </a:r>
          </a:p>
          <a:p>
            <a:r>
              <a:rPr lang="en-US" dirty="0" smtClean="0"/>
              <a:t>CD4A Spring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5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71351"/>
            <a:ext cx="8784976" cy="562074"/>
          </a:xfrm>
        </p:spPr>
        <p:txBody>
          <a:bodyPr>
            <a:noAutofit/>
          </a:bodyPr>
          <a:lstStyle/>
          <a:p>
            <a:r>
              <a:rPr lang="en-US" sz="2800" dirty="0"/>
              <a:t>Bethe-</a:t>
            </a:r>
            <a:r>
              <a:rPr lang="en-US" sz="2800" dirty="0" smtClean="0"/>
              <a:t>Heitler (BH) </a:t>
            </a:r>
            <a:r>
              <a:rPr lang="en-US" sz="2800" dirty="0"/>
              <a:t>and Virtual Compton </a:t>
            </a:r>
            <a:r>
              <a:rPr lang="en-US" sz="2800" dirty="0" smtClean="0"/>
              <a:t>Scattering (VCS)</a:t>
            </a:r>
            <a:endParaRPr lang="en-US" sz="28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5308600"/>
            <a:ext cx="7683500" cy="927100"/>
          </a:xfrm>
        </p:spPr>
        <p:txBody>
          <a:bodyPr/>
          <a:lstStyle/>
          <a:p>
            <a:r>
              <a:rPr lang="en-US" sz="2400"/>
              <a:t>BH-DVCS interference</a:t>
            </a:r>
          </a:p>
          <a:p>
            <a:pPr marL="819150" lvl="1"/>
            <a:r>
              <a:rPr lang="en-US" sz="2000"/>
              <a:t>Access to DVCS amplitude, linear in GPDs</a:t>
            </a:r>
            <a:endParaRPr lang="en-US"/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191220" y="638969"/>
            <a:ext cx="1652588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 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</a:t>
            </a:r>
            <a:r>
              <a:rPr lang="en-US" sz="2400" i="1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 </a:t>
            </a:r>
            <a:r>
              <a:rPr lang="en-US" sz="2400" i="1" dirty="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g</a:t>
            </a:r>
          </a:p>
        </p:txBody>
      </p:sp>
      <p:grpSp>
        <p:nvGrpSpPr>
          <p:cNvPr id="124129" name="Group 225"/>
          <p:cNvGrpSpPr>
            <a:grpSpLocks/>
          </p:cNvGrpSpPr>
          <p:nvPr/>
        </p:nvGrpSpPr>
        <p:grpSpPr bwMode="auto">
          <a:xfrm>
            <a:off x="907355" y="1927894"/>
            <a:ext cx="2860675" cy="1568451"/>
            <a:chOff x="218" y="798"/>
            <a:chExt cx="1802" cy="988"/>
          </a:xfrm>
        </p:grpSpPr>
        <p:sp>
          <p:nvSpPr>
            <p:cNvPr id="123910" name="Line 6"/>
            <p:cNvSpPr>
              <a:spLocks noChangeShapeType="1"/>
            </p:cNvSpPr>
            <p:nvPr/>
          </p:nvSpPr>
          <p:spPr bwMode="auto">
            <a:xfrm flipV="1">
              <a:off x="1162" y="1029"/>
              <a:ext cx="400" cy="20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11" name="Freeform 7"/>
            <p:cNvSpPr>
              <a:spLocks/>
            </p:cNvSpPr>
            <p:nvPr/>
          </p:nvSpPr>
          <p:spPr bwMode="auto">
            <a:xfrm rot="19066066">
              <a:off x="1238" y="113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3957" name="Group 53"/>
            <p:cNvGrpSpPr>
              <a:grpSpLocks/>
            </p:cNvGrpSpPr>
            <p:nvPr/>
          </p:nvGrpSpPr>
          <p:grpSpPr bwMode="auto">
            <a:xfrm>
              <a:off x="1158" y="1361"/>
              <a:ext cx="461" cy="158"/>
              <a:chOff x="1830" y="1505"/>
              <a:chExt cx="661" cy="158"/>
            </a:xfrm>
          </p:grpSpPr>
          <p:sp>
            <p:nvSpPr>
              <p:cNvPr id="123912" name="Freeform 8"/>
              <p:cNvSpPr>
                <a:spLocks/>
              </p:cNvSpPr>
              <p:nvPr/>
            </p:nvSpPr>
            <p:spPr bwMode="auto">
              <a:xfrm>
                <a:off x="2132" y="1552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3" name="Freeform 9"/>
              <p:cNvSpPr>
                <a:spLocks noEditPoints="1"/>
              </p:cNvSpPr>
              <p:nvPr/>
            </p:nvSpPr>
            <p:spPr bwMode="auto">
              <a:xfrm>
                <a:off x="2112" y="1536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4" name="Freeform 10"/>
              <p:cNvSpPr>
                <a:spLocks/>
              </p:cNvSpPr>
              <p:nvPr/>
            </p:nvSpPr>
            <p:spPr bwMode="auto">
              <a:xfrm>
                <a:off x="1830" y="1505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/>
            </p:nvSpPr>
            <p:spPr bwMode="auto">
              <a:xfrm>
                <a:off x="2140" y="1586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6" name="Freeform 12"/>
              <p:cNvSpPr>
                <a:spLocks noEditPoints="1"/>
              </p:cNvSpPr>
              <p:nvPr/>
            </p:nvSpPr>
            <p:spPr bwMode="auto">
              <a:xfrm>
                <a:off x="2116" y="1569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/>
            </p:nvSpPr>
            <p:spPr bwMode="auto">
              <a:xfrm>
                <a:off x="1843" y="1542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3956" name="Group 52"/>
            <p:cNvGrpSpPr>
              <a:grpSpLocks/>
            </p:cNvGrpSpPr>
            <p:nvPr/>
          </p:nvGrpSpPr>
          <p:grpSpPr bwMode="auto">
            <a:xfrm>
              <a:off x="218" y="1343"/>
              <a:ext cx="458" cy="127"/>
              <a:chOff x="498" y="1487"/>
              <a:chExt cx="698" cy="127"/>
            </a:xfrm>
          </p:grpSpPr>
          <p:sp>
            <p:nvSpPr>
              <p:cNvPr id="123918" name="Freeform 14"/>
              <p:cNvSpPr>
                <a:spLocks/>
              </p:cNvSpPr>
              <p:nvPr/>
            </p:nvSpPr>
            <p:spPr bwMode="auto">
              <a:xfrm>
                <a:off x="498" y="1487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9" name="Freeform 15"/>
              <p:cNvSpPr>
                <a:spLocks/>
              </p:cNvSpPr>
              <p:nvPr/>
            </p:nvSpPr>
            <p:spPr bwMode="auto">
              <a:xfrm>
                <a:off x="498" y="1527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3920" name="Text Box 16"/>
            <p:cNvSpPr txBox="1">
              <a:spLocks noChangeArrowheads="1"/>
            </p:cNvSpPr>
            <p:nvPr/>
          </p:nvSpPr>
          <p:spPr bwMode="auto">
            <a:xfrm>
              <a:off x="1485" y="1553"/>
              <a:ext cx="53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dirty="0" smtClean="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p’=p-</a:t>
              </a:r>
              <a:r>
                <a:rPr lang="en-US" dirty="0" smtClean="0">
                  <a:solidFill>
                    <a:srgbClr val="33CC33"/>
                  </a:solidFill>
                  <a:latin typeface="Symbol" charset="2"/>
                  <a:ea typeface="Arial" pitchFamily="-65" charset="0"/>
                  <a:cs typeface="Symbol" charset="2"/>
                </a:rPr>
                <a:t>D</a:t>
              </a:r>
              <a:endParaRPr lang="el-GR" dirty="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218" y="1489"/>
              <a:ext cx="28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dirty="0" err="1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endParaRPr lang="el-GR" sz="2000" dirty="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922" name="Freeform 18"/>
            <p:cNvSpPr>
              <a:spLocks/>
            </p:cNvSpPr>
            <p:nvPr/>
          </p:nvSpPr>
          <p:spPr bwMode="auto">
            <a:xfrm>
              <a:off x="642" y="1150"/>
              <a:ext cx="578" cy="345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3" name="Line 19"/>
            <p:cNvSpPr>
              <a:spLocks noChangeShapeType="1"/>
            </p:cNvSpPr>
            <p:nvPr/>
          </p:nvSpPr>
          <p:spPr bwMode="auto">
            <a:xfrm flipH="1" flipV="1">
              <a:off x="285" y="1038"/>
              <a:ext cx="443" cy="18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4" name="Text Box 20"/>
            <p:cNvSpPr txBox="1">
              <a:spLocks noChangeArrowheads="1"/>
            </p:cNvSpPr>
            <p:nvPr/>
          </p:nvSpPr>
          <p:spPr bwMode="auto">
            <a:xfrm>
              <a:off x="249" y="79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99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k</a:t>
              </a: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5" name="Text Box 21"/>
            <p:cNvSpPr txBox="1">
              <a:spLocks noChangeArrowheads="1"/>
            </p:cNvSpPr>
            <p:nvPr/>
          </p:nvSpPr>
          <p:spPr bwMode="auto">
            <a:xfrm>
              <a:off x="1361" y="832"/>
              <a:ext cx="2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k'</a:t>
              </a:r>
            </a:p>
          </p:txBody>
        </p:sp>
      </p:grpSp>
      <p:sp>
        <p:nvSpPr>
          <p:cNvPr id="123926" name="Text Box 22"/>
          <p:cNvSpPr txBox="1">
            <a:spLocks noChangeArrowheads="1"/>
          </p:cNvSpPr>
          <p:nvPr/>
        </p:nvSpPr>
        <p:spPr bwMode="auto">
          <a:xfrm>
            <a:off x="3314005" y="2467644"/>
            <a:ext cx="392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</a:t>
            </a:r>
            <a:r>
              <a:rPr lang="en-US" dirty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'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24131" name="Group 227"/>
          <p:cNvGrpSpPr>
            <a:grpSpLocks/>
          </p:cNvGrpSpPr>
          <p:nvPr/>
        </p:nvGrpSpPr>
        <p:grpSpPr bwMode="auto">
          <a:xfrm>
            <a:off x="4496693" y="1623094"/>
            <a:ext cx="1762125" cy="1600200"/>
            <a:chOff x="255" y="1686"/>
            <a:chExt cx="1110" cy="1008"/>
          </a:xfrm>
        </p:grpSpPr>
        <p:sp>
          <p:nvSpPr>
            <p:cNvPr id="124080" name="Line 176"/>
            <p:cNvSpPr>
              <a:spLocks noChangeShapeType="1"/>
            </p:cNvSpPr>
            <p:nvPr/>
          </p:nvSpPr>
          <p:spPr bwMode="auto">
            <a:xfrm flipH="1">
              <a:off x="787" y="2274"/>
              <a:ext cx="72" cy="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81" name="Freeform 177"/>
            <p:cNvSpPr>
              <a:spLocks/>
            </p:cNvSpPr>
            <p:nvPr/>
          </p:nvSpPr>
          <p:spPr bwMode="auto">
            <a:xfrm rot="1141667">
              <a:off x="635" y="1943"/>
              <a:ext cx="288" cy="31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082" name="Group 178"/>
            <p:cNvGrpSpPr>
              <a:grpSpLocks/>
            </p:cNvGrpSpPr>
            <p:nvPr/>
          </p:nvGrpSpPr>
          <p:grpSpPr bwMode="auto">
            <a:xfrm>
              <a:off x="944" y="2576"/>
              <a:ext cx="421" cy="118"/>
              <a:chOff x="4507" y="2811"/>
              <a:chExt cx="661" cy="158"/>
            </a:xfrm>
          </p:grpSpPr>
          <p:sp>
            <p:nvSpPr>
              <p:cNvPr id="124083" name="Freeform 179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4" name="Freeform 180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5" name="Freeform 181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6" name="Freeform 182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7" name="Freeform 183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8" name="Freeform 184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089" name="Group 185"/>
            <p:cNvGrpSpPr>
              <a:grpSpLocks/>
            </p:cNvGrpSpPr>
            <p:nvPr/>
          </p:nvGrpSpPr>
          <p:grpSpPr bwMode="auto">
            <a:xfrm>
              <a:off x="377" y="2570"/>
              <a:ext cx="354" cy="119"/>
              <a:chOff x="2888" y="2825"/>
              <a:chExt cx="698" cy="127"/>
            </a:xfrm>
          </p:grpSpPr>
          <p:sp>
            <p:nvSpPr>
              <p:cNvPr id="124090" name="Freeform 186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91" name="Freeform 187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092" name="Freeform 188"/>
            <p:cNvSpPr>
              <a:spLocks/>
            </p:cNvSpPr>
            <p:nvPr/>
          </p:nvSpPr>
          <p:spPr bwMode="auto">
            <a:xfrm>
              <a:off x="856" y="2289"/>
              <a:ext cx="73" cy="20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5" name="Freeform 191"/>
            <p:cNvSpPr>
              <a:spLocks/>
            </p:cNvSpPr>
            <p:nvPr/>
          </p:nvSpPr>
          <p:spPr bwMode="auto">
            <a:xfrm>
              <a:off x="714" y="2426"/>
              <a:ext cx="257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8" name="Line 194"/>
            <p:cNvSpPr>
              <a:spLocks noChangeShapeType="1"/>
            </p:cNvSpPr>
            <p:nvPr/>
          </p:nvSpPr>
          <p:spPr bwMode="auto">
            <a:xfrm>
              <a:off x="255" y="1997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9" name="Line 195"/>
            <p:cNvSpPr>
              <a:spLocks noChangeShapeType="1"/>
            </p:cNvSpPr>
            <p:nvPr/>
          </p:nvSpPr>
          <p:spPr bwMode="auto">
            <a:xfrm flipV="1">
              <a:off x="541" y="1686"/>
              <a:ext cx="560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2" name="Oval 218"/>
            <p:cNvSpPr>
              <a:spLocks noChangeArrowheads="1"/>
            </p:cNvSpPr>
            <p:nvPr/>
          </p:nvSpPr>
          <p:spPr bwMode="auto">
            <a:xfrm>
              <a:off x="520" y="1980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4" name="Oval 220"/>
            <p:cNvSpPr>
              <a:spLocks noChangeArrowheads="1"/>
            </p:cNvSpPr>
            <p:nvPr/>
          </p:nvSpPr>
          <p:spPr bwMode="auto">
            <a:xfrm>
              <a:off x="664" y="1904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5" name="Oval 221"/>
            <p:cNvSpPr>
              <a:spLocks noChangeArrowheads="1"/>
            </p:cNvSpPr>
            <p:nvPr/>
          </p:nvSpPr>
          <p:spPr bwMode="auto">
            <a:xfrm>
              <a:off x="844" y="2276"/>
              <a:ext cx="32" cy="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7" name="Freeform 223"/>
            <p:cNvSpPr>
              <a:spLocks/>
            </p:cNvSpPr>
            <p:nvPr/>
          </p:nvSpPr>
          <p:spPr bwMode="auto">
            <a:xfrm rot="1844923" flipV="1">
              <a:off x="590" y="183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8" name="Freeform 224"/>
            <p:cNvSpPr>
              <a:spLocks/>
            </p:cNvSpPr>
            <p:nvPr/>
          </p:nvSpPr>
          <p:spPr bwMode="auto">
            <a:xfrm rot="1844923" flipV="1">
              <a:off x="910" y="181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24183" name="Group 279"/>
          <p:cNvGrpSpPr>
            <a:grpSpLocks/>
          </p:cNvGrpSpPr>
          <p:nvPr/>
        </p:nvGrpSpPr>
        <p:grpSpPr bwMode="auto">
          <a:xfrm>
            <a:off x="6849368" y="1621507"/>
            <a:ext cx="1568450" cy="1608137"/>
            <a:chOff x="4209" y="509"/>
            <a:chExt cx="988" cy="1013"/>
          </a:xfrm>
        </p:grpSpPr>
        <p:sp>
          <p:nvSpPr>
            <p:cNvPr id="124133" name="Line 229"/>
            <p:cNvSpPr>
              <a:spLocks noChangeShapeType="1"/>
            </p:cNvSpPr>
            <p:nvPr/>
          </p:nvSpPr>
          <p:spPr bwMode="auto">
            <a:xfrm flipH="1">
              <a:off x="4619" y="1102"/>
              <a:ext cx="72" cy="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34" name="Freeform 230"/>
            <p:cNvSpPr>
              <a:spLocks/>
            </p:cNvSpPr>
            <p:nvPr/>
          </p:nvSpPr>
          <p:spPr bwMode="auto">
            <a:xfrm rot="1141667">
              <a:off x="4467" y="771"/>
              <a:ext cx="288" cy="31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135" name="Group 231"/>
            <p:cNvGrpSpPr>
              <a:grpSpLocks/>
            </p:cNvGrpSpPr>
            <p:nvPr/>
          </p:nvGrpSpPr>
          <p:grpSpPr bwMode="auto">
            <a:xfrm>
              <a:off x="4776" y="1404"/>
              <a:ext cx="421" cy="118"/>
              <a:chOff x="4507" y="2811"/>
              <a:chExt cx="661" cy="158"/>
            </a:xfrm>
          </p:grpSpPr>
          <p:sp>
            <p:nvSpPr>
              <p:cNvPr id="124136" name="Freeform 23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7" name="Freeform 23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8" name="Freeform 23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9" name="Freeform 23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0" name="Freeform 23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1" name="Freeform 23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142" name="Group 238"/>
            <p:cNvGrpSpPr>
              <a:grpSpLocks/>
            </p:cNvGrpSpPr>
            <p:nvPr/>
          </p:nvGrpSpPr>
          <p:grpSpPr bwMode="auto">
            <a:xfrm>
              <a:off x="4209" y="1398"/>
              <a:ext cx="354" cy="119"/>
              <a:chOff x="2888" y="2825"/>
              <a:chExt cx="698" cy="127"/>
            </a:xfrm>
          </p:grpSpPr>
          <p:sp>
            <p:nvSpPr>
              <p:cNvPr id="124143" name="Freeform 23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4" name="Freeform 24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145" name="Freeform 241"/>
            <p:cNvSpPr>
              <a:spLocks/>
            </p:cNvSpPr>
            <p:nvPr/>
          </p:nvSpPr>
          <p:spPr bwMode="auto">
            <a:xfrm>
              <a:off x="4688" y="1117"/>
              <a:ext cx="73" cy="20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6" name="Freeform 242"/>
            <p:cNvSpPr>
              <a:spLocks/>
            </p:cNvSpPr>
            <p:nvPr/>
          </p:nvSpPr>
          <p:spPr bwMode="auto">
            <a:xfrm>
              <a:off x="4546" y="1254"/>
              <a:ext cx="257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7" name="Line 243"/>
            <p:cNvSpPr>
              <a:spLocks noChangeShapeType="1"/>
            </p:cNvSpPr>
            <p:nvPr/>
          </p:nvSpPr>
          <p:spPr bwMode="auto">
            <a:xfrm>
              <a:off x="4215" y="745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8" name="Line 244"/>
            <p:cNvSpPr>
              <a:spLocks noChangeShapeType="1"/>
            </p:cNvSpPr>
            <p:nvPr/>
          </p:nvSpPr>
          <p:spPr bwMode="auto">
            <a:xfrm flipV="1">
              <a:off x="4509" y="514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9" name="Oval 245"/>
            <p:cNvSpPr>
              <a:spLocks noChangeArrowheads="1"/>
            </p:cNvSpPr>
            <p:nvPr/>
          </p:nvSpPr>
          <p:spPr bwMode="auto">
            <a:xfrm>
              <a:off x="4644" y="652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0" name="Oval 246"/>
            <p:cNvSpPr>
              <a:spLocks noChangeArrowheads="1"/>
            </p:cNvSpPr>
            <p:nvPr/>
          </p:nvSpPr>
          <p:spPr bwMode="auto">
            <a:xfrm>
              <a:off x="4496" y="732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1" name="Oval 247"/>
            <p:cNvSpPr>
              <a:spLocks noChangeArrowheads="1"/>
            </p:cNvSpPr>
            <p:nvPr/>
          </p:nvSpPr>
          <p:spPr bwMode="auto">
            <a:xfrm>
              <a:off x="4676" y="1104"/>
              <a:ext cx="32" cy="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2" name="Freeform 248"/>
            <p:cNvSpPr>
              <a:spLocks/>
            </p:cNvSpPr>
            <p:nvPr/>
          </p:nvSpPr>
          <p:spPr bwMode="auto">
            <a:xfrm rot="1844923" flipV="1">
              <a:off x="4706" y="509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4180" name="Text Box 276"/>
          <p:cNvSpPr txBox="1">
            <a:spLocks noChangeArrowheads="1"/>
          </p:cNvSpPr>
          <p:nvPr/>
        </p:nvSpPr>
        <p:spPr bwMode="auto">
          <a:xfrm>
            <a:off x="3768030" y="2340644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181" name="Text Box 277"/>
          <p:cNvSpPr txBox="1">
            <a:spLocks noChangeArrowheads="1"/>
          </p:cNvSpPr>
          <p:nvPr/>
        </p:nvSpPr>
        <p:spPr bwMode="auto">
          <a:xfrm>
            <a:off x="6358830" y="2277144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182" name="Text Box 278"/>
          <p:cNvSpPr txBox="1">
            <a:spLocks noChangeArrowheads="1"/>
          </p:cNvSpPr>
          <p:nvPr/>
        </p:nvSpPr>
        <p:spPr bwMode="auto">
          <a:xfrm>
            <a:off x="3945830" y="4626644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4186" name="Group 282"/>
          <p:cNvGrpSpPr>
            <a:grpSpLocks/>
          </p:cNvGrpSpPr>
          <p:nvPr/>
        </p:nvGrpSpPr>
        <p:grpSpPr bwMode="auto">
          <a:xfrm>
            <a:off x="4699893" y="4207544"/>
            <a:ext cx="2117725" cy="1309688"/>
            <a:chOff x="103" y="1858"/>
            <a:chExt cx="1334" cy="825"/>
          </a:xfrm>
        </p:grpSpPr>
        <p:sp>
          <p:nvSpPr>
            <p:cNvPr id="124187" name="Freeform 283"/>
            <p:cNvSpPr>
              <a:spLocks/>
            </p:cNvSpPr>
            <p:nvPr/>
          </p:nvSpPr>
          <p:spPr bwMode="auto">
            <a:xfrm>
              <a:off x="381" y="2071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188" name="Group 284"/>
            <p:cNvGrpSpPr>
              <a:grpSpLocks/>
            </p:cNvGrpSpPr>
            <p:nvPr/>
          </p:nvGrpSpPr>
          <p:grpSpPr bwMode="auto">
            <a:xfrm>
              <a:off x="1016" y="2557"/>
              <a:ext cx="421" cy="118"/>
              <a:chOff x="4507" y="2811"/>
              <a:chExt cx="661" cy="158"/>
            </a:xfrm>
          </p:grpSpPr>
          <p:sp>
            <p:nvSpPr>
              <p:cNvPr id="124189" name="Freeform 285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0" name="Freeform 286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1" name="Freeform 287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2" name="Freeform 288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3" name="Freeform 289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4" name="Freeform 290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195" name="Group 291"/>
            <p:cNvGrpSpPr>
              <a:grpSpLocks/>
            </p:cNvGrpSpPr>
            <p:nvPr/>
          </p:nvGrpSpPr>
          <p:grpSpPr bwMode="auto">
            <a:xfrm>
              <a:off x="173" y="2547"/>
              <a:ext cx="354" cy="119"/>
              <a:chOff x="2888" y="2825"/>
              <a:chExt cx="698" cy="127"/>
            </a:xfrm>
          </p:grpSpPr>
          <p:sp>
            <p:nvSpPr>
              <p:cNvPr id="124196" name="Freeform 292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7" name="Freeform 293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198" name="Freeform 294"/>
            <p:cNvSpPr>
              <a:spLocks/>
            </p:cNvSpPr>
            <p:nvPr/>
          </p:nvSpPr>
          <p:spPr bwMode="auto">
            <a:xfrm>
              <a:off x="494" y="2354"/>
              <a:ext cx="571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99" name="Freeform 295"/>
            <p:cNvSpPr>
              <a:spLocks/>
            </p:cNvSpPr>
            <p:nvPr/>
          </p:nvSpPr>
          <p:spPr bwMode="auto">
            <a:xfrm rot="19066066">
              <a:off x="1002" y="2221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200" name="Line 296"/>
            <p:cNvSpPr>
              <a:spLocks noChangeShapeType="1"/>
            </p:cNvSpPr>
            <p:nvPr/>
          </p:nvSpPr>
          <p:spPr bwMode="auto">
            <a:xfrm>
              <a:off x="103" y="2081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201" name="Line 297"/>
            <p:cNvSpPr>
              <a:spLocks noChangeShapeType="1"/>
            </p:cNvSpPr>
            <p:nvPr/>
          </p:nvSpPr>
          <p:spPr bwMode="auto">
            <a:xfrm flipV="1">
              <a:off x="365" y="1858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4202" name="Text Box 298"/>
          <p:cNvSpPr txBox="1">
            <a:spLocks noChangeArrowheads="1"/>
          </p:cNvSpPr>
          <p:nvPr/>
        </p:nvSpPr>
        <p:spPr bwMode="auto">
          <a:xfrm>
            <a:off x="5203130" y="3375694"/>
            <a:ext cx="278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Bethe-Heitler (BH)</a:t>
            </a:r>
          </a:p>
        </p:txBody>
      </p:sp>
      <p:sp>
        <p:nvSpPr>
          <p:cNvPr id="124203" name="AutoShape 299"/>
          <p:cNvSpPr>
            <a:spLocks noChangeArrowheads="1"/>
          </p:cNvSpPr>
          <p:nvPr/>
        </p:nvSpPr>
        <p:spPr bwMode="auto">
          <a:xfrm>
            <a:off x="4193480" y="1562769"/>
            <a:ext cx="4699000" cy="2184400"/>
          </a:xfrm>
          <a:prstGeom prst="bracePair">
            <a:avLst>
              <a:gd name="adj" fmla="val 777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204" name="Text Box 300"/>
          <p:cNvSpPr txBox="1">
            <a:spLocks noChangeArrowheads="1"/>
          </p:cNvSpPr>
          <p:nvPr/>
        </p:nvSpPr>
        <p:spPr bwMode="auto">
          <a:xfrm>
            <a:off x="7085905" y="4734594"/>
            <a:ext cx="817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VCS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1" name="Text Box 22"/>
          <p:cNvSpPr txBox="1">
            <a:spLocks noChangeArrowheads="1"/>
          </p:cNvSpPr>
          <p:nvPr/>
        </p:nvSpPr>
        <p:spPr bwMode="auto">
          <a:xfrm>
            <a:off x="5003105" y="4639344"/>
            <a:ext cx="3047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3" name="Text Box 22"/>
          <p:cNvSpPr txBox="1">
            <a:spLocks noChangeArrowheads="1"/>
          </p:cNvSpPr>
          <p:nvPr/>
        </p:nvSpPr>
        <p:spPr bwMode="auto">
          <a:xfrm>
            <a:off x="4990405" y="2264444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3D21E"/>
                </a:solidFill>
                <a:latin typeface="Symbol" charset="2"/>
                <a:ea typeface="Arial" pitchFamily="-65" charset="0"/>
                <a:cs typeface="Symbol" charset="2"/>
              </a:rPr>
              <a:t>D</a:t>
            </a:r>
            <a:endParaRPr lang="en-US" b="1" dirty="0">
              <a:solidFill>
                <a:srgbClr val="03D21E"/>
              </a:solidFill>
              <a:latin typeface="Symbol" charset="2"/>
              <a:ea typeface="Arial" pitchFamily="-65" charset="0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413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0000"/>
                </a:solidFill>
                <a:ea typeface="+mj-ea"/>
                <a:cs typeface="+mj-cs"/>
              </a:rPr>
              <a:t>CLAS12</a:t>
            </a:r>
          </a:p>
        </p:txBody>
      </p:sp>
      <p:pic>
        <p:nvPicPr>
          <p:cNvPr id="12290" name="Picture 10"/>
          <p:cNvPicPr>
            <a:picLocks noChangeAspect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2209800" y="-3175"/>
            <a:ext cx="69342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8"/>
          <p:cNvSpPr>
            <a:spLocks noChangeArrowheads="1"/>
          </p:cNvSpPr>
          <p:nvPr/>
        </p:nvSpPr>
        <p:spPr bwMode="auto">
          <a:xfrm>
            <a:off x="76200" y="5002213"/>
            <a:ext cx="2895600" cy="175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-123" charset="0"/>
              <a:buChar char="•"/>
            </a:pPr>
            <a:r>
              <a:rPr lang="en-US" dirty="0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dirty="0">
                <a:solidFill>
                  <a:srgbClr val="660066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GPDs &amp; TMDs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660066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Nucleon Spin Structure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660066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N* Form Factors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660066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Baryon Spectroscopy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660066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Hadron Formation </a:t>
            </a:r>
          </a:p>
        </p:txBody>
      </p:sp>
      <p:sp>
        <p:nvSpPr>
          <p:cNvPr id="12292" name="Text Box 36"/>
          <p:cNvSpPr txBox="1">
            <a:spLocks noChangeArrowheads="1"/>
          </p:cNvSpPr>
          <p:nvPr/>
        </p:nvSpPr>
        <p:spPr bwMode="auto">
          <a:xfrm>
            <a:off x="1676400" y="1905000"/>
            <a:ext cx="1159279" cy="6463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66CC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Central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66CC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Solenoid</a:t>
            </a:r>
            <a:endParaRPr lang="en-US" b="1" dirty="0">
              <a:solidFill>
                <a:srgbClr val="0066CC"/>
              </a:solidFill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2293" name="Text Box 37"/>
          <p:cNvSpPr txBox="1">
            <a:spLocks noChangeArrowheads="1"/>
          </p:cNvSpPr>
          <p:nvPr/>
        </p:nvSpPr>
        <p:spPr bwMode="auto">
          <a:xfrm>
            <a:off x="5181600" y="3881438"/>
            <a:ext cx="109525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Forward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60066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Torus</a:t>
            </a:r>
            <a:endParaRPr lang="en-US" b="1" dirty="0">
              <a:solidFill>
                <a:srgbClr val="660066"/>
              </a:solidFill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6200" y="430213"/>
            <a:ext cx="23622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000" b="1" i="1" kern="0" dirty="0">
                <a:solidFill>
                  <a:srgbClr val="FF0000"/>
                </a:solidFill>
                <a:latin typeface="Arial"/>
                <a:ea typeface="Capitals" pitchFamily="-111" charset="0"/>
                <a:cs typeface="Arial"/>
              </a:rPr>
              <a:t>CLAS12</a:t>
            </a:r>
            <a:r>
              <a:rPr lang="en-US" sz="4000" b="1" i="1" kern="0" dirty="0">
                <a:solidFill>
                  <a:srgbClr val="FF0000"/>
                </a:solidFill>
                <a:latin typeface="Arial"/>
                <a:ea typeface="ＭＳ Ｐゴシック" pitchFamily="-111" charset="-128"/>
                <a:cs typeface="Arial"/>
              </a:rPr>
              <a:t> </a:t>
            </a:r>
            <a:endParaRPr lang="en-US" sz="4000" b="1" i="1" kern="0" dirty="0">
              <a:solidFill>
                <a:srgbClr val="FF0000"/>
              </a:solidFill>
              <a:latin typeface="Arial"/>
              <a:ea typeface="Garamond" pitchFamily="-111" charset="0"/>
              <a:cs typeface="Arial"/>
            </a:endParaRPr>
          </a:p>
        </p:txBody>
      </p:sp>
      <p:sp>
        <p:nvSpPr>
          <p:cNvPr id="21507" name="Line 33"/>
          <p:cNvSpPr>
            <a:spLocks noChangeShapeType="1"/>
          </p:cNvSpPr>
          <p:nvPr/>
        </p:nvSpPr>
        <p:spPr bwMode="auto">
          <a:xfrm>
            <a:off x="3257550" y="6223000"/>
            <a:ext cx="1009650" cy="25400"/>
          </a:xfrm>
          <a:prstGeom prst="line">
            <a:avLst/>
          </a:prstGeom>
          <a:noFill/>
          <a:ln w="28575">
            <a:solidFill>
              <a:schemeClr val="accent4">
                <a:lumMod val="10000"/>
              </a:schemeClr>
            </a:solidFill>
            <a:round/>
            <a:headEnd type="arrow" w="med" len="med"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Verdana" pitchFamily="-110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2296" name="Text Box 34"/>
          <p:cNvSpPr txBox="1">
            <a:spLocks noChangeArrowheads="1"/>
          </p:cNvSpPr>
          <p:nvPr/>
        </p:nvSpPr>
        <p:spPr bwMode="auto">
          <a:xfrm>
            <a:off x="3554413" y="58785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2m</a:t>
            </a:r>
          </a:p>
        </p:txBody>
      </p:sp>
      <p:cxnSp>
        <p:nvCxnSpPr>
          <p:cNvPr id="12297" name="Straight Arrow Connector 10"/>
          <p:cNvCxnSpPr>
            <a:cxnSpLocks noChangeShapeType="1"/>
          </p:cNvCxnSpPr>
          <p:nvPr/>
        </p:nvCxnSpPr>
        <p:spPr bwMode="auto">
          <a:xfrm>
            <a:off x="1905000" y="3351213"/>
            <a:ext cx="1219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Straight Arrow Connector 13"/>
          <p:cNvCxnSpPr>
            <a:cxnSpLocks noChangeShapeType="1"/>
          </p:cNvCxnSpPr>
          <p:nvPr/>
        </p:nvCxnSpPr>
        <p:spPr bwMode="auto">
          <a:xfrm>
            <a:off x="8534400" y="3276600"/>
            <a:ext cx="533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25-29 Aug 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E65F5-7A6E-4ADA-A77F-49188F6F17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CHyde, ECT* QCD-Spin2014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DVCS/DVMP with CLAS at 12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388534"/>
            <a:ext cx="8791222" cy="479172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8</a:t>
            </a:r>
            <a:r>
              <a:rPr lang="en-US" dirty="0" smtClean="0"/>
              <a:t>0 days on H</a:t>
            </a:r>
            <a:r>
              <a:rPr lang="en-US" baseline="-25000" dirty="0" smtClean="0"/>
              <a:t>2</a:t>
            </a:r>
            <a:r>
              <a:rPr lang="en-US" dirty="0" smtClean="0"/>
              <a:t> target at ~10</a:t>
            </a:r>
            <a:r>
              <a:rPr lang="en-US" baseline="30000" dirty="0" smtClean="0"/>
              <a:t>35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DVCS/Vector Meson production/ TCS with low-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dirty="0" smtClean="0"/>
              <a:t> tagger concurrent</a:t>
            </a:r>
          </a:p>
          <a:p>
            <a:r>
              <a:rPr lang="en-US" dirty="0" smtClean="0"/>
              <a:t>120 days on Longitudinally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Total Luminosity 10</a:t>
            </a:r>
            <a:r>
              <a:rPr lang="en-US" baseline="30000" dirty="0" smtClean="0"/>
              <a:t>35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/s, dilution factor ~1/10</a:t>
            </a:r>
          </a:p>
          <a:p>
            <a:r>
              <a:rPr lang="en-US" dirty="0" smtClean="0"/>
              <a:t>90 days:  D(</a:t>
            </a:r>
            <a:r>
              <a:rPr lang="en-US" dirty="0" err="1" smtClean="0"/>
              <a:t>e,e’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)</a:t>
            </a:r>
            <a:r>
              <a:rPr lang="en-US" dirty="0" err="1" smtClean="0">
                <a:cs typeface="Symbol" charset="2"/>
              </a:rPr>
              <a:t>p</a:t>
            </a:r>
            <a:r>
              <a:rPr lang="en-US" baseline="-25000" dirty="0" err="1" smtClean="0">
                <a:cs typeface="Symbol" charset="2"/>
              </a:rPr>
              <a:t>S</a:t>
            </a:r>
            <a:r>
              <a:rPr lang="en-US" baseline="-25000" dirty="0" smtClean="0">
                <a:cs typeface="Symbol" charset="2"/>
              </a:rPr>
              <a:t> </a:t>
            </a:r>
          </a:p>
          <a:p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4</a:t>
            </a:r>
            <a:r>
              <a:rPr lang="en-US" dirty="0" smtClean="0">
                <a:cs typeface="Symbol" charset="2"/>
              </a:rPr>
              <a:t>He(</a:t>
            </a:r>
            <a:r>
              <a:rPr lang="en-US" dirty="0" err="1" smtClean="0">
                <a:cs typeface="Symbol" charset="2"/>
              </a:rPr>
              <a:t>e,e</a:t>
            </a:r>
            <a:r>
              <a:rPr lang="en-US" dirty="0" smtClean="0">
                <a:cs typeface="Symbol" charset="2"/>
              </a:rPr>
              <a:t>’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ga</a:t>
            </a:r>
            <a:r>
              <a:rPr lang="en-US" dirty="0" smtClean="0">
                <a:cs typeface="Symbol" charset="2"/>
              </a:rPr>
              <a:t>) with upgraded </a:t>
            </a:r>
            <a:r>
              <a:rPr lang="en-US" dirty="0" err="1" smtClean="0">
                <a:cs typeface="Symbol" charset="2"/>
              </a:rPr>
              <a:t>BoNUS</a:t>
            </a:r>
            <a:r>
              <a:rPr lang="en-US" dirty="0" smtClean="0">
                <a:cs typeface="Symbol" charset="2"/>
              </a:rPr>
              <a:t> detector</a:t>
            </a:r>
          </a:p>
          <a:p>
            <a:pPr lvl="1"/>
            <a:r>
              <a:rPr lang="en-US" dirty="0" smtClean="0">
                <a:cs typeface="Symbol" charset="2"/>
              </a:rPr>
              <a:t>GEM based radial TPC for recoil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Symbol" charset="2"/>
              </a:rPr>
              <a:t>-detection</a:t>
            </a:r>
            <a:endParaRPr lang="en-US" dirty="0" smtClean="0"/>
          </a:p>
          <a:p>
            <a:r>
              <a:rPr lang="en-US" dirty="0" smtClean="0"/>
              <a:t>Ambitions/options for Transversely polarized targets</a:t>
            </a:r>
          </a:p>
          <a:p>
            <a:pPr lvl="1"/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target has  5 T transverse field</a:t>
            </a:r>
            <a:endParaRPr lang="en-US" dirty="0"/>
          </a:p>
          <a:p>
            <a:pPr lvl="2"/>
            <a:r>
              <a:rPr lang="en-US" dirty="0" smtClean="0"/>
              <a:t>need to shield detectors from “sheet of flame”</a:t>
            </a:r>
          </a:p>
          <a:p>
            <a:pPr lvl="2"/>
            <a:r>
              <a:rPr lang="en-US" dirty="0" smtClean="0"/>
              <a:t>Reduce (Luminosity)•(Acceptance) by factor of 10 (my guess)</a:t>
            </a:r>
          </a:p>
          <a:p>
            <a:pPr lvl="1"/>
            <a:r>
              <a:rPr lang="en-US" dirty="0" smtClean="0"/>
              <a:t>HD-ice target: Transversely </a:t>
            </a:r>
            <a:r>
              <a:rPr lang="en-US" dirty="0"/>
              <a:t>polarized H</a:t>
            </a:r>
            <a:endParaRPr lang="en-US" dirty="0" smtClean="0"/>
          </a:p>
          <a:p>
            <a:pPr lvl="2"/>
            <a:r>
              <a:rPr lang="en-US" dirty="0" smtClean="0"/>
              <a:t>110 Days approved</a:t>
            </a:r>
          </a:p>
          <a:p>
            <a:pPr lvl="2"/>
            <a:r>
              <a:rPr lang="en-US" dirty="0" smtClean="0"/>
              <a:t>Luminosity•(polarization)</a:t>
            </a:r>
            <a:r>
              <a:rPr lang="en-US" baseline="30000" dirty="0" smtClean="0"/>
              <a:t>2</a:t>
            </a:r>
            <a:r>
              <a:rPr lang="en-US" dirty="0" smtClean="0"/>
              <a:t> not yet known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3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868362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A</a:t>
            </a:r>
            <a:r>
              <a:rPr lang="fr-FR" baseline="-250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LU</a:t>
            </a:r>
            <a:r>
              <a:rPr lang="fr-FR" dirty="0" smtClean="0">
                <a:solidFill>
                  <a:srgbClr val="964305"/>
                </a:solidFill>
                <a:ea typeface="Tahoma" charset="0"/>
                <a:cs typeface="Tahoma" charset="0"/>
              </a:rPr>
              <a:t> </a:t>
            </a:r>
            <a:r>
              <a:rPr lang="fr-FR" dirty="0" smtClean="0">
                <a:solidFill>
                  <a:srgbClr val="000090"/>
                </a:solidFill>
                <a:ea typeface="Tahoma" charset="0"/>
                <a:cs typeface="Tahoma" charset="0"/>
              </a:rPr>
              <a:t>projections for JLab@12GeV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0458" t="7239" r="11111" b="51768"/>
          <a:stretch>
            <a:fillRect/>
          </a:stretch>
        </p:blipFill>
        <p:spPr>
          <a:xfrm>
            <a:off x="200934" y="1280990"/>
            <a:ext cx="6784462" cy="5096933"/>
          </a:xfrm>
          <a:prstGeom prst="rect">
            <a:avLst/>
          </a:prstGeom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93615" y="1815495"/>
            <a:ext cx="804673" cy="667121"/>
            <a:chOff x="672" y="1200"/>
            <a:chExt cx="480" cy="38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672" y="1200"/>
              <a:ext cx="480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729" y="1200"/>
              <a:ext cx="40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0" dirty="0">
                  <a:solidFill>
                    <a:srgbClr val="FF0000"/>
                  </a:solidFill>
                </a:rPr>
                <a:t>A</a:t>
              </a:r>
              <a:r>
                <a:rPr lang="en-US" sz="2400" b="0" baseline="-25000" dirty="0">
                  <a:solidFill>
                    <a:srgbClr val="FF0000"/>
                  </a:solidFill>
                </a:rPr>
                <a:t>LU</a:t>
              </a: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713912" y="2876956"/>
            <a:ext cx="546100" cy="5524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6" descr="12gev-dvcs"/>
          <p:cNvPicPr>
            <a:picLocks noChangeAspect="1" noChangeArrowheads="1"/>
          </p:cNvPicPr>
          <p:nvPr/>
        </p:nvPicPr>
        <p:blipFill>
          <a:blip r:embed="rId3"/>
          <a:srcRect l="55173"/>
          <a:stretch>
            <a:fillRect/>
          </a:stretch>
        </p:blipFill>
        <p:spPr bwMode="auto">
          <a:xfrm>
            <a:off x="6896496" y="2105431"/>
            <a:ext cx="2057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2"/>
          <p:cNvSpPr>
            <a:spLocks noChangeArrowheads="1"/>
          </p:cNvSpPr>
          <p:nvPr/>
        </p:nvSpPr>
        <p:spPr bwMode="auto">
          <a:xfrm rot="20805328">
            <a:off x="7938839" y="2990828"/>
            <a:ext cx="1011395" cy="1493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947817" y="892184"/>
            <a:ext cx="457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000205" y="978967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pPr eaLnBrk="1" hangingPunct="1">
              <a:defRPr/>
            </a:pPr>
            <a:r>
              <a:rPr lang="en-US" dirty="0">
                <a:latin typeface="Symbol" pitchFamily="-65" charset="2"/>
                <a:sym typeface="Symbol" pitchFamily="-65" charset="2"/>
              </a:rPr>
              <a:t></a:t>
            </a:r>
            <a:r>
              <a:rPr lang="en-US" baseline="-25000" dirty="0">
                <a:latin typeface="Comic Sans MS" pitchFamily="-65" charset="0"/>
              </a:rPr>
              <a:t>LU</a:t>
            </a:r>
            <a:r>
              <a:rPr lang="en-US" dirty="0">
                <a:latin typeface="Symbol" pitchFamily="-65" charset="2"/>
              </a:rPr>
              <a:t> </a:t>
            </a:r>
            <a:r>
              <a:rPr lang="en-US" dirty="0">
                <a:latin typeface="Tahoma" pitchFamily="-65" charset="0"/>
              </a:rPr>
              <a:t>~ 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  <a:sym typeface="Symbol" pitchFamily="-65" charset="2"/>
              </a:rPr>
              <a:t></a:t>
            </a:r>
            <a:r>
              <a:rPr lang="en-US" dirty="0">
                <a:solidFill>
                  <a:srgbClr val="FF0000"/>
                </a:solidFill>
                <a:latin typeface="Tahoma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{F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latin typeface="Times New Roman" pitchFamily="-65" charset="0"/>
              </a:rPr>
              <a:t>H</a:t>
            </a:r>
            <a:r>
              <a:rPr lang="en-US" dirty="0">
                <a:solidFill>
                  <a:schemeClr val="hlink">
                    <a:alpha val="65999"/>
                  </a:schemeClr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 </a:t>
            </a:r>
            <a:r>
              <a:rPr lang="el-GR" dirty="0">
                <a:latin typeface="Lucida Grande" pitchFamily="-65" charset="0"/>
              </a:rPr>
              <a:t>ξ</a:t>
            </a:r>
            <a:r>
              <a:rPr lang="en-US" dirty="0">
                <a:latin typeface="Tahoma" pitchFamily="-65" charset="0"/>
              </a:rPr>
              <a:t>(F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dirty="0">
                <a:latin typeface="Tahoma" pitchFamily="-65" charset="0"/>
              </a:rPr>
              <a:t>+F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dirty="0">
                <a:latin typeface="Tahoma" pitchFamily="-65" charset="0"/>
              </a:rPr>
              <a:t>)</a:t>
            </a:r>
            <a:r>
              <a:rPr lang="en-US" b="1" i="1" dirty="0">
                <a:solidFill>
                  <a:srgbClr val="00C000"/>
                </a:solidFill>
                <a:latin typeface="Times New Roman" pitchFamily="-65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+kF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b="1" i="1" dirty="0">
                <a:solidFill>
                  <a:srgbClr val="0000FF"/>
                </a:solidFill>
                <a:latin typeface="Times New Roman" pitchFamily="-65" charset="0"/>
              </a:rPr>
              <a:t>E</a:t>
            </a:r>
            <a:r>
              <a:rPr lang="en-US" dirty="0">
                <a:latin typeface="Tahoma" pitchFamily="-65" charset="0"/>
              </a:rPr>
              <a:t>}d</a:t>
            </a:r>
            <a:r>
              <a:rPr lang="en-US" dirty="0">
                <a:latin typeface="Tahoma" pitchFamily="-65" charset="0"/>
                <a:sym typeface="Symbol" pitchFamily="-65" charset="2"/>
              </a:rPr>
              <a:t></a:t>
            </a:r>
            <a:endParaRPr lang="en-US" dirty="0">
              <a:solidFill>
                <a:schemeClr val="tx2"/>
              </a:solidFill>
              <a:latin typeface="Tahoma" pitchFamily="-65" charset="0"/>
              <a:sym typeface="Symbol" pitchFamily="-65" charset="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3876755" y="737139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6360273" y="1308800"/>
            <a:ext cx="1794882" cy="584776"/>
            <a:chOff x="12869983" y="950148"/>
            <a:chExt cx="1794882" cy="584776"/>
          </a:xfrm>
        </p:grpSpPr>
        <p:sp>
          <p:nvSpPr>
            <p:cNvPr id="13" name="TextBox 12"/>
            <p:cNvSpPr txBox="1"/>
            <p:nvPr/>
          </p:nvSpPr>
          <p:spPr>
            <a:xfrm>
              <a:off x="12869983" y="950148"/>
              <a:ext cx="1794882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ep</a:t>
              </a:r>
              <a:r>
                <a:rPr lang="en-US" sz="3200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sz="32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</a:t>
              </a:r>
              <a:r>
                <a:rPr lang="en-US" sz="3200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epγ</a:t>
              </a:r>
              <a:endParaRPr lang="en-US" sz="32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12869983" y="984789"/>
              <a:ext cx="289879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6896496" y="5029200"/>
            <a:ext cx="1019229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E12-06-114</a:t>
            </a:r>
          </a:p>
          <a:p>
            <a:r>
              <a:rPr lang="en-US" sz="1400" dirty="0" smtClean="0">
                <a:latin typeface="Calibri"/>
                <a:cs typeface="Calibri"/>
              </a:rPr>
              <a:t>E12-06-119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507279"/>
      </p:ext>
    </p:extLst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23194 -0.0574 " pathEditMode="relative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8" grpId="1" animBg="1"/>
      <p:bldP spid="18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198"/>
            <a:ext cx="9144000" cy="740398"/>
          </a:xfrm>
        </p:spPr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A</a:t>
            </a:r>
            <a:r>
              <a:rPr lang="fr-FR" sz="4400" baseline="-250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LU</a:t>
            </a:r>
            <a:r>
              <a:rPr lang="fr-FR" sz="4400" dirty="0" smtClean="0">
                <a:solidFill>
                  <a:srgbClr val="964305"/>
                </a:solidFill>
                <a:effectLst>
                  <a:outerShdw blurRad="50800" dist="38100" dir="2700000">
                    <a:srgbClr val="000000">
                      <a:alpha val="30000"/>
                    </a:srgbClr>
                  </a:outerShdw>
                </a:effectLst>
                <a:ea typeface="Tahoma" charset="0"/>
                <a:cs typeface="Tahoma" charset="0"/>
              </a:rPr>
              <a:t> </a:t>
            </a:r>
            <a:r>
              <a:rPr lang="fr-FR" sz="4400" dirty="0" smtClean="0">
                <a:solidFill>
                  <a:srgbClr val="000090"/>
                </a:solidFill>
                <a:ea typeface="Tahoma" charset="0"/>
                <a:cs typeface="Tahoma" charset="0"/>
              </a:rPr>
              <a:t>projections for protons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7248" y="1453216"/>
            <a:ext cx="2298700" cy="698500"/>
            <a:chOff x="762001" y="3167063"/>
            <a:chExt cx="2298699" cy="69850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762001" y="3179763"/>
              <a:ext cx="2298699" cy="68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825501" y="3167063"/>
              <a:ext cx="2209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e</a:t>
              </a:r>
              <a:r>
                <a:rPr lang="en-US" sz="3200" b="1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p</a:t>
              </a:r>
              <a:r>
                <a:rPr lang="en-US" sz="3200" b="1" dirty="0">
                  <a:solidFill>
                    <a:srgbClr val="FF0000"/>
                  </a:solidFill>
                  <a:latin typeface="Times New Roman" charset="0"/>
                </a:rPr>
                <a:t>      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ep</a:t>
              </a:r>
              <a:r>
                <a:rPr lang="en-US" sz="3200" b="1" dirty="0" err="1">
                  <a:solidFill>
                    <a:srgbClr val="FF0000"/>
                  </a:solidFill>
                  <a:latin typeface="Symbol" charset="2"/>
                </a:rPr>
                <a:t>g</a:t>
              </a:r>
              <a:r>
                <a:rPr lang="en-US" sz="3200" dirty="0">
                  <a:solidFill>
                    <a:schemeClr val="accent2"/>
                  </a:solidFill>
                  <a:latin typeface="Symbol" charset="2"/>
                </a:rPr>
                <a:t>  </a:t>
              </a:r>
              <a:endParaRPr lang="en-US" sz="32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1638301" y="3554413"/>
              <a:ext cx="457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977901" y="3365500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6384" y="2354210"/>
            <a:ext cx="1958883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e</a:t>
            </a:r>
            <a:r>
              <a:rPr lang="en-US" sz="2800" i="1" dirty="0" smtClean="0"/>
              <a:t>=11GeV</a:t>
            </a:r>
            <a:endParaRPr lang="en-US" sz="2800" i="1" dirty="0"/>
          </a:p>
        </p:txBody>
      </p:sp>
      <p:grpSp>
        <p:nvGrpSpPr>
          <p:cNvPr id="4" name="Group 21"/>
          <p:cNvGrpSpPr/>
          <p:nvPr/>
        </p:nvGrpSpPr>
        <p:grpSpPr>
          <a:xfrm>
            <a:off x="1910951" y="1484966"/>
            <a:ext cx="5346633" cy="4965700"/>
            <a:chOff x="3771291" y="1236663"/>
            <a:chExt cx="5346633" cy="4965700"/>
          </a:xfrm>
        </p:grpSpPr>
        <p:pic>
          <p:nvPicPr>
            <p:cNvPr id="23" name="Picture 2" descr="drawplotu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7912" y="1236663"/>
              <a:ext cx="5180012" cy="488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7326176" y="5925364"/>
              <a:ext cx="6351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, GeV</a:t>
              </a:r>
              <a:r>
                <a:rPr lang="en-US" sz="1200" b="1" baseline="30000" dirty="0" smtClean="0"/>
                <a:t>2</a:t>
              </a:r>
              <a:endParaRPr lang="en-US" sz="1200" b="1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668980" y="3258051"/>
              <a:ext cx="481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sin</a:t>
              </a:r>
              <a:r>
                <a:rPr lang="en-US" sz="1200" dirty="0" err="1" smtClean="0">
                  <a:latin typeface="Calibri"/>
                  <a:cs typeface="Calibri"/>
                </a:rPr>
                <a:t>φ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sp>
        <p:nvSpPr>
          <p:cNvPr id="26" name="AutoShape 12"/>
          <p:cNvSpPr>
            <a:spLocks noChangeArrowheads="1"/>
          </p:cNvSpPr>
          <p:nvPr/>
        </p:nvSpPr>
        <p:spPr bwMode="auto">
          <a:xfrm rot="20805328">
            <a:off x="-1015057" y="3999537"/>
            <a:ext cx="1011395" cy="1493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685583" y="823912"/>
            <a:ext cx="457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737971" y="868362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pPr eaLnBrk="1" hangingPunct="1">
              <a:defRPr/>
            </a:pPr>
            <a:r>
              <a:rPr lang="en-US" dirty="0">
                <a:latin typeface="Symbol" pitchFamily="-65" charset="2"/>
                <a:sym typeface="Symbol" pitchFamily="-65" charset="2"/>
              </a:rPr>
              <a:t></a:t>
            </a:r>
            <a:r>
              <a:rPr lang="en-US" baseline="-25000" dirty="0">
                <a:latin typeface="Comic Sans MS" pitchFamily="-65" charset="0"/>
              </a:rPr>
              <a:t>LU</a:t>
            </a:r>
            <a:r>
              <a:rPr lang="en-US" dirty="0">
                <a:latin typeface="Symbol" pitchFamily="-65" charset="2"/>
              </a:rPr>
              <a:t> </a:t>
            </a:r>
            <a:r>
              <a:rPr lang="en-US" dirty="0">
                <a:latin typeface="Tahoma" pitchFamily="-65" charset="0"/>
              </a:rPr>
              <a:t>~ 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  <a:sym typeface="Symbol" pitchFamily="-65" charset="2"/>
              </a:rPr>
              <a:t></a:t>
            </a:r>
            <a:r>
              <a:rPr lang="en-US" dirty="0">
                <a:solidFill>
                  <a:srgbClr val="FF0000"/>
                </a:solidFill>
                <a:latin typeface="Tahoma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{F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latin typeface="Times New Roman" pitchFamily="-65" charset="0"/>
              </a:rPr>
              <a:t>H</a:t>
            </a:r>
            <a:r>
              <a:rPr lang="en-US" dirty="0">
                <a:solidFill>
                  <a:schemeClr val="hlink">
                    <a:alpha val="65999"/>
                  </a:schemeClr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 </a:t>
            </a:r>
            <a:r>
              <a:rPr lang="el-GR" dirty="0">
                <a:latin typeface="Lucida Grande" pitchFamily="-65" charset="0"/>
              </a:rPr>
              <a:t>ξ</a:t>
            </a:r>
            <a:r>
              <a:rPr lang="en-US" dirty="0">
                <a:latin typeface="Tahoma" pitchFamily="-65" charset="0"/>
              </a:rPr>
              <a:t>(F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dirty="0">
                <a:latin typeface="Tahoma" pitchFamily="-65" charset="0"/>
              </a:rPr>
              <a:t>+F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dirty="0">
                <a:latin typeface="Tahoma" pitchFamily="-65" charset="0"/>
              </a:rPr>
              <a:t>)</a:t>
            </a:r>
            <a:r>
              <a:rPr lang="en-US" b="1" i="1" dirty="0">
                <a:solidFill>
                  <a:srgbClr val="00C000"/>
                </a:solidFill>
                <a:latin typeface="Times New Roman" pitchFamily="-65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+kF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b="1" i="1" dirty="0">
                <a:solidFill>
                  <a:srgbClr val="0000FF"/>
                </a:solidFill>
                <a:latin typeface="Times New Roman" pitchFamily="-65" charset="0"/>
              </a:rPr>
              <a:t>E</a:t>
            </a:r>
            <a:r>
              <a:rPr lang="en-US" dirty="0">
                <a:latin typeface="Tahoma" pitchFamily="-65" charset="0"/>
              </a:rPr>
              <a:t>}d</a:t>
            </a:r>
            <a:r>
              <a:rPr lang="en-US" dirty="0">
                <a:latin typeface="Tahoma" pitchFamily="-65" charset="0"/>
                <a:sym typeface="Symbol" pitchFamily="-65" charset="2"/>
              </a:rPr>
              <a:t></a:t>
            </a:r>
            <a:endParaRPr lang="en-US" dirty="0">
              <a:solidFill>
                <a:schemeClr val="tx2"/>
              </a:solidFill>
              <a:latin typeface="Tahoma" pitchFamily="-65" charset="0"/>
              <a:sym typeface="Symbol" pitchFamily="-65" charset="2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614521" y="711200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27615"/>
      </p:ext>
    </p:extLst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0.01111 L 0.46337 -0.0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12700" y="0"/>
            <a:ext cx="9131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3600" b="1" dirty="0" smtClean="0">
                <a:solidFill>
                  <a:srgbClr val="00C000"/>
                </a:solidFill>
                <a:latin typeface="Calibri"/>
                <a:ea typeface="Tahoma" charset="0"/>
                <a:cs typeface="Calibri"/>
              </a:rPr>
              <a:t>A</a:t>
            </a:r>
            <a:r>
              <a:rPr lang="fr-FR" sz="3600" b="1" baseline="-25000" dirty="0" smtClean="0">
                <a:solidFill>
                  <a:srgbClr val="00C000"/>
                </a:solidFill>
                <a:latin typeface="Calibri"/>
                <a:ea typeface="Tahoma" charset="0"/>
                <a:cs typeface="Calibri"/>
              </a:rPr>
              <a:t>UL </a:t>
            </a:r>
            <a:r>
              <a:rPr lang="fr-FR" sz="3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projections for </a:t>
            </a:r>
            <a:r>
              <a:rPr lang="fr-FR" sz="3600" b="1" dirty="0" smtClean="0">
                <a:solidFill>
                  <a:srgbClr val="2D2D8A"/>
                </a:solidFill>
                <a:latin typeface="Calibri"/>
                <a:ea typeface="Tahoma" charset="0"/>
                <a:cs typeface="Calibri"/>
              </a:rPr>
              <a:t>protons</a:t>
            </a:r>
            <a:endParaRPr lang="fr-FR" sz="3600" b="1" dirty="0">
              <a:solidFill>
                <a:srgbClr val="2D2D8A"/>
              </a:solidFill>
              <a:latin typeface="Calibri"/>
              <a:ea typeface="Tahoma" charset="0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1047" t="6345" r="10393" b="50846"/>
          <a:stretch>
            <a:fillRect/>
          </a:stretch>
        </p:blipFill>
        <p:spPr>
          <a:xfrm>
            <a:off x="3287105" y="1188352"/>
            <a:ext cx="5657942" cy="5156200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305142" y="1840376"/>
            <a:ext cx="673629" cy="667121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305142" y="1874244"/>
            <a:ext cx="673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U</a:t>
            </a:r>
            <a:r>
              <a:rPr lang="en-US" sz="2400" b="0" baseline="-25000" dirty="0" smtClean="0">
                <a:solidFill>
                  <a:srgbClr val="FF0000"/>
                </a:solidFill>
              </a:rPr>
              <a:t>L</a:t>
            </a:r>
            <a:endParaRPr lang="en-US" sz="2400" b="0" baseline="-25000" dirty="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506435" y="771395"/>
            <a:ext cx="2185965" cy="584776"/>
            <a:chOff x="762000" y="914400"/>
            <a:chExt cx="2602870" cy="584776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762000" y="914400"/>
              <a:ext cx="2602870" cy="5847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</a:t>
              </a:r>
              <a:r>
                <a:rPr lang="en-US" sz="32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epγ</a:t>
              </a:r>
              <a:endParaRPr lang="en-US" sz="3200" b="1" dirty="0">
                <a:solidFill>
                  <a:schemeClr val="bg2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1558560" y="1260475"/>
              <a:ext cx="4572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216391" y="1104900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347952" y="1831924"/>
            <a:ext cx="1584325" cy="73866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L =</a:t>
            </a:r>
            <a:r>
              <a:rPr lang="en-US" sz="1400" b="0" dirty="0" smtClean="0">
                <a:solidFill>
                  <a:srgbClr val="FF0000"/>
                </a:solidFill>
                <a:latin typeface="Arial" pitchFamily="-109" charset="0"/>
              </a:rPr>
              <a:t> 1x10</a:t>
            </a:r>
            <a:r>
              <a:rPr lang="en-US" sz="1400" b="0" baseline="30000" dirty="0" smtClean="0">
                <a:solidFill>
                  <a:srgbClr val="FF0000"/>
                </a:solidFill>
                <a:latin typeface="Arial" pitchFamily="-109" charset="0"/>
              </a:rPr>
              <a:t>35 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cm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-2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s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-1</a:t>
            </a:r>
          </a:p>
          <a:p>
            <a:pPr algn="l" eaLnBrk="0" hangingPunct="0">
              <a:buFont typeface="Symbol" pitchFamily="-109" charset="2"/>
              <a:buNone/>
            </a:pP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T =</a:t>
            </a:r>
            <a:r>
              <a:rPr lang="en-US" sz="1400" b="0" dirty="0" smtClean="0">
                <a:solidFill>
                  <a:srgbClr val="FF0000"/>
                </a:solidFill>
                <a:latin typeface="Arial" pitchFamily="-109" charset="0"/>
              </a:rPr>
              <a:t> 2000 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hrs</a:t>
            </a:r>
            <a:endParaRPr lang="en-US" sz="1400" b="0" dirty="0" smtClean="0">
              <a:solidFill>
                <a:srgbClr val="FF0000"/>
              </a:solidFill>
              <a:latin typeface="Arial" pitchFamily="-109" charset="0"/>
            </a:endParaRPr>
          </a:p>
          <a:p>
            <a:pPr algn="l" eaLnBrk="0" hangingPunct="0"/>
            <a:r>
              <a:rPr lang="en-US" sz="1400" b="0" dirty="0" smtClean="0">
                <a:solidFill>
                  <a:srgbClr val="FF0000"/>
                </a:solidFill>
                <a:latin typeface="Symbol" pitchFamily="-109" charset="2"/>
              </a:rPr>
              <a:t>D</a:t>
            </a:r>
            <a:r>
              <a:rPr lang="en-US" sz="1400" b="0" dirty="0" smtClean="0">
                <a:solidFill>
                  <a:srgbClr val="FF0000"/>
                </a:solidFill>
                <a:latin typeface="Arial" pitchFamily="-109" charset="0"/>
              </a:rPr>
              <a:t>x 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= 0.05</a:t>
            </a: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4"/>
          <a:srcRect l="5376" t="34451" b="18176"/>
          <a:stretch>
            <a:fillRect/>
          </a:stretch>
        </p:blipFill>
        <p:spPr bwMode="auto">
          <a:xfrm rot="4570667">
            <a:off x="-855046" y="3008252"/>
            <a:ext cx="4808031" cy="180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214095" y="1772644"/>
            <a:ext cx="17667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Dynamically polarized target NH</a:t>
            </a:r>
            <a:r>
              <a:rPr lang="en-US" baseline="-25000" dirty="0" smtClean="0"/>
              <a:t>3</a:t>
            </a:r>
            <a:r>
              <a:rPr lang="en-US" dirty="0" smtClean="0"/>
              <a:t>, ND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3867150" y="2918759"/>
            <a:ext cx="111162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 E12-06-119</a:t>
            </a: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376635" y="817563"/>
            <a:ext cx="533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3440135" y="944563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</a:t>
            </a:r>
            <a:r>
              <a:rPr lang="en-US" dirty="0">
                <a:latin typeface="Symbol" charset="2"/>
                <a:sym typeface="Symbol" charset="2"/>
              </a:rPr>
              <a:t></a:t>
            </a:r>
            <a:r>
              <a:rPr lang="en-US" baseline="-25000" dirty="0">
                <a:latin typeface="Comic Sans MS" charset="0"/>
              </a:rPr>
              <a:t>UL</a:t>
            </a:r>
            <a:r>
              <a:rPr lang="en-US" dirty="0">
                <a:latin typeface="Symbol" charset="2"/>
              </a:rPr>
              <a:t> </a:t>
            </a:r>
            <a:r>
              <a:rPr lang="en-US" dirty="0">
                <a:latin typeface="Tahoma" charset="0"/>
              </a:rPr>
              <a:t>~</a:t>
            </a:r>
            <a:r>
              <a:rPr lang="en-US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charset="0"/>
                <a:sym typeface="Symbol" charset="2"/>
              </a:rPr>
              <a:t></a:t>
            </a:r>
            <a:r>
              <a:rPr lang="en-US" dirty="0">
                <a:latin typeface="Tahoma" charset="0"/>
              </a:rPr>
              <a:t> {F</a:t>
            </a:r>
            <a:r>
              <a:rPr lang="en-US" baseline="-25000" dirty="0">
                <a:latin typeface="Tahoma" charset="0"/>
              </a:rPr>
              <a:t>1</a:t>
            </a:r>
            <a:r>
              <a:rPr lang="en-US" b="1" i="1" dirty="0">
                <a:solidFill>
                  <a:srgbClr val="00C000"/>
                </a:solidFill>
                <a:latin typeface="Times New Roman" charset="0"/>
              </a:rPr>
              <a:t>H</a:t>
            </a:r>
            <a:r>
              <a:rPr lang="en-US" dirty="0">
                <a:latin typeface="Tahoma" charset="0"/>
              </a:rPr>
              <a:t>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(F</a:t>
            </a:r>
            <a:r>
              <a:rPr lang="en-US" baseline="-25000" dirty="0">
                <a:latin typeface="Tahoma" charset="0"/>
              </a:rPr>
              <a:t>1</a:t>
            </a:r>
            <a:r>
              <a:rPr lang="en-US" dirty="0">
                <a:latin typeface="Tahoma" charset="0"/>
              </a:rPr>
              <a:t>+F</a:t>
            </a:r>
            <a:r>
              <a:rPr lang="en-US" baseline="-25000" dirty="0">
                <a:latin typeface="Tahoma" charset="0"/>
              </a:rPr>
              <a:t>2</a:t>
            </a:r>
            <a:r>
              <a:rPr lang="en-US" dirty="0">
                <a:latin typeface="Tahoma" charset="0"/>
              </a:rPr>
              <a:t>)(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b="1" dirty="0">
                <a:solidFill>
                  <a:srgbClr val="2D2D8A"/>
                </a:solidFill>
                <a:latin typeface="Times New Roman" charset="0"/>
              </a:rPr>
              <a:t> </a:t>
            </a:r>
            <a:r>
              <a:rPr lang="en-US" dirty="0">
                <a:latin typeface="Tahoma" charset="0"/>
              </a:rPr>
              <a:t>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/(1+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)</a:t>
            </a:r>
            <a:r>
              <a:rPr lang="en-US" b="1" i="1" dirty="0" err="1">
                <a:solidFill>
                  <a:srgbClr val="0000FF"/>
                </a:solidFill>
                <a:latin typeface="Times New Roman" charset="0"/>
              </a:rPr>
              <a:t>E</a:t>
            </a:r>
            <a:r>
              <a:rPr lang="en-US" dirty="0" err="1" smtClean="0">
                <a:latin typeface="Times New Roman" charset="0"/>
              </a:rPr>
              <a:t>)</a:t>
            </a:r>
            <a:r>
              <a:rPr lang="en-US" dirty="0" err="1" smtClean="0">
                <a:latin typeface="Tahoma" charset="0"/>
              </a:rPr>
              <a:t>}</a:t>
            </a:r>
            <a:r>
              <a:rPr lang="en-US" dirty="0" err="1">
                <a:latin typeface="Tahoma" charset="0"/>
              </a:rPr>
              <a:t>d</a:t>
            </a:r>
            <a:r>
              <a:rPr lang="en-US" dirty="0" err="1">
                <a:latin typeface="Tahoma" charset="0"/>
                <a:sym typeface="Symbol" charset="2"/>
              </a:rPr>
              <a:t></a:t>
            </a:r>
            <a:endParaRPr lang="en-US" dirty="0">
              <a:solidFill>
                <a:schemeClr val="tx2"/>
              </a:solidFill>
              <a:latin typeface="Tahoma" charset="0"/>
              <a:sym typeface="Symbol" charset="2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4980010" y="787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10190185" y="982663"/>
            <a:ext cx="1920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800" b="1" dirty="0">
              <a:solidFill>
                <a:srgbClr val="00C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14565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Exclusive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dirty="0" smtClean="0"/>
              <a:t> L/T separation from SCHC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rho0-LT-from-PR12-11-103-PAC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09889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3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 descr="Phi-Page-PR12-11-103-PAC3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2096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Time-Like Compton Scattering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TCS-BH-Interfer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6700"/>
            <a:ext cx="7924800" cy="353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666" y="5067300"/>
            <a:ext cx="5096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Lepton Charge Conjugation:  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|TCS|</a:t>
            </a:r>
            <a:r>
              <a:rPr lang="en-US" baseline="30000" dirty="0" smtClean="0"/>
              <a:t>2</a:t>
            </a:r>
            <a:r>
              <a:rPr lang="en-US" dirty="0" smtClean="0"/>
              <a:t>, |BH|</a:t>
            </a:r>
            <a:r>
              <a:rPr lang="en-US" baseline="30000" dirty="0" smtClean="0"/>
              <a:t>2</a:t>
            </a:r>
            <a:r>
              <a:rPr lang="en-US" dirty="0" smtClean="0"/>
              <a:t> even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Interference term is odd: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err="1" smtClean="0"/>
              <a:t>e</a:t>
            </a:r>
            <a:r>
              <a:rPr lang="en-US" i="1" baseline="30000" dirty="0" err="1" smtClean="0"/>
              <a:t>+</a:t>
            </a:r>
            <a:r>
              <a:rPr lang="en-US" i="1" dirty="0" err="1" smtClean="0"/>
              <a:t>e</a:t>
            </a:r>
            <a:r>
              <a:rPr lang="en-US" i="1" baseline="30000" dirty="0" smtClean="0"/>
              <a:t>–</a:t>
            </a:r>
            <a:r>
              <a:rPr lang="en-US" i="1" dirty="0" smtClean="0"/>
              <a:t> </a:t>
            </a:r>
            <a:r>
              <a:rPr lang="en-US" dirty="0" smtClean="0"/>
              <a:t>decay distribution measures Re[TCS</a:t>
            </a:r>
            <a:r>
              <a:rPr lang="en-US" baseline="30000" dirty="0" smtClean="0"/>
              <a:t>*</a:t>
            </a:r>
            <a:r>
              <a:rPr lang="en-US" dirty="0" smtClean="0"/>
              <a:t>BH]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21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" y="131410"/>
            <a:ext cx="3763433" cy="868362"/>
          </a:xfrm>
        </p:spPr>
        <p:txBody>
          <a:bodyPr/>
          <a:lstStyle/>
          <a:p>
            <a:r>
              <a:rPr lang="en-US" dirty="0" smtClean="0"/>
              <a:t>CLAS 12 TCS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TCS-Projections-CLAS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2542116"/>
            <a:ext cx="7454900" cy="38989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" y="3392312"/>
            <a:ext cx="2041877" cy="2280356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Two bins in s</a:t>
            </a:r>
          </a:p>
          <a:p>
            <a:r>
              <a:rPr lang="en-US" sz="2800" dirty="0" smtClean="0"/>
              <a:t>Lowest bin in Q’</a:t>
            </a:r>
            <a:r>
              <a:rPr lang="en-US" sz="2800" baseline="30000" dirty="0" smtClean="0"/>
              <a:t>2</a:t>
            </a:r>
          </a:p>
          <a:p>
            <a:r>
              <a:rPr lang="en-US" sz="2800" i="1" dirty="0" smtClean="0"/>
              <a:t>t</a:t>
            </a:r>
            <a:r>
              <a:rPr lang="en-US" sz="2800" dirty="0" smtClean="0"/>
              <a:t>-dependence of Interference observable</a:t>
            </a:r>
          </a:p>
          <a:p>
            <a:r>
              <a:rPr lang="en-US" sz="2800" dirty="0" smtClean="0"/>
              <a:t>Illustrative GPD models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36" y="1352197"/>
            <a:ext cx="4271432" cy="1121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Ratio of </a:t>
            </a:r>
            <a:r>
              <a:rPr lang="en-US" sz="2000" i="1" dirty="0" err="1" smtClean="0"/>
              <a:t>e</a:t>
            </a:r>
            <a:r>
              <a:rPr lang="en-US" sz="2000" i="1" baseline="30000" dirty="0" err="1" smtClean="0"/>
              <a:t>+</a:t>
            </a:r>
            <a:r>
              <a:rPr lang="en-US" sz="2000" i="1" dirty="0" err="1" smtClean="0"/>
              <a:t>e</a:t>
            </a:r>
            <a:r>
              <a:rPr lang="en-US" sz="2000" i="1" baseline="30000" dirty="0" smtClean="0"/>
              <a:t>–</a:t>
            </a:r>
            <a:r>
              <a:rPr lang="en-US" sz="2000" i="1" dirty="0" smtClean="0"/>
              <a:t> </a:t>
            </a:r>
            <a:r>
              <a:rPr lang="en-US" sz="2000" i="1" dirty="0" smtClean="0">
                <a:sym typeface="Wingdings"/>
              </a:rPr>
              <a:t> Hadrons / di-muons</a:t>
            </a:r>
            <a:r>
              <a:rPr lang="en-US" sz="2000" dirty="0" smtClean="0">
                <a:sym typeface="Wingdings"/>
              </a:rPr>
              <a:t> versus </a:t>
            </a:r>
            <a:r>
              <a:rPr lang="en-US" sz="2000" i="1" dirty="0" err="1"/>
              <a:t>e</a:t>
            </a:r>
            <a:r>
              <a:rPr lang="en-US" sz="2000" i="1" baseline="30000" dirty="0" err="1"/>
              <a:t>+</a:t>
            </a:r>
            <a:r>
              <a:rPr lang="en-US" sz="2000" i="1" dirty="0" err="1"/>
              <a:t>e</a:t>
            </a:r>
            <a:r>
              <a:rPr lang="en-US" sz="2000" i="1" baseline="30000" dirty="0"/>
              <a:t>–</a:t>
            </a:r>
            <a:r>
              <a:rPr lang="en-US" sz="2000" i="1" dirty="0"/>
              <a:t> </a:t>
            </a:r>
            <a:r>
              <a:rPr lang="en-US" sz="2000" dirty="0" smtClean="0"/>
              <a:t>mass</a:t>
            </a:r>
            <a:endParaRPr lang="en-US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646" y="169335"/>
            <a:ext cx="4901101" cy="19504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337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56" y="119416"/>
            <a:ext cx="4566356" cy="868362"/>
          </a:xfrm>
        </p:spPr>
        <p:txBody>
          <a:bodyPr/>
          <a:lstStyle/>
          <a:p>
            <a:r>
              <a:rPr lang="en-US" dirty="0" smtClean="0"/>
              <a:t>CLAS 12 Exclusive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TCS-JPsi-CLAS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49" y="3033888"/>
            <a:ext cx="6766435" cy="3407127"/>
          </a:xfrm>
          <a:prstGeom prst="rect">
            <a:avLst/>
          </a:prstGeom>
        </p:spPr>
      </p:pic>
      <p:pic>
        <p:nvPicPr>
          <p:cNvPr id="8" name="Content Placehold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r="8563"/>
          <a:stretch>
            <a:fillRect/>
          </a:stretch>
        </p:blipFill>
        <p:spPr>
          <a:xfrm>
            <a:off x="5376330" y="119416"/>
            <a:ext cx="3705577" cy="26394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6200"/>
            <a:ext cx="5638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Threshold region</a:t>
            </a:r>
            <a:r>
              <a:rPr lang="en-US" sz="2400" dirty="0"/>
              <a:t> </a:t>
            </a:r>
            <a:r>
              <a:rPr lang="en-US" sz="2800" dirty="0" smtClean="0"/>
              <a:t>poorly measured</a:t>
            </a:r>
          </a:p>
          <a:p>
            <a:endParaRPr lang="en-US" sz="2800" dirty="0" smtClean="0"/>
          </a:p>
          <a:p>
            <a:r>
              <a:rPr lang="en-US" sz="2800" dirty="0" smtClean="0"/>
              <a:t>CLAS 12:</a:t>
            </a:r>
          </a:p>
          <a:p>
            <a:pPr lvl="1"/>
            <a:r>
              <a:rPr lang="en-US" sz="2400" dirty="0" smtClean="0"/>
              <a:t>Full </a:t>
            </a:r>
            <a:r>
              <a:rPr lang="en-US" sz="2400" i="1" dirty="0" smtClean="0"/>
              <a:t>t</a:t>
            </a:r>
            <a:r>
              <a:rPr lang="en-US" sz="2400" dirty="0" smtClean="0"/>
              <a:t>-</a:t>
            </a:r>
            <a:br>
              <a:rPr lang="en-US" sz="2400" dirty="0" smtClean="0"/>
            </a:br>
            <a:r>
              <a:rPr lang="en-US" sz="2400" dirty="0" err="1" smtClean="0"/>
              <a:t>distrbution</a:t>
            </a:r>
            <a:endParaRPr lang="en-US" sz="2400" dirty="0" smtClean="0"/>
          </a:p>
          <a:p>
            <a:pPr lvl="1"/>
            <a:r>
              <a:rPr lang="en-US" sz="2400" dirty="0" smtClean="0"/>
              <a:t>fine bins in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  <a:r>
              <a:rPr lang="en-US" sz="2400" dirty="0" smtClean="0"/>
              <a:t> at threshold</a:t>
            </a:r>
          </a:p>
          <a:p>
            <a:r>
              <a:rPr lang="en-US" sz="2800" dirty="0" err="1" smtClean="0"/>
              <a:t>SoLID</a:t>
            </a:r>
            <a:r>
              <a:rPr lang="en-US" sz="2800" dirty="0" smtClean="0"/>
              <a:t>,</a:t>
            </a:r>
          </a:p>
          <a:p>
            <a:pPr lvl="1"/>
            <a:r>
              <a:rPr lang="en-US" sz="2400" dirty="0" smtClean="0"/>
              <a:t>Electro-</a:t>
            </a:r>
            <a:br>
              <a:rPr lang="en-US" sz="2400" dirty="0" smtClean="0"/>
            </a:br>
            <a:r>
              <a:rPr lang="en-US" sz="2400" dirty="0" smtClean="0"/>
              <a:t>production</a:t>
            </a:r>
          </a:p>
          <a:p>
            <a:pPr lvl="1"/>
            <a:r>
              <a:rPr lang="en-US" sz="2400" dirty="0" smtClean="0"/>
              <a:t>Polarized </a:t>
            </a:r>
            <a:br>
              <a:rPr lang="en-US" sz="2400" dirty="0" smtClean="0"/>
            </a:br>
            <a:r>
              <a:rPr lang="en-US" sz="2400" dirty="0" smtClean="0"/>
              <a:t>Target</a:t>
            </a:r>
          </a:p>
        </p:txBody>
      </p:sp>
      <p:sp>
        <p:nvSpPr>
          <p:cNvPr id="9" name="Oval 8"/>
          <p:cNvSpPr/>
          <p:nvPr/>
        </p:nvSpPr>
        <p:spPr>
          <a:xfrm>
            <a:off x="6138333" y="804334"/>
            <a:ext cx="177800" cy="1481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8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QCD </a:t>
            </a:r>
            <a:r>
              <a:rPr lang="en-US" dirty="0"/>
              <a:t>Factorization of DVCS (Co-</a:t>
            </a:r>
            <a:r>
              <a:rPr lang="en-US" dirty="0" smtClean="0"/>
              <a:t>Linear)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283200"/>
            <a:ext cx="7683500" cy="14097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Symmetrized Bjorken variable:</a:t>
            </a:r>
          </a:p>
          <a:p>
            <a:pPr marL="533400" lvl="1" indent="0">
              <a:lnSpc>
                <a:spcPct val="90000"/>
              </a:lnSpc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/>
              <a:t>SCHC</a:t>
            </a:r>
          </a:p>
          <a:p>
            <a:pPr marL="819150" lvl="1">
              <a:lnSpc>
                <a:spcPct val="90000"/>
              </a:lnSpc>
            </a:pPr>
            <a:r>
              <a:rPr lang="en-US" sz="1600" dirty="0" smtClean="0">
                <a:cs typeface="ＭＳ Ｐゴシック" pitchFamily="-65" charset="-128"/>
              </a:rPr>
              <a:t>Transversely </a:t>
            </a:r>
            <a:r>
              <a:rPr lang="en-US" sz="1600" dirty="0">
                <a:cs typeface="ＭＳ Ｐゴシック" pitchFamily="-65" charset="-128"/>
              </a:rPr>
              <a:t>polarized virtual photons dominate to  </a:t>
            </a:r>
            <a:r>
              <a:rPr lang="en-US" sz="1600" dirty="0">
                <a:latin typeface="Comic Sans MS" pitchFamily="-65" charset="0"/>
                <a:cs typeface="ＭＳ Ｐゴシック" pitchFamily="-65" charset="-128"/>
              </a:rPr>
              <a:t>O</a:t>
            </a:r>
            <a:r>
              <a:rPr lang="en-US" sz="1600" dirty="0">
                <a:cs typeface="ＭＳ Ｐゴシック" pitchFamily="-65" charset="-128"/>
              </a:rPr>
              <a:t>(1/Q)</a:t>
            </a:r>
            <a:endParaRPr lang="en-US" sz="1800" dirty="0"/>
          </a:p>
          <a:p>
            <a:pPr marL="819150" lvl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29050" name="Line 26"/>
          <p:cNvSpPr>
            <a:spLocks noChangeShapeType="1"/>
          </p:cNvSpPr>
          <p:nvPr/>
        </p:nvSpPr>
        <p:spPr bwMode="auto">
          <a:xfrm flipV="1">
            <a:off x="5727700" y="1574800"/>
            <a:ext cx="16891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9051" name="Group 27"/>
          <p:cNvGrpSpPr>
            <a:grpSpLocks/>
          </p:cNvGrpSpPr>
          <p:nvPr/>
        </p:nvGrpSpPr>
        <p:grpSpPr bwMode="auto">
          <a:xfrm>
            <a:off x="6408738" y="2428875"/>
            <a:ext cx="2525712" cy="2257425"/>
            <a:chOff x="3638" y="1800"/>
            <a:chExt cx="1591" cy="1422"/>
          </a:xfrm>
        </p:grpSpPr>
        <p:sp>
          <p:nvSpPr>
            <p:cNvPr id="129052" name="Freeform 28"/>
            <p:cNvSpPr>
              <a:spLocks/>
            </p:cNvSpPr>
            <p:nvPr/>
          </p:nvSpPr>
          <p:spPr bwMode="auto">
            <a:xfrm flipH="1">
              <a:off x="4573" y="2016"/>
              <a:ext cx="401" cy="30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53" name="Line 29"/>
            <p:cNvSpPr>
              <a:spLocks noChangeShapeType="1"/>
            </p:cNvSpPr>
            <p:nvPr/>
          </p:nvSpPr>
          <p:spPr bwMode="auto">
            <a:xfrm flipH="1">
              <a:off x="4336" y="2299"/>
              <a:ext cx="13" cy="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54" name="Freeform 30"/>
            <p:cNvSpPr>
              <a:spLocks/>
            </p:cNvSpPr>
            <p:nvPr/>
          </p:nvSpPr>
          <p:spPr bwMode="auto">
            <a:xfrm>
              <a:off x="4029" y="2000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055" name="Group 31"/>
            <p:cNvGrpSpPr>
              <a:grpSpLocks/>
            </p:cNvGrpSpPr>
            <p:nvPr/>
          </p:nvGrpSpPr>
          <p:grpSpPr bwMode="auto">
            <a:xfrm>
              <a:off x="4768" y="2694"/>
              <a:ext cx="421" cy="118"/>
              <a:chOff x="4507" y="2811"/>
              <a:chExt cx="661" cy="158"/>
            </a:xfrm>
          </p:grpSpPr>
          <p:sp>
            <p:nvSpPr>
              <p:cNvPr id="129056" name="Freeform 3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7" name="Freeform 3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8" name="Freeform 3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9" name="Freeform 3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0" name="Freeform 3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1" name="Freeform 3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062" name="Group 38"/>
            <p:cNvGrpSpPr>
              <a:grpSpLocks/>
            </p:cNvGrpSpPr>
            <p:nvPr/>
          </p:nvGrpSpPr>
          <p:grpSpPr bwMode="auto">
            <a:xfrm>
              <a:off x="3781" y="2668"/>
              <a:ext cx="354" cy="119"/>
              <a:chOff x="2888" y="2825"/>
              <a:chExt cx="698" cy="127"/>
            </a:xfrm>
          </p:grpSpPr>
          <p:sp>
            <p:nvSpPr>
              <p:cNvPr id="129063" name="Freeform 3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4" name="Freeform 4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065" name="Text Box 41"/>
            <p:cNvSpPr txBox="1">
              <a:spLocks noChangeArrowheads="1"/>
            </p:cNvSpPr>
            <p:nvPr/>
          </p:nvSpPr>
          <p:spPr bwMode="auto">
            <a:xfrm>
              <a:off x="3638" y="2345"/>
              <a:ext cx="7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(x+</a:t>
              </a:r>
              <a:r>
                <a:rPr lang="en-US" sz="16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</a:t>
              </a:r>
              <a:r>
                <a:rPr lang="en-US" sz="1600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66" name="Text Box 42"/>
            <p:cNvSpPr txBox="1">
              <a:spLocks noChangeArrowheads="1"/>
            </p:cNvSpPr>
            <p:nvPr/>
          </p:nvSpPr>
          <p:spPr bwMode="auto">
            <a:xfrm>
              <a:off x="4647" y="2364"/>
              <a:ext cx="5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</a:t>
              </a:r>
              <a:r>
                <a:rPr lang="en-US" sz="16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</a:t>
              </a:r>
              <a:r>
                <a:rPr lang="en-US" sz="1600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 baseline="30000">
                <a:solidFill>
                  <a:srgbClr val="FF0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endParaRPr>
            </a:p>
          </p:txBody>
        </p:sp>
        <p:sp>
          <p:nvSpPr>
            <p:cNvPr id="129067" name="Line 43"/>
            <p:cNvSpPr>
              <a:spLocks noChangeShapeType="1"/>
            </p:cNvSpPr>
            <p:nvPr/>
          </p:nvSpPr>
          <p:spPr bwMode="auto">
            <a:xfrm flipV="1">
              <a:off x="4410" y="2806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68" name="Line 44"/>
            <p:cNvSpPr>
              <a:spLocks noChangeShapeType="1"/>
            </p:cNvSpPr>
            <p:nvPr/>
          </p:nvSpPr>
          <p:spPr bwMode="auto">
            <a:xfrm>
              <a:off x="4343" y="2301"/>
              <a:ext cx="236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69" name="Line 45"/>
            <p:cNvSpPr>
              <a:spLocks noChangeShapeType="1"/>
            </p:cNvSpPr>
            <p:nvPr/>
          </p:nvSpPr>
          <p:spPr bwMode="auto">
            <a:xfrm>
              <a:off x="3725" y="2016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0" name="Line 46"/>
            <p:cNvSpPr>
              <a:spLocks noChangeShapeType="1"/>
            </p:cNvSpPr>
            <p:nvPr/>
          </p:nvSpPr>
          <p:spPr bwMode="auto">
            <a:xfrm flipV="1">
              <a:off x="4024" y="1800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1" name="Line 47"/>
            <p:cNvSpPr>
              <a:spLocks noChangeShapeType="1"/>
            </p:cNvSpPr>
            <p:nvPr/>
          </p:nvSpPr>
          <p:spPr bwMode="auto">
            <a:xfrm flipH="1">
              <a:off x="4560" y="2299"/>
              <a:ext cx="13" cy="1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2" name="Line 48"/>
            <p:cNvSpPr>
              <a:spLocks noChangeShapeType="1"/>
            </p:cNvSpPr>
            <p:nvPr/>
          </p:nvSpPr>
          <p:spPr bwMode="auto">
            <a:xfrm>
              <a:off x="4334" y="2422"/>
              <a:ext cx="236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3" name="Freeform 49"/>
            <p:cNvSpPr>
              <a:spLocks/>
            </p:cNvSpPr>
            <p:nvPr/>
          </p:nvSpPr>
          <p:spPr bwMode="auto">
            <a:xfrm>
              <a:off x="4555" y="2427"/>
              <a:ext cx="151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28575" cmpd="sng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4" name="Freeform 50"/>
            <p:cNvSpPr>
              <a:spLocks/>
            </p:cNvSpPr>
            <p:nvPr/>
          </p:nvSpPr>
          <p:spPr bwMode="auto">
            <a:xfrm flipH="1">
              <a:off x="4192" y="2427"/>
              <a:ext cx="151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28575" cmpd="sng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5" name="Freeform 51"/>
            <p:cNvSpPr>
              <a:spLocks/>
            </p:cNvSpPr>
            <p:nvPr/>
          </p:nvSpPr>
          <p:spPr bwMode="auto">
            <a:xfrm>
              <a:off x="4102" y="2568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6" name="Text Box 52"/>
            <p:cNvSpPr txBox="1">
              <a:spLocks noChangeArrowheads="1"/>
            </p:cNvSpPr>
            <p:nvPr/>
          </p:nvSpPr>
          <p:spPr bwMode="auto">
            <a:xfrm>
              <a:off x="3834" y="2972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 dirty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 dirty="0" smtClean="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,</a:t>
              </a:r>
              <a:r>
                <a:rPr lang="en-US" sz="2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 dirty="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129077" name="Text Box 53"/>
          <p:cNvSpPr txBox="1">
            <a:spLocks noChangeArrowheads="1"/>
          </p:cNvSpPr>
          <p:nvPr/>
        </p:nvSpPr>
        <p:spPr bwMode="auto">
          <a:xfrm>
            <a:off x="5962650" y="32035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9206" name="Group 182"/>
          <p:cNvGrpSpPr>
            <a:grpSpLocks/>
          </p:cNvGrpSpPr>
          <p:nvPr/>
        </p:nvGrpSpPr>
        <p:grpSpPr bwMode="auto">
          <a:xfrm>
            <a:off x="3298825" y="2449513"/>
            <a:ext cx="2971800" cy="2197100"/>
            <a:chOff x="1958" y="1783"/>
            <a:chExt cx="1872" cy="1384"/>
          </a:xfrm>
        </p:grpSpPr>
        <p:sp>
          <p:nvSpPr>
            <p:cNvPr id="129204" name="Line 180"/>
            <p:cNvSpPr>
              <a:spLocks noChangeShapeType="1"/>
            </p:cNvSpPr>
            <p:nvPr/>
          </p:nvSpPr>
          <p:spPr bwMode="auto">
            <a:xfrm flipH="1">
              <a:off x="2701" y="2290"/>
              <a:ext cx="280" cy="272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49" name="Text Box 25"/>
            <p:cNvSpPr txBox="1">
              <a:spLocks noChangeArrowheads="1"/>
            </p:cNvSpPr>
            <p:nvPr/>
          </p:nvSpPr>
          <p:spPr bwMode="auto">
            <a:xfrm>
              <a:off x="3262" y="2723"/>
              <a:ext cx="5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>
                  <a:solidFill>
                    <a:srgbClr val="33CC33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</a:t>
              </a:r>
              <a:r>
                <a:rPr lang="el-GR" sz="1600">
                  <a:solidFill>
                    <a:srgbClr val="33CC33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Δ</a:t>
              </a: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/2</a:t>
              </a:r>
              <a:endParaRPr lang="el-GR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79" name="Text Box 55"/>
            <p:cNvSpPr txBox="1">
              <a:spLocks noChangeArrowheads="1"/>
            </p:cNvSpPr>
            <p:nvPr/>
          </p:nvSpPr>
          <p:spPr bwMode="auto">
            <a:xfrm>
              <a:off x="2206" y="2917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f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 dirty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 dirty="0" smtClean="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,</a:t>
              </a:r>
              <a:r>
                <a:rPr lang="en-US" sz="2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 dirty="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80" name="Line 56"/>
            <p:cNvSpPr>
              <a:spLocks noChangeShapeType="1"/>
            </p:cNvSpPr>
            <p:nvPr/>
          </p:nvSpPr>
          <p:spPr bwMode="auto">
            <a:xfrm>
              <a:off x="2765" y="2282"/>
              <a:ext cx="280" cy="272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81" name="Freeform 57"/>
            <p:cNvSpPr>
              <a:spLocks/>
            </p:cNvSpPr>
            <p:nvPr/>
          </p:nvSpPr>
          <p:spPr bwMode="auto">
            <a:xfrm>
              <a:off x="2445" y="1983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082" name="Group 58"/>
            <p:cNvGrpSpPr>
              <a:grpSpLocks/>
            </p:cNvGrpSpPr>
            <p:nvPr/>
          </p:nvGrpSpPr>
          <p:grpSpPr bwMode="auto">
            <a:xfrm>
              <a:off x="3184" y="2637"/>
              <a:ext cx="421" cy="118"/>
              <a:chOff x="4507" y="2811"/>
              <a:chExt cx="661" cy="158"/>
            </a:xfrm>
          </p:grpSpPr>
          <p:sp>
            <p:nvSpPr>
              <p:cNvPr id="129083" name="Freeform 59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4" name="Freeform 60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5" name="Freeform 61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6" name="Freeform 62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7" name="Freeform 63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8" name="Freeform 64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089" name="Group 65"/>
            <p:cNvGrpSpPr>
              <a:grpSpLocks/>
            </p:cNvGrpSpPr>
            <p:nvPr/>
          </p:nvGrpSpPr>
          <p:grpSpPr bwMode="auto">
            <a:xfrm>
              <a:off x="2197" y="2611"/>
              <a:ext cx="354" cy="119"/>
              <a:chOff x="2888" y="2825"/>
              <a:chExt cx="698" cy="127"/>
            </a:xfrm>
          </p:grpSpPr>
          <p:sp>
            <p:nvSpPr>
              <p:cNvPr id="129090" name="Freeform 66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91" name="Freeform 67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095" name="Freeform 71"/>
            <p:cNvSpPr>
              <a:spLocks/>
            </p:cNvSpPr>
            <p:nvPr/>
          </p:nvSpPr>
          <p:spPr bwMode="auto">
            <a:xfrm>
              <a:off x="2518" y="2506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6" name="Line 72"/>
            <p:cNvSpPr>
              <a:spLocks noChangeShapeType="1"/>
            </p:cNvSpPr>
            <p:nvPr/>
          </p:nvSpPr>
          <p:spPr bwMode="auto">
            <a:xfrm flipV="1">
              <a:off x="2826" y="2739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7" name="Line 73"/>
            <p:cNvSpPr>
              <a:spLocks noChangeShapeType="1"/>
            </p:cNvSpPr>
            <p:nvPr/>
          </p:nvSpPr>
          <p:spPr bwMode="auto">
            <a:xfrm>
              <a:off x="2759" y="2284"/>
              <a:ext cx="236" cy="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8" name="Line 74"/>
            <p:cNvSpPr>
              <a:spLocks noChangeShapeType="1"/>
            </p:cNvSpPr>
            <p:nvPr/>
          </p:nvSpPr>
          <p:spPr bwMode="auto">
            <a:xfrm>
              <a:off x="2141" y="1999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9" name="Line 75"/>
            <p:cNvSpPr>
              <a:spLocks noChangeShapeType="1"/>
            </p:cNvSpPr>
            <p:nvPr/>
          </p:nvSpPr>
          <p:spPr bwMode="auto">
            <a:xfrm flipV="1">
              <a:off x="2440" y="1783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00" name="Freeform 76"/>
            <p:cNvSpPr>
              <a:spLocks/>
            </p:cNvSpPr>
            <p:nvPr/>
          </p:nvSpPr>
          <p:spPr bwMode="auto">
            <a:xfrm rot="19066066">
              <a:off x="3034" y="2093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60" name="Text Box 136"/>
            <p:cNvSpPr txBox="1">
              <a:spLocks noChangeArrowheads="1"/>
            </p:cNvSpPr>
            <p:nvPr/>
          </p:nvSpPr>
          <p:spPr bwMode="auto">
            <a:xfrm>
              <a:off x="1958" y="2739"/>
              <a:ext cx="5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>
                  <a:solidFill>
                    <a:srgbClr val="33CC33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r>
                <a:rPr lang="el-GR" sz="1600">
                  <a:solidFill>
                    <a:srgbClr val="33CC33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Δ</a:t>
              </a: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/2</a:t>
              </a:r>
              <a:endParaRPr lang="el-GR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pSp>
        <p:nvGrpSpPr>
          <p:cNvPr id="129181" name="Group 157"/>
          <p:cNvGrpSpPr>
            <a:grpSpLocks/>
          </p:cNvGrpSpPr>
          <p:nvPr/>
        </p:nvGrpSpPr>
        <p:grpSpPr bwMode="auto">
          <a:xfrm>
            <a:off x="593725" y="2589213"/>
            <a:ext cx="2451100" cy="2197100"/>
            <a:chOff x="1950" y="1783"/>
            <a:chExt cx="1544" cy="1384"/>
          </a:xfrm>
        </p:grpSpPr>
        <p:sp>
          <p:nvSpPr>
            <p:cNvPr id="129182" name="Text Box 158"/>
            <p:cNvSpPr txBox="1">
              <a:spLocks noChangeArrowheads="1"/>
            </p:cNvSpPr>
            <p:nvPr/>
          </p:nvSpPr>
          <p:spPr bwMode="auto">
            <a:xfrm>
              <a:off x="2062" y="2917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 dirty="0" err="1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f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 dirty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,</a:t>
              </a:r>
              <a:r>
                <a:rPr lang="el-GR" sz="2000" dirty="0" smtClean="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,</a:t>
              </a:r>
              <a:r>
                <a:rPr lang="en-US" sz="2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 dirty="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 dirty="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 dirty="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183" name="Line 159"/>
            <p:cNvSpPr>
              <a:spLocks noChangeShapeType="1"/>
            </p:cNvSpPr>
            <p:nvPr/>
          </p:nvSpPr>
          <p:spPr bwMode="auto">
            <a:xfrm flipH="1">
              <a:off x="2501" y="2282"/>
              <a:ext cx="120" cy="29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84" name="Freeform 160"/>
            <p:cNvSpPr>
              <a:spLocks/>
            </p:cNvSpPr>
            <p:nvPr/>
          </p:nvSpPr>
          <p:spPr bwMode="auto">
            <a:xfrm>
              <a:off x="2301" y="1983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185" name="Group 161"/>
            <p:cNvGrpSpPr>
              <a:grpSpLocks/>
            </p:cNvGrpSpPr>
            <p:nvPr/>
          </p:nvGrpSpPr>
          <p:grpSpPr bwMode="auto">
            <a:xfrm>
              <a:off x="3040" y="2637"/>
              <a:ext cx="421" cy="118"/>
              <a:chOff x="4507" y="2811"/>
              <a:chExt cx="661" cy="158"/>
            </a:xfrm>
          </p:grpSpPr>
          <p:sp>
            <p:nvSpPr>
              <p:cNvPr id="129186" name="Freeform 16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7" name="Freeform 16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8" name="Freeform 16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9" name="Freeform 16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0" name="Freeform 16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1" name="Freeform 16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192" name="Group 168"/>
            <p:cNvGrpSpPr>
              <a:grpSpLocks/>
            </p:cNvGrpSpPr>
            <p:nvPr/>
          </p:nvGrpSpPr>
          <p:grpSpPr bwMode="auto">
            <a:xfrm>
              <a:off x="2053" y="2611"/>
              <a:ext cx="354" cy="119"/>
              <a:chOff x="2888" y="2825"/>
              <a:chExt cx="698" cy="127"/>
            </a:xfrm>
          </p:grpSpPr>
          <p:sp>
            <p:nvSpPr>
              <p:cNvPr id="129193" name="Freeform 16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4" name="Freeform 17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195" name="Freeform 171"/>
            <p:cNvSpPr>
              <a:spLocks/>
            </p:cNvSpPr>
            <p:nvPr/>
          </p:nvSpPr>
          <p:spPr bwMode="auto">
            <a:xfrm>
              <a:off x="2842" y="2280"/>
              <a:ext cx="78" cy="25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2718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96" name="Text Box 172"/>
            <p:cNvSpPr txBox="1">
              <a:spLocks noChangeArrowheads="1"/>
            </p:cNvSpPr>
            <p:nvPr/>
          </p:nvSpPr>
          <p:spPr bwMode="auto">
            <a:xfrm>
              <a:off x="1950" y="2298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dirty="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(x+</a:t>
              </a:r>
              <a:r>
                <a:rPr lang="en-US" dirty="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</a:t>
              </a:r>
              <a:r>
                <a:rPr lang="en-US" i="1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baseline="30000" dirty="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 dirty="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197" name="Text Box 173"/>
            <p:cNvSpPr txBox="1">
              <a:spLocks noChangeArrowheads="1"/>
            </p:cNvSpPr>
            <p:nvPr/>
          </p:nvSpPr>
          <p:spPr bwMode="auto">
            <a:xfrm>
              <a:off x="2859" y="2317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</a:t>
              </a:r>
              <a:r>
                <a:rPr lang="en-US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</a:t>
              </a:r>
              <a:r>
                <a:rPr lang="en-US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 baseline="30000">
                <a:solidFill>
                  <a:srgbClr val="FF0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endParaRPr>
            </a:p>
          </p:txBody>
        </p:sp>
        <p:sp>
          <p:nvSpPr>
            <p:cNvPr id="129198" name="Freeform 174"/>
            <p:cNvSpPr>
              <a:spLocks/>
            </p:cNvSpPr>
            <p:nvPr/>
          </p:nvSpPr>
          <p:spPr bwMode="auto">
            <a:xfrm>
              <a:off x="2374" y="2506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99" name="Line 175"/>
            <p:cNvSpPr>
              <a:spLocks noChangeShapeType="1"/>
            </p:cNvSpPr>
            <p:nvPr/>
          </p:nvSpPr>
          <p:spPr bwMode="auto">
            <a:xfrm flipV="1">
              <a:off x="2682" y="2739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0" name="Line 176"/>
            <p:cNvSpPr>
              <a:spLocks noChangeShapeType="1"/>
            </p:cNvSpPr>
            <p:nvPr/>
          </p:nvSpPr>
          <p:spPr bwMode="auto">
            <a:xfrm>
              <a:off x="2615" y="2284"/>
              <a:ext cx="236" cy="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1" name="Line 177"/>
            <p:cNvSpPr>
              <a:spLocks noChangeShapeType="1"/>
            </p:cNvSpPr>
            <p:nvPr/>
          </p:nvSpPr>
          <p:spPr bwMode="auto">
            <a:xfrm>
              <a:off x="1997" y="1999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2" name="Line 178"/>
            <p:cNvSpPr>
              <a:spLocks noChangeShapeType="1"/>
            </p:cNvSpPr>
            <p:nvPr/>
          </p:nvSpPr>
          <p:spPr bwMode="auto">
            <a:xfrm flipV="1">
              <a:off x="2296" y="1783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3" name="Freeform 179"/>
            <p:cNvSpPr>
              <a:spLocks/>
            </p:cNvSpPr>
            <p:nvPr/>
          </p:nvSpPr>
          <p:spPr bwMode="auto">
            <a:xfrm rot="19066066">
              <a:off x="2890" y="2093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9205" name="Text Box 181"/>
          <p:cNvSpPr txBox="1">
            <a:spLocks noChangeArrowheads="1"/>
          </p:cNvSpPr>
          <p:nvPr/>
        </p:nvSpPr>
        <p:spPr bwMode="auto">
          <a:xfrm>
            <a:off x="3003550" y="32416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9207" name="Text Box 183"/>
          <p:cNvSpPr txBox="1">
            <a:spLocks noChangeArrowheads="1"/>
          </p:cNvSpPr>
          <p:nvPr/>
        </p:nvSpPr>
        <p:spPr bwMode="auto">
          <a:xfrm>
            <a:off x="2422525" y="2011363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sz="16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</a:t>
            </a:r>
            <a:r>
              <a:rPr lang="el-GR" sz="1600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16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9208" name="Text Box 184"/>
          <p:cNvSpPr txBox="1">
            <a:spLocks noChangeArrowheads="1"/>
          </p:cNvSpPr>
          <p:nvPr/>
        </p:nvSpPr>
        <p:spPr bwMode="auto">
          <a:xfrm>
            <a:off x="3997325" y="2011363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sz="16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</a:t>
            </a:r>
            <a:r>
              <a:rPr lang="el-GR" sz="1600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16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graphicFrame>
        <p:nvGraphicFramePr>
          <p:cNvPr id="129209" name="Object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837448"/>
              </p:ext>
            </p:extLst>
          </p:nvPr>
        </p:nvGraphicFramePr>
        <p:xfrm>
          <a:off x="3940175" y="4975225"/>
          <a:ext cx="39243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4" imgW="4216400" imgH="863600" progId="Equation.3">
                  <p:embed/>
                </p:oleObj>
              </mc:Choice>
              <mc:Fallback>
                <p:oleObj name="Equation" r:id="rId4" imgW="42164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175" y="4975225"/>
                        <a:ext cx="39243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Text Box 172"/>
          <p:cNvSpPr txBox="1">
            <a:spLocks noChangeArrowheads="1"/>
          </p:cNvSpPr>
          <p:nvPr/>
        </p:nvSpPr>
        <p:spPr bwMode="auto">
          <a:xfrm>
            <a:off x="2267744" y="4070399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dirty="0">
                <a:solidFill>
                  <a:srgbClr val="008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1–</a:t>
            </a:r>
            <a:r>
              <a:rPr lang="en-US" dirty="0" smtClean="0">
                <a:solidFill>
                  <a:srgbClr val="008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</a:t>
            </a:r>
            <a:r>
              <a:rPr lang="en-US" dirty="0">
                <a:solidFill>
                  <a:srgbClr val="008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</a:t>
            </a:r>
            <a:r>
              <a:rPr lang="en-US" i="1" dirty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baseline="30000" dirty="0">
                <a:solidFill>
                  <a:srgbClr val="008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</a:t>
            </a:r>
            <a:endParaRPr lang="el-GR" dirty="0">
              <a:solidFill>
                <a:srgbClr val="008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0" name="Text Box 172"/>
          <p:cNvSpPr txBox="1">
            <a:spLocks noChangeArrowheads="1"/>
          </p:cNvSpPr>
          <p:nvPr/>
        </p:nvSpPr>
        <p:spPr bwMode="auto">
          <a:xfrm>
            <a:off x="-26457" y="4051831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dirty="0">
                <a:solidFill>
                  <a:srgbClr val="008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(1+</a:t>
            </a:r>
            <a:r>
              <a:rPr lang="en-US" dirty="0">
                <a:solidFill>
                  <a:srgbClr val="008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</a:t>
            </a:r>
            <a:r>
              <a:rPr lang="en-US" i="1" dirty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baseline="30000" dirty="0">
                <a:solidFill>
                  <a:srgbClr val="008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</a:t>
            </a:r>
            <a:endParaRPr lang="el-GR" dirty="0">
              <a:solidFill>
                <a:srgbClr val="008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744" y="836712"/>
            <a:ext cx="2677319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144" name="Group 120"/>
          <p:cNvGrpSpPr>
            <a:grpSpLocks/>
          </p:cNvGrpSpPr>
          <p:nvPr/>
        </p:nvGrpSpPr>
        <p:grpSpPr bwMode="auto">
          <a:xfrm>
            <a:off x="2601913" y="739775"/>
            <a:ext cx="2117725" cy="1309688"/>
            <a:chOff x="103" y="1858"/>
            <a:chExt cx="1334" cy="825"/>
          </a:xfrm>
        </p:grpSpPr>
        <p:sp>
          <p:nvSpPr>
            <p:cNvPr id="129145" name="Freeform 121"/>
            <p:cNvSpPr>
              <a:spLocks/>
            </p:cNvSpPr>
            <p:nvPr/>
          </p:nvSpPr>
          <p:spPr bwMode="auto">
            <a:xfrm>
              <a:off x="381" y="2071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146" name="Group 122"/>
            <p:cNvGrpSpPr>
              <a:grpSpLocks/>
            </p:cNvGrpSpPr>
            <p:nvPr/>
          </p:nvGrpSpPr>
          <p:grpSpPr bwMode="auto">
            <a:xfrm>
              <a:off x="1016" y="2557"/>
              <a:ext cx="421" cy="118"/>
              <a:chOff x="4507" y="2811"/>
              <a:chExt cx="661" cy="158"/>
            </a:xfrm>
          </p:grpSpPr>
          <p:sp>
            <p:nvSpPr>
              <p:cNvPr id="129147" name="Freeform 123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48" name="Freeform 124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49" name="Freeform 125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0" name="Freeform 126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1" name="Freeform 127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2" name="Freeform 128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153" name="Group 129"/>
            <p:cNvGrpSpPr>
              <a:grpSpLocks/>
            </p:cNvGrpSpPr>
            <p:nvPr/>
          </p:nvGrpSpPr>
          <p:grpSpPr bwMode="auto">
            <a:xfrm>
              <a:off x="173" y="2547"/>
              <a:ext cx="354" cy="119"/>
              <a:chOff x="2888" y="2825"/>
              <a:chExt cx="698" cy="127"/>
            </a:xfrm>
          </p:grpSpPr>
          <p:sp>
            <p:nvSpPr>
              <p:cNvPr id="129154" name="Freeform 130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5" name="Freeform 131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156" name="Freeform 132"/>
            <p:cNvSpPr>
              <a:spLocks/>
            </p:cNvSpPr>
            <p:nvPr/>
          </p:nvSpPr>
          <p:spPr bwMode="auto">
            <a:xfrm>
              <a:off x="494" y="2354"/>
              <a:ext cx="571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7" name="Freeform 133"/>
            <p:cNvSpPr>
              <a:spLocks/>
            </p:cNvSpPr>
            <p:nvPr/>
          </p:nvSpPr>
          <p:spPr bwMode="auto">
            <a:xfrm rot="19066066">
              <a:off x="1002" y="2221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8" name="Line 134"/>
            <p:cNvSpPr>
              <a:spLocks noChangeShapeType="1"/>
            </p:cNvSpPr>
            <p:nvPr/>
          </p:nvSpPr>
          <p:spPr bwMode="auto">
            <a:xfrm>
              <a:off x="103" y="2081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9" name="Line 135"/>
            <p:cNvSpPr>
              <a:spLocks noChangeShapeType="1"/>
            </p:cNvSpPr>
            <p:nvPr/>
          </p:nvSpPr>
          <p:spPr bwMode="auto">
            <a:xfrm flipV="1">
              <a:off x="365" y="1858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615156" y="620688"/>
            <a:ext cx="1652588" cy="485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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 </a:t>
            </a:r>
            <a:r>
              <a:rPr lang="en-US" sz="2400" i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g</a:t>
            </a:r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3275856" y="971436"/>
            <a:ext cx="3047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 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3" name="Text Box 22"/>
          <p:cNvSpPr txBox="1">
            <a:spLocks noChangeArrowheads="1"/>
          </p:cNvSpPr>
          <p:nvPr/>
        </p:nvSpPr>
        <p:spPr bwMode="auto">
          <a:xfrm>
            <a:off x="4410242" y="1077524"/>
            <a:ext cx="346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q’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GPDs in Halls A &amp; C at 11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568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Hall C:  HMS + SHMS</a:t>
            </a:r>
          </a:p>
          <a:p>
            <a:pPr lvl="1"/>
            <a:r>
              <a:rPr lang="en-US" dirty="0" smtClean="0"/>
              <a:t>H(</a:t>
            </a:r>
            <a:r>
              <a:rPr lang="en-US" dirty="0" err="1" smtClean="0"/>
              <a:t>e,e’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)n:   L/T Separation (E12-06-101)</a:t>
            </a:r>
          </a:p>
          <a:p>
            <a:pPr lvl="2"/>
            <a:r>
              <a:rPr lang="en-US" dirty="0" smtClean="0"/>
              <a:t>Approved for 52 days</a:t>
            </a:r>
          </a:p>
          <a:p>
            <a:pPr lvl="2"/>
            <a:r>
              <a:rPr lang="en-US" dirty="0"/>
              <a:t>Measurement of the Charged Pion Form Factor to High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2"/>
            <a:r>
              <a:rPr lang="en-US" dirty="0"/>
              <a:t>Pion Form </a:t>
            </a:r>
            <a:r>
              <a:rPr lang="en-US" dirty="0" smtClean="0"/>
              <a:t>Factor </a:t>
            </a:r>
            <a:r>
              <a:rPr lang="en-US" dirty="0" smtClean="0">
                <a:sym typeface="Wingdings"/>
              </a:rPr>
              <a:t> GPD </a:t>
            </a:r>
            <a:r>
              <a:rPr lang="en-US" i="1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-tilde</a:t>
            </a:r>
          </a:p>
          <a:p>
            <a:r>
              <a:rPr lang="en-US" dirty="0" smtClean="0"/>
              <a:t>Hall A 2014-2015</a:t>
            </a:r>
          </a:p>
          <a:p>
            <a:pPr lvl="1"/>
            <a:r>
              <a:rPr lang="en-US" dirty="0" smtClean="0"/>
              <a:t>H(</a:t>
            </a:r>
            <a:r>
              <a:rPr lang="en-US" dirty="0" err="1" smtClean="0"/>
              <a:t>e,e’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)p and </a:t>
            </a:r>
            <a:r>
              <a:rPr lang="en-US" dirty="0"/>
              <a:t>H(e,</a:t>
            </a:r>
            <a:r>
              <a:rPr lang="en-US" dirty="0" smtClean="0"/>
              <a:t>e’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/>
              <a:t>)p</a:t>
            </a:r>
          </a:p>
          <a:p>
            <a:pPr lvl="1"/>
            <a:r>
              <a:rPr lang="en-US" dirty="0" smtClean="0"/>
              <a:t>Subset of 100 days approved</a:t>
            </a:r>
          </a:p>
          <a:p>
            <a:r>
              <a:rPr lang="en-US" dirty="0" smtClean="0"/>
              <a:t>Hall C (53 days approved):</a:t>
            </a:r>
          </a:p>
          <a:p>
            <a:pPr lvl="1"/>
            <a:r>
              <a:rPr lang="en-US" dirty="0"/>
              <a:t>H(</a:t>
            </a:r>
            <a:r>
              <a:rPr lang="en-US" dirty="0" err="1"/>
              <a:t>e,e’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)p and H(e,e’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0</a:t>
            </a:r>
            <a:r>
              <a:rPr lang="en-US" dirty="0"/>
              <a:t>)p</a:t>
            </a:r>
          </a:p>
          <a:p>
            <a:pPr lvl="1"/>
            <a:r>
              <a:rPr lang="en-US" dirty="0" smtClean="0"/>
              <a:t>Beam energy dependence</a:t>
            </a:r>
          </a:p>
          <a:p>
            <a:pPr lvl="1"/>
            <a:r>
              <a:rPr lang="en-US" dirty="0" smtClean="0"/>
              <a:t>Expanded 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B</a:t>
            </a:r>
            <a:r>
              <a:rPr lang="en-US" i="1" dirty="0" smtClean="0"/>
              <a:t>, Q</a:t>
            </a:r>
            <a:r>
              <a:rPr lang="en-US" i="1" baseline="30000" dirty="0" smtClean="0"/>
              <a:t>2</a:t>
            </a:r>
            <a:r>
              <a:rPr lang="en-US" i="1" dirty="0" smtClean="0"/>
              <a:t> </a:t>
            </a:r>
            <a:r>
              <a:rPr lang="en-US" dirty="0" smtClean="0"/>
              <a:t>range</a:t>
            </a:r>
          </a:p>
          <a:p>
            <a:r>
              <a:rPr lang="en-US" dirty="0" smtClean="0"/>
              <a:t>Hall C Real Compton Scattering (large –</a:t>
            </a:r>
            <a:r>
              <a:rPr lang="en-US" i="1" dirty="0" smtClean="0"/>
              <a:t>t</a:t>
            </a:r>
            <a:r>
              <a:rPr lang="en-US" dirty="0" smtClean="0"/>
              <a:t>) approved by PAC 42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7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Hall A+C DVCS </a:t>
            </a:r>
            <a:r>
              <a:rPr lang="en-US" dirty="0" err="1" smtClean="0"/>
              <a:t>Kinematicss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Hall-A+C-DVC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19816"/>
          <a:stretch/>
        </p:blipFill>
        <p:spPr>
          <a:xfrm>
            <a:off x="2568221" y="1441450"/>
            <a:ext cx="6194778" cy="478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0719" y="3727777"/>
            <a:ext cx="10263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W</a:t>
            </a:r>
            <a:r>
              <a:rPr lang="en-US" dirty="0" smtClean="0"/>
              <a:t>&lt;2GeV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45" y="1475317"/>
            <a:ext cx="3592688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Multiple Energy settings at key </a:t>
            </a:r>
            <a:br>
              <a:rPr lang="en-US" sz="2800" dirty="0" smtClean="0"/>
            </a:br>
            <a:r>
              <a:rPr lang="en-US" sz="2800" i="1" dirty="0" smtClean="0"/>
              <a:t>(</a:t>
            </a:r>
            <a:r>
              <a:rPr lang="en-US" sz="2800" i="1" dirty="0" err="1" smtClean="0"/>
              <a:t>x</a:t>
            </a:r>
            <a:r>
              <a:rPr lang="en-US" sz="2800" i="1" baseline="-25000" dirty="0" err="1" smtClean="0"/>
              <a:t>B</a:t>
            </a:r>
            <a:r>
              <a:rPr lang="en-US" sz="2800" i="1" dirty="0" smtClean="0"/>
              <a:t>, Q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)</a:t>
            </a:r>
            <a:r>
              <a:rPr lang="en-US" sz="2800" dirty="0" smtClean="0"/>
              <a:t> settings.</a:t>
            </a:r>
          </a:p>
          <a:p>
            <a:r>
              <a:rPr lang="en-US" sz="2800" dirty="0" smtClean="0"/>
              <a:t>Expanded reach in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B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and Q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Beam time</a:t>
            </a:r>
            <a:br>
              <a:rPr lang="en-US" sz="2800" dirty="0" smtClean="0"/>
            </a:br>
            <a:r>
              <a:rPr lang="en-US" sz="2800" dirty="0" smtClean="0"/>
              <a:t> adjusted for </a:t>
            </a:r>
            <a:br>
              <a:rPr lang="en-US" sz="2800" dirty="0" smtClean="0"/>
            </a:br>
            <a:r>
              <a:rPr lang="en-US" sz="2800" dirty="0" smtClean="0"/>
              <a:t> ≈equal </a:t>
            </a:r>
            <a:br>
              <a:rPr lang="en-US" sz="2800" dirty="0" smtClean="0"/>
            </a:br>
            <a:r>
              <a:rPr lang="en-US" sz="2800" dirty="0" smtClean="0"/>
              <a:t>statistics </a:t>
            </a:r>
            <a:br>
              <a:rPr lang="en-US" sz="2800" dirty="0" smtClean="0"/>
            </a:br>
            <a:r>
              <a:rPr lang="en-US" sz="2800" dirty="0" smtClean="0"/>
              <a:t>in each bin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6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PR12-13-010 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"/>
            <a:ext cx="9143999" cy="68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PR12-13-010 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"/>
            <a:ext cx="9143999" cy="68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1733" y="152400"/>
            <a:ext cx="8098367" cy="522288"/>
          </a:xfrm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next 20 years of DVCS/DVMP experiments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7594"/>
            <a:ext cx="9144000" cy="5289555"/>
          </a:xfrm>
          <a:ln w="28575">
            <a:solidFill>
              <a:srgbClr val="FF2718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 5 years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000" dirty="0" smtClean="0"/>
              <a:t>Precision </a:t>
            </a:r>
            <a:r>
              <a:rPr lang="en-US" sz="2000" dirty="0"/>
              <a:t>tests of factorization with Q</a:t>
            </a:r>
            <a:r>
              <a:rPr lang="en-US" sz="2000" baseline="30000" dirty="0"/>
              <a:t>2</a:t>
            </a:r>
            <a:r>
              <a:rPr lang="en-US" sz="2000" dirty="0"/>
              <a:t> range ≥ 2:1 for</a:t>
            </a: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Apple Symbols" pitchFamily="-65" charset="2"/>
                <a:cs typeface="Apple Symbols" pitchFamily="-65" charset="2"/>
              </a:rPr>
              <a:t>∈</a:t>
            </a:r>
            <a:r>
              <a:rPr lang="en-US" sz="2000" dirty="0"/>
              <a:t>[0.25,0.6].  </a:t>
            </a:r>
            <a:r>
              <a:rPr lang="en-US" sz="2000" dirty="0" err="1"/>
              <a:t>t</a:t>
            </a:r>
            <a:r>
              <a:rPr lang="en-US" sz="2000" baseline="-15000" dirty="0" err="1"/>
              <a:t>min</a:t>
            </a:r>
            <a:r>
              <a:rPr lang="en-US" sz="2000" dirty="0" err="1"/>
              <a:t>-t</a:t>
            </a:r>
            <a:r>
              <a:rPr lang="en-US" sz="2000" dirty="0"/>
              <a:t> &lt; 1 </a:t>
            </a:r>
            <a:r>
              <a:rPr lang="en-US" sz="2000" dirty="0" smtClean="0"/>
              <a:t>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+</a:t>
            </a:r>
            <a:r>
              <a:rPr lang="en-US" sz="2000" b="1" dirty="0" smtClean="0"/>
              <a:t>  </a:t>
            </a:r>
            <a:r>
              <a:rPr lang="en-US" sz="2000" b="1" dirty="0" smtClean="0">
                <a:ea typeface="ヒラギノ角ゴ ProN W3" pitchFamily="-65" charset="-128"/>
                <a:cs typeface="ヒラギノ角ゴ ProN W3" pitchFamily="-65" charset="-128"/>
              </a:rPr>
              <a:t>COMPASS : </a:t>
            </a:r>
            <a:r>
              <a:rPr lang="en-US" sz="2000" b="1" dirty="0" smtClean="0"/>
              <a:t>x</a:t>
            </a:r>
            <a:r>
              <a:rPr lang="en-US" sz="2000" b="1" baseline="-15000" dirty="0" smtClean="0"/>
              <a:t>B</a:t>
            </a:r>
            <a:r>
              <a:rPr lang="en-US" sz="2000" b="1" dirty="0" smtClean="0">
                <a:ea typeface="Apple Symbols" pitchFamily="-65" charset="2"/>
                <a:cs typeface="Apple Symbols" pitchFamily="-65" charset="2"/>
              </a:rPr>
              <a:t>∈</a:t>
            </a:r>
            <a:r>
              <a:rPr lang="en-US" sz="2000" b="1" dirty="0" smtClean="0"/>
              <a:t>[0.</a:t>
            </a:r>
            <a:r>
              <a:rPr lang="en-US" altLang="ja-JP" sz="2000" b="1" dirty="0" smtClean="0"/>
              <a:t>01,</a:t>
            </a:r>
            <a:r>
              <a:rPr lang="en-US" sz="2000" b="1" dirty="0" smtClean="0"/>
              <a:t>0.1]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Proton </a:t>
            </a:r>
            <a:r>
              <a:rPr lang="en-US" sz="2000" dirty="0" err="1"/>
              <a:t>unpolarized</a:t>
            </a:r>
            <a:r>
              <a:rPr lang="en-US" sz="2000" dirty="0"/>
              <a:t> target observables</a:t>
            </a:r>
          </a:p>
          <a:p>
            <a:pPr lvl="2">
              <a:lnSpc>
                <a:spcPct val="90000"/>
              </a:lnSpc>
            </a:pPr>
            <a:r>
              <a:rPr lang="en-US" sz="2000" dirty="0" err="1"/>
              <a:t>Im[DVCS</a:t>
            </a:r>
            <a:r>
              <a:rPr lang="en-US" sz="2000" dirty="0"/>
              <a:t>*BH], Re [DVCS*BH],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|DVCS|</a:t>
            </a:r>
            <a:r>
              <a:rPr lang="en-US" sz="2000" baseline="30000" dirty="0">
                <a:ea typeface="ヒラギノ角ゴ ProN W3" pitchFamily="-65" charset="-128"/>
                <a:cs typeface="ヒラギノ角ゴ ProN W3" pitchFamily="-65" charset="-128"/>
              </a:rPr>
              <a:t>2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Longitudinal</a:t>
            </a: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target spin observables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Primary sensitivity to H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˜H</a:t>
            </a:r>
            <a:r>
              <a:rPr lang="en-US" altLang="ja-JP" sz="2000" dirty="0" smtClean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at x = ±</a:t>
            </a:r>
            <a:r>
              <a:rPr lang="en-US" sz="2000" dirty="0">
                <a:latin typeface="Symbol" pitchFamily="-65" charset="2"/>
                <a:ea typeface="ヒラギノ角ゴ ProN W3" pitchFamily="-65" charset="-128"/>
                <a:cs typeface="ヒラギノ角ゴ ProN W3" pitchFamily="-65" charset="-128"/>
                <a:sym typeface="Symbol" pitchFamily="-65" charset="2"/>
              </a:rPr>
              <a:t>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= ±</a:t>
            </a: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/(2</a:t>
            </a:r>
            <a:r>
              <a:rPr lang="en-US" sz="2000" dirty="0">
                <a:latin typeface="Symbol" pitchFamily="-65" charset="2"/>
                <a:ea typeface="ヒラギノ角ゴ ProN W3" pitchFamily="-65" charset="-128"/>
                <a:cs typeface="ヒラギノ角ゴ ProN W3" pitchFamily="-65" charset="-128"/>
                <a:sym typeface="Symbol" pitchFamily="-65" charset="2"/>
              </a:rPr>
              <a:t></a:t>
            </a: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) point.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Partial </a:t>
            </a:r>
            <a:r>
              <a:rPr lang="en-US" sz="2000" i="1" dirty="0" err="1">
                <a:ea typeface="ヒラギノ角ゴ ProN W3" pitchFamily="-65" charset="-128"/>
                <a:cs typeface="ヒラギノ角ゴ ProN W3" pitchFamily="-65" charset="-128"/>
              </a:rPr>
              <a:t>u,d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 flavor separations from quasi-free neutron.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Coherent Nuclear DVCS on D, He</a:t>
            </a:r>
            <a:endParaRPr lang="en-US" sz="2000" dirty="0" smtClean="0">
              <a:ea typeface="ヒラギノ角ゴ ProN W3" pitchFamily="-65" charset="-128"/>
              <a:cs typeface="ヒラギノ角ゴ ProN W3" pitchFamily="-65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5-10 years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Transversely Polarized H, D,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in JLab Halls A,B,C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Optimize targets, recoil/spectator detection?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Polarized targets at COMPASS?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10-15 years: 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Start physics with electron ion collider with s≥1000 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high </a:t>
            </a:r>
            <a:r>
              <a:rPr lang="en-US" sz="2000" dirty="0" smtClean="0">
                <a:latin typeface="+mj-lt"/>
              </a:rPr>
              <a:t>Luminosity!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25-29 Aug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CHyde</a:t>
            </a:r>
            <a:r>
              <a:rPr lang="en-US" dirty="0" smtClean="0"/>
              <a:t>, ECT* QCD-Spin2014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8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Highlights of Generalized Parton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Spatial imaging of quarks and gluons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onsistent with Q.M. and Relativity.</a:t>
            </a:r>
          </a:p>
          <a:p>
            <a:r>
              <a:rPr lang="en-US" dirty="0" smtClean="0"/>
              <a:t>Integrals of GPDs are measurable</a:t>
            </a:r>
          </a:p>
          <a:p>
            <a:pPr lvl="1"/>
            <a:r>
              <a:rPr lang="en-US" dirty="0" smtClean="0"/>
              <a:t>DVCS, DVES </a:t>
            </a:r>
            <a:r>
              <a:rPr lang="en-US" dirty="0" smtClean="0">
                <a:sym typeface="Wingdings"/>
              </a:rPr>
              <a:t> GPD(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x,x,D</a:t>
            </a:r>
            <a:r>
              <a:rPr lang="en-US" baseline="30000" dirty="0" smtClean="0">
                <a:cs typeface="Symbol" charset="2"/>
                <a:sym typeface="Wingdings"/>
              </a:rPr>
              <a:t>2</a:t>
            </a:r>
            <a:r>
              <a:rPr lang="en-US" dirty="0" smtClean="0">
                <a:cs typeface="Symbol" charset="2"/>
                <a:sym typeface="Wingdings"/>
              </a:rPr>
              <a:t>) for </a:t>
            </a:r>
            <a:r>
              <a:rPr lang="en-US" i="1" dirty="0" smtClean="0">
                <a:cs typeface="Symbol" charset="2"/>
                <a:sym typeface="Wingdings"/>
              </a:rPr>
              <a:t>Q</a:t>
            </a:r>
            <a:r>
              <a:rPr lang="en-US" i="1" baseline="30000" dirty="0" smtClean="0">
                <a:cs typeface="Symbol" charset="2"/>
                <a:sym typeface="Wingdings"/>
              </a:rPr>
              <a:t>2</a:t>
            </a:r>
            <a:r>
              <a:rPr lang="en-US" i="1" dirty="0" smtClean="0">
                <a:cs typeface="Symbol" charset="2"/>
                <a:sym typeface="Wingdings"/>
              </a:rPr>
              <a:t>&gt;&gt;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i="1" baseline="30000" dirty="0" smtClean="0">
                <a:cs typeface="Symbol" charset="2"/>
                <a:sym typeface="Wingdings"/>
              </a:rPr>
              <a:t>2</a:t>
            </a:r>
            <a:r>
              <a:rPr lang="en-US" i="1" baseline="-25000" dirty="0" smtClean="0">
                <a:cs typeface="Symbol" charset="2"/>
                <a:sym typeface="Wingdings"/>
              </a:rPr>
              <a:t>QCD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Extensive program in preparation at JLab</a:t>
            </a:r>
          </a:p>
          <a:p>
            <a:r>
              <a:rPr lang="en-US" dirty="0" smtClean="0">
                <a:latin typeface="Symbol" charset="2"/>
                <a:cs typeface="Symbol" charset="2"/>
                <a:sym typeface="Wingdings"/>
              </a:rPr>
              <a:t>(</a:t>
            </a:r>
            <a:r>
              <a:rPr lang="en-US" dirty="0" smtClean="0">
                <a:cs typeface="Symbol" charset="2"/>
                <a:sym typeface="Wingdings"/>
              </a:rPr>
              <a:t>Positive) Moments are calculable in Lattice QCD</a:t>
            </a:r>
          </a:p>
          <a:p>
            <a:r>
              <a:rPr lang="en-US" dirty="0" smtClean="0">
                <a:cs typeface="Symbol" charset="2"/>
                <a:sym typeface="Wingdings"/>
              </a:rPr>
              <a:t>Models are improving in sophistication.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Data precision already exceeds predictive power of models and flexibility of parameterizations.</a:t>
            </a:r>
          </a:p>
          <a:p>
            <a:r>
              <a:rPr lang="en-US" dirty="0" smtClean="0">
                <a:cs typeface="Symbol" charset="2"/>
                <a:sym typeface="Wingdings"/>
              </a:rPr>
              <a:t>DVCS (and related deep exclusive meson production) will be a multi-decade effort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Each stage can teach us something new and interesting about how QCD generates force, mass, spin, </a:t>
            </a:r>
            <a:r>
              <a:rPr lang="en-US" i="1" dirty="0" smtClean="0">
                <a:cs typeface="Symbol" charset="2"/>
                <a:sym typeface="Wingdings"/>
              </a:rPr>
              <a:t>etc</a:t>
            </a:r>
            <a:r>
              <a:rPr lang="en-US" dirty="0" smtClean="0">
                <a:cs typeface="Symbol" charset="2"/>
                <a:sym typeface="Wingdings"/>
              </a:rPr>
              <a:t>.</a:t>
            </a:r>
            <a:endParaRPr lang="en-US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GPDs and the Nucleon Form Factors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8387"/>
          <a:stretch/>
        </p:blipFill>
        <p:spPr>
          <a:xfrm>
            <a:off x="252015" y="2348880"/>
            <a:ext cx="6324600" cy="2468033"/>
          </a:xfrm>
          <a:prstGeom prst="rect">
            <a:avLst/>
          </a:prstGeom>
        </p:spPr>
      </p:pic>
      <p:sp>
        <p:nvSpPr>
          <p:cNvPr id="5" name="Line Callout 1 (Border and Accent Bar) 4"/>
          <p:cNvSpPr/>
          <p:nvPr/>
        </p:nvSpPr>
        <p:spPr>
          <a:xfrm>
            <a:off x="6548759" y="2708920"/>
            <a:ext cx="1066800" cy="482600"/>
          </a:xfrm>
          <a:prstGeom prst="accentBorderCallout1">
            <a:avLst>
              <a:gd name="adj1" fmla="val 45066"/>
              <a:gd name="adj2" fmla="val -8333"/>
              <a:gd name="adj3" fmla="val 154605"/>
              <a:gd name="adj4" fmla="val -70079"/>
            </a:avLst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p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  <a:sym typeface="Wingdings"/>
              </a:rPr>
              <a:t>–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2" y="5169261"/>
            <a:ext cx="5435292" cy="120032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GPD models link negative charge at center of neutron to excess of down-quarks at large-</a:t>
            </a:r>
            <a:r>
              <a:rPr lang="en-US" i="1" dirty="0" smtClean="0"/>
              <a:t>x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(excess of up-quarks in proton at large-</a:t>
            </a:r>
            <a:r>
              <a:rPr lang="en-US" i="1" dirty="0" smtClean="0"/>
              <a:t>x</a:t>
            </a:r>
            <a:r>
              <a:rPr lang="en-US" dirty="0" smtClean="0"/>
              <a:t>).</a:t>
            </a:r>
          </a:p>
          <a:p>
            <a:r>
              <a:rPr lang="en-US" i="1" dirty="0" smtClean="0"/>
              <a:t>u</a:t>
            </a:r>
            <a:r>
              <a:rPr lang="en-US" i="1" baseline="-25000" dirty="0" smtClean="0"/>
              <a:t>p</a:t>
            </a:r>
            <a:r>
              <a:rPr lang="en-US" i="1" dirty="0" smtClean="0"/>
              <a:t>(x)</a:t>
            </a:r>
            <a:r>
              <a:rPr lang="en-US" i="1" dirty="0" smtClean="0">
                <a:latin typeface="Symbol" charset="2"/>
                <a:cs typeface="Symbol" charset="2"/>
              </a:rPr>
              <a:t>~ </a:t>
            </a:r>
            <a:r>
              <a:rPr lang="en-US" i="1" dirty="0" smtClean="0"/>
              <a:t>(1-x)</a:t>
            </a:r>
            <a:r>
              <a:rPr lang="en-US" i="1" baseline="30000" dirty="0" smtClean="0"/>
              <a:t>3</a:t>
            </a:r>
            <a:r>
              <a:rPr lang="en-US" i="1" dirty="0" smtClean="0"/>
              <a:t>	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p</a:t>
            </a:r>
            <a:r>
              <a:rPr lang="en-US" i="1" dirty="0"/>
              <a:t>(x</a:t>
            </a:r>
            <a:r>
              <a:rPr lang="en-US" i="1" dirty="0" smtClean="0"/>
              <a:t>)</a:t>
            </a:r>
            <a:r>
              <a:rPr lang="en-US" i="1" dirty="0">
                <a:latin typeface="Symbol" charset="2"/>
                <a:cs typeface="Symbol" charset="2"/>
              </a:rPr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~ </a:t>
            </a:r>
            <a:r>
              <a:rPr lang="en-US" i="1" dirty="0" smtClean="0"/>
              <a:t>(</a:t>
            </a:r>
            <a:r>
              <a:rPr lang="en-US" i="1" dirty="0"/>
              <a:t>1-x</a:t>
            </a:r>
            <a:r>
              <a:rPr lang="en-US" i="1" dirty="0" smtClean="0"/>
              <a:t>)</a:t>
            </a:r>
            <a:r>
              <a:rPr lang="en-US" i="1" baseline="30000" dirty="0"/>
              <a:t>5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62477" y="3973312"/>
            <a:ext cx="1224135" cy="1173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1224136"/>
          </a:xfrm>
        </p:spPr>
        <p:txBody>
          <a:bodyPr>
            <a:norm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1f</a:t>
            </a:r>
            <a:r>
              <a:rPr lang="en-US" i="1" dirty="0" smtClean="0"/>
              <a:t>(–t) = </a:t>
            </a:r>
            <a:r>
              <a:rPr lang="en-US" i="1" dirty="0" smtClean="0">
                <a:latin typeface="Symbol" charset="2"/>
                <a:cs typeface="Symbol" charset="2"/>
              </a:rPr>
              <a:t>∫</a:t>
            </a:r>
            <a:r>
              <a:rPr lang="en-US" i="1" dirty="0" smtClean="0"/>
              <a:t>dx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f</a:t>
            </a:r>
            <a:r>
              <a:rPr lang="en-US" i="1" dirty="0" smtClean="0"/>
              <a:t>(x,0,t) = </a:t>
            </a:r>
            <a:r>
              <a:rPr lang="en-US" i="1" dirty="0" smtClean="0">
                <a:latin typeface="Symbol" charset="2"/>
                <a:cs typeface="Symbol" charset="2"/>
              </a:rPr>
              <a:t>∫</a:t>
            </a:r>
            <a:r>
              <a:rPr lang="en-US" i="1" dirty="0" smtClean="0"/>
              <a:t>d</a:t>
            </a:r>
            <a:r>
              <a:rPr lang="en-US" i="1" baseline="30000" dirty="0" smtClean="0"/>
              <a:t>2</a:t>
            </a:r>
            <a:r>
              <a:rPr lang="en-US" b="1" i="1" dirty="0" smtClean="0"/>
              <a:t>b </a:t>
            </a:r>
            <a:r>
              <a:rPr lang="en-US" i="1" dirty="0" err="1" smtClean="0"/>
              <a:t>e</a:t>
            </a:r>
            <a:r>
              <a:rPr lang="en-US" i="1" baseline="30000" dirty="0" err="1" smtClean="0"/>
              <a:t>i</a:t>
            </a:r>
            <a:r>
              <a:rPr lang="en-US" b="1" i="1" baseline="30000" dirty="0" err="1" smtClean="0"/>
              <a:t>b•</a:t>
            </a:r>
            <a:r>
              <a:rPr lang="en-US" b="1" i="1" baseline="30000" dirty="0" err="1" smtClean="0">
                <a:latin typeface="Symbol" charset="2"/>
                <a:cs typeface="Symbol" charset="2"/>
              </a:rPr>
              <a:t>D</a:t>
            </a:r>
            <a:r>
              <a:rPr lang="en-US" sz="2000" b="1" i="1" baseline="30000" dirty="0" smtClean="0">
                <a:latin typeface="Symbol" charset="2"/>
                <a:cs typeface="Symbol" charset="2"/>
              </a:rPr>
              <a:t>^ </a:t>
            </a:r>
            <a:r>
              <a:rPr lang="en-US" i="1" dirty="0" smtClean="0">
                <a:latin typeface="Symbol" charset="2"/>
                <a:cs typeface="Symbol" charset="2"/>
              </a:rPr>
              <a:t>∫</a:t>
            </a:r>
            <a:r>
              <a:rPr lang="en-US" i="1" dirty="0" smtClean="0">
                <a:cs typeface="Symbol" charset="2"/>
              </a:rPr>
              <a:t>dx </a:t>
            </a:r>
            <a:r>
              <a:rPr lang="en-US" i="1" dirty="0" err="1" smtClean="0">
                <a:cs typeface="Symbol" charset="2"/>
              </a:rPr>
              <a:t>q</a:t>
            </a:r>
            <a:r>
              <a:rPr lang="en-US" i="1" baseline="-25000" dirty="0" err="1" smtClean="0">
                <a:cs typeface="Symbol" charset="2"/>
              </a:rPr>
              <a:t>f</a:t>
            </a:r>
            <a:r>
              <a:rPr lang="en-US" i="1" dirty="0" smtClean="0">
                <a:cs typeface="Symbol" charset="2"/>
              </a:rPr>
              <a:t>(</a:t>
            </a:r>
            <a:r>
              <a:rPr lang="en-US" i="1" dirty="0" err="1" smtClean="0">
                <a:cs typeface="Symbol" charset="2"/>
              </a:rPr>
              <a:t>x,</a:t>
            </a:r>
            <a:r>
              <a:rPr lang="en-US" b="1" i="1" dirty="0" err="1" smtClean="0">
                <a:cs typeface="Symbol" charset="2"/>
              </a:rPr>
              <a:t>b</a:t>
            </a:r>
            <a:r>
              <a:rPr lang="en-US" b="1" i="1" dirty="0" smtClean="0">
                <a:cs typeface="Symbol" charset="2"/>
              </a:rPr>
              <a:t>)</a:t>
            </a:r>
          </a:p>
          <a:p>
            <a:r>
              <a:rPr lang="en-US" i="1" dirty="0" smtClean="0"/>
              <a:t>F</a:t>
            </a:r>
            <a:r>
              <a:rPr lang="en-US" i="1" baseline="-25000" dirty="0" smtClean="0"/>
              <a:t>1</a:t>
            </a:r>
            <a:r>
              <a:rPr lang="en-US" i="1" dirty="0" smtClean="0"/>
              <a:t>(–</a:t>
            </a:r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i="1" dirty="0" smtClean="0"/>
              <a:t>) = </a:t>
            </a:r>
            <a:r>
              <a:rPr lang="en-US" i="1" dirty="0">
                <a:latin typeface="Symbol" charset="2"/>
                <a:cs typeface="Symbol" charset="2"/>
              </a:rPr>
              <a:t>∫</a:t>
            </a:r>
            <a:r>
              <a:rPr lang="en-US" i="1" dirty="0"/>
              <a:t>d</a:t>
            </a:r>
            <a:r>
              <a:rPr lang="en-US" i="1" baseline="30000" dirty="0"/>
              <a:t>2</a:t>
            </a:r>
            <a:r>
              <a:rPr lang="en-US" b="1" i="1" dirty="0"/>
              <a:t>b </a:t>
            </a:r>
            <a:r>
              <a:rPr lang="en-US" i="1" dirty="0" err="1"/>
              <a:t>e</a:t>
            </a:r>
            <a:r>
              <a:rPr lang="en-US" i="1" baseline="30000" dirty="0" err="1"/>
              <a:t>i</a:t>
            </a:r>
            <a:r>
              <a:rPr lang="en-US" b="1" i="1" baseline="30000" dirty="0" err="1"/>
              <a:t>b•</a:t>
            </a:r>
            <a:r>
              <a:rPr lang="en-US" b="1" i="1" baseline="30000" dirty="0" err="1">
                <a:latin typeface="Symbol" charset="2"/>
                <a:cs typeface="Symbol" charset="2"/>
              </a:rPr>
              <a:t>D</a:t>
            </a:r>
            <a:r>
              <a:rPr lang="en-US" sz="2000" b="1" i="1" baseline="30000" dirty="0">
                <a:latin typeface="Symbol" charset="2"/>
                <a:cs typeface="Symbol" charset="2"/>
              </a:rPr>
              <a:t>^ </a:t>
            </a:r>
            <a:r>
              <a:rPr lang="en-US" i="1" dirty="0" smtClean="0">
                <a:latin typeface="Symbol" charset="2"/>
                <a:cs typeface="Symbol" charset="2"/>
              </a:rPr>
              <a:t>r</a:t>
            </a:r>
            <a:r>
              <a:rPr lang="en-US" i="1" dirty="0" smtClean="0">
                <a:cs typeface="Symbol" charset="2"/>
              </a:rPr>
              <a:t>(</a:t>
            </a:r>
            <a:r>
              <a:rPr lang="en-US" b="1" i="1" dirty="0" smtClean="0">
                <a:cs typeface="Symbol" charset="2"/>
              </a:rPr>
              <a:t>b)</a:t>
            </a:r>
          </a:p>
          <a:p>
            <a:endParaRPr lang="en-US" b="1" i="1" dirty="0">
              <a:cs typeface="Symbol" charset="2"/>
            </a:endParaRPr>
          </a:p>
          <a:p>
            <a:endParaRPr lang="en-US" i="1" dirty="0" smtClean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3788646"/>
            <a:ext cx="157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Miller, 2007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" name="Picture 8" descr="ZEUS-pdf-p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3973312"/>
            <a:ext cx="2647738" cy="27475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8977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34409"/>
            <a:ext cx="6739467" cy="868362"/>
          </a:xfrm>
        </p:spPr>
        <p:txBody>
          <a:bodyPr/>
          <a:lstStyle/>
          <a:p>
            <a:r>
              <a:rPr lang="en-US" dirty="0" smtClean="0"/>
              <a:t>CLAS: Coherent </a:t>
            </a:r>
            <a:r>
              <a:rPr lang="en-US" baseline="30000" dirty="0" smtClean="0"/>
              <a:t>4</a:t>
            </a:r>
            <a:r>
              <a:rPr lang="en-US" dirty="0" smtClean="0"/>
              <a:t>He(e,e’</a:t>
            </a:r>
            <a:r>
              <a:rPr lang="en-US" dirty="0" smtClean="0">
                <a:latin typeface="Symbol" charset="2"/>
                <a:cs typeface="Symbol" charset="2"/>
              </a:rPr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066803"/>
            <a:ext cx="4445000" cy="4114800"/>
          </a:xfrm>
        </p:spPr>
        <p:txBody>
          <a:bodyPr/>
          <a:lstStyle/>
          <a:p>
            <a:r>
              <a:rPr lang="fr-FR" dirty="0" smtClean="0"/>
              <a:t>A single GPD (H</a:t>
            </a:r>
            <a:r>
              <a:rPr lang="fr-FR" baseline="-25000" dirty="0" smtClean="0"/>
              <a:t>u</a:t>
            </a:r>
            <a:r>
              <a:rPr lang="fr-FR" dirty="0" smtClean="0"/>
              <a:t>=</a:t>
            </a:r>
            <a:r>
              <a:rPr lang="fr-FR" dirty="0" err="1" smtClean="0"/>
              <a:t>H</a:t>
            </a:r>
            <a:r>
              <a:rPr lang="fr-FR" baseline="-25000" dirty="0" err="1" smtClean="0"/>
              <a:t>d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H(</a:t>
            </a:r>
            <a:r>
              <a:rPr lang="fr-FR" dirty="0" err="1" smtClean="0">
                <a:latin typeface="Symbol" charset="2"/>
                <a:cs typeface="Symbol" charset="2"/>
              </a:rPr>
              <a:t>x,x</a:t>
            </a:r>
            <a:r>
              <a:rPr lang="fr-FR" dirty="0" err="1" smtClean="0"/>
              <a:t>,t</a:t>
            </a:r>
            <a:r>
              <a:rPr lang="fr-FR" dirty="0" smtClean="0"/>
              <a:t>)=(4/9)H</a:t>
            </a:r>
            <a:r>
              <a:rPr lang="fr-FR" baseline="-15000" dirty="0" smtClean="0"/>
              <a:t>u</a:t>
            </a:r>
            <a:r>
              <a:rPr lang="fr-FR" dirty="0" smtClean="0"/>
              <a:t>+(1/9) H</a:t>
            </a:r>
            <a:r>
              <a:rPr lang="fr-FR" baseline="-15000" dirty="0" smtClean="0"/>
              <a:t>u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G</a:t>
            </a:r>
            <a:r>
              <a:rPr lang="fr-FR" baseline="-15000" dirty="0" smtClean="0"/>
              <a:t>E</a:t>
            </a:r>
            <a:r>
              <a:rPr lang="fr-FR" dirty="0" smtClean="0"/>
              <a:t>=∫dx[(2/3)H</a:t>
            </a:r>
            <a:r>
              <a:rPr lang="fr-FR" baseline="-15000" dirty="0" smtClean="0"/>
              <a:t>u</a:t>
            </a:r>
            <a:r>
              <a:rPr lang="fr-FR" dirty="0" smtClean="0"/>
              <a:t>-(1/3)H</a:t>
            </a:r>
            <a:r>
              <a:rPr lang="fr-FR" baseline="-15000" dirty="0" smtClean="0"/>
              <a:t>u</a:t>
            </a:r>
            <a:r>
              <a:rPr lang="fr-FR" dirty="0" smtClean="0"/>
              <a:t>]. </a:t>
            </a:r>
          </a:p>
          <a:p>
            <a:r>
              <a:rPr lang="fr-FR" dirty="0" smtClean="0"/>
              <a:t>E08-024, </a:t>
            </a:r>
            <a:r>
              <a:rPr lang="fr-FR" sz="2000" dirty="0" err="1" smtClean="0"/>
              <a:t>Autumn</a:t>
            </a:r>
            <a:r>
              <a:rPr lang="fr-FR" sz="2000" dirty="0" smtClean="0"/>
              <a:t> 2009</a:t>
            </a:r>
          </a:p>
          <a:p>
            <a:pPr marL="819150" lvl="1"/>
            <a:r>
              <a:rPr lang="fr-FR" dirty="0" err="1" smtClean="0"/>
              <a:t>BoNuS</a:t>
            </a:r>
            <a:r>
              <a:rPr lang="fr-FR" dirty="0" smtClean="0"/>
              <a:t> GEM radial TPC</a:t>
            </a:r>
          </a:p>
        </p:txBody>
      </p:sp>
      <p:pic>
        <p:nvPicPr>
          <p:cNvPr id="6" name="Picture 4" descr="GPD-EMC-4He-GuzeyStrick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25" y="1606550"/>
            <a:ext cx="4016375" cy="3746500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02300" y="5267325"/>
            <a:ext cx="3225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</a:t>
            </a:r>
            <a:r>
              <a:rPr lang="fr-FR" sz="2400" i="1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fr-FR" sz="2400" dirty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0.0]</a:t>
            </a:r>
            <a:r>
              <a:rPr lang="en-US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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EMC </a:t>
            </a:r>
            <a:r>
              <a:rPr lang="fr-FR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effect</a:t>
            </a:r>
            <a:r>
              <a:rPr lang="fr-FR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</a:t>
            </a:r>
            <a:r>
              <a:rPr lang="fr-FR" sz="2400" i="1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=-0.1]</a:t>
            </a:r>
            <a:r>
              <a:rPr lang="en-US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</a:t>
            </a:r>
            <a:r>
              <a:rPr lang="en-US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 GPD</a:t>
            </a:r>
            <a:r>
              <a:rPr lang="fr-FR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fr-FR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</a:t>
            </a:r>
            <a:r>
              <a:rPr lang="fr-FR" sz="1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Liuti</a:t>
            </a:r>
            <a:r>
              <a:rPr lang="fr-FR" sz="1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&amp; </a:t>
            </a:r>
            <a:r>
              <a:rPr lang="fr-FR" sz="1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Taneja</a:t>
            </a:r>
            <a:r>
              <a:rPr lang="fr-FR" sz="1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fr-FR" sz="1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Guzey</a:t>
            </a:r>
            <a:r>
              <a:rPr lang="fr-FR" sz="1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&amp; </a:t>
            </a:r>
            <a:r>
              <a:rPr lang="fr-FR" sz="1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Strickman</a:t>
            </a:r>
            <a:r>
              <a:rPr lang="fr-FR" sz="1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</p:txBody>
      </p:sp>
      <p:graphicFrame>
        <p:nvGraphicFramePr>
          <p:cNvPr id="159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014244"/>
              </p:ext>
            </p:extLst>
          </p:nvPr>
        </p:nvGraphicFramePr>
        <p:xfrm>
          <a:off x="6896100" y="1250950"/>
          <a:ext cx="1473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4" imgW="1473200" imgH="762000" progId="Equation.3">
                  <p:embed/>
                </p:oleObj>
              </mc:Choice>
              <mc:Fallback>
                <p:oleObj name="Equation" r:id="rId4" imgW="14732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6100" y="1250950"/>
                        <a:ext cx="1473200" cy="762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7" name="Picture 2" descr="post_run_removal"/>
          <p:cNvPicPr>
            <a:picLocks noChangeAspect="1" noChangeArrowheads="1"/>
          </p:cNvPicPr>
          <p:nvPr/>
        </p:nvPicPr>
        <p:blipFill>
          <a:blip r:embed="rId6"/>
          <a:srcRect l="55840" t="46954" r="11254" b="6211"/>
          <a:stretch>
            <a:fillRect/>
          </a:stretch>
        </p:blipFill>
        <p:spPr bwMode="auto">
          <a:xfrm>
            <a:off x="825500" y="3424768"/>
            <a:ext cx="2815167" cy="299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69267" y="5267325"/>
            <a:ext cx="1258358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Upgrade planned for 12 GeV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61467" y="2912533"/>
            <a:ext cx="3251200" cy="72813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GPDs:  Correlations of Transverse Spatial and Longitudinal Momentum.  </a:t>
            </a:r>
            <a:r>
              <a:rPr lang="en-US" sz="2200" dirty="0"/>
              <a:t>M. Diehl, M. </a:t>
            </a:r>
            <a:r>
              <a:rPr lang="en-US" sz="2200" dirty="0" err="1"/>
              <a:t>Burkardt</a:t>
            </a:r>
            <a:r>
              <a:rPr lang="en-US" sz="2200" dirty="0"/>
              <a:t>…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2164244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Non-Local, Off-Diagonal one-body quark and gluon currents of the Nucleon</a:t>
            </a:r>
          </a:p>
          <a:p>
            <a:r>
              <a:rPr lang="en-US" sz="2800" i="1" dirty="0" smtClean="0"/>
              <a:t>P = (</a:t>
            </a:r>
            <a:r>
              <a:rPr lang="en-US" sz="2800" i="1" dirty="0" err="1" smtClean="0"/>
              <a:t>p+p</a:t>
            </a:r>
            <a:r>
              <a:rPr lang="en-US" sz="2800" i="1" dirty="0" smtClean="0"/>
              <a:t>’)/2		p</a:t>
            </a:r>
            <a:r>
              <a:rPr lang="en-US" sz="2800" i="1" baseline="30000" dirty="0" smtClean="0"/>
              <a:t>+ </a:t>
            </a:r>
            <a:r>
              <a:rPr lang="en-US" sz="2800" i="1" dirty="0" smtClean="0"/>
              <a:t>= (1+</a:t>
            </a:r>
            <a:r>
              <a:rPr lang="en-US" sz="2800" i="1" dirty="0" smtClean="0">
                <a:latin typeface="Symbol" charset="2"/>
                <a:cs typeface="Symbol" charset="2"/>
              </a:rPr>
              <a:t>x</a:t>
            </a:r>
            <a:r>
              <a:rPr lang="en-US" sz="2800" i="1" dirty="0" smtClean="0"/>
              <a:t>)P</a:t>
            </a:r>
            <a:r>
              <a:rPr lang="en-US" sz="2800" i="1" baseline="30000" dirty="0" smtClean="0"/>
              <a:t>+			</a:t>
            </a:r>
            <a:r>
              <a:rPr lang="en-US" sz="2800" i="1" dirty="0" smtClean="0"/>
              <a:t>p’</a:t>
            </a:r>
            <a:r>
              <a:rPr lang="en-US" sz="2800" i="1" baseline="30000" dirty="0" smtClean="0"/>
              <a:t>+</a:t>
            </a:r>
            <a:r>
              <a:rPr lang="en-US" sz="2800" i="1" dirty="0" smtClean="0"/>
              <a:t> = (1–</a:t>
            </a:r>
            <a:r>
              <a:rPr lang="en-US" sz="2800" i="1" dirty="0" smtClean="0">
                <a:latin typeface="Symbol" charset="2"/>
                <a:cs typeface="Symbol" charset="2"/>
              </a:rPr>
              <a:t>x</a:t>
            </a:r>
            <a:r>
              <a:rPr lang="en-US" sz="2800" i="1" dirty="0"/>
              <a:t>)P</a:t>
            </a:r>
            <a:r>
              <a:rPr lang="en-US" sz="2800" i="1" baseline="30000" dirty="0" smtClean="0"/>
              <a:t>+</a:t>
            </a:r>
            <a:endParaRPr lang="en-US" sz="2800" i="1" dirty="0" smtClean="0"/>
          </a:p>
          <a:p>
            <a:pPr lvl="1"/>
            <a:r>
              <a:rPr lang="en-US" sz="2400" dirty="0" smtClean="0"/>
              <a:t>Remove a parton of momentum fraction </a:t>
            </a:r>
            <a:r>
              <a:rPr lang="en-US" sz="2400" i="1" dirty="0" err="1" smtClean="0"/>
              <a:t>x+</a:t>
            </a:r>
            <a:r>
              <a:rPr lang="en-US" sz="2400" i="1" dirty="0" err="1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at impact parameter </a:t>
            </a:r>
            <a:r>
              <a:rPr lang="en-US" sz="2400" b="1" dirty="0" smtClean="0">
                <a:cs typeface="Symbol" charset="2"/>
              </a:rPr>
              <a:t>b</a:t>
            </a:r>
            <a:r>
              <a:rPr lang="en-US" sz="2400" dirty="0" smtClean="0">
                <a:cs typeface="Symbol" charset="2"/>
              </a:rPr>
              <a:t>/</a:t>
            </a:r>
            <a:r>
              <a:rPr lang="en-US" sz="2400" i="1" dirty="0"/>
              <a:t>(1+</a:t>
            </a:r>
            <a:r>
              <a:rPr lang="en-US" sz="2400" i="1" dirty="0">
                <a:latin typeface="Symbol" charset="2"/>
                <a:cs typeface="Symbol" charset="2"/>
              </a:rPr>
              <a:t>x</a:t>
            </a:r>
            <a:r>
              <a:rPr lang="en-US" sz="2400" i="1" dirty="0" smtClean="0"/>
              <a:t>) </a:t>
            </a:r>
            <a:r>
              <a:rPr lang="en-US" sz="2400" dirty="0" smtClean="0"/>
              <a:t>relative to initial proton center-of-momentum.</a:t>
            </a:r>
            <a:endParaRPr lang="en-US" sz="2400" i="1" dirty="0" smtClean="0"/>
          </a:p>
          <a:p>
            <a:pPr lvl="1"/>
            <a:r>
              <a:rPr lang="en-US" sz="2400" dirty="0" smtClean="0"/>
              <a:t>Replace it </a:t>
            </a:r>
            <a:r>
              <a:rPr lang="en-US" sz="2400" dirty="0"/>
              <a:t>at </a:t>
            </a:r>
            <a:r>
              <a:rPr lang="en-US" sz="2400" b="1" dirty="0">
                <a:cs typeface="Symbol" charset="2"/>
              </a:rPr>
              <a:t>b</a:t>
            </a:r>
            <a:r>
              <a:rPr lang="en-US" sz="2400" dirty="0">
                <a:cs typeface="Symbol" charset="2"/>
              </a:rPr>
              <a:t>/</a:t>
            </a:r>
            <a:r>
              <a:rPr lang="en-US" sz="2400" i="1" dirty="0"/>
              <a:t>(1–</a:t>
            </a:r>
            <a:r>
              <a:rPr lang="en-US" sz="2400" i="1" dirty="0">
                <a:latin typeface="Symbol" charset="2"/>
                <a:cs typeface="Symbol" charset="2"/>
              </a:rPr>
              <a:t>x</a:t>
            </a:r>
            <a:r>
              <a:rPr lang="en-US" sz="2400" i="1" dirty="0" smtClean="0"/>
              <a:t>) </a:t>
            </a:r>
            <a:r>
              <a:rPr lang="en-US" sz="2400" dirty="0" smtClean="0"/>
              <a:t>with momentum fraction </a:t>
            </a:r>
            <a:r>
              <a:rPr lang="en-US" sz="2400" i="1" dirty="0" smtClean="0"/>
              <a:t>x–</a:t>
            </a:r>
            <a:r>
              <a:rPr lang="en-US" sz="2400" i="1" dirty="0" smtClean="0">
                <a:latin typeface="Symbol" charset="2"/>
                <a:cs typeface="Symbol" charset="2"/>
              </a:rPr>
              <a:t>x</a:t>
            </a:r>
          </a:p>
          <a:p>
            <a:pPr lvl="1"/>
            <a:r>
              <a:rPr lang="en-US" sz="2400" dirty="0" smtClean="0">
                <a:cs typeface="Symbol" charset="2"/>
              </a:rPr>
              <a:t>Integrate over </a:t>
            </a:r>
            <a:r>
              <a:rPr lang="en-US" sz="2400" i="1" dirty="0" smtClean="0">
                <a:cs typeface="Symbol" charset="2"/>
              </a:rPr>
              <a:t>x.</a:t>
            </a:r>
            <a:endParaRPr lang="en-US" sz="2400" dirty="0" smtClean="0"/>
          </a:p>
          <a:p>
            <a:r>
              <a:rPr lang="en-US" sz="2800" dirty="0" smtClean="0"/>
              <a:t>Fourier Transform </a:t>
            </a:r>
            <a:r>
              <a:rPr lang="en-US" sz="2800" b="1" dirty="0" smtClean="0"/>
              <a:t>b</a:t>
            </a:r>
            <a:r>
              <a:rPr lang="en-US" sz="2800" dirty="0" smtClean="0">
                <a:sym typeface="Wingdings"/>
              </a:rPr>
              <a:t></a:t>
            </a:r>
            <a:r>
              <a:rPr lang="en-US" sz="2800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800" baseline="-25000" dirty="0" smtClean="0">
                <a:latin typeface="Symbol" charset="2"/>
                <a:cs typeface="Symbol" charset="2"/>
                <a:sym typeface="Wingdings"/>
              </a:rPr>
              <a:t>^		             </a:t>
            </a:r>
            <a:r>
              <a:rPr lang="en-US" sz="3100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3100" baseline="-25000" dirty="0" smtClean="0">
                <a:latin typeface="Symbol" charset="2"/>
                <a:cs typeface="Symbol" charset="2"/>
                <a:sym typeface="Wingdings"/>
              </a:rPr>
              <a:t>^</a:t>
            </a:r>
            <a:r>
              <a:rPr lang="en-US" sz="3100" baseline="30000" dirty="0" smtClean="0">
                <a:latin typeface="Symbol" charset="2"/>
                <a:cs typeface="Symbol" charset="2"/>
                <a:sym typeface="Wingdings"/>
              </a:rPr>
              <a:t>2</a:t>
            </a:r>
            <a:r>
              <a:rPr lang="en-US" sz="3100" dirty="0" smtClean="0">
                <a:latin typeface="Symbol" charset="2"/>
                <a:cs typeface="Symbol" charset="2"/>
                <a:sym typeface="Wingdings"/>
              </a:rPr>
              <a:t> = –</a:t>
            </a:r>
            <a:r>
              <a:rPr lang="en-US" sz="3100" i="1" dirty="0" smtClean="0">
                <a:latin typeface="Symbol" charset="2"/>
                <a:cs typeface="Symbol" charset="2"/>
                <a:sym typeface="Wingdings"/>
              </a:rPr>
              <a:t>(1</a:t>
            </a:r>
            <a:r>
              <a:rPr lang="en-US" sz="3100" dirty="0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3100" i="1" dirty="0" smtClean="0">
                <a:latin typeface="Symbol" charset="2"/>
                <a:cs typeface="Symbol" charset="2"/>
              </a:rPr>
              <a:t>x)</a:t>
            </a:r>
            <a:r>
              <a:rPr lang="en-US" sz="31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3100" i="1" dirty="0" smtClean="0">
                <a:latin typeface="Symbol" charset="2"/>
                <a:cs typeface="Symbol" charset="2"/>
              </a:rPr>
              <a:t>D</a:t>
            </a:r>
            <a:r>
              <a:rPr lang="en-US" sz="31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3100" i="1" dirty="0" smtClean="0">
                <a:latin typeface="Symbol" charset="2"/>
                <a:cs typeface="Symbol" charset="2"/>
              </a:rPr>
              <a:t>-4x</a:t>
            </a:r>
            <a:r>
              <a:rPr lang="en-US" sz="31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3100" i="1" dirty="0" smtClean="0">
                <a:latin typeface="Symbol" charset="2"/>
                <a:cs typeface="Symbol" charset="2"/>
              </a:rPr>
              <a:t>M</a:t>
            </a:r>
            <a:r>
              <a:rPr lang="en-US" sz="3100" i="1" baseline="30000" dirty="0" smtClean="0">
                <a:latin typeface="Symbol" charset="2"/>
                <a:cs typeface="Symbol" charset="2"/>
              </a:rPr>
              <a:t>2</a:t>
            </a:r>
            <a:endParaRPr lang="en-US" sz="3100" baseline="-25000" dirty="0" smtClean="0"/>
          </a:p>
          <a:p>
            <a:endParaRPr lang="en-US" i="1" dirty="0"/>
          </a:p>
        </p:txBody>
      </p:sp>
      <p:pic>
        <p:nvPicPr>
          <p:cNvPr id="4" name="Picture 3" descr="MDiehlImpactParame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5" y="3764445"/>
            <a:ext cx="7708900" cy="3073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3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Acr64826866168962513.tmp_Par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" y="0"/>
            <a:ext cx="9154552" cy="68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8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Wolf-Fig30-0907-1217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05" y="3162817"/>
            <a:ext cx="6828396" cy="3556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+mn-lt"/>
                <a:cs typeface="Symbol" charset="2"/>
              </a:rPr>
              <a:t>L</a:t>
            </a:r>
            <a:r>
              <a:rPr lang="en-US" dirty="0" smtClean="0">
                <a:latin typeface="+mn-lt"/>
                <a:cs typeface="Symbol" charset="2"/>
              </a:rPr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+mn-lt"/>
                <a:cs typeface="Symbol" charset="2"/>
              </a:rPr>
              <a:t>T</a:t>
            </a:r>
            <a:r>
              <a:rPr lang="en-US" baseline="-25000" dirty="0" smtClean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 vector meson production at HERA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100"/>
            <a:ext cx="8483600" cy="49450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SCHC</a:t>
            </a:r>
            <a:r>
              <a:rPr lang="en-US" dirty="0" smtClean="0">
                <a:latin typeface="Symbol" charset="2"/>
                <a:cs typeface="Symbol" charset="2"/>
              </a:rPr>
              <a:t>: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ppp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, f</a:t>
            </a:r>
            <a:r>
              <a:rPr lang="en-US" dirty="0" smtClean="0">
                <a:sym typeface="Wingdings"/>
              </a:rPr>
              <a:t> KK</a:t>
            </a:r>
          </a:p>
          <a:p>
            <a:pPr lvl="1"/>
            <a:r>
              <a:rPr lang="en-US" dirty="0" smtClean="0">
                <a:sym typeface="Wingdings"/>
              </a:rPr>
              <a:t>Validate SCHC from decay angular distribution </a:t>
            </a:r>
            <a:r>
              <a:rPr lang="en-US" sz="1800" dirty="0" smtClean="0">
                <a:sym typeface="Wingdings"/>
              </a:rPr>
              <a:t>(Schilling &amp; Wolf)</a:t>
            </a:r>
          </a:p>
          <a:p>
            <a:pPr lvl="1"/>
            <a:r>
              <a:rPr lang="en-US" dirty="0" smtClean="0">
                <a:sym typeface="Wingdings"/>
              </a:rPr>
              <a:t>Extract 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from</a:t>
            </a:r>
          </a:p>
          <a:p>
            <a:r>
              <a:rPr lang="en-US" dirty="0"/>
              <a:t>Rapid rise in  </a:t>
            </a:r>
            <a:r>
              <a:rPr lang="en-US" dirty="0">
                <a:sym typeface="Wingdings"/>
              </a:rPr>
              <a:t>r</a:t>
            </a:r>
            <a:r>
              <a:rPr lang="en-US" baseline="30000" dirty="0">
                <a:sym typeface="Wingdings"/>
              </a:rPr>
              <a:t>04 </a:t>
            </a:r>
            <a:r>
              <a:rPr lang="en-US" i="1" dirty="0" err="1" smtClean="0">
                <a:sym typeface="Wingdings"/>
              </a:rPr>
              <a:t>vs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cs typeface="Symbol" charset="2"/>
                <a:sym typeface="Wingdings"/>
              </a:rPr>
              <a:t>Q</a:t>
            </a:r>
            <a:r>
              <a:rPr lang="en-US" baseline="30000" dirty="0">
                <a:cs typeface="Symbol" charset="2"/>
                <a:sym typeface="Wingdings"/>
              </a:rPr>
              <a:t>2</a:t>
            </a:r>
            <a:r>
              <a:rPr lang="en-US" dirty="0">
                <a:cs typeface="Symbol" charset="2"/>
                <a:sym typeface="Wingdings"/>
              </a:rPr>
              <a:t>: 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Validation of</a:t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 </a:t>
            </a:r>
            <a:r>
              <a:rPr lang="en-US" dirty="0" err="1" smtClean="0">
                <a:cs typeface="Symbol" charset="2"/>
                <a:sym typeface="Wingdings"/>
              </a:rPr>
              <a:t>perturbative</a:t>
            </a:r>
            <a:r>
              <a:rPr lang="en-US" dirty="0" smtClean="0">
                <a:cs typeface="Symbol" charset="2"/>
                <a:sym typeface="Wingdings"/>
              </a:rPr>
              <a:t/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exchange in</a:t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 </a:t>
            </a:r>
            <a:r>
              <a:rPr lang="en-US" i="1" dirty="0">
                <a:cs typeface="Symbol" charset="2"/>
                <a:sym typeface="Wingdings"/>
              </a:rPr>
              <a:t>t</a:t>
            </a:r>
            <a:r>
              <a:rPr lang="en-US" dirty="0">
                <a:cs typeface="Symbol" charset="2"/>
                <a:sym typeface="Wingdings"/>
              </a:rPr>
              <a:t>-</a:t>
            </a:r>
            <a:r>
              <a:rPr lang="en-US" dirty="0" smtClean="0">
                <a:cs typeface="Symbol" charset="2"/>
                <a:sym typeface="Wingdings"/>
              </a:rPr>
              <a:t>channel.</a:t>
            </a:r>
          </a:p>
          <a:p>
            <a:r>
              <a:rPr lang="en-US" dirty="0"/>
              <a:t>Sub-</a:t>
            </a:r>
            <a:r>
              <a:rPr lang="en-US" dirty="0" smtClean="0"/>
              <a:t>asymptotic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saturation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L</a:t>
            </a:r>
            <a:r>
              <a:rPr lang="en-US" dirty="0">
                <a:cs typeface="Symbol" charset="2"/>
              </a:rPr>
              <a:t>/</a:t>
            </a:r>
            <a:r>
              <a:rPr lang="en-US" dirty="0" err="1">
                <a:cs typeface="Symbol" charset="2"/>
              </a:rPr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T</a:t>
            </a:r>
            <a:endParaRPr lang="en-US" baseline="-25000" dirty="0">
              <a:cs typeface="Symbol" charset="2"/>
            </a:endParaRPr>
          </a:p>
          <a:p>
            <a:pPr lvl="1"/>
            <a:r>
              <a:rPr lang="en-US" dirty="0">
                <a:cs typeface="Symbol" charset="2"/>
              </a:rPr>
              <a:t>Extra </a:t>
            </a:r>
            <a:br>
              <a:rPr lang="en-US" dirty="0">
                <a:cs typeface="Symbol" charset="2"/>
              </a:rPr>
            </a:br>
            <a:r>
              <a:rPr lang="en-US" dirty="0">
                <a:cs typeface="Symbol" charset="2"/>
              </a:rPr>
              <a:t>mechanism </a:t>
            </a:r>
            <a:br>
              <a:rPr lang="en-US" dirty="0">
                <a:cs typeface="Symbol" charset="2"/>
              </a:rPr>
            </a:br>
            <a:r>
              <a:rPr lang="en-US" dirty="0">
                <a:cs typeface="Symbol" charset="2"/>
              </a:rPr>
              <a:t>for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T</a:t>
            </a:r>
            <a:r>
              <a:rPr lang="en-US" dirty="0">
                <a:cs typeface="Symbol" charset="2"/>
              </a:rPr>
              <a:t>?</a:t>
            </a:r>
          </a:p>
          <a:p>
            <a:endParaRPr lang="en-US" dirty="0" smtClean="0">
              <a:sym typeface="Wingding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667908"/>
              </p:ext>
            </p:extLst>
          </p:nvPr>
        </p:nvGraphicFramePr>
        <p:xfrm>
          <a:off x="4410918" y="2109234"/>
          <a:ext cx="3327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" name="Equation" r:id="rId4" imgW="3327400" imgH="800100" progId="Equation.3">
                  <p:embed/>
                </p:oleObj>
              </mc:Choice>
              <mc:Fallback>
                <p:oleObj name="Equation" r:id="rId4" imgW="33274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0918" y="2109234"/>
                        <a:ext cx="3327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4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22300" y="102130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</a:rPr>
              <a:t>From GPDs </a:t>
            </a:r>
            <a:r>
              <a:rPr lang="en-US" sz="2800" b="1" dirty="0" smtClean="0">
                <a:solidFill>
                  <a:srgbClr val="000000"/>
                </a:solidFill>
                <a:latin typeface="Times New Roman" charset="0"/>
              </a:rPr>
              <a:t>to spatial images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charset="0"/>
              </a:rPr>
              <a:t>Sample exercise with CLAS 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data </a:t>
            </a:r>
            <a:r>
              <a:rPr lang="en-US" sz="2800" b="1" dirty="0">
                <a:solidFill>
                  <a:srgbClr val="0000CC"/>
                </a:solidFill>
                <a:latin typeface="Times New Roman" charset="0"/>
              </a:rPr>
              <a:t>(x</a:t>
            </a:r>
            <a:r>
              <a:rPr lang="en-US" sz="2800" b="1" baseline="-25000" dirty="0">
                <a:solidFill>
                  <a:srgbClr val="0000CC"/>
                </a:solidFill>
                <a:latin typeface="Times New Roman" charset="0"/>
              </a:rPr>
              <a:t>B</a:t>
            </a:r>
            <a:r>
              <a:rPr lang="en-US" sz="2800" b="1" dirty="0">
                <a:solidFill>
                  <a:srgbClr val="0000CC"/>
                </a:solidFill>
                <a:latin typeface="Times New Roman" charset="0"/>
              </a:rPr>
              <a:t>=0.25)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41438"/>
            <a:ext cx="776605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250" y="5353936"/>
            <a:ext cx="144463" cy="14446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1628775" y="5209473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000" b="1">
                <a:solidFill>
                  <a:schemeClr val="accent2"/>
                </a:solidFill>
                <a:latin typeface="Times New Roman" charset="0"/>
              </a:rPr>
              <a:t>“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skewed</a:t>
            </a:r>
            <a:r>
              <a:rPr lang="ja-JP" altLang="en-US" sz="2000" b="1">
                <a:solidFill>
                  <a:schemeClr val="accent2"/>
                </a:solidFill>
                <a:latin typeface="Times New Roman" charset="0"/>
              </a:rPr>
              <a:t>”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 H</a:t>
            </a:r>
            <a:r>
              <a:rPr lang="en-US" sz="2000" b="1" baseline="-25000">
                <a:solidFill>
                  <a:schemeClr val="accent2"/>
                </a:solidFill>
                <a:latin typeface="Times New Roman" charset="0"/>
              </a:rPr>
              <a:t>Im</a:t>
            </a:r>
          </a:p>
        </p:txBody>
      </p:sp>
      <p:sp>
        <p:nvSpPr>
          <p:cNvPr id="8" name="Étoile à 5 branches 7"/>
          <p:cNvSpPr/>
          <p:nvPr/>
        </p:nvSpPr>
        <p:spPr>
          <a:xfrm>
            <a:off x="1570038" y="5641273"/>
            <a:ext cx="265112" cy="29368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015" name="Text Box 2"/>
          <p:cNvSpPr txBox="1">
            <a:spLocks noChangeArrowheads="1"/>
          </p:cNvSpPr>
          <p:nvPr/>
        </p:nvSpPr>
        <p:spPr bwMode="auto">
          <a:xfrm>
            <a:off x="1619250" y="5601586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000" b="1">
                <a:solidFill>
                  <a:schemeClr val="accent2"/>
                </a:solidFill>
                <a:latin typeface="Times New Roman" charset="0"/>
              </a:rPr>
              <a:t>“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unskewed</a:t>
            </a:r>
            <a:r>
              <a:rPr lang="ja-JP" altLang="en-US" sz="2000" b="1">
                <a:solidFill>
                  <a:schemeClr val="accent2"/>
                </a:solidFill>
                <a:latin typeface="Times New Roman" charset="0"/>
              </a:rPr>
              <a:t>”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 H</a:t>
            </a:r>
            <a:r>
              <a:rPr lang="en-US" sz="2000" b="1" baseline="-25000">
                <a:solidFill>
                  <a:schemeClr val="accent2"/>
                </a:solidFill>
                <a:latin typeface="Times New Roman" charset="0"/>
              </a:rPr>
              <a:t>Im</a:t>
            </a: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4427538" y="5415848"/>
            <a:ext cx="3744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62000" eaLnBrk="0" hangingPunct="0"/>
            <a:r>
              <a:rPr lang="fr-FR" b="1">
                <a:solidFill>
                  <a:schemeClr val="accent2"/>
                </a:solidFill>
                <a:latin typeface="Times New Roman" charset="0"/>
              </a:rPr>
              <a:t>(fits applied to « unskewed » data)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1533" y="1904999"/>
            <a:ext cx="1545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1000 Gaussian fits </a:t>
            </a:r>
            <a:r>
              <a:rPr lang="en-US" dirty="0" smtClean="0"/>
              <a:t>to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spread of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95892" y="3244334"/>
            <a:ext cx="1152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 and Q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72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Spatial Imaging at </a:t>
            </a:r>
            <a:r>
              <a:rPr lang="en-US">
                <a:cs typeface="Times" charset="0"/>
              </a:rPr>
              <a:t>ξ=0 and at </a:t>
            </a:r>
            <a:r>
              <a:rPr lang="en-US" i="1">
                <a:latin typeface="Times New Roman" charset="0"/>
                <a:cs typeface="Times New Roman" charset="0"/>
                <a:sym typeface="Times New Roman" charset="0"/>
              </a:rPr>
              <a:t>x</a:t>
            </a:r>
            <a:r>
              <a:rPr lang="en-US">
                <a:cs typeface="Times" charset="0"/>
              </a:rPr>
              <a:t>=ξ</a:t>
            </a:r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5813" y="3545086"/>
            <a:ext cx="7572375" cy="1607344"/>
          </a:xfrm>
          <a:ln/>
        </p:spPr>
        <p:txBody>
          <a:bodyPr/>
          <a:lstStyle/>
          <a:p>
            <a:r>
              <a:rPr lang="en-US"/>
              <a:t>Charles Hyde</a:t>
            </a:r>
          </a:p>
          <a:p>
            <a:r>
              <a:rPr lang="en-US"/>
              <a:t>Informal Pre-Town Meeting at JLab</a:t>
            </a:r>
          </a:p>
          <a:p>
            <a:r>
              <a:rPr lang="en-US"/>
              <a:t>August 13 - 15, 2014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Regge-Inspired Model</a:t>
            </a:r>
            <a:br>
              <a:rPr lang="en-US"/>
            </a:b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289" y="1714500"/>
            <a:ext cx="7947422" cy="4902398"/>
          </a:xfrm>
          <a:ln/>
        </p:spPr>
        <p:txBody>
          <a:bodyPr/>
          <a:lstStyle/>
          <a:p>
            <a:pPr>
              <a:buSzPct val="125000"/>
              <a:buFont typeface="Zapf Dingbats" charset="0"/>
              <a:buChar char="✦"/>
            </a:pPr>
            <a:r>
              <a:rPr lang="en-US" sz="25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M.Diehl, P. Kroll,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Eur.Phys.J. C</a:t>
            </a:r>
            <a:r>
              <a:rPr lang="en-US" sz="2500" b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73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sz="25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(2013) 2397.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endParaRPr lang="en-US" sz="2500">
              <a:solidFill>
                <a:srgbClr val="000000"/>
              </a:solidFill>
              <a:latin typeface="Times New Roman" charset="0"/>
              <a:sym typeface="Times New Roman" charset="0"/>
            </a:endParaRPr>
          </a:p>
          <a:p>
            <a:pPr marL="651778" lvl="1">
              <a:buSzPct val="125000"/>
              <a:buFont typeface="Times New Roman" charset="0"/>
              <a:buChar char="•"/>
            </a:pPr>
            <a:r>
              <a:rPr lang="en-US" sz="25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H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(x,0,Δ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 = q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(x)exp[Δ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B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1f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(x)]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  <a:t/>
            </a:r>
            <a:b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</a:b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E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(x,0,Δ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 = e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(x)exp[Δ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B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(x)]</a:t>
            </a:r>
            <a:endParaRPr lang="en-US" sz="2500" i="1">
              <a:solidFill>
                <a:srgbClr val="000000"/>
              </a:solidFill>
              <a:latin typeface="Times New Roman" charset="0"/>
              <a:sym typeface="Times New Roman" charset="0"/>
            </a:endParaRPr>
          </a:p>
          <a:p>
            <a:pPr marL="964274" lvl="2">
              <a:buSzPct val="125000"/>
              <a:buFont typeface="Times New Roman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q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(x): ABM2011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  <a:t/>
            </a:r>
            <a:b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</a:b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e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 = κ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N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 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x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–α</a:t>
            </a:r>
            <a:r>
              <a:rPr lang="en-US" sz="2500" i="1" baseline="21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(1-x)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–β</a:t>
            </a:r>
            <a:r>
              <a:rPr lang="en-US" sz="2500" i="1" baseline="21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(1-γ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x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1/2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</a:t>
            </a:r>
            <a:endParaRPr lang="en-US" sz="2500" i="1">
              <a:solidFill>
                <a:srgbClr val="000000"/>
              </a:solidFill>
              <a:latin typeface="Times New Roman" charset="0"/>
              <a:sym typeface="Times New Roman" charset="0"/>
            </a:endParaRPr>
          </a:p>
          <a:p>
            <a:pPr marL="964274" lvl="2">
              <a:buSzPct val="125000"/>
              <a:buFont typeface="Times New Roman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B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nf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(x) =α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ja-JP" altLang="en-US" sz="2500" i="1">
                <a:solidFill>
                  <a:srgbClr val="000000"/>
                </a:solidFill>
                <a:latin typeface="Arial"/>
                <a:cs typeface="Times New Roman" charset="0"/>
                <a:sym typeface="Times New Roman" charset="0"/>
              </a:rPr>
              <a:t>’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(1-x)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3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log(1/x) + A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nf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x(1-x)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+ B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nf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(1-x)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3</a:t>
            </a:r>
            <a:endParaRPr lang="en-US" sz="2500" i="1" baseline="32000">
              <a:solidFill>
                <a:srgbClr val="000000"/>
              </a:solidFill>
              <a:latin typeface="Times New Roman" charset="0"/>
              <a:sym typeface="Times New Roman" charset="0"/>
            </a:endParaRPr>
          </a:p>
          <a:p>
            <a:pPr marL="651778" lvl="1">
              <a:buSzPct val="125000"/>
              <a:buFont typeface="Times New Roman" charset="0"/>
              <a:buChar char="•"/>
            </a:pPr>
            <a:r>
              <a:rPr lang="en-US" sz="25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Fit: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 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  <a:t/>
            </a:r>
            <a:b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</a:b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∫dx H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(x,0,Δ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 = F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1f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(–Δ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  <a:t/>
            </a:r>
            <a:br>
              <a:rPr lang="en-US" sz="2500" i="1">
                <a:solidFill>
                  <a:srgbClr val="000000"/>
                </a:solidFill>
                <a:latin typeface="Times New Roman" charset="0"/>
                <a:sym typeface="Times New Roman" charset="0"/>
              </a:rPr>
            </a:b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∫dx E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(x,0,Δ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 = F</a:t>
            </a:r>
            <a:r>
              <a:rPr lang="en-US" sz="2500" i="1" baseline="-6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2f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(–Δ</a:t>
            </a:r>
            <a:r>
              <a:rPr lang="en-US" sz="2500" i="1" baseline="320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500" i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</a:t>
            </a:r>
            <a:endParaRPr lang="en-US" sz="2500" i="1">
              <a:solidFill>
                <a:srgbClr val="000000"/>
              </a:solidFill>
              <a:latin typeface="Times New Roman" charset="0"/>
              <a:sym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Form Factor Fits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289" y="1937742"/>
            <a:ext cx="2169914" cy="4464844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sz="1700"/>
              <a:t>Non-trivial </a:t>
            </a:r>
            <a:r>
              <a:rPr lang="en-US" sz="1700" i="1"/>
              <a:t>t-</a:t>
            </a:r>
            <a:r>
              <a:rPr lang="en-US" sz="1700"/>
              <a:t>dependence from </a:t>
            </a:r>
            <a:br>
              <a:rPr lang="en-US" sz="1700"/>
            </a:br>
            <a:r>
              <a:rPr lang="en-US" sz="1700" i="1"/>
              <a:t>x</a:t>
            </a:r>
            <a:r>
              <a:rPr lang="en-US" sz="1700"/>
              <a:t>-dependent simple Regge slopes</a:t>
            </a:r>
          </a:p>
          <a:p>
            <a:pPr>
              <a:buFontTx/>
              <a:buBlip>
                <a:blip r:embed="rId2"/>
              </a:buBlip>
            </a:pPr>
            <a:r>
              <a:rPr lang="en-US" sz="1700"/>
              <a:t>All the funny little wiggles in </a:t>
            </a:r>
            <a:r>
              <a:rPr lang="en-US" sz="1700" i="1"/>
              <a:t>G</a:t>
            </a:r>
            <a:r>
              <a:rPr lang="en-US" sz="1700" i="1" baseline="-6000"/>
              <a:t>E,M</a:t>
            </a:r>
            <a:r>
              <a:rPr lang="en-US" sz="1700" i="1"/>
              <a:t>(–t) </a:t>
            </a:r>
            <a:r>
              <a:rPr lang="en-US" sz="1700"/>
              <a:t>are resolved into a smooth behavior of the flavor separated  </a:t>
            </a:r>
            <a:r>
              <a:rPr lang="en-US" sz="1700" i="1"/>
              <a:t>F</a:t>
            </a:r>
            <a:r>
              <a:rPr lang="en-US" sz="1700" i="1" baseline="-6000"/>
              <a:t>1,2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09838"/>
            <a:ext cx="5723930" cy="440345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>
                <a:cs typeface="Times" charset="0"/>
              </a:rPr>
              <a:t>Spatial Densities at ξ=0</a:t>
            </a:r>
            <a:r>
              <a:rPr lang="en-US"/>
              <a:t>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290" y="1937742"/>
            <a:ext cx="3866555" cy="4464844"/>
          </a:xfrm>
          <a:ln/>
        </p:spPr>
        <p:txBody>
          <a:bodyPr/>
          <a:lstStyle/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200" i="1"/>
              <a:t>x-</a:t>
            </a:r>
            <a:r>
              <a:rPr lang="en-US" sz="2200"/>
              <a:t>dependent </a:t>
            </a:r>
            <a:r>
              <a:rPr lang="en-US" sz="2200" i="1"/>
              <a:t>t-</a:t>
            </a:r>
            <a:r>
              <a:rPr lang="en-US" sz="2200"/>
              <a:t>slope </a:t>
            </a:r>
            <a:r>
              <a:rPr lang="en-US" sz="2200" i="1"/>
              <a:t>B(x)</a:t>
            </a:r>
          </a:p>
          <a:p>
            <a:pPr marL="651778" lvl="1">
              <a:spcBef>
                <a:spcPts val="2180"/>
              </a:spcBef>
              <a:buBlip>
                <a:blip r:embed="rId2"/>
              </a:buBlip>
            </a:pPr>
            <a:r>
              <a:rPr lang="en-US" sz="2200"/>
              <a:t>Simple Gaussians in impact parameter space</a:t>
            </a:r>
            <a:r>
              <a:rPr lang="en-US" sz="2200" i="1"/>
              <a:t> (b</a:t>
            </a:r>
            <a:r>
              <a:rPr lang="en-US" sz="2200" i="1" baseline="-6000"/>
              <a:t>x</a:t>
            </a:r>
            <a:r>
              <a:rPr lang="en-US" sz="2200" i="1"/>
              <a:t>, b</a:t>
            </a:r>
            <a:r>
              <a:rPr lang="en-US" sz="2200" i="1" baseline="-6000"/>
              <a:t>y</a:t>
            </a:r>
            <a:r>
              <a:rPr lang="en-US" sz="2200" i="1"/>
              <a:t>)</a:t>
            </a:r>
          </a:p>
          <a:p>
            <a:pPr>
              <a:spcBef>
                <a:spcPts val="2180"/>
              </a:spcBef>
              <a:buBlip>
                <a:blip r:embed="rId2"/>
              </a:buBlip>
            </a:pPr>
            <a:r>
              <a:rPr lang="en-US" sz="2200"/>
              <a:t>Gaussian width strongly </a:t>
            </a:r>
            <a:r>
              <a:rPr lang="en-US" sz="2200" i="1"/>
              <a:t>x-</a:t>
            </a:r>
            <a:r>
              <a:rPr lang="en-US" sz="2200"/>
              <a:t>dependent</a:t>
            </a:r>
          </a:p>
          <a:p>
            <a:pPr marL="651778" lvl="1">
              <a:spcBef>
                <a:spcPts val="2180"/>
              </a:spcBef>
              <a:buBlip>
                <a:blip r:embed="rId2"/>
              </a:buBlip>
            </a:pPr>
            <a:r>
              <a:rPr lang="en-US" sz="2200"/>
              <a:t>Negative charge density at center of neutron</a:t>
            </a:r>
          </a:p>
          <a:p>
            <a:pPr>
              <a:spcBef>
                <a:spcPts val="2180"/>
              </a:spcBef>
              <a:buBlip>
                <a:blip r:embed="rId2"/>
              </a:buBlip>
            </a:pPr>
            <a:r>
              <a:rPr lang="en-US" sz="2200">
                <a:latin typeface="Times New Roman" charset="0"/>
                <a:cs typeface="Times New Roman" charset="0"/>
                <a:sym typeface="Times New Roman" charset="0"/>
              </a:rPr>
              <a:t>Scale: μ</a:t>
            </a:r>
            <a:r>
              <a:rPr lang="en-US" sz="2200" baseline="32000">
                <a:latin typeface="Times New Roman" charset="0"/>
                <a:cs typeface="Times New Roman" charset="0"/>
                <a:sym typeface="Times New Roman" charset="0"/>
              </a:rPr>
              <a:t>2 </a:t>
            </a:r>
            <a:r>
              <a:rPr lang="en-US" sz="2200">
                <a:latin typeface="Times New Roman" charset="0"/>
                <a:cs typeface="Times New Roman" charset="0"/>
                <a:sym typeface="Times New Roman" charset="0"/>
              </a:rPr>
              <a:t>= 2 GeV</a:t>
            </a:r>
            <a:r>
              <a:rPr lang="en-US" sz="2200" baseline="3200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200">
                <a:latin typeface="Times New Roman" charset="0"/>
                <a:cs typeface="Times New Roman" charset="0"/>
                <a:sym typeface="Times New Roman" charset="0"/>
              </a:rPr>
              <a:t>.</a:t>
            </a:r>
            <a:endParaRPr lang="en-US" sz="2200">
              <a:latin typeface="Times New Roman" charset="0"/>
              <a:sym typeface="Times New Roman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52912"/>
            <a:ext cx="3964781" cy="463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400"/>
              <a:t>Double-Distribution GPDs at </a:t>
            </a:r>
            <a:r>
              <a:rPr lang="en-US" sz="3400" i="1">
                <a:latin typeface="Times New Roman" charset="0"/>
                <a:cs typeface="Times New Roman" charset="0"/>
                <a:sym typeface="Times New Roman" charset="0"/>
              </a:rPr>
              <a:t>x</a:t>
            </a:r>
            <a:r>
              <a:rPr lang="en-US" sz="3400">
                <a:cs typeface="Times" charset="0"/>
              </a:rPr>
              <a:t>=±ξ</a:t>
            </a:r>
            <a:endParaRPr lang="en-US" sz="340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100" dirty="0"/>
              <a:t>Compton Form Factor</a:t>
            </a:r>
            <a:r>
              <a:rPr lang="en-US" sz="2100" i="1" dirty="0">
                <a:cs typeface="Times" charset="0"/>
              </a:rPr>
              <a:t>:        </a:t>
            </a:r>
            <a:r>
              <a:rPr lang="en-US" sz="2100" i="1" dirty="0" err="1">
                <a:cs typeface="Times" charset="0"/>
              </a:rPr>
              <a:t>ξ</a:t>
            </a:r>
            <a:r>
              <a:rPr lang="en-US" sz="2100" i="1" dirty="0">
                <a:cs typeface="Times" charset="0"/>
              </a:rPr>
              <a:t>=</a:t>
            </a:r>
            <a:r>
              <a:rPr lang="en-US" sz="2100" i="1" dirty="0" err="1">
                <a:latin typeface="Times New Roman" charset="0"/>
                <a:cs typeface="Times New Roman" charset="0"/>
                <a:sym typeface="Times New Roman" charset="0"/>
              </a:rPr>
              <a:t>x</a:t>
            </a:r>
            <a:r>
              <a:rPr lang="en-US" sz="2100" i="1" baseline="-6000" dirty="0" err="1">
                <a:latin typeface="Times New Roman" charset="0"/>
                <a:cs typeface="Times New Roman" charset="0"/>
                <a:sym typeface="Times New Roman" charset="0"/>
              </a:rPr>
              <a:t>Bj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/(2–</a:t>
            </a:r>
            <a:r>
              <a:rPr lang="en-US" sz="2100" i="1" dirty="0" err="1">
                <a:latin typeface="Times New Roman" charset="0"/>
                <a:cs typeface="Times New Roman" charset="0"/>
                <a:sym typeface="Times New Roman" charset="0"/>
              </a:rPr>
              <a:t>x</a:t>
            </a:r>
            <a:r>
              <a:rPr lang="en-US" sz="2100" i="1" baseline="-6000" dirty="0" err="1">
                <a:latin typeface="Times New Roman" charset="0"/>
                <a:cs typeface="Times New Roman" charset="0"/>
                <a:sym typeface="Times New Roman" charset="0"/>
              </a:rPr>
              <a:t>Bj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)</a:t>
            </a:r>
            <a:r>
              <a:rPr lang="en-US" sz="2100" i="1" dirty="0">
                <a:latin typeface="Times New Roman" charset="0"/>
                <a:sym typeface="Times New Roman" charset="0"/>
              </a:rPr>
              <a:t/>
            </a:r>
            <a:br>
              <a:rPr lang="en-US" sz="2100" i="1" dirty="0">
                <a:latin typeface="Times New Roman" charset="0"/>
                <a:sym typeface="Times New Roman" charset="0"/>
              </a:rPr>
            </a:br>
            <a:r>
              <a:rPr lang="en-US" sz="2100" i="1" dirty="0" err="1"/>
              <a:t>Im</a:t>
            </a:r>
            <a:r>
              <a:rPr lang="en-US" sz="2100" i="1" dirty="0"/>
              <a:t>[</a:t>
            </a:r>
            <a:r>
              <a:rPr lang="en-US" sz="2100" i="1" dirty="0" err="1">
                <a:latin typeface="Brush Script MT" charset="0"/>
                <a:cs typeface="Brush Script MT" charset="0"/>
                <a:sym typeface="Brush Script MT" charset="0"/>
              </a:rPr>
              <a:t>H</a:t>
            </a:r>
            <a:r>
              <a:rPr lang="en-US" sz="2100" i="1" baseline="-6000" dirty="0" err="1"/>
              <a:t>f</a:t>
            </a:r>
            <a:r>
              <a:rPr lang="en-US" sz="2100" i="1" dirty="0">
                <a:cs typeface="Times" charset="0"/>
              </a:rPr>
              <a:t>(ξ,Δ</a:t>
            </a:r>
            <a:r>
              <a:rPr lang="en-US" sz="2100" i="1" baseline="32000" dirty="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)] = π[</a:t>
            </a:r>
            <a:r>
              <a:rPr lang="en-US" sz="2100" i="1" dirty="0" err="1">
                <a:latin typeface="Times New Roman" charset="0"/>
                <a:cs typeface="Times New Roman" charset="0"/>
                <a:sym typeface="Times New Roman" charset="0"/>
              </a:rPr>
              <a:t>H</a:t>
            </a:r>
            <a:r>
              <a:rPr lang="en-US" sz="2100" i="1" baseline="-6000" dirty="0" err="1"/>
              <a:t>f</a:t>
            </a:r>
            <a:r>
              <a:rPr lang="en-US" sz="2100" i="1" dirty="0">
                <a:cs typeface="Times" charset="0"/>
              </a:rPr>
              <a:t>(</a:t>
            </a:r>
            <a:r>
              <a:rPr lang="en-US" sz="2100" i="1" dirty="0" err="1">
                <a:cs typeface="Times" charset="0"/>
              </a:rPr>
              <a:t>ξ</a:t>
            </a:r>
            <a:r>
              <a:rPr lang="en-US" sz="2100" i="1" dirty="0">
                <a:cs typeface="Times" charset="0"/>
              </a:rPr>
              <a:t>, </a:t>
            </a:r>
            <a:r>
              <a:rPr lang="en-US" sz="2100" i="1" dirty="0" err="1">
                <a:cs typeface="Times" charset="0"/>
              </a:rPr>
              <a:t>ξ</a:t>
            </a:r>
            <a:r>
              <a:rPr lang="en-US" sz="2100" i="1" dirty="0">
                <a:cs typeface="Times" charset="0"/>
              </a:rPr>
              <a:t>, Δ</a:t>
            </a:r>
            <a:r>
              <a:rPr lang="en-US" sz="2100" i="1" baseline="32000" dirty="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)– </a:t>
            </a:r>
            <a:r>
              <a:rPr lang="en-US" sz="2100" i="1" dirty="0" err="1">
                <a:latin typeface="Times New Roman" charset="0"/>
                <a:cs typeface="Times New Roman" charset="0"/>
                <a:sym typeface="Times New Roman" charset="0"/>
              </a:rPr>
              <a:t>H</a:t>
            </a:r>
            <a:r>
              <a:rPr lang="en-US" sz="2100" i="1" baseline="-6000" dirty="0" err="1"/>
              <a:t>f</a:t>
            </a:r>
            <a:r>
              <a:rPr lang="en-US" sz="2100" i="1" dirty="0">
                <a:cs typeface="Times" charset="0"/>
              </a:rPr>
              <a:t>(–</a:t>
            </a:r>
            <a:r>
              <a:rPr lang="en-US" sz="2100" i="1" dirty="0" err="1">
                <a:cs typeface="Times" charset="0"/>
              </a:rPr>
              <a:t>ξ</a:t>
            </a:r>
            <a:r>
              <a:rPr lang="en-US" sz="2100" i="1" dirty="0">
                <a:cs typeface="Times" charset="0"/>
              </a:rPr>
              <a:t>, </a:t>
            </a:r>
            <a:r>
              <a:rPr lang="en-US" sz="2100" i="1" dirty="0" err="1">
                <a:cs typeface="Times" charset="0"/>
              </a:rPr>
              <a:t>ξ</a:t>
            </a:r>
            <a:r>
              <a:rPr lang="en-US" sz="2100" i="1" dirty="0">
                <a:cs typeface="Times" charset="0"/>
              </a:rPr>
              <a:t>, Δ</a:t>
            </a:r>
            <a:r>
              <a:rPr lang="en-US" sz="2100" i="1" baseline="32000" dirty="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)]</a:t>
            </a:r>
            <a:endParaRPr lang="en-US" sz="2100" i="1" dirty="0"/>
          </a:p>
          <a:p>
            <a:pPr>
              <a:spcBef>
                <a:spcPts val="2154"/>
              </a:spcBef>
              <a:buBlip>
                <a:blip r:embed="rId2"/>
              </a:buBlip>
            </a:pPr>
            <a:r>
              <a:rPr lang="en-US" sz="2100" i="1" dirty="0"/>
              <a:t>.</a:t>
            </a:r>
          </a:p>
          <a:p>
            <a:pPr>
              <a:spcBef>
                <a:spcPts val="2154"/>
              </a:spcBef>
              <a:buBlip>
                <a:blip r:embed="rId2"/>
              </a:buBlip>
            </a:pPr>
            <a:r>
              <a:rPr lang="en-US" sz="2100" dirty="0"/>
              <a:t>Profile functions</a:t>
            </a:r>
            <a:r>
              <a:rPr lang="en-US" sz="2100" i="1" dirty="0"/>
              <a:t> 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h(α,β)</a:t>
            </a:r>
            <a:r>
              <a:rPr lang="en-US" sz="2100" i="1" dirty="0"/>
              <a:t> </a:t>
            </a:r>
            <a:r>
              <a:rPr lang="en-US" sz="2100" dirty="0" smtClean="0"/>
              <a:t>arbitrary (symmetric in </a:t>
            </a:r>
            <a:r>
              <a:rPr lang="en-US" sz="2100" dirty="0" err="1" smtClean="0">
                <a:latin typeface="Symbol" charset="2"/>
                <a:cs typeface="Symbol" charset="2"/>
              </a:rPr>
              <a:t>a,b</a:t>
            </a:r>
            <a:r>
              <a:rPr lang="en-US" sz="2100" smtClean="0">
                <a:latin typeface="Symbol" charset="2"/>
                <a:cs typeface="Symbol" charset="2"/>
              </a:rPr>
              <a:t>)</a:t>
            </a:r>
            <a:r>
              <a:rPr lang="en-US" sz="2100" smtClean="0"/>
              <a:t>:</a:t>
            </a:r>
            <a:endParaRPr lang="en-US" sz="2100"/>
          </a:p>
          <a:p>
            <a:pPr marL="651778" lvl="1">
              <a:spcBef>
                <a:spcPts val="2154"/>
              </a:spcBef>
              <a:buBlip>
                <a:blip r:embed="rId2"/>
              </a:buBlip>
            </a:pPr>
            <a:r>
              <a:rPr lang="en-US" sz="2100" dirty="0"/>
              <a:t>Use: </a:t>
            </a:r>
            <a:endParaRPr lang="en-US" sz="2100" i="1" dirty="0"/>
          </a:p>
          <a:p>
            <a:pPr>
              <a:spcBef>
                <a:spcPts val="2154"/>
              </a:spcBef>
              <a:buBlip>
                <a:blip r:embed="rId2"/>
              </a:buBlip>
            </a:pPr>
            <a:r>
              <a:rPr lang="en-US" sz="2100" dirty="0"/>
              <a:t>M. </a:t>
            </a:r>
            <a:r>
              <a:rPr lang="en-US" sz="2100" dirty="0" err="1"/>
              <a:t>Burkardt</a:t>
            </a:r>
            <a:r>
              <a:rPr lang="en-US" sz="2100" dirty="0"/>
              <a:t>, arXiv</a:t>
            </a:r>
            <a:r>
              <a:rPr lang="en-US" sz="2100" i="1" dirty="0"/>
              <a:t>:0711.1881</a:t>
            </a:r>
            <a:br>
              <a:rPr lang="en-US" sz="2100" i="1" dirty="0"/>
            </a:br>
            <a:r>
              <a:rPr lang="en-US" sz="2100" i="1" dirty="0"/>
              <a:t> </a:t>
            </a:r>
            <a:r>
              <a:rPr lang="en-US" sz="2100" b="1" i="1" dirty="0" err="1">
                <a:cs typeface="Times" charset="0"/>
              </a:rPr>
              <a:t>Δ</a:t>
            </a:r>
            <a:r>
              <a:rPr lang="en-US" sz="2100" i="1" baseline="-6000" dirty="0">
                <a:latin typeface="Times New Roman" charset="0"/>
                <a:cs typeface="Symbol" charset="0"/>
                <a:sym typeface="Times New Roman" charset="0"/>
              </a:rPr>
              <a:t>⊥</a:t>
            </a:r>
            <a:r>
              <a:rPr lang="en-US" sz="2100" dirty="0">
                <a:latin typeface="Times New Roman" charset="0"/>
                <a:cs typeface="Times New Roman" charset="0"/>
                <a:sym typeface="Times New Roman" charset="0"/>
              </a:rPr>
              <a:t>:  Fourier Conjugate to </a:t>
            </a:r>
            <a:r>
              <a:rPr lang="en-US" sz="2100" b="1" dirty="0">
                <a:latin typeface="Times New Roman" charset="0"/>
                <a:cs typeface="Times New Roman" charset="0"/>
                <a:sym typeface="Times New Roman" charset="0"/>
              </a:rPr>
              <a:t>r</a:t>
            </a:r>
            <a:r>
              <a:rPr lang="en-US" sz="2100" i="1" baseline="-6000" dirty="0">
                <a:latin typeface="Times New Roman" charset="0"/>
                <a:cs typeface="Symbol" charset="0"/>
                <a:sym typeface="Times New Roman" charset="0"/>
              </a:rPr>
              <a:t>⊥</a:t>
            </a:r>
            <a:r>
              <a:rPr lang="en-US" sz="2100" i="1" dirty="0">
                <a:latin typeface="Times New Roman" charset="0"/>
                <a:cs typeface="Times New Roman" charset="0"/>
                <a:sym typeface="Times New Roman" charset="0"/>
              </a:rPr>
              <a:t>, </a:t>
            </a:r>
            <a:r>
              <a:rPr lang="en-US" sz="2100" dirty="0">
                <a:latin typeface="Times New Roman" charset="0"/>
                <a:cs typeface="Times New Roman" charset="0"/>
                <a:sym typeface="Times New Roman" charset="0"/>
              </a:rPr>
              <a:t>the transverse spatial separation between the active parton and the transverse spatial Center-of-Momentum of </a:t>
            </a:r>
            <a:r>
              <a:rPr lang="en-US" sz="2100" b="1" i="1" dirty="0">
                <a:latin typeface="Times New Roman" charset="0"/>
                <a:cs typeface="Times New Roman" charset="0"/>
                <a:sym typeface="Times New Roman" charset="0"/>
              </a:rPr>
              <a:t>the spectator system</a:t>
            </a:r>
            <a:r>
              <a:rPr lang="en-US" sz="2100" dirty="0">
                <a:latin typeface="Times New Roman" charset="0"/>
                <a:cs typeface="Times New Roman" charset="0"/>
                <a:sym typeface="Times New Roman" charset="0"/>
              </a:rPr>
              <a:t>.</a:t>
            </a:r>
            <a:endParaRPr lang="en-US" sz="2100" dirty="0">
              <a:latin typeface="Times New Roman" charset="0"/>
              <a:sym typeface="Times New Roman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66" y="2830712"/>
            <a:ext cx="735359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4847706"/>
            <a:ext cx="1696641" cy="60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4088681"/>
            <a:ext cx="2419945" cy="79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500"/>
              <a:t>Compton Form Factors on the </a:t>
            </a:r>
            <a:r>
              <a:rPr lang="en-US" sz="3500" i="1">
                <a:latin typeface="Times New Roman" charset="0"/>
                <a:cs typeface="Times New Roman" charset="0"/>
                <a:sym typeface="Times New Roman" charset="0"/>
              </a:rPr>
              <a:t>x=±ξ </a:t>
            </a:r>
            <a:r>
              <a:rPr lang="en-US" sz="3500"/>
              <a:t>line</a:t>
            </a:r>
            <a:r>
              <a:rPr lang="en-US" sz="3500" i="1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endParaRPr lang="en-US" sz="3500" i="1">
              <a:latin typeface="Times New Roman" charset="0"/>
              <a:sym typeface="Times New Roman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289" y="1937742"/>
            <a:ext cx="3429000" cy="4464844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Compton Form Factors: </a:t>
            </a:r>
            <a:r>
              <a:rPr lang="en-US" sz="1700">
                <a:latin typeface="Times New Roman" charset="0"/>
                <a:sym typeface="Times New Roman" charset="0"/>
              </a:rPr>
              <a:t/>
            </a:r>
            <a:br>
              <a:rPr lang="en-US" sz="1700">
                <a:latin typeface="Times New Roman" charset="0"/>
                <a:sym typeface="Times New Roman" charset="0"/>
              </a:rPr>
            </a:br>
            <a:r>
              <a:rPr lang="en-US" sz="1700" i="1">
                <a:latin typeface="Times New Roman" charset="0"/>
                <a:cs typeface="Times New Roman" charset="0"/>
                <a:sym typeface="Times New Roman" charset="0"/>
              </a:rPr>
              <a:t>x = ±</a:t>
            </a:r>
            <a:r>
              <a:rPr lang="en-US" sz="1700">
                <a:latin typeface="Symbol" charset="0"/>
                <a:cs typeface="Symbol" charset="0"/>
                <a:sym typeface="Symbol" charset="0"/>
              </a:rPr>
              <a:t>ξ</a:t>
            </a: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 profiles of GPDs:</a:t>
            </a:r>
            <a:endParaRPr lang="en-US" sz="1700">
              <a:latin typeface="Times New Roman" charset="0"/>
              <a:sym typeface="Times New Roman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Radial size: </a:t>
            </a:r>
            <a:r>
              <a:rPr lang="en-US" sz="1700">
                <a:latin typeface="Times New Roman" charset="0"/>
                <a:sym typeface="Times New Roman" charset="0"/>
              </a:rPr>
              <a:t/>
            </a:r>
            <a:br>
              <a:rPr lang="en-US" sz="1700">
                <a:latin typeface="Times New Roman" charset="0"/>
                <a:sym typeface="Times New Roman" charset="0"/>
              </a:rPr>
            </a:b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strongly </a:t>
            </a:r>
            <a:r>
              <a:rPr lang="en-US" sz="1700">
                <a:latin typeface="Symbol" charset="0"/>
                <a:cs typeface="Symbol" charset="0"/>
                <a:sym typeface="Symbol" charset="0"/>
              </a:rPr>
              <a:t>ξ</a:t>
            </a: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-dependent</a:t>
            </a:r>
            <a:endParaRPr lang="en-US" sz="1700">
              <a:latin typeface="Times New Roman" charset="0"/>
              <a:sym typeface="Times New Roman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Flavor, gluon variation is measureable </a:t>
            </a:r>
            <a:endParaRPr lang="en-US" sz="1700">
              <a:latin typeface="Times New Roman" charset="0"/>
              <a:sym typeface="Times New Roman" charset="0"/>
            </a:endParaRPr>
          </a:p>
          <a:p>
            <a:pPr marL="651778" lvl="1">
              <a:buBlip>
                <a:blip r:embed="rId2"/>
              </a:buBlip>
            </a:pP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Intriguing insight into dynamics without sum-rules or extrapolation to </a:t>
            </a:r>
            <a:r>
              <a:rPr lang="en-US" sz="1700">
                <a:latin typeface="Symbol" charset="0"/>
                <a:cs typeface="Symbol" charset="0"/>
                <a:sym typeface="Symbol" charset="0"/>
              </a:rPr>
              <a:t>ξ=0</a:t>
            </a:r>
            <a:r>
              <a:rPr lang="en-US" sz="1700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endParaRPr lang="en-US">
              <a:latin typeface="Times New Roman" charset="0"/>
              <a:sym typeface="Times New Roman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08" y="1839516"/>
            <a:ext cx="3992686" cy="46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IMAGING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3609" y="1937742"/>
            <a:ext cx="7947422" cy="4464844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In the Photoshop era, </a:t>
            </a:r>
            <a:br>
              <a:rPr lang="en-US"/>
            </a:br>
            <a:r>
              <a:rPr lang="en-US"/>
              <a:t>you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have to be a </a:t>
            </a:r>
            <a:br>
              <a:rPr lang="en-US"/>
            </a:br>
            <a:r>
              <a:rPr lang="en-US"/>
              <a:t>Philosopher or a Surrealist</a:t>
            </a:r>
            <a:br>
              <a:rPr lang="en-US"/>
            </a:br>
            <a:r>
              <a:rPr lang="en-US"/>
              <a:t>to understand that the </a:t>
            </a:r>
            <a:br>
              <a:rPr lang="en-US"/>
            </a:br>
            <a:r>
              <a:rPr lang="en-US"/>
              <a:t>image of an object is </a:t>
            </a:r>
            <a:br>
              <a:rPr lang="en-US"/>
            </a:br>
            <a:r>
              <a:rPr lang="en-US" b="1"/>
              <a:t>not</a:t>
            </a:r>
            <a:r>
              <a:rPr lang="en-US"/>
              <a:t> the object.</a:t>
            </a:r>
          </a:p>
          <a:p>
            <a:pPr>
              <a:buFontTx/>
              <a:buBlip>
                <a:blip r:embed="rId2"/>
              </a:buBlip>
            </a:pPr>
            <a:r>
              <a:rPr lang="en-US" i="1">
                <a:latin typeface="Times New Roman" charset="0"/>
                <a:cs typeface="Times New Roman" charset="0"/>
                <a:sym typeface="Times New Roman" charset="0"/>
              </a:rPr>
              <a:t>[H</a:t>
            </a:r>
            <a:r>
              <a:rPr lang="en-US" i="1" baseline="-6000"/>
              <a:t>f</a:t>
            </a:r>
            <a:r>
              <a:rPr lang="en-US" i="1">
                <a:cs typeface="Times" charset="0"/>
              </a:rPr>
              <a:t>(ξ, ξ, Δ</a:t>
            </a:r>
            <a:r>
              <a:rPr lang="en-US" i="1" baseline="3200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i="1">
                <a:latin typeface="Times New Roman" charset="0"/>
                <a:cs typeface="Times New Roman" charset="0"/>
                <a:sym typeface="Times New Roman" charset="0"/>
              </a:rPr>
              <a:t>)– H</a:t>
            </a:r>
            <a:r>
              <a:rPr lang="en-US" i="1" baseline="-6000"/>
              <a:t>f</a:t>
            </a:r>
            <a:r>
              <a:rPr lang="en-US" i="1">
                <a:cs typeface="Times" charset="0"/>
              </a:rPr>
              <a:t>(–ξ, ξ, Δ</a:t>
            </a:r>
            <a:r>
              <a:rPr lang="en-US" i="1" baseline="32000">
                <a:latin typeface="Times New Roman" charset="0"/>
                <a:cs typeface="Times New Roman" charset="0"/>
                <a:sym typeface="Times New Roman" charset="0"/>
              </a:rPr>
              <a:t>2</a:t>
            </a:r>
            <a:r>
              <a:rPr lang="en-US" i="1">
                <a:latin typeface="Times New Roman" charset="0"/>
                <a:cs typeface="Times New Roman" charset="0"/>
                <a:sym typeface="Times New Roman" charset="0"/>
              </a:rPr>
              <a:t>)] </a:t>
            </a:r>
            <a:r>
              <a:rPr lang="en-US" b="1">
                <a:latin typeface="Times New Roman" charset="0"/>
                <a:cs typeface="Times New Roman" charset="0"/>
                <a:sym typeface="Times New Roman" charset="0"/>
              </a:rPr>
              <a:t>is</a:t>
            </a: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 an image of the proton.</a:t>
            </a:r>
            <a:endParaRPr lang="en-US">
              <a:latin typeface="Times New Roman" charset="0"/>
              <a:sym typeface="Times New Roman" charset="0"/>
            </a:endParaRPr>
          </a:p>
          <a:p>
            <a:pPr marL="651778" lvl="1">
              <a:buBlip>
                <a:blip r:embed="rId2"/>
              </a:buBlip>
            </a:pP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It is a non positive-definite quantum transition density, </a:t>
            </a:r>
            <a:r>
              <a:rPr lang="en-US">
                <a:latin typeface="Times New Roman" charset="0"/>
                <a:sym typeface="Times New Roman" charset="0"/>
              </a:rPr>
              <a:t/>
            </a:r>
            <a:br>
              <a:rPr lang="en-US">
                <a:latin typeface="Times New Roman" charset="0"/>
                <a:sym typeface="Times New Roman" charset="0"/>
              </a:rPr>
            </a:b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but it still can be interpreted physically.</a:t>
            </a:r>
            <a:endParaRPr lang="en-US">
              <a:latin typeface="Times New Roman" charset="0"/>
              <a:sym typeface="Times New Roman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75" y="1419820"/>
            <a:ext cx="4832078" cy="3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Interpretation of GPDs:  Two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867"/>
            <a:ext cx="8229600" cy="4925483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 smtClean="0">
                <a:latin typeface="Symbol" charset="2"/>
                <a:cs typeface="Symbol" charset="2"/>
              </a:rPr>
              <a:t>x</a:t>
            </a:r>
            <a:r>
              <a:rPr lang="en-US" sz="3300" dirty="0" smtClean="0"/>
              <a:t>=0: Probability densities of impact parameter </a:t>
            </a:r>
            <a:r>
              <a:rPr lang="en-US" sz="3300" b="1" dirty="0" smtClean="0"/>
              <a:t>b</a:t>
            </a:r>
            <a:r>
              <a:rPr lang="en-US" sz="3300" dirty="0" smtClean="0"/>
              <a:t> relative to Center-of-Momentum of proton: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300" dirty="0" smtClean="0"/>
              <a:t>x=</a:t>
            </a:r>
            <a:r>
              <a:rPr lang="en-US" sz="3300" dirty="0" smtClean="0">
                <a:latin typeface="Symbol" charset="2"/>
                <a:cs typeface="Symbol" charset="2"/>
              </a:rPr>
              <a:t>x: </a:t>
            </a:r>
            <a:r>
              <a:rPr lang="en-US" sz="3300" b="1" dirty="0" smtClean="0">
                <a:cs typeface="Symbol" charset="2"/>
                <a:sym typeface="Wingdings"/>
              </a:rPr>
              <a:t>	</a:t>
            </a:r>
            <a:r>
              <a:rPr lang="en-US" sz="3300" i="1" dirty="0" smtClean="0">
                <a:latin typeface="Times New Roman"/>
                <a:cs typeface="Times New Roman"/>
                <a:sym typeface="Wingdings"/>
              </a:rPr>
              <a:t>H(</a:t>
            </a:r>
            <a:r>
              <a:rPr lang="en-US" sz="3300" i="1" dirty="0" smtClean="0">
                <a:latin typeface="Symbol" charset="2"/>
                <a:cs typeface="Symbol" charset="2"/>
              </a:rPr>
              <a:t>x,</a:t>
            </a:r>
            <a:r>
              <a:rPr lang="en-US" sz="3300" i="1" dirty="0">
                <a:latin typeface="Symbol" charset="2"/>
                <a:cs typeface="Symbol" charset="2"/>
              </a:rPr>
              <a:t> </a:t>
            </a:r>
            <a:r>
              <a:rPr lang="en-US" sz="3300" i="1" dirty="0" smtClean="0">
                <a:latin typeface="Symbol" charset="2"/>
                <a:cs typeface="Symbol" charset="2"/>
              </a:rPr>
              <a:t>x,D</a:t>
            </a:r>
            <a:r>
              <a:rPr lang="en-US" sz="33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3300" dirty="0" smtClean="0">
                <a:latin typeface="Symbol" charset="2"/>
                <a:cs typeface="Symbol" charset="2"/>
              </a:rPr>
              <a:t>)</a:t>
            </a:r>
            <a:r>
              <a:rPr lang="en-US" sz="3300" i="1" dirty="0">
                <a:latin typeface="Symbol" charset="2"/>
                <a:cs typeface="Symbol" charset="2"/>
              </a:rPr>
              <a:t>–</a:t>
            </a:r>
            <a:r>
              <a:rPr lang="en-US" sz="3300" i="1" dirty="0" smtClean="0">
                <a:latin typeface="Symbol" charset="2"/>
                <a:cs typeface="Symbol" charset="2"/>
              </a:rPr>
              <a:t>H</a:t>
            </a:r>
            <a:r>
              <a:rPr lang="en-US" sz="3300" i="1" dirty="0" smtClean="0">
                <a:latin typeface="Symbol" charset="2"/>
                <a:cs typeface="Symbol" charset="2"/>
              </a:rPr>
              <a:t>(–x,x,D</a:t>
            </a:r>
            <a:r>
              <a:rPr lang="en-US" sz="3300" i="1" baseline="30000" dirty="0" smtClean="0">
                <a:latin typeface="Symbol" charset="2"/>
                <a:cs typeface="Symbol" charset="2"/>
              </a:rPr>
              <a:t>2</a:t>
            </a:r>
            <a:r>
              <a:rPr lang="en-US" sz="3300" i="1" dirty="0" smtClean="0">
                <a:latin typeface="Symbol" charset="2"/>
                <a:cs typeface="Symbol" charset="2"/>
              </a:rPr>
              <a:t>)</a:t>
            </a:r>
            <a:r>
              <a:rPr lang="en-US" sz="3300" dirty="0" smtClean="0">
                <a:latin typeface="Symbol" charset="2"/>
                <a:cs typeface="Symbol" charset="2"/>
              </a:rPr>
              <a:t>,  </a:t>
            </a:r>
            <a:r>
              <a:rPr lang="en-US" sz="3300" i="1" dirty="0" smtClean="0">
                <a:latin typeface="Symbol" charset="2"/>
                <a:cs typeface="Symbol" charset="2"/>
              </a:rPr>
              <a:t>E, </a:t>
            </a:r>
            <a:r>
              <a:rPr lang="en-US" sz="3300" i="1" dirty="0" smtClean="0">
                <a:cs typeface="Symbol" charset="2"/>
              </a:rPr>
              <a:t>etcetera</a:t>
            </a:r>
            <a:endParaRPr lang="en-US" sz="3300" b="1" i="1" dirty="0" smtClean="0">
              <a:cs typeface="Symbol" charset="2"/>
              <a:sym typeface="Wingdings"/>
            </a:endParaRPr>
          </a:p>
          <a:p>
            <a:pPr lvl="1"/>
            <a:r>
              <a:rPr lang="en-US" dirty="0" smtClean="0">
                <a:cs typeface="Symbol" charset="2"/>
              </a:rPr>
              <a:t>2-d Fourier-transform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baseline="-25000" dirty="0">
                <a:latin typeface="Symbol" charset="2"/>
                <a:cs typeface="Symbol" charset="2"/>
              </a:rPr>
              <a:t>^</a:t>
            </a:r>
            <a:r>
              <a:rPr lang="en-US" dirty="0">
                <a:cs typeface="Symbol" charset="2"/>
                <a:sym typeface="Wingdings"/>
              </a:rPr>
              <a:t></a:t>
            </a:r>
            <a:r>
              <a:rPr lang="en-US" b="1" dirty="0">
                <a:cs typeface="Symbol" charset="2"/>
                <a:sym typeface="Wingdings"/>
              </a:rPr>
              <a:t>r</a:t>
            </a:r>
            <a:endParaRPr lang="en-US" dirty="0" smtClean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Transition amplitude from longitudinal momentum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0 to </a:t>
            </a:r>
            <a:r>
              <a:rPr lang="en-US" i="1" dirty="0" smtClean="0">
                <a:cs typeface="Symbol" charset="2"/>
              </a:rPr>
              <a:t>2</a:t>
            </a:r>
            <a:r>
              <a:rPr lang="en-US" i="1" dirty="0" smtClean="0">
                <a:latin typeface="Symbol" charset="2"/>
                <a:cs typeface="Symbol" charset="2"/>
              </a:rPr>
              <a:t>x/(1+x)  </a:t>
            </a:r>
            <a:r>
              <a:rPr lang="en-US" dirty="0" smtClean="0">
                <a:cs typeface="Symbol" charset="2"/>
              </a:rPr>
              <a:t> at fixed impact parameter </a:t>
            </a:r>
            <a:r>
              <a:rPr lang="en-US" b="1" dirty="0" smtClean="0">
                <a:cs typeface="Symbol" charset="2"/>
              </a:rPr>
              <a:t>r</a:t>
            </a:r>
            <a:r>
              <a:rPr lang="en-US" dirty="0" smtClean="0">
                <a:cs typeface="Symbol" charset="2"/>
              </a:rPr>
              <a:t> relative to CM of </a:t>
            </a:r>
            <a:r>
              <a:rPr lang="en-US" i="1" dirty="0" smtClean="0">
                <a:cs typeface="Symbol" charset="2"/>
              </a:rPr>
              <a:t>spectators</a:t>
            </a:r>
            <a:r>
              <a:rPr lang="en-US" dirty="0" smtClean="0">
                <a:cs typeface="Symbol" charset="2"/>
              </a:rPr>
              <a:t>.</a:t>
            </a:r>
          </a:p>
          <a:p>
            <a:pPr lvl="2"/>
            <a:r>
              <a:rPr lang="en-US" dirty="0" smtClean="0">
                <a:cs typeface="Symbol" charset="2"/>
              </a:rPr>
              <a:t>Not a positive definite density, but still an image of the proton.</a:t>
            </a:r>
          </a:p>
          <a:p>
            <a:pPr lvl="1"/>
            <a:r>
              <a:rPr lang="en-US" dirty="0" smtClean="0">
                <a:cs typeface="Symbol" charset="2"/>
              </a:rPr>
              <a:t>Directly measurable</a:t>
            </a:r>
          </a:p>
          <a:p>
            <a:pPr lvl="1"/>
            <a:r>
              <a:rPr lang="en-US" dirty="0" smtClean="0">
                <a:cs typeface="Symbol" charset="2"/>
              </a:rPr>
              <a:t>Expect size shrinks as </a:t>
            </a:r>
            <a:r>
              <a:rPr lang="en-US" dirty="0" smtClean="0">
                <a:latin typeface="Symbol" charset="2"/>
                <a:cs typeface="Symbol" charset="2"/>
              </a:rPr>
              <a:t>x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1</a:t>
            </a:r>
          </a:p>
          <a:p>
            <a:pPr lvl="1"/>
            <a:r>
              <a:rPr lang="en-US" dirty="0" smtClean="0">
                <a:ea typeface="Wingdings"/>
                <a:cs typeface="Wingdings"/>
                <a:sym typeface="Wingdings"/>
              </a:rPr>
              <a:t>Different profiles for </a:t>
            </a:r>
            <a:r>
              <a:rPr lang="en-US" i="1" dirty="0" smtClean="0">
                <a:ea typeface="Wingdings"/>
                <a:cs typeface="Wingdings"/>
                <a:sym typeface="Wingdings"/>
              </a:rPr>
              <a:t>u, d, glue,…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581139"/>
              </p:ext>
            </p:extLst>
          </p:nvPr>
        </p:nvGraphicFramePr>
        <p:xfrm>
          <a:off x="3183465" y="2071593"/>
          <a:ext cx="3130439" cy="1109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3" imgW="1397000" imgH="495300" progId="Equation.3">
                  <p:embed/>
                </p:oleObj>
              </mc:Choice>
              <mc:Fallback>
                <p:oleObj name="Equation" r:id="rId3" imgW="13970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3465" y="2071593"/>
                        <a:ext cx="3130439" cy="1109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44DA-0081-3445-9F4C-6D04AE9692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705"/>
            <a:ext cx="70739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Tomography with Generalized Parton </a:t>
            </a:r>
            <a:r>
              <a:rPr lang="en-US" dirty="0" smtClean="0"/>
              <a:t>Distributions </a:t>
            </a:r>
            <a:r>
              <a:rPr lang="en-US" sz="2700" dirty="0" smtClean="0"/>
              <a:t>(M. </a:t>
            </a:r>
            <a:r>
              <a:rPr lang="en-US" sz="2700" dirty="0" err="1" smtClean="0"/>
              <a:t>Burkardt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68734"/>
            <a:ext cx="4572000" cy="3949700"/>
          </a:xfrm>
        </p:spPr>
        <p:txBody>
          <a:bodyPr/>
          <a:lstStyle/>
          <a:p>
            <a:pPr marL="419100">
              <a:lnSpc>
                <a:spcPct val="90000"/>
              </a:lnSpc>
            </a:pPr>
            <a:r>
              <a:rPr lang="en-US" sz="2400" dirty="0" smtClean="0"/>
              <a:t>H(</a:t>
            </a:r>
            <a:r>
              <a:rPr lang="en-US" sz="2400" dirty="0" err="1" smtClean="0"/>
              <a:t>x,t</a:t>
            </a:r>
            <a:r>
              <a:rPr lang="en-US" sz="2400" dirty="0" smtClean="0"/>
              <a:t>)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/>
              <a:t> </a:t>
            </a:r>
            <a:r>
              <a:rPr lang="en-US" sz="2400" dirty="0" smtClean="0"/>
              <a:t>+ </a:t>
            </a:r>
            <a:r>
              <a:rPr lang="en-US" sz="2400" dirty="0" smtClean="0">
                <a:sym typeface="Wingdings"/>
              </a:rPr>
              <a:t>E</a:t>
            </a:r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x,t</a:t>
            </a:r>
            <a:r>
              <a:rPr lang="en-US" sz="2400" dirty="0">
                <a:sym typeface="Wingdings"/>
              </a:rPr>
              <a:t>)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400" baseline="30000" dirty="0" err="1" smtClean="0">
                <a:latin typeface="Symbol" charset="2"/>
                <a:cs typeface="Symbol" charset="2"/>
                <a:sym typeface="Wingdings"/>
              </a:rPr>
              <a:t>mn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400" baseline="-25000" dirty="0" err="1" smtClean="0"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 smtClean="0"/>
          </a:p>
          <a:p>
            <a:pPr marL="819150" lvl="1">
              <a:lnSpc>
                <a:spcPct val="90000"/>
              </a:lnSpc>
            </a:pPr>
            <a:r>
              <a:rPr lang="en-US" sz="2000" dirty="0" smtClean="0"/>
              <a:t>Proton size shrinks as </a:t>
            </a:r>
            <a:r>
              <a:rPr lang="en-US" sz="2000" dirty="0" err="1" smtClean="0"/>
              <a:t>x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1.</a:t>
            </a:r>
          </a:p>
          <a:p>
            <a:pPr marL="819150" lvl="1">
              <a:lnSpc>
                <a:spcPct val="90000"/>
              </a:lnSpc>
            </a:pPr>
            <a:r>
              <a:rPr lang="en-US" sz="2000" dirty="0" smtClean="0"/>
              <a:t>Spatial </a:t>
            </a:r>
            <a:r>
              <a:rPr lang="en-US" sz="2000" dirty="0"/>
              <a:t>separation of up-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down-</a:t>
            </a:r>
            <a:r>
              <a:rPr lang="en-US" sz="2000" dirty="0" smtClean="0"/>
              <a:t>quarks </a:t>
            </a:r>
            <a:r>
              <a:rPr lang="en-US" sz="2000" dirty="0"/>
              <a:t>in a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transversely </a:t>
            </a:r>
            <a:r>
              <a:rPr lang="en-US" sz="2000" dirty="0"/>
              <a:t>polarized proton</a:t>
            </a:r>
            <a:endParaRPr lang="en-US" sz="2000" dirty="0" smtClean="0"/>
          </a:p>
          <a:p>
            <a:pPr marL="419100">
              <a:lnSpc>
                <a:spcPct val="90000"/>
              </a:lnSpc>
            </a:pPr>
            <a:r>
              <a:rPr lang="en-US" sz="2400" dirty="0" smtClean="0">
                <a:sym typeface="Wingdings"/>
              </a:rPr>
              <a:t>Spin-Flavor dependence to Proton size &amp; profile.</a:t>
            </a:r>
          </a:p>
          <a:p>
            <a:pPr marL="819150" lvl="1">
              <a:lnSpc>
                <a:spcPct val="90000"/>
              </a:lnSpc>
            </a:pPr>
            <a:r>
              <a:rPr lang="en-US" sz="2000" dirty="0" smtClean="0">
                <a:sym typeface="Wingdings"/>
              </a:rPr>
              <a:t>M. </a:t>
            </a:r>
            <a:r>
              <a:rPr lang="en-US" sz="2000" dirty="0" err="1" smtClean="0">
                <a:sym typeface="Wingdings"/>
              </a:rPr>
              <a:t>Burkardt</a:t>
            </a:r>
            <a:endParaRPr lang="en-US" sz="2000" dirty="0" smtClean="0">
              <a:sym typeface="Wingdings"/>
            </a:endParaRPr>
          </a:p>
          <a:p>
            <a:pPr marL="819150" lvl="1">
              <a:lnSpc>
                <a:spcPct val="90000"/>
              </a:lnSpc>
            </a:pPr>
            <a:r>
              <a:rPr lang="en-US" sz="2000" dirty="0" smtClean="0">
                <a:sym typeface="Wingdings"/>
              </a:rPr>
              <a:t>up and down quarks separate in transversely polarized proton</a:t>
            </a:r>
          </a:p>
        </p:txBody>
      </p:sp>
      <p:pic>
        <p:nvPicPr>
          <p:cNvPr id="131078" name="Picture 1042" descr="mb-dgpd"/>
          <p:cNvPicPr>
            <a:picLocks noChangeAspect="1" noChangeArrowheads="1"/>
          </p:cNvPicPr>
          <p:nvPr/>
        </p:nvPicPr>
        <p:blipFill>
          <a:blip r:embed="rId4"/>
          <a:srcRect l="48485"/>
          <a:stretch>
            <a:fillRect/>
          </a:stretch>
        </p:blipFill>
        <p:spPr bwMode="auto">
          <a:xfrm>
            <a:off x="5210013" y="1449911"/>
            <a:ext cx="1600685" cy="524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1047" descr="dvcs_a6"/>
          <p:cNvPicPr>
            <a:picLocks noChangeAspect="1" noChangeArrowheads="1"/>
          </p:cNvPicPr>
          <p:nvPr/>
        </p:nvPicPr>
        <p:blipFill>
          <a:blip r:embed="rId5"/>
          <a:srcRect l="51096" t="3703"/>
          <a:stretch>
            <a:fillRect/>
          </a:stretch>
        </p:blipFill>
        <p:spPr bwMode="auto">
          <a:xfrm>
            <a:off x="6924472" y="1633808"/>
            <a:ext cx="1675226" cy="50552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210013" y="864945"/>
            <a:ext cx="3808652" cy="5098917"/>
            <a:chOff x="5210013" y="856478"/>
            <a:chExt cx="3808652" cy="5098917"/>
          </a:xfrm>
        </p:grpSpPr>
        <p:sp>
          <p:nvSpPr>
            <p:cNvPr id="131079" name="Rectangle 1044"/>
            <p:cNvSpPr>
              <a:spLocks noChangeArrowheads="1"/>
            </p:cNvSpPr>
            <p:nvPr/>
          </p:nvSpPr>
          <p:spPr bwMode="auto">
            <a:xfrm>
              <a:off x="5210013" y="1260267"/>
              <a:ext cx="1677188" cy="3965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latin typeface="Verdana" pitchFamily="-65" charset="0"/>
              </a:endParaRPr>
            </a:p>
          </p:txBody>
        </p:sp>
        <p:sp>
          <p:nvSpPr>
            <p:cNvPr id="131080" name="Text Box 1045"/>
            <p:cNvSpPr txBox="1">
              <a:spLocks noChangeArrowheads="1"/>
            </p:cNvSpPr>
            <p:nvPr/>
          </p:nvSpPr>
          <p:spPr bwMode="auto">
            <a:xfrm>
              <a:off x="5504257" y="1273676"/>
              <a:ext cx="1306441" cy="406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sz="1600">
                  <a:latin typeface="Comic Sans MS" pitchFamily="-65" charset="0"/>
                </a:rPr>
                <a:t>  d</a:t>
              </a:r>
              <a:r>
                <a:rPr lang="en-US" sz="1600" baseline="-25000">
                  <a:latin typeface="Verdana" pitchFamily="-65" charset="0"/>
                </a:rPr>
                <a:t>X</a:t>
              </a:r>
              <a:r>
                <a:rPr lang="en-US" sz="1600">
                  <a:latin typeface="Comic Sans MS" pitchFamily="-65" charset="0"/>
                </a:rPr>
                <a:t>(</a:t>
              </a:r>
              <a:r>
                <a:rPr lang="en-US" sz="1600" i="1">
                  <a:latin typeface="Times New Roman" pitchFamily="-65" charset="0"/>
                </a:rPr>
                <a:t>x</a:t>
              </a:r>
              <a:r>
                <a:rPr lang="en-US" sz="1600">
                  <a:latin typeface="Comic Sans MS" pitchFamily="-65" charset="0"/>
                </a:rPr>
                <a:t>,b  )</a:t>
              </a:r>
            </a:p>
          </p:txBody>
        </p:sp>
        <p:sp>
          <p:nvSpPr>
            <p:cNvPr id="131081" name="Text Box 1046"/>
            <p:cNvSpPr txBox="1">
              <a:spLocks noChangeArrowheads="1"/>
            </p:cNvSpPr>
            <p:nvPr/>
          </p:nvSpPr>
          <p:spPr bwMode="auto">
            <a:xfrm rot="10800000">
              <a:off x="6128053" y="1379034"/>
              <a:ext cx="849383" cy="406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sz="1600">
                  <a:latin typeface="Comic Sans MS" pitchFamily="-65" charset="0"/>
                </a:rPr>
                <a:t>  T    </a:t>
              </a:r>
            </a:p>
          </p:txBody>
        </p:sp>
        <p:sp>
          <p:nvSpPr>
            <p:cNvPr id="131083" name="Rectangle 1049"/>
            <p:cNvSpPr>
              <a:spLocks noChangeArrowheads="1"/>
            </p:cNvSpPr>
            <p:nvPr/>
          </p:nvSpPr>
          <p:spPr bwMode="auto">
            <a:xfrm>
              <a:off x="6904856" y="1260267"/>
              <a:ext cx="1694843" cy="3831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latin typeface="Verdana" pitchFamily="-65" charset="0"/>
              </a:endParaRPr>
            </a:p>
          </p:txBody>
        </p:sp>
        <p:sp>
          <p:nvSpPr>
            <p:cNvPr id="131084" name="Text Box 1050"/>
            <p:cNvSpPr txBox="1">
              <a:spLocks noChangeArrowheads="1"/>
            </p:cNvSpPr>
            <p:nvPr/>
          </p:nvSpPr>
          <p:spPr bwMode="auto">
            <a:xfrm>
              <a:off x="7203022" y="1260267"/>
              <a:ext cx="1216207" cy="406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sz="1600">
                  <a:latin typeface="Comic Sans MS" pitchFamily="-65" charset="0"/>
                </a:rPr>
                <a:t>  u</a:t>
              </a:r>
              <a:r>
                <a:rPr lang="en-US" sz="1600" baseline="-25000">
                  <a:latin typeface="Verdana" pitchFamily="-65" charset="0"/>
                </a:rPr>
                <a:t>X</a:t>
              </a:r>
              <a:r>
                <a:rPr lang="en-US" sz="1600">
                  <a:latin typeface="Comic Sans MS" pitchFamily="-65" charset="0"/>
                </a:rPr>
                <a:t>(</a:t>
              </a:r>
              <a:r>
                <a:rPr lang="en-US" sz="1600" i="1">
                  <a:latin typeface="Times New Roman" pitchFamily="-65" charset="0"/>
                </a:rPr>
                <a:t>x</a:t>
              </a:r>
              <a:r>
                <a:rPr lang="en-US" sz="1600">
                  <a:latin typeface="Comic Sans MS" pitchFamily="-65" charset="0"/>
                </a:rPr>
                <a:t>,b )</a:t>
              </a:r>
            </a:p>
          </p:txBody>
        </p:sp>
        <p:sp>
          <p:nvSpPr>
            <p:cNvPr id="131085" name="Text Box 1051"/>
            <p:cNvSpPr txBox="1">
              <a:spLocks noChangeArrowheads="1"/>
            </p:cNvSpPr>
            <p:nvPr/>
          </p:nvSpPr>
          <p:spPr bwMode="auto">
            <a:xfrm rot="10800000">
              <a:off x="7879782" y="1409683"/>
              <a:ext cx="623796" cy="406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sz="1600">
                  <a:latin typeface="Comic Sans MS" pitchFamily="-65" charset="0"/>
                </a:rPr>
                <a:t>T   </a:t>
              </a:r>
            </a:p>
          </p:txBody>
        </p:sp>
        <p:sp>
          <p:nvSpPr>
            <p:cNvPr id="131086" name="Line 1052"/>
            <p:cNvSpPr>
              <a:spLocks noChangeShapeType="1"/>
            </p:cNvSpPr>
            <p:nvPr/>
          </p:nvSpPr>
          <p:spPr bwMode="auto">
            <a:xfrm flipV="1">
              <a:off x="8546734" y="2765926"/>
              <a:ext cx="0" cy="247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7" name="Line 1054"/>
            <p:cNvSpPr>
              <a:spLocks noChangeShapeType="1"/>
            </p:cNvSpPr>
            <p:nvPr/>
          </p:nvSpPr>
          <p:spPr bwMode="auto">
            <a:xfrm>
              <a:off x="5492487" y="2478586"/>
              <a:ext cx="31072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8" name="Line 1055"/>
            <p:cNvSpPr>
              <a:spLocks noChangeShapeType="1"/>
            </p:cNvSpPr>
            <p:nvPr/>
          </p:nvSpPr>
          <p:spPr bwMode="auto">
            <a:xfrm>
              <a:off x="5492487" y="4147071"/>
              <a:ext cx="31072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9" name="Text Box 1076"/>
            <p:cNvSpPr txBox="1">
              <a:spLocks noChangeArrowheads="1"/>
            </p:cNvSpPr>
            <p:nvPr/>
          </p:nvSpPr>
          <p:spPr bwMode="auto">
            <a:xfrm>
              <a:off x="6537211" y="856478"/>
              <a:ext cx="2481454" cy="4061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fr-FR" sz="1600" dirty="0">
                  <a:solidFill>
                    <a:srgbClr val="FF0000"/>
                  </a:solidFill>
                  <a:latin typeface="Comic Sans MS" pitchFamily="-65" charset="0"/>
                </a:rPr>
                <a:t>Target </a:t>
              </a:r>
              <a:r>
                <a:rPr lang="fr-FR" sz="1600" dirty="0" err="1">
                  <a:solidFill>
                    <a:srgbClr val="FF0000"/>
                  </a:solidFill>
                  <a:latin typeface="Comic Sans MS" pitchFamily="-65" charset="0"/>
                </a:rPr>
                <a:t>polarization</a:t>
              </a:r>
              <a:endParaRPr lang="fr-FR" sz="1600" dirty="0">
                <a:solidFill>
                  <a:srgbClr val="FF0000"/>
                </a:solidFill>
                <a:latin typeface="Comic Sans MS" pitchFamily="-65" charset="0"/>
              </a:endParaRPr>
            </a:p>
          </p:txBody>
        </p:sp>
        <p:sp>
          <p:nvSpPr>
            <p:cNvPr id="131090" name="Line 1075"/>
            <p:cNvSpPr>
              <a:spLocks noChangeShapeType="1"/>
            </p:cNvSpPr>
            <p:nvPr/>
          </p:nvSpPr>
          <p:spPr bwMode="auto">
            <a:xfrm>
              <a:off x="6712940" y="1232529"/>
              <a:ext cx="66270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1" name="Line 1053"/>
            <p:cNvSpPr>
              <a:spLocks noChangeShapeType="1"/>
            </p:cNvSpPr>
            <p:nvPr/>
          </p:nvSpPr>
          <p:spPr bwMode="auto">
            <a:xfrm>
              <a:off x="5492487" y="5863446"/>
              <a:ext cx="31072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2" name="Text Box 1068"/>
            <p:cNvSpPr txBox="1">
              <a:spLocks noChangeArrowheads="1"/>
            </p:cNvSpPr>
            <p:nvPr/>
          </p:nvSpPr>
          <p:spPr bwMode="auto">
            <a:xfrm>
              <a:off x="6131976" y="4924804"/>
              <a:ext cx="1718382" cy="406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fr-FR" sz="1600">
                  <a:solidFill>
                    <a:srgbClr val="FF0000"/>
                  </a:solidFill>
                  <a:latin typeface="Comic Sans MS" pitchFamily="-65" charset="0"/>
                </a:rPr>
                <a:t>Flavor dipole</a:t>
              </a:r>
            </a:p>
          </p:txBody>
        </p:sp>
        <p:sp>
          <p:nvSpPr>
            <p:cNvPr id="131093" name="Line 1069"/>
            <p:cNvSpPr>
              <a:spLocks noChangeShapeType="1"/>
            </p:cNvSpPr>
            <p:nvPr/>
          </p:nvSpPr>
          <p:spPr bwMode="auto">
            <a:xfrm flipH="1">
              <a:off x="6245750" y="5306007"/>
              <a:ext cx="470790" cy="3677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4" name="Line 1070"/>
            <p:cNvSpPr>
              <a:spLocks noChangeShapeType="1"/>
            </p:cNvSpPr>
            <p:nvPr/>
          </p:nvSpPr>
          <p:spPr bwMode="auto">
            <a:xfrm>
              <a:off x="7093172" y="5306007"/>
              <a:ext cx="847421" cy="64364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8" name="Line 47"/>
            <p:cNvSpPr>
              <a:spLocks noChangeShapeType="1"/>
            </p:cNvSpPr>
            <p:nvPr/>
          </p:nvSpPr>
          <p:spPr bwMode="auto">
            <a:xfrm>
              <a:off x="5680803" y="5679549"/>
              <a:ext cx="3295527" cy="0"/>
            </a:xfrm>
            <a:prstGeom prst="line">
              <a:avLst/>
            </a:prstGeom>
            <a:noFill/>
            <a:ln w="9525">
              <a:solidFill>
                <a:schemeClr val="accent4">
                  <a:lumMod val="10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131097" name="Line 48"/>
            <p:cNvSpPr>
              <a:spLocks noChangeShapeType="1"/>
            </p:cNvSpPr>
            <p:nvPr/>
          </p:nvSpPr>
          <p:spPr bwMode="auto">
            <a:xfrm>
              <a:off x="7375645" y="5955395"/>
              <a:ext cx="1600685" cy="0"/>
            </a:xfrm>
            <a:prstGeom prst="line">
              <a:avLst/>
            </a:prstGeom>
            <a:noFill/>
            <a:ln w="9525">
              <a:solidFill>
                <a:srgbClr val="161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292681"/>
              </p:ext>
            </p:extLst>
          </p:nvPr>
        </p:nvGraphicFramePr>
        <p:xfrm>
          <a:off x="207995" y="4483547"/>
          <a:ext cx="4224305" cy="87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2" name="Equation" r:id="rId6" imgW="2095500" imgH="431800" progId="Equation.3">
                  <p:embed/>
                </p:oleObj>
              </mc:Choice>
              <mc:Fallback>
                <p:oleObj name="Equation" r:id="rId6" imgW="209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7995" y="4483547"/>
                        <a:ext cx="4224305" cy="87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365925"/>
              </p:ext>
            </p:extLst>
          </p:nvPr>
        </p:nvGraphicFramePr>
        <p:xfrm>
          <a:off x="106395" y="5598054"/>
          <a:ext cx="4592582" cy="86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" name="Equation" r:id="rId8" imgW="2298700" imgH="431800" progId="Equation.3">
                  <p:embed/>
                </p:oleObj>
              </mc:Choice>
              <mc:Fallback>
                <p:oleObj name="Equation" r:id="rId8" imgW="2298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395" y="5598054"/>
                        <a:ext cx="4592582" cy="862695"/>
                      </a:xfrm>
                      <a:prstGeom prst="rect">
                        <a:avLst/>
                      </a:prstGeom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5029200" y="3361267"/>
            <a:ext cx="889000" cy="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>
            <a:off x="4699000" y="3141133"/>
            <a:ext cx="889000" cy="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80082" y="3185067"/>
            <a:ext cx="36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x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6433" y="2415128"/>
            <a:ext cx="37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25-29 Aug 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CHyde, ECT* QCD-Spin2014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73793" y="6371167"/>
            <a:ext cx="2133600" cy="365125"/>
          </a:xfrm>
        </p:spPr>
        <p:txBody>
          <a:bodyPr/>
          <a:lstStyle/>
          <a:p>
            <a:fld id="{3BFE44DA-0081-3445-9F4C-6D04AE96925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1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811213" y="76200"/>
            <a:ext cx="6445294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50800"/>
                <a:solidFill>
                  <a:srgbClr val="FF0000"/>
                </a:solidFill>
                <a:latin typeface="Arial" charset="0"/>
              </a:rPr>
              <a:t>Deeply Virtual Exclusive Processes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50800"/>
                <a:latin typeface="Arial" charset="0"/>
              </a:rPr>
              <a:t>Kinematic Coverage</a:t>
            </a:r>
          </a:p>
        </p:txBody>
      </p:sp>
      <p:sp>
        <p:nvSpPr>
          <p:cNvPr id="25602" name="Line 9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1778000" y="1398588"/>
            <a:ext cx="5581650" cy="44719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Line 13"/>
          <p:cNvSpPr>
            <a:spLocks noChangeShapeType="1"/>
          </p:cNvSpPr>
          <p:nvPr/>
        </p:nvSpPr>
        <p:spPr bwMode="auto">
          <a:xfrm>
            <a:off x="4465638" y="1295400"/>
            <a:ext cx="3175" cy="409098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5" name="Group 14"/>
          <p:cNvGrpSpPr>
            <a:grpSpLocks/>
          </p:cNvGrpSpPr>
          <p:nvPr/>
        </p:nvGrpSpPr>
        <p:grpSpPr bwMode="auto">
          <a:xfrm>
            <a:off x="2530475" y="1457325"/>
            <a:ext cx="1233488" cy="3514725"/>
            <a:chOff x="1004" y="1008"/>
            <a:chExt cx="964" cy="2640"/>
          </a:xfrm>
        </p:grpSpPr>
        <p:sp>
          <p:nvSpPr>
            <p:cNvPr id="25628" name="Line 15"/>
            <p:cNvSpPr>
              <a:spLocks noChangeShapeType="1"/>
            </p:cNvSpPr>
            <p:nvPr/>
          </p:nvSpPr>
          <p:spPr bwMode="auto">
            <a:xfrm>
              <a:off x="1004" y="1008"/>
              <a:ext cx="0" cy="2640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29" name="Text Box 16"/>
            <p:cNvSpPr txBox="1">
              <a:spLocks noChangeArrowheads="1"/>
            </p:cNvSpPr>
            <p:nvPr/>
          </p:nvSpPr>
          <p:spPr bwMode="auto">
            <a:xfrm>
              <a:off x="1055" y="1113"/>
              <a:ext cx="913" cy="29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CC"/>
                  </a:solidFill>
                  <a:latin typeface="Times New Roman" charset="0"/>
                </a:rPr>
                <a:t>H1, ZEUS</a:t>
              </a:r>
            </a:p>
          </p:txBody>
        </p:sp>
        <p:sp>
          <p:nvSpPr>
            <p:cNvPr id="25630" name="Line 17"/>
            <p:cNvSpPr>
              <a:spLocks noChangeShapeType="1"/>
            </p:cNvSpPr>
            <p:nvPr/>
          </p:nvSpPr>
          <p:spPr bwMode="auto">
            <a:xfrm flipH="1">
              <a:off x="1100" y="1296"/>
              <a:ext cx="96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31" name="Line 18"/>
            <p:cNvSpPr>
              <a:spLocks noChangeShapeType="1"/>
            </p:cNvSpPr>
            <p:nvPr/>
          </p:nvSpPr>
          <p:spPr bwMode="auto">
            <a:xfrm flipH="1">
              <a:off x="1008" y="1344"/>
              <a:ext cx="144" cy="96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6" name="Rectangle 19"/>
          <p:cNvSpPr>
            <a:spLocks noChangeArrowheads="1"/>
          </p:cNvSpPr>
          <p:nvPr/>
        </p:nvSpPr>
        <p:spPr bwMode="auto">
          <a:xfrm rot="-1882547">
            <a:off x="5167313" y="2555875"/>
            <a:ext cx="1814512" cy="319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Text Box 20"/>
          <p:cNvSpPr txBox="1">
            <a:spLocks noChangeArrowheads="1"/>
          </p:cNvSpPr>
          <p:nvPr/>
        </p:nvSpPr>
        <p:spPr bwMode="auto">
          <a:xfrm rot="-1988820">
            <a:off x="4827588" y="26050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FF0000"/>
                </a:solidFill>
                <a:latin typeface="Arial" charset="0"/>
              </a:rPr>
              <a:t>JLab Upgrade</a:t>
            </a:r>
          </a:p>
        </p:txBody>
      </p:sp>
      <p:pic>
        <p:nvPicPr>
          <p:cNvPr id="25608" name="Picture 21" descr="dvcs_11g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 r="8911"/>
          <a:stretch>
            <a:fillRect/>
          </a:stretch>
        </p:blipFill>
        <p:spPr bwMode="auto">
          <a:xfrm>
            <a:off x="1676400" y="1398588"/>
            <a:ext cx="5646738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Freeform 22"/>
          <p:cNvSpPr>
            <a:spLocks/>
          </p:cNvSpPr>
          <p:nvPr/>
        </p:nvSpPr>
        <p:spPr bwMode="auto">
          <a:xfrm>
            <a:off x="2590800" y="1909763"/>
            <a:ext cx="4572000" cy="3195637"/>
          </a:xfrm>
          <a:custGeom>
            <a:avLst/>
            <a:gdLst>
              <a:gd name="T0" fmla="*/ 136 w 3600"/>
              <a:gd name="T1" fmla="*/ 2328 h 2408"/>
              <a:gd name="T2" fmla="*/ 616 w 3600"/>
              <a:gd name="T3" fmla="*/ 1800 h 2408"/>
              <a:gd name="T4" fmla="*/ 1192 w 3600"/>
              <a:gd name="T5" fmla="*/ 1320 h 2408"/>
              <a:gd name="T6" fmla="*/ 2296 w 3600"/>
              <a:gd name="T7" fmla="*/ 504 h 2408"/>
              <a:gd name="T8" fmla="*/ 2920 w 3600"/>
              <a:gd name="T9" fmla="*/ 120 h 2408"/>
              <a:gd name="T10" fmla="*/ 3208 w 3600"/>
              <a:gd name="T11" fmla="*/ 24 h 2408"/>
              <a:gd name="T12" fmla="*/ 3400 w 3600"/>
              <a:gd name="T13" fmla="*/ 24 h 2408"/>
              <a:gd name="T14" fmla="*/ 3544 w 3600"/>
              <a:gd name="T15" fmla="*/ 168 h 2408"/>
              <a:gd name="T16" fmla="*/ 3592 w 3600"/>
              <a:gd name="T17" fmla="*/ 312 h 2408"/>
              <a:gd name="T18" fmla="*/ 3592 w 3600"/>
              <a:gd name="T19" fmla="*/ 456 h 2408"/>
              <a:gd name="T20" fmla="*/ 3592 w 3600"/>
              <a:gd name="T21" fmla="*/ 552 h 2408"/>
              <a:gd name="T22" fmla="*/ 3544 w 3600"/>
              <a:gd name="T23" fmla="*/ 696 h 2408"/>
              <a:gd name="T24" fmla="*/ 3448 w 3600"/>
              <a:gd name="T25" fmla="*/ 840 h 2408"/>
              <a:gd name="T26" fmla="*/ 3112 w 3600"/>
              <a:gd name="T27" fmla="*/ 1272 h 2408"/>
              <a:gd name="T28" fmla="*/ 2392 w 3600"/>
              <a:gd name="T29" fmla="*/ 1800 h 2408"/>
              <a:gd name="T30" fmla="*/ 1432 w 3600"/>
              <a:gd name="T31" fmla="*/ 2280 h 2408"/>
              <a:gd name="T32" fmla="*/ 136 w 3600"/>
              <a:gd name="T33" fmla="*/ 2328 h 24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00"/>
              <a:gd name="T52" fmla="*/ 0 h 2408"/>
              <a:gd name="T53" fmla="*/ 3600 w 3600"/>
              <a:gd name="T54" fmla="*/ 2408 h 24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00" h="2408">
                <a:moveTo>
                  <a:pt x="136" y="2328"/>
                </a:moveTo>
                <a:cubicBezTo>
                  <a:pt x="0" y="2248"/>
                  <a:pt x="440" y="1968"/>
                  <a:pt x="616" y="1800"/>
                </a:cubicBezTo>
                <a:cubicBezTo>
                  <a:pt x="792" y="1632"/>
                  <a:pt x="912" y="1536"/>
                  <a:pt x="1192" y="1320"/>
                </a:cubicBezTo>
                <a:cubicBezTo>
                  <a:pt x="1472" y="1104"/>
                  <a:pt x="2008" y="704"/>
                  <a:pt x="2296" y="504"/>
                </a:cubicBezTo>
                <a:cubicBezTo>
                  <a:pt x="2584" y="304"/>
                  <a:pt x="2768" y="200"/>
                  <a:pt x="2920" y="120"/>
                </a:cubicBezTo>
                <a:cubicBezTo>
                  <a:pt x="3072" y="40"/>
                  <a:pt x="3128" y="40"/>
                  <a:pt x="3208" y="24"/>
                </a:cubicBezTo>
                <a:cubicBezTo>
                  <a:pt x="3288" y="8"/>
                  <a:pt x="3344" y="0"/>
                  <a:pt x="3400" y="24"/>
                </a:cubicBezTo>
                <a:cubicBezTo>
                  <a:pt x="3456" y="48"/>
                  <a:pt x="3512" y="120"/>
                  <a:pt x="3544" y="168"/>
                </a:cubicBezTo>
                <a:cubicBezTo>
                  <a:pt x="3576" y="216"/>
                  <a:pt x="3584" y="264"/>
                  <a:pt x="3592" y="312"/>
                </a:cubicBezTo>
                <a:cubicBezTo>
                  <a:pt x="3600" y="360"/>
                  <a:pt x="3592" y="416"/>
                  <a:pt x="3592" y="456"/>
                </a:cubicBezTo>
                <a:cubicBezTo>
                  <a:pt x="3592" y="496"/>
                  <a:pt x="3600" y="512"/>
                  <a:pt x="3592" y="552"/>
                </a:cubicBezTo>
                <a:cubicBezTo>
                  <a:pt x="3584" y="592"/>
                  <a:pt x="3568" y="648"/>
                  <a:pt x="3544" y="696"/>
                </a:cubicBezTo>
                <a:cubicBezTo>
                  <a:pt x="3520" y="744"/>
                  <a:pt x="3520" y="744"/>
                  <a:pt x="3448" y="840"/>
                </a:cubicBezTo>
                <a:cubicBezTo>
                  <a:pt x="3376" y="936"/>
                  <a:pt x="3288" y="1112"/>
                  <a:pt x="3112" y="1272"/>
                </a:cubicBezTo>
                <a:cubicBezTo>
                  <a:pt x="2936" y="1432"/>
                  <a:pt x="2672" y="1632"/>
                  <a:pt x="2392" y="1800"/>
                </a:cubicBezTo>
                <a:cubicBezTo>
                  <a:pt x="2112" y="1968"/>
                  <a:pt x="1808" y="2192"/>
                  <a:pt x="1432" y="2280"/>
                </a:cubicBezTo>
                <a:cubicBezTo>
                  <a:pt x="1056" y="2368"/>
                  <a:pt x="272" y="2408"/>
                  <a:pt x="136" y="2328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2857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23"/>
          <p:cNvSpPr>
            <a:spLocks noChangeShapeType="1"/>
          </p:cNvSpPr>
          <p:nvPr/>
        </p:nvSpPr>
        <p:spPr bwMode="auto">
          <a:xfrm>
            <a:off x="2455863" y="1514475"/>
            <a:ext cx="1587" cy="3514725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24"/>
          <p:cNvSpPr txBox="1">
            <a:spLocks noChangeArrowheads="1"/>
          </p:cNvSpPr>
          <p:nvPr/>
        </p:nvSpPr>
        <p:spPr bwMode="auto">
          <a:xfrm>
            <a:off x="2759075" y="1506538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CC"/>
                </a:solidFill>
                <a:latin typeface="Arial" charset="0"/>
              </a:rPr>
              <a:t>H1, ZEUS</a:t>
            </a:r>
          </a:p>
        </p:txBody>
      </p:sp>
      <p:sp>
        <p:nvSpPr>
          <p:cNvPr id="25612" name="Line 25"/>
          <p:cNvSpPr>
            <a:spLocks noChangeShapeType="1"/>
          </p:cNvSpPr>
          <p:nvPr/>
        </p:nvSpPr>
        <p:spPr bwMode="auto">
          <a:xfrm flipH="1">
            <a:off x="2600325" y="1611313"/>
            <a:ext cx="122238" cy="127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3" name="Line 26"/>
          <p:cNvSpPr>
            <a:spLocks noChangeShapeType="1"/>
          </p:cNvSpPr>
          <p:nvPr/>
        </p:nvSpPr>
        <p:spPr bwMode="auto">
          <a:xfrm flipH="1">
            <a:off x="2487613" y="1679575"/>
            <a:ext cx="300037" cy="127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4" name="Freeform 27"/>
          <p:cNvSpPr>
            <a:spLocks/>
          </p:cNvSpPr>
          <p:nvPr/>
        </p:nvSpPr>
        <p:spPr bwMode="auto">
          <a:xfrm>
            <a:off x="2457450" y="1385888"/>
            <a:ext cx="123825" cy="3643312"/>
          </a:xfrm>
          <a:custGeom>
            <a:avLst/>
            <a:gdLst>
              <a:gd name="T0" fmla="*/ 0 w 168"/>
              <a:gd name="T1" fmla="*/ 3016 h 3016"/>
              <a:gd name="T2" fmla="*/ 144 w 168"/>
              <a:gd name="T3" fmla="*/ 424 h 3016"/>
              <a:gd name="T4" fmla="*/ 144 w 168"/>
              <a:gd name="T5" fmla="*/ 472 h 3016"/>
              <a:gd name="T6" fmla="*/ 0 60000 65536"/>
              <a:gd name="T7" fmla="*/ 0 60000 65536"/>
              <a:gd name="T8" fmla="*/ 0 60000 65536"/>
              <a:gd name="T9" fmla="*/ 0 w 168"/>
              <a:gd name="T10" fmla="*/ 0 h 3016"/>
              <a:gd name="T11" fmla="*/ 168 w 168"/>
              <a:gd name="T12" fmla="*/ 3016 h 3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016">
                <a:moveTo>
                  <a:pt x="0" y="3016"/>
                </a:moveTo>
                <a:cubicBezTo>
                  <a:pt x="60" y="1932"/>
                  <a:pt x="120" y="848"/>
                  <a:pt x="144" y="424"/>
                </a:cubicBezTo>
                <a:cubicBezTo>
                  <a:pt x="168" y="0"/>
                  <a:pt x="156" y="236"/>
                  <a:pt x="144" y="47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5" name="Text Box 28"/>
          <p:cNvSpPr txBox="1">
            <a:spLocks noChangeArrowheads="1"/>
          </p:cNvSpPr>
          <p:nvPr/>
        </p:nvSpPr>
        <p:spPr bwMode="auto">
          <a:xfrm rot="-2062248">
            <a:off x="5022850" y="2849563"/>
            <a:ext cx="1843088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latin typeface="Arial" charset="0"/>
              </a:rPr>
              <a:t>JLab @ 12 GeV</a:t>
            </a:r>
          </a:p>
        </p:txBody>
      </p:sp>
      <p:sp>
        <p:nvSpPr>
          <p:cNvPr id="25617" name="Text Box 31"/>
          <p:cNvSpPr txBox="1">
            <a:spLocks noChangeArrowheads="1"/>
          </p:cNvSpPr>
          <p:nvPr/>
        </p:nvSpPr>
        <p:spPr bwMode="auto">
          <a:xfrm rot="-4837109">
            <a:off x="2379972" y="2150180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200 GeV</a:t>
            </a:r>
          </a:p>
        </p:txBody>
      </p:sp>
      <p:sp>
        <p:nvSpPr>
          <p:cNvPr id="25619" name="Text Box 33"/>
          <p:cNvSpPr txBox="1">
            <a:spLocks noChangeArrowheads="1"/>
          </p:cNvSpPr>
          <p:nvPr/>
        </p:nvSpPr>
        <p:spPr bwMode="auto">
          <a:xfrm>
            <a:off x="6985000" y="53578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0.7</a:t>
            </a:r>
          </a:p>
        </p:txBody>
      </p:sp>
      <p:sp>
        <p:nvSpPr>
          <p:cNvPr id="25620" name="Line 34"/>
          <p:cNvSpPr>
            <a:spLocks noChangeShapeType="1"/>
          </p:cNvSpPr>
          <p:nvPr/>
        </p:nvSpPr>
        <p:spPr bwMode="auto">
          <a:xfrm flipV="1">
            <a:off x="4432300" y="2224088"/>
            <a:ext cx="1588" cy="27479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35"/>
          <p:cNvSpPr txBox="1">
            <a:spLocks noChangeArrowheads="1"/>
          </p:cNvSpPr>
          <p:nvPr/>
        </p:nvSpPr>
        <p:spPr bwMode="auto">
          <a:xfrm rot="-2477106">
            <a:off x="2759043" y="4097863"/>
            <a:ext cx="1050925" cy="304800"/>
          </a:xfrm>
          <a:prstGeom prst="rect">
            <a:avLst/>
          </a:prstGeom>
          <a:solidFill>
            <a:srgbClr val="FF4BE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</a:rPr>
              <a:t>HERMES</a:t>
            </a:r>
          </a:p>
        </p:txBody>
      </p:sp>
      <p:sp>
        <p:nvSpPr>
          <p:cNvPr id="25622" name="Text Box 36"/>
          <p:cNvSpPr txBox="1">
            <a:spLocks noChangeArrowheads="1"/>
          </p:cNvSpPr>
          <p:nvPr/>
        </p:nvSpPr>
        <p:spPr bwMode="auto">
          <a:xfrm rot="-2372333">
            <a:off x="2438400" y="3397250"/>
            <a:ext cx="1323975" cy="3365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FF0000"/>
                </a:solidFill>
                <a:latin typeface="Arial" charset="0"/>
              </a:rPr>
              <a:t>  COMPASS</a:t>
            </a:r>
          </a:p>
        </p:txBody>
      </p:sp>
      <p:sp>
        <p:nvSpPr>
          <p:cNvPr id="25623" name="Freeform 39"/>
          <p:cNvSpPr>
            <a:spLocks/>
          </p:cNvSpPr>
          <p:nvPr/>
        </p:nvSpPr>
        <p:spPr bwMode="auto">
          <a:xfrm>
            <a:off x="2633663" y="1536700"/>
            <a:ext cx="1836737" cy="3440113"/>
          </a:xfrm>
          <a:custGeom>
            <a:avLst/>
            <a:gdLst>
              <a:gd name="T0" fmla="*/ 1488 w 1488"/>
              <a:gd name="T1" fmla="*/ 0 h 2544"/>
              <a:gd name="T2" fmla="*/ 1200 w 1488"/>
              <a:gd name="T3" fmla="*/ 336 h 2544"/>
              <a:gd name="T4" fmla="*/ 720 w 1488"/>
              <a:gd name="T5" fmla="*/ 1056 h 2544"/>
              <a:gd name="T6" fmla="*/ 336 w 1488"/>
              <a:gd name="T7" fmla="*/ 1680 h 2544"/>
              <a:gd name="T8" fmla="*/ 96 w 1488"/>
              <a:gd name="T9" fmla="*/ 2208 h 2544"/>
              <a:gd name="T10" fmla="*/ 0 w 1488"/>
              <a:gd name="T11" fmla="*/ 2544 h 25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8"/>
              <a:gd name="T19" fmla="*/ 0 h 2544"/>
              <a:gd name="T20" fmla="*/ 1488 w 1488"/>
              <a:gd name="T21" fmla="*/ 2544 h 25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8" h="2544">
                <a:moveTo>
                  <a:pt x="1488" y="0"/>
                </a:moveTo>
                <a:cubicBezTo>
                  <a:pt x="1408" y="80"/>
                  <a:pt x="1328" y="160"/>
                  <a:pt x="1200" y="336"/>
                </a:cubicBezTo>
                <a:cubicBezTo>
                  <a:pt x="1072" y="512"/>
                  <a:pt x="864" y="832"/>
                  <a:pt x="720" y="1056"/>
                </a:cubicBezTo>
                <a:cubicBezTo>
                  <a:pt x="576" y="1280"/>
                  <a:pt x="440" y="1488"/>
                  <a:pt x="336" y="1680"/>
                </a:cubicBezTo>
                <a:cubicBezTo>
                  <a:pt x="232" y="1872"/>
                  <a:pt x="152" y="2064"/>
                  <a:pt x="96" y="2208"/>
                </a:cubicBezTo>
                <a:cubicBezTo>
                  <a:pt x="40" y="2352"/>
                  <a:pt x="20" y="2448"/>
                  <a:pt x="0" y="2544"/>
                </a:cubicBezTo>
              </a:path>
            </a:pathLst>
          </a:cu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4" name="Text Box 42"/>
          <p:cNvSpPr txBox="1">
            <a:spLocks noChangeArrowheads="1"/>
          </p:cNvSpPr>
          <p:nvPr/>
        </p:nvSpPr>
        <p:spPr bwMode="auto">
          <a:xfrm>
            <a:off x="6629400" y="3984625"/>
            <a:ext cx="1828800" cy="739775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omic Sans MS" charset="0"/>
              </a:rPr>
              <a:t>Study of high x</a:t>
            </a:r>
            <a:r>
              <a:rPr lang="en-US" sz="1400" baseline="-25000" smtClean="0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sz="1400" smtClean="0">
                <a:solidFill>
                  <a:srgbClr val="000000"/>
                </a:solidFill>
                <a:latin typeface="Comic Sans MS" charset="0"/>
              </a:rPr>
              <a:t> domain requires high luminosity </a:t>
            </a:r>
          </a:p>
        </p:txBody>
      </p:sp>
      <p:sp>
        <p:nvSpPr>
          <p:cNvPr id="63" name="Date Placeholder 6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25-29 Aug 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0921F43-8919-204C-84F9-469F1EBDBBA0}" type="slidenum">
              <a:rPr lang="en-US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Footer Placeholder 6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CHyde, ECT* QCD-Spin2014</a:t>
            </a:r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1|15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ysLectureRe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45433A"/>
      </a:dk1>
      <a:lt1>
        <a:srgbClr val="BABCC5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9DADF"/>
      </a:accent3>
      <a:accent4>
        <a:srgbClr val="3A383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cademy Engraved LET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45433A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45433A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45433A"/>
      </a:dk1>
      <a:lt1>
        <a:srgbClr val="BABCC5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9DADF"/>
      </a:accent3>
      <a:accent4>
        <a:srgbClr val="3A383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cademy Engraved LET"/>
        <a:ea typeface="ヒラギノ明朝 ProN W3"/>
        <a:cs typeface="ヒラギノ明朝 ProN W3"/>
      </a:majorFont>
      <a:minorFont>
        <a:latin typeface="Bodoni SvtyTwo SC ITC TT-Book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45433A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45433A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PhysLectureRedLine.potx</Template>
  <TotalTime>13853</TotalTime>
  <Words>3969</Words>
  <Application>Microsoft Macintosh PowerPoint</Application>
  <PresentationFormat>On-screen Show (4:3)</PresentationFormat>
  <Paragraphs>767</Paragraphs>
  <Slides>69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PhysLectureRedLine</vt:lpstr>
      <vt:lpstr>Title &amp; Bullets</vt:lpstr>
      <vt:lpstr>Title &amp; Subtitle</vt:lpstr>
      <vt:lpstr>Equation</vt:lpstr>
      <vt:lpstr>Experimental Study of Generalized Parton Distributions at Jefferson Lab</vt:lpstr>
      <vt:lpstr>Partonic Structure of the Nucleon Studying matter as it is illuminated by a light-front</vt:lpstr>
      <vt:lpstr>Spatial Structure and Spatial Correlations</vt:lpstr>
      <vt:lpstr>Bethe-Heitler (BH) and Virtual Compton Scattering (VCS)</vt:lpstr>
      <vt:lpstr>QCD Factorization of DVCS (Co-Linear)</vt:lpstr>
      <vt:lpstr>GPDs:  Correlations of Transverse Spatial and Longitudinal Momentum.  M. Diehl, M. Burkardt… </vt:lpstr>
      <vt:lpstr>Physical Interpretation of GPDs:  Two Limits</vt:lpstr>
      <vt:lpstr>Tomography with Generalized Parton Distributions (M. Burkardt)</vt:lpstr>
      <vt:lpstr>PowerPoint Presentation</vt:lpstr>
      <vt:lpstr>What do DVCS experiments measure?</vt:lpstr>
      <vt:lpstr>PowerPoint Presentation</vt:lpstr>
      <vt:lpstr>PowerPoint Presentation</vt:lpstr>
      <vt:lpstr>GPDs at  JLab: Hall B</vt:lpstr>
      <vt:lpstr>GPDs at  JLab:  Halls A &amp; C</vt:lpstr>
      <vt:lpstr>GPDs at JLab: Future Upgrades  (Mostly motivated  by non-GPD topics)</vt:lpstr>
      <vt:lpstr>DVCS: JLab Hall A 2004, 2010, 2014-2015  L ≥ 1037 cm2/s Precision cross sections •Test factorization •Calibrate Asymmetries </vt:lpstr>
      <vt:lpstr>Hall A  Helicity Dependent Cross Sections E00-110</vt:lpstr>
      <vt:lpstr>GPD results from JLab Hall A (E00-110)   (C.MUNOZ CAMACHO et al PRL 97:262002)</vt:lpstr>
      <vt:lpstr>Beam helicity-independent cross sections at Q2=2.3 GeV2, xB=0.36</vt:lpstr>
      <vt:lpstr>PowerPoint Presentation</vt:lpstr>
      <vt:lpstr>PowerPoint Presentation</vt:lpstr>
      <vt:lpstr>DVCS-Deuteron, Hall A</vt:lpstr>
      <vt:lpstr>DVCS in CLAS @ 6 GeV</vt:lpstr>
      <vt:lpstr>CLAS 6 GeV: Exclusivity and Kinematics</vt:lpstr>
      <vt:lpstr>CLAS, 6 GeV  Beam Helicity Asymmetry</vt:lpstr>
      <vt:lpstr>PowerPoint Presentation</vt:lpstr>
      <vt:lpstr>PowerPoint Presentation</vt:lpstr>
      <vt:lpstr>Global analyses of GPD data</vt:lpstr>
      <vt:lpstr>PowerPoint Presentation</vt:lpstr>
      <vt:lpstr>PowerPoint Presentation</vt:lpstr>
      <vt:lpstr>PowerPoint Presentation</vt:lpstr>
      <vt:lpstr>PowerPoint Presentation</vt:lpstr>
      <vt:lpstr>Deep Virtual Meson Production</vt:lpstr>
      <vt:lpstr>Leading Order (LO) QCD Factorization of DVES</vt:lpstr>
      <vt:lpstr>Semi Universal behavior of exclusive reactions  at high W2</vt:lpstr>
      <vt:lpstr>Vector Mesons at JLab</vt:lpstr>
      <vt:lpstr>CLAS Deep rho</vt:lpstr>
      <vt:lpstr>Deep f</vt:lpstr>
      <vt:lpstr>PowerPoint Presentation</vt:lpstr>
      <vt:lpstr>CLAS12</vt:lpstr>
      <vt:lpstr>DVCS/DVMP with CLAS at 12 GeV</vt:lpstr>
      <vt:lpstr>ALU projections for JLab@12GeV</vt:lpstr>
      <vt:lpstr>ALU projections for protons</vt:lpstr>
      <vt:lpstr>PowerPoint Presentation</vt:lpstr>
      <vt:lpstr>Exclusive r0pp L/T separation from SCHC  </vt:lpstr>
      <vt:lpstr>PowerPoint Presentation</vt:lpstr>
      <vt:lpstr>Time-Like Compton Scattering</vt:lpstr>
      <vt:lpstr>CLAS 12 TCS</vt:lpstr>
      <vt:lpstr>CLAS 12 Exclusive J/Y</vt:lpstr>
      <vt:lpstr>GPDs in Halls A &amp; C at 11 GeV</vt:lpstr>
      <vt:lpstr>PowerPoint Presentation</vt:lpstr>
      <vt:lpstr>Impact of Hall A+C DVCS Kinematicss</vt:lpstr>
      <vt:lpstr>PowerPoint Presentation</vt:lpstr>
      <vt:lpstr>PowerPoint Presentation</vt:lpstr>
      <vt:lpstr>The next 20 years of DVCS/DVMP experiments</vt:lpstr>
      <vt:lpstr>Back-up Slides</vt:lpstr>
      <vt:lpstr>Highlights of Generalized Parton Distributions</vt:lpstr>
      <vt:lpstr>GPDs and the Nucleon Form Factors</vt:lpstr>
      <vt:lpstr>CLAS: Coherent 4He(e,e’ga)</vt:lpstr>
      <vt:lpstr>PowerPoint Presentation</vt:lpstr>
      <vt:lpstr>sL/sT in vector meson production at HERA</vt:lpstr>
      <vt:lpstr>PowerPoint Presentation</vt:lpstr>
      <vt:lpstr>Spatial Imaging at ξ=0 and at x=ξ</vt:lpstr>
      <vt:lpstr>Regge-Inspired Model </vt:lpstr>
      <vt:lpstr>Form Factor Fits</vt:lpstr>
      <vt:lpstr>Spatial Densities at ξ=0 </vt:lpstr>
      <vt:lpstr>Double-Distribution GPDs at x=±ξ</vt:lpstr>
      <vt:lpstr>Compton Form Factors on the x=±ξ line </vt:lpstr>
      <vt:lpstr>IMAGING</vt:lpstr>
    </vt:vector>
  </TitlesOfParts>
  <Company>ODU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Elasticity and Periodic Motion Chapter 11</dc:title>
  <dc:creator>OCCS</dc:creator>
  <cp:lastModifiedBy>Charles Earl Hyde</cp:lastModifiedBy>
  <cp:revision>126</cp:revision>
  <cp:lastPrinted>2013-07-01T23:58:52Z</cp:lastPrinted>
  <dcterms:created xsi:type="dcterms:W3CDTF">2010-05-28T14:37:38Z</dcterms:created>
  <dcterms:modified xsi:type="dcterms:W3CDTF">2014-08-29T19:45:36Z</dcterms:modified>
</cp:coreProperties>
</file>