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57" r:id="rId12"/>
    <p:sldId id="267" r:id="rId13"/>
    <p:sldId id="266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7C9"/>
    <a:srgbClr val="B39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2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8F104-B23E-C64F-B160-48D5E7FB12FE}" type="datetimeFigureOut">
              <a:rPr lang="en-US" smtClean="0"/>
              <a:t>5/14/14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5CAD0-B59E-2349-AC6C-2ECC1EB0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CAD0-B59E-2349-AC6C-2ECC1EB00B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00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0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537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93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7126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837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8064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229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746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72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02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411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637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86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4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03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4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9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0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72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6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6DBD2-8AF4-B949-93E5-8F564AA261BD}" type="datetimeFigureOut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9EAB6-07FF-024E-BDBD-B92136E05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3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9255A-B435-FF40-BF80-B1723398D9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60D1D-E6B8-2D4E-B5E2-E418E54734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01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emf"/><Relationship Id="rId3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Hall A DVCS Exp. E12-06-114</a:t>
            </a:r>
            <a:br>
              <a:rPr lang="en-US" dirty="0" smtClean="0"/>
            </a:br>
            <a:r>
              <a:rPr lang="en-US" dirty="0" smtClean="0"/>
              <a:t>DAQ Review: 20 May 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9822" y="3886200"/>
            <a:ext cx="7428276" cy="1752600"/>
          </a:xfrm>
        </p:spPr>
        <p:txBody>
          <a:bodyPr>
            <a:normAutofit fontScale="92500"/>
          </a:bodyPr>
          <a:lstStyle/>
          <a:p>
            <a:pPr algn="l">
              <a:tabLst>
                <a:tab pos="4122738" algn="l"/>
              </a:tabLst>
            </a:pPr>
            <a:r>
              <a:rPr lang="en-US" dirty="0" smtClean="0">
                <a:solidFill>
                  <a:srgbClr val="660066"/>
                </a:solidFill>
              </a:rPr>
              <a:t>Overview and 2010 DAQ: 	C. Hyde</a:t>
            </a:r>
            <a:endParaRPr lang="en-US" dirty="0">
              <a:solidFill>
                <a:srgbClr val="660066"/>
              </a:solidFill>
            </a:endParaRPr>
          </a:p>
          <a:p>
            <a:pPr algn="l">
              <a:tabLst>
                <a:tab pos="4122738" algn="l"/>
              </a:tabLst>
            </a:pPr>
            <a:r>
              <a:rPr lang="en-US" dirty="0" smtClean="0">
                <a:solidFill>
                  <a:srgbClr val="660066"/>
                </a:solidFill>
              </a:rPr>
              <a:t>2014 DAQ Status: 	C. Mu</a:t>
            </a:r>
            <a:r>
              <a:rPr lang="en-US" dirty="0" smtClean="0">
                <a:solidFill>
                  <a:srgbClr val="660066"/>
                </a:solidFill>
              </a:rPr>
              <a:t>ñoz Camacho</a:t>
            </a:r>
          </a:p>
          <a:p>
            <a:pPr algn="l">
              <a:tabLst>
                <a:tab pos="4122738" algn="l"/>
              </a:tabLst>
            </a:pPr>
            <a:r>
              <a:rPr lang="en-US" dirty="0" smtClean="0">
                <a:solidFill>
                  <a:srgbClr val="660066"/>
                </a:solidFill>
              </a:rPr>
              <a:t>DVCS Trigger Module:	</a:t>
            </a:r>
            <a:r>
              <a:rPr lang="en-US" dirty="0" err="1" smtClean="0">
                <a:solidFill>
                  <a:srgbClr val="660066"/>
                </a:solidFill>
              </a:rPr>
              <a:t>Magali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Magne</a:t>
            </a:r>
            <a:endParaRPr lang="en-US" dirty="0" smtClean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00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ARS </a:t>
            </a:r>
            <a:r>
              <a:rPr lang="en-US" dirty="0" smtClean="0"/>
              <a:t>Waveforms (2010 data)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photon signal</a:t>
            </a:r>
            <a:endParaRPr lang="en-US" dirty="0"/>
          </a:p>
        </p:txBody>
      </p:sp>
      <p:pic>
        <p:nvPicPr>
          <p:cNvPr id="7" name="Content Placeholder 6" descr="OnePulseFit-ARS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81" b="-23081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3498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Random 2-photon </a:t>
            </a:r>
            <a:r>
              <a:rPr lang="en-US" dirty="0" smtClean="0"/>
              <a:t>Coincidence</a:t>
            </a:r>
            <a:br>
              <a:rPr lang="en-US" dirty="0" smtClean="0"/>
            </a:br>
            <a:r>
              <a:rPr lang="en-US" dirty="0" smtClean="0"/>
              <a:t>(+ small 3</a:t>
            </a:r>
            <a:r>
              <a:rPr lang="en-US" baseline="30000" dirty="0" smtClean="0"/>
              <a:t>rd</a:t>
            </a:r>
            <a:r>
              <a:rPr lang="en-US" dirty="0" smtClean="0"/>
              <a:t> photon?)</a:t>
            </a:r>
            <a:endParaRPr lang="en-US" dirty="0"/>
          </a:p>
        </p:txBody>
      </p:sp>
      <p:pic>
        <p:nvPicPr>
          <p:cNvPr id="8" name="Content Placeholder 7" descr="TwoPulseFit-ARS.pd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52" b="-23052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2407701" y="5941497"/>
            <a:ext cx="542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10%—90% Pulse Rise Time (negative leading edge) ~3ns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0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Kinematics &amp; Event Rates</a:t>
            </a:r>
            <a:endParaRPr lang="en-US" dirty="0"/>
          </a:p>
        </p:txBody>
      </p:sp>
      <p:pic>
        <p:nvPicPr>
          <p:cNvPr id="3" name="Picture 2" descr="Table1-Exp-DAQ-Overvi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3" y="2057400"/>
            <a:ext cx="878395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91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DVCS Trigger and  DAQ rate</a:t>
            </a:r>
            <a:endParaRPr lang="en-US" dirty="0"/>
          </a:p>
        </p:txBody>
      </p:sp>
      <p:pic>
        <p:nvPicPr>
          <p:cNvPr id="3" name="Picture 2" descr="Table1-Exp-DAQ-Overvi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3" y="1489191"/>
            <a:ext cx="8445500" cy="41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5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Conclusions/Questions/Issues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ARS Stop must be formed within 55 ns of arrival of raw HRS signals</a:t>
            </a:r>
          </a:p>
          <a:p>
            <a:r>
              <a:rPr lang="en-US" dirty="0"/>
              <a:t>DVCS coincidence trigger reduces data rate by factor 100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Multiple triggers desirable, not essential</a:t>
            </a:r>
          </a:p>
          <a:p>
            <a:pPr lvl="1"/>
            <a:r>
              <a:rPr lang="en-US" dirty="0" smtClean="0"/>
              <a:t>Singles DAQ mode requires very high data through-put </a:t>
            </a:r>
            <a:r>
              <a:rPr lang="en-US" dirty="0" smtClean="0">
                <a:sym typeface="Wingdings"/>
              </a:rPr>
              <a:t> Requires testing</a:t>
            </a:r>
          </a:p>
          <a:p>
            <a:pPr lvl="1"/>
            <a:r>
              <a:rPr lang="en-US" dirty="0" smtClean="0">
                <a:sym typeface="Wingdings"/>
              </a:rPr>
              <a:t>Accurate </a:t>
            </a:r>
            <a:r>
              <a:rPr lang="en-US" dirty="0" err="1" smtClean="0">
                <a:sym typeface="Wingdings"/>
              </a:rPr>
              <a:t>deadtime</a:t>
            </a:r>
            <a:r>
              <a:rPr lang="en-US" dirty="0" smtClean="0">
                <a:sym typeface="Wingdings"/>
              </a:rPr>
              <a:t> measurement essential</a:t>
            </a:r>
          </a:p>
        </p:txBody>
      </p:sp>
    </p:spTree>
    <p:extLst>
      <p:ext uri="{BB962C8B-B14F-4D97-AF65-F5344CB8AC3E}">
        <p14:creationId xmlns:p14="http://schemas.microsoft.com/office/powerpoint/2010/main" val="1283562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Absolute Cross Sections:</a:t>
            </a:r>
            <a:br>
              <a:rPr lang="en-US" dirty="0" smtClean="0"/>
            </a:br>
            <a:r>
              <a:rPr lang="en-US" dirty="0" smtClean="0"/>
              <a:t> H</a:t>
            </a:r>
            <a:r>
              <a:rPr lang="en-US" i="1" dirty="0" smtClean="0"/>
              <a:t>(</a:t>
            </a:r>
            <a:r>
              <a:rPr lang="en-US" i="1" dirty="0" err="1" smtClean="0"/>
              <a:t>e,e’γ</a:t>
            </a:r>
            <a:r>
              <a:rPr lang="en-US" i="1" dirty="0" smtClean="0"/>
              <a:t>)p </a:t>
            </a:r>
            <a:r>
              <a:rPr lang="en-US" dirty="0" smtClean="0"/>
              <a:t>Reaction</a:t>
            </a:r>
            <a:endParaRPr lang="en-US" dirty="0"/>
          </a:p>
        </p:txBody>
      </p:sp>
      <p:pic>
        <p:nvPicPr>
          <p:cNvPr id="5" name="Content Placeholder 4" descr="FVCS.pd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 r="-302" b="12767"/>
          <a:stretch/>
        </p:blipFill>
        <p:spPr>
          <a:xfrm>
            <a:off x="1026371" y="1417638"/>
            <a:ext cx="7243658" cy="1600200"/>
          </a:xfrm>
        </p:spPr>
      </p:pic>
      <p:pic>
        <p:nvPicPr>
          <p:cNvPr id="8" name="Picture 7" descr="xq2fu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35" y="3155107"/>
            <a:ext cx="5040630" cy="341376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5472986" y="4812004"/>
            <a:ext cx="1" cy="1413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072526" y="4042799"/>
            <a:ext cx="1" cy="1923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28980" y="3671443"/>
            <a:ext cx="1" cy="1923362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0" y="3671443"/>
            <a:ext cx="3213083" cy="1731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Scans in </a:t>
            </a:r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r>
              <a:rPr lang="en-US" i="1" dirty="0" smtClean="0"/>
              <a:t> </a:t>
            </a:r>
            <a:r>
              <a:rPr lang="en-US" dirty="0" smtClean="0"/>
              <a:t>at fixed </a:t>
            </a:r>
            <a:r>
              <a:rPr lang="en-US" i="1" dirty="0" err="1" smtClean="0"/>
              <a:t>x</a:t>
            </a:r>
            <a:r>
              <a:rPr lang="en-US" i="1" baseline="-25000" dirty="0" err="1" smtClean="0"/>
              <a:t>Bj</a:t>
            </a:r>
            <a:endParaRPr lang="en-US" i="1" dirty="0" smtClean="0"/>
          </a:p>
          <a:p>
            <a:pPr>
              <a:lnSpc>
                <a:spcPct val="150000"/>
              </a:lnSpc>
            </a:pPr>
            <a:r>
              <a:rPr lang="en-US" i="1" dirty="0" smtClean="0"/>
              <a:t>Priority for 2014-2015</a:t>
            </a:r>
          </a:p>
          <a:p>
            <a:pPr>
              <a:lnSpc>
                <a:spcPct val="150000"/>
              </a:lnSpc>
            </a:pPr>
            <a:r>
              <a:rPr lang="en-US" i="1" dirty="0" err="1" smtClean="0"/>
              <a:t>x</a:t>
            </a:r>
            <a:r>
              <a:rPr lang="en-US" i="1" baseline="-25000" dirty="0" err="1" smtClean="0"/>
              <a:t>Bj</a:t>
            </a:r>
            <a:r>
              <a:rPr lang="en-US" i="1" dirty="0" smtClean="0"/>
              <a:t> = 0.36 </a:t>
            </a:r>
            <a:r>
              <a:rPr lang="en-US" dirty="0" smtClean="0"/>
              <a:t>and </a:t>
            </a:r>
            <a:r>
              <a:rPr lang="en-US" i="1" dirty="0" smtClean="0"/>
              <a:t>0.50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(50% of 100 PAC days approved)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58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Configuration</a:t>
            </a:r>
            <a:endParaRPr lang="en-US" dirty="0"/>
          </a:p>
        </p:txBody>
      </p:sp>
      <p:pic>
        <p:nvPicPr>
          <p:cNvPr id="5" name="Picture 4" descr="3Dglobale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13" y="1954293"/>
            <a:ext cx="5191125" cy="37433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16" y="1349768"/>
            <a:ext cx="3952712" cy="516164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 target</a:t>
            </a:r>
          </a:p>
          <a:p>
            <a:r>
              <a:rPr lang="en-US" dirty="0"/>
              <a:t>E</a:t>
            </a:r>
            <a:r>
              <a:rPr lang="en-US" dirty="0" smtClean="0"/>
              <a:t>lectron in HRS-L</a:t>
            </a:r>
          </a:p>
          <a:p>
            <a:r>
              <a:rPr lang="en-US" dirty="0" smtClean="0"/>
              <a:t>Photon in 208×PbF</a:t>
            </a:r>
            <a:r>
              <a:rPr lang="en-US" baseline="-25000" dirty="0" smtClean="0"/>
              <a:t>2</a:t>
            </a:r>
            <a:r>
              <a:rPr lang="en-US" dirty="0" smtClean="0"/>
              <a:t> Calorimeter</a:t>
            </a:r>
          </a:p>
          <a:p>
            <a:pPr lvl="1"/>
            <a:r>
              <a:rPr lang="en-US" dirty="0" smtClean="0"/>
              <a:t>1.5 to 3 m from target</a:t>
            </a:r>
          </a:p>
          <a:p>
            <a:pPr lvl="1"/>
            <a:r>
              <a:rPr lang="en-US" dirty="0" smtClean="0"/>
              <a:t>Edge at 7° to 15°</a:t>
            </a:r>
          </a:p>
          <a:p>
            <a:r>
              <a:rPr lang="en-US" dirty="0" smtClean="0"/>
              <a:t>PbF</a:t>
            </a:r>
            <a:r>
              <a:rPr lang="en-US" baseline="-25000" dirty="0" smtClean="0"/>
              <a:t>2</a:t>
            </a:r>
            <a:r>
              <a:rPr lang="en-US" dirty="0" smtClean="0"/>
              <a:t> electronics</a:t>
            </a:r>
            <a:br>
              <a:rPr lang="en-US" dirty="0" smtClean="0"/>
            </a:br>
            <a:r>
              <a:rPr lang="en-US" dirty="0" smtClean="0"/>
              <a:t> in HRS-L hut</a:t>
            </a:r>
          </a:p>
          <a:p>
            <a:pPr lvl="1"/>
            <a:r>
              <a:rPr lang="en-US" dirty="0" smtClean="0"/>
              <a:t>ARS</a:t>
            </a:r>
          </a:p>
          <a:p>
            <a:pPr lvl="1"/>
            <a:r>
              <a:rPr lang="en-US" dirty="0" smtClean="0"/>
              <a:t>DVCS Trigger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76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68799" cy="913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DVCS </a:t>
            </a:r>
            <a:r>
              <a:rPr lang="en-US" dirty="0" err="1" smtClean="0"/>
              <a:t>Calo</a:t>
            </a:r>
            <a:r>
              <a:rPr lang="en-US" dirty="0" smtClean="0"/>
              <a:t> and Cabling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717" y="47176"/>
            <a:ext cx="4170515" cy="5557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5" y="3097161"/>
            <a:ext cx="1920192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220 RG-213 cables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546645" y="2621935"/>
            <a:ext cx="311360" cy="47522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709" y="4023032"/>
            <a:ext cx="3584684" cy="2688513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5866581" y="3466493"/>
            <a:ext cx="991424" cy="104815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bF2CaloSt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73125"/>
            <a:ext cx="3822700" cy="51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6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108"/>
            <a:ext cx="8229600" cy="816144"/>
          </a:xfrm>
        </p:spPr>
        <p:txBody>
          <a:bodyPr>
            <a:normAutofit/>
          </a:bodyPr>
          <a:lstStyle/>
          <a:p>
            <a:r>
              <a:rPr lang="en-US" dirty="0" smtClean="0"/>
              <a:t>ARS 1-GHz Digitizer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31" y="1009884"/>
            <a:ext cx="4320732" cy="55551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 GHz analog sampling</a:t>
            </a:r>
          </a:p>
          <a:p>
            <a:pPr lvl="1"/>
            <a:r>
              <a:rPr lang="en-US" dirty="0" smtClean="0"/>
              <a:t>128 samples</a:t>
            </a:r>
          </a:p>
          <a:p>
            <a:r>
              <a:rPr lang="en-US" dirty="0" smtClean="0"/>
              <a:t>Samples frozen on fast (electron trigger)</a:t>
            </a:r>
          </a:p>
          <a:p>
            <a:r>
              <a:rPr lang="en-US" dirty="0" smtClean="0"/>
              <a:t>Digitization</a:t>
            </a:r>
          </a:p>
          <a:p>
            <a:pPr lvl="1"/>
            <a:r>
              <a:rPr lang="en-US" dirty="0" smtClean="0"/>
              <a:t>Initiated on validation signal ~550 ns later</a:t>
            </a:r>
          </a:p>
          <a:p>
            <a:pPr lvl="1"/>
            <a:r>
              <a:rPr lang="en-US" dirty="0" smtClean="0"/>
              <a:t>Fast clear if no validation</a:t>
            </a:r>
          </a:p>
          <a:p>
            <a:pPr lvl="1"/>
            <a:r>
              <a:rPr lang="en-US" dirty="0" smtClean="0"/>
              <a:t>128 </a:t>
            </a:r>
            <a:r>
              <a:rPr lang="en-US" dirty="0" err="1" smtClean="0"/>
              <a:t>μs</a:t>
            </a:r>
            <a:r>
              <a:rPr lang="en-US" dirty="0" smtClean="0"/>
              <a:t> digitization </a:t>
            </a:r>
          </a:p>
          <a:p>
            <a:pPr lvl="2"/>
            <a:r>
              <a:rPr lang="en-US" dirty="0" smtClean="0"/>
              <a:t>All channels in parallel</a:t>
            </a:r>
          </a:p>
          <a:p>
            <a:pPr lvl="2"/>
            <a:r>
              <a:rPr lang="en-US" dirty="0" smtClean="0"/>
              <a:t>1μs per sample, serial</a:t>
            </a:r>
          </a:p>
        </p:txBody>
      </p:sp>
      <p:pic>
        <p:nvPicPr>
          <p:cNvPr id="4" name="Picture 3" descr="ars16vme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63" y="959252"/>
            <a:ext cx="4456176" cy="57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71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RS-Timing-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69697"/>
            <a:ext cx="6840855" cy="3221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13398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HRS Electron Trigger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801" y="1461539"/>
            <a:ext cx="3942651" cy="1440843"/>
          </a:xfrm>
        </p:spPr>
        <p:txBody>
          <a:bodyPr>
            <a:normAutofit/>
          </a:bodyPr>
          <a:lstStyle/>
          <a:p>
            <a:r>
              <a:rPr lang="en-US" sz="2800" dirty="0"/>
              <a:t>F</a:t>
            </a:r>
            <a:r>
              <a:rPr lang="en-US" sz="2800" dirty="0" smtClean="0"/>
              <a:t>ast coincidence</a:t>
            </a:r>
            <a:br>
              <a:rPr lang="en-US" sz="2800" dirty="0" smtClean="0"/>
            </a:br>
            <a:r>
              <a:rPr lang="en-US" sz="2800" dirty="0" smtClean="0"/>
              <a:t>S2m (or S0) and Cerenkov</a:t>
            </a:r>
            <a:endParaRPr lang="en-US" sz="2800" dirty="0"/>
          </a:p>
        </p:txBody>
      </p:sp>
      <p:pic>
        <p:nvPicPr>
          <p:cNvPr id="4" name="Picture 3" descr="hallaElectronAr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52" y="149422"/>
            <a:ext cx="4729480" cy="3867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1245" y="2701164"/>
            <a:ext cx="397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Χ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88409" y="2200284"/>
            <a:ext cx="733308" cy="70209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77041" y="2015618"/>
            <a:ext cx="46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S0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 rot="18900000">
            <a:off x="6378606" y="1111216"/>
            <a:ext cx="825270" cy="2221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900000">
            <a:off x="7434161" y="2201887"/>
            <a:ext cx="825270" cy="2221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0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776" y="274638"/>
            <a:ext cx="568202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DVCS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200" y="602891"/>
            <a:ext cx="3201518" cy="586353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ARS Stop </a:t>
            </a:r>
          </a:p>
          <a:p>
            <a:pPr lvl="1"/>
            <a:r>
              <a:rPr lang="en-US" dirty="0" smtClean="0"/>
              <a:t>Electron Trigger</a:t>
            </a:r>
          </a:p>
          <a:p>
            <a:pPr lvl="1"/>
            <a:r>
              <a:rPr lang="en-US" dirty="0" err="1" smtClean="0"/>
              <a:t>Prescaled</a:t>
            </a:r>
            <a:r>
              <a:rPr lang="en-US" dirty="0" smtClean="0"/>
              <a:t> Clock</a:t>
            </a:r>
          </a:p>
          <a:p>
            <a:r>
              <a:rPr lang="en-US" dirty="0" smtClean="0"/>
              <a:t>Singles mode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ARS Validation on every trigger</a:t>
            </a:r>
          </a:p>
          <a:p>
            <a:r>
              <a:rPr lang="en-US" dirty="0" smtClean="0"/>
              <a:t>Coincidence Mode:</a:t>
            </a:r>
            <a:br>
              <a:rPr lang="en-US" dirty="0" smtClean="0"/>
            </a:br>
            <a:r>
              <a:rPr lang="en-US" dirty="0" smtClean="0"/>
              <a:t>ARS Validation</a:t>
            </a:r>
            <a:r>
              <a:rPr lang="en-US" dirty="0"/>
              <a:t> </a:t>
            </a:r>
            <a:r>
              <a:rPr lang="en-US" dirty="0" smtClean="0"/>
              <a:t>on </a:t>
            </a:r>
          </a:p>
          <a:p>
            <a:pPr lvl="1"/>
            <a:r>
              <a:rPr lang="en-US" dirty="0" err="1" smtClean="0"/>
              <a:t>Prescaled</a:t>
            </a:r>
            <a:r>
              <a:rPr lang="en-US" dirty="0" smtClean="0"/>
              <a:t> Electrons</a:t>
            </a:r>
          </a:p>
          <a:p>
            <a:pPr lvl="1"/>
            <a:r>
              <a:rPr lang="en-US" dirty="0" smtClean="0"/>
              <a:t>Clock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e,e’γ</a:t>
            </a:r>
            <a:r>
              <a:rPr lang="en-US" dirty="0" smtClean="0"/>
              <a:t>) coincident from ADC Cluster sum in trigger</a:t>
            </a:r>
            <a:br>
              <a:rPr lang="en-US" dirty="0" smtClean="0"/>
            </a:br>
            <a:r>
              <a:rPr lang="en-US" dirty="0" smtClean="0"/>
              <a:t>(see also  </a:t>
            </a:r>
            <a:r>
              <a:rPr lang="en-US" dirty="0" err="1" smtClean="0"/>
              <a:t>Magali</a:t>
            </a:r>
            <a:r>
              <a:rPr lang="en-US" dirty="0" smtClean="0"/>
              <a:t> </a:t>
            </a:r>
            <a:r>
              <a:rPr lang="en-US" dirty="0" err="1" smtClean="0"/>
              <a:t>Magne</a:t>
            </a:r>
            <a:r>
              <a:rPr lang="en-US" dirty="0" smtClean="0"/>
              <a:t> presentation)</a:t>
            </a:r>
          </a:p>
          <a:p>
            <a:r>
              <a:rPr lang="en-US" dirty="0" smtClean="0"/>
              <a:t>Signal arrival times</a:t>
            </a:r>
            <a:endParaRPr lang="en-US" dirty="0"/>
          </a:p>
        </p:txBody>
      </p:sp>
      <p:pic>
        <p:nvPicPr>
          <p:cNvPr id="4" name="Picture 3" descr="CaloTrigger-Lem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42" y="1823307"/>
            <a:ext cx="5760720" cy="46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5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Coincidence Logic 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12" y="1779080"/>
            <a:ext cx="1967414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Measured and Calculated delays</a:t>
            </a:r>
            <a:endParaRPr lang="en-US" sz="2400" dirty="0"/>
          </a:p>
        </p:txBody>
      </p:sp>
      <p:pic>
        <p:nvPicPr>
          <p:cNvPr id="4" name="Picture 3" descr="DVCS-Timing-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25" y="1600200"/>
            <a:ext cx="72009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6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DVCS Trigger </a:t>
            </a:r>
            <a:r>
              <a:rPr lang="en-US" dirty="0" err="1" smtClean="0"/>
              <a:t>Chasis</a:t>
            </a:r>
            <a:r>
              <a:rPr lang="en-US" dirty="0" smtClean="0"/>
              <a:t> &amp; Motherboard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573" y="1600200"/>
            <a:ext cx="2225636" cy="4525963"/>
          </a:xfrm>
        </p:spPr>
        <p:txBody>
          <a:bodyPr/>
          <a:lstStyle/>
          <a:p>
            <a:r>
              <a:rPr lang="en-US" dirty="0" smtClean="0"/>
              <a:t>Mother board</a:t>
            </a:r>
          </a:p>
          <a:p>
            <a:pPr lvl="1"/>
            <a:r>
              <a:rPr lang="en-US" dirty="0" smtClean="0"/>
              <a:t>FPGA</a:t>
            </a:r>
          </a:p>
          <a:p>
            <a:r>
              <a:rPr lang="en-US" dirty="0" err="1" smtClean="0"/>
              <a:t>Daughterboards</a:t>
            </a:r>
            <a:r>
              <a:rPr lang="en-US" dirty="0" smtClean="0"/>
              <a:t> (ADCs)</a:t>
            </a:r>
          </a:p>
          <a:p>
            <a:r>
              <a:rPr lang="en-US" dirty="0" smtClean="0"/>
              <a:t>I/O, control</a:t>
            </a:r>
            <a:endParaRPr lang="en-US" dirty="0"/>
          </a:p>
        </p:txBody>
      </p:sp>
      <p:pic>
        <p:nvPicPr>
          <p:cNvPr id="4" name="Picture 3" descr="Triggeur-me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49" y="1417638"/>
            <a:ext cx="6568440" cy="4800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913756" y="2182396"/>
            <a:ext cx="2128384" cy="57243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066156" y="2907228"/>
            <a:ext cx="2888148" cy="867243"/>
          </a:xfrm>
          <a:prstGeom prst="straightConnector1">
            <a:avLst/>
          </a:prstGeom>
          <a:ln w="57150" cmpd="sng">
            <a:solidFill>
              <a:srgbClr val="B39D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066156" y="3926871"/>
            <a:ext cx="2888148" cy="867243"/>
          </a:xfrm>
          <a:prstGeom prst="straightConnector1">
            <a:avLst/>
          </a:prstGeom>
          <a:ln w="57150" cmpd="sng">
            <a:solidFill>
              <a:srgbClr val="E1E7C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13756" y="5258920"/>
            <a:ext cx="5669728" cy="0"/>
          </a:xfrm>
          <a:prstGeom prst="straightConnector1">
            <a:avLst/>
          </a:prstGeom>
          <a:ln w="57150" cmpd="sng"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26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2327</TotalTime>
  <Words>271</Words>
  <Application>Microsoft Macintosh PowerPoint</Application>
  <PresentationFormat>On-screen Show (4:3)</PresentationFormat>
  <Paragraphs>65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Hall A DVCS Exp. E12-06-114 DAQ Review: 20 May 2014</vt:lpstr>
      <vt:lpstr>Absolute Cross Sections:  H(e,e’γ)p Reaction</vt:lpstr>
      <vt:lpstr>Experimental Configuration</vt:lpstr>
      <vt:lpstr>DVCS Calo and Cabling</vt:lpstr>
      <vt:lpstr>ARS 1-GHz Digitizer</vt:lpstr>
      <vt:lpstr>HRS Electron Trigger</vt:lpstr>
      <vt:lpstr>DVCS Trigger</vt:lpstr>
      <vt:lpstr>Coincidence Logic Timing</vt:lpstr>
      <vt:lpstr>DVCS Trigger Chasis &amp; Motherboard</vt:lpstr>
      <vt:lpstr>Sample ARS Waveforms (2010 data)</vt:lpstr>
      <vt:lpstr>DVCS Kinematics &amp; Event Rates</vt:lpstr>
      <vt:lpstr>DVCS Trigger and  DAQ rate</vt:lpstr>
      <vt:lpstr>Conclusions/Questions/Issues</vt:lpstr>
    </vt:vector>
  </TitlesOfParts>
  <Company>Université Blaise Pascal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Earl Hyde</dc:creator>
  <cp:lastModifiedBy>Charles Earl Hyde</cp:lastModifiedBy>
  <cp:revision>32</cp:revision>
  <dcterms:created xsi:type="dcterms:W3CDTF">2014-04-30T13:48:14Z</dcterms:created>
  <dcterms:modified xsi:type="dcterms:W3CDTF">2014-05-14T17:05:43Z</dcterms:modified>
</cp:coreProperties>
</file>