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0"/>
  </p:notesMasterIdLst>
  <p:sldIdLst>
    <p:sldId id="256" r:id="rId2"/>
    <p:sldId id="257" r:id="rId3"/>
    <p:sldId id="277" r:id="rId4"/>
    <p:sldId id="284" r:id="rId5"/>
    <p:sldId id="275" r:id="rId6"/>
    <p:sldId id="280" r:id="rId7"/>
    <p:sldId id="286" r:id="rId8"/>
    <p:sldId id="285" r:id="rId9"/>
    <p:sldId id="301" r:id="rId10"/>
    <p:sldId id="279" r:id="rId11"/>
    <p:sldId id="287" r:id="rId12"/>
    <p:sldId id="300" r:id="rId13"/>
    <p:sldId id="281" r:id="rId14"/>
    <p:sldId id="274" r:id="rId15"/>
    <p:sldId id="282" r:id="rId16"/>
    <p:sldId id="283" r:id="rId17"/>
    <p:sldId id="288" r:id="rId18"/>
    <p:sldId id="289" r:id="rId19"/>
    <p:sldId id="293" r:id="rId20"/>
    <p:sldId id="294" r:id="rId21"/>
    <p:sldId id="295" r:id="rId22"/>
    <p:sldId id="302" r:id="rId23"/>
    <p:sldId id="303" r:id="rId24"/>
    <p:sldId id="304" r:id="rId25"/>
    <p:sldId id="306" r:id="rId26"/>
    <p:sldId id="307" r:id="rId27"/>
    <p:sldId id="308" r:id="rId28"/>
    <p:sldId id="30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5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4E2AE-23DB-4D09-A44F-895C385C75DA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A1F27-47DC-4AD5-BF9C-87BCBD641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0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A1F27-47DC-4AD5-BF9C-87BCBD641A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4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A1F27-47DC-4AD5-BF9C-87BCBD641A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3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ock Sty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946"/>
            <a:ext cx="9153071" cy="6836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Alt2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7" y="111907"/>
            <a:ext cx="8917854" cy="6612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65" y="3065236"/>
            <a:ext cx="4016633" cy="1162050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4227286"/>
            <a:ext cx="4015304" cy="18988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Alt2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7" y="111907"/>
            <a:ext cx="8917854" cy="6612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65" y="3065236"/>
            <a:ext cx="4016633" cy="1162050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4227286"/>
            <a:ext cx="4015304" cy="18988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85" y="29062"/>
            <a:ext cx="8586502" cy="6745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0" name="Picture 9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03" y="3322797"/>
            <a:ext cx="386914" cy="302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ock Style Variation 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8" y="133805"/>
            <a:ext cx="8763292" cy="4355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37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kumimoji="0" lang="en-US" sz="39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kumimoji="0" lang="en-US"/>
              <a:t>Click to edit Master text styles</a:t>
            </a:r>
          </a:p>
        </p:txBody>
      </p:sp>
      <p:pic>
        <p:nvPicPr>
          <p:cNvPr id="17" name="Picture 16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8" y="405693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ock Style Variation 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8" y="133805"/>
            <a:ext cx="8763292" cy="4355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37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kumimoji="0" lang="en-US" sz="39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kumimoji="0" lang="en-US"/>
              <a:t>Click to edit Master text styles</a:t>
            </a:r>
          </a:p>
        </p:txBody>
      </p:sp>
      <p:pic>
        <p:nvPicPr>
          <p:cNvPr id="17" name="Picture 16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8" y="405693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ock Style Variation 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8" y="133805"/>
            <a:ext cx="8763292" cy="4355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37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3900">
                <a:solidFill>
                  <a:schemeClr val="bg1"/>
                </a:solidFill>
                <a:latin typeface="+mj-lt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pic>
        <p:nvPicPr>
          <p:cNvPr id="17" name="Picture 16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8" y="405693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12" name="Picture 11" descr="Cr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766719"/>
            <a:ext cx="378263" cy="295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rgbClr val="002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487E"/>
              </a:buClr>
              <a:defRPr/>
            </a:lvl1pPr>
            <a:lvl2pPr>
              <a:buClr>
                <a:srgbClr val="8ED8F8"/>
              </a:buClr>
              <a:defRPr/>
            </a:lvl2pPr>
            <a:lvl3pPr>
              <a:buClr>
                <a:srgbClr val="00487E"/>
              </a:buClr>
              <a:defRPr/>
            </a:lvl3pPr>
            <a:lvl4pPr>
              <a:buClr>
                <a:srgbClr val="8ED8F8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3" name="Picture 12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rgbClr val="002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0037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1" name="Picture 10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2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" y="228492"/>
            <a:ext cx="3474831" cy="634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97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9235" y="3733800"/>
            <a:ext cx="3255264" cy="23923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5" y="336758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4" y="96639"/>
            <a:ext cx="8917854" cy="664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8ED8F8"/>
              </a:buClr>
              <a:defRPr sz="1800"/>
            </a:lvl2pPr>
            <a:lvl3pPr>
              <a:defRPr sz="1800"/>
            </a:lvl3pPr>
            <a:lvl4pPr>
              <a:buClr>
                <a:srgbClr val="8ED8F8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8ED8F8"/>
              </a:buClr>
              <a:defRPr sz="1800"/>
            </a:lvl2pPr>
            <a:lvl3pPr>
              <a:defRPr sz="1800"/>
            </a:lvl3pPr>
            <a:lvl4pPr>
              <a:buClr>
                <a:srgbClr val="8ED8F8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DA5120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pic>
        <p:nvPicPr>
          <p:cNvPr id="12" name="Picture 11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pic>
        <p:nvPicPr>
          <p:cNvPr id="13" name="Picture 12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Cr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766719"/>
            <a:ext cx="378263" cy="295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Cr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32700" y="841771"/>
            <a:ext cx="288780" cy="225943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4-1-02.png"/>
          <p:cNvPicPr>
            <a:picLocks noChangeAspect="1"/>
          </p:cNvPicPr>
          <p:nvPr/>
        </p:nvPicPr>
        <p:blipFill>
          <a:blip r:embed="rId2"/>
          <a:srcRect l="43494" r="32565" b="1705"/>
          <a:stretch>
            <a:fillRect/>
          </a:stretch>
        </p:blipFill>
        <p:spPr>
          <a:xfrm>
            <a:off x="6795247" y="-1952338"/>
            <a:ext cx="2133600" cy="6494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r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02" y="4655286"/>
            <a:ext cx="262786" cy="2056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4-1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193" y="-1952338"/>
            <a:ext cx="8911758" cy="6607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r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02" y="4655286"/>
            <a:ext cx="262786" cy="2056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4" y="96639"/>
            <a:ext cx="8917854" cy="664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4" y="121220"/>
            <a:ext cx="8917854" cy="659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57" y="121220"/>
            <a:ext cx="8851867" cy="659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57" y="121220"/>
            <a:ext cx="8851867" cy="6595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Alt2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7" y="95880"/>
            <a:ext cx="8917854" cy="664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65" y="3065236"/>
            <a:ext cx="4016633" cy="1162050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4227286"/>
            <a:ext cx="4015304" cy="18988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EA242A5F-7C04-9E41-A586-FB8100474B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8ED8F8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8ED8F8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269289" y="4486824"/>
            <a:ext cx="8534400" cy="1337982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Hungarian Optimum Assignment Algorithm with Java Computer Animation</a:t>
            </a: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7442345" y="5042577"/>
            <a:ext cx="1414096" cy="357477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1 April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290" y="5531934"/>
            <a:ext cx="8587152" cy="1477328"/>
          </a:xfrm>
          <a:prstGeom prst="rect">
            <a:avLst/>
          </a:prstGeom>
          <a:noFill/>
        </p:spPr>
        <p:txBody>
          <a:bodyPr wrap="square" numCol="4" spcCol="182880" rtlCol="0">
            <a:spAutoFit/>
          </a:bodyPr>
          <a:lstStyle/>
          <a:p>
            <a:r>
              <a:rPr lang="en-US" sz="1000" b="1" dirty="0"/>
              <a:t>Ivan Makohon </a:t>
            </a:r>
          </a:p>
          <a:p>
            <a:r>
              <a:rPr lang="en-US" sz="1000" b="1" dirty="0"/>
              <a:t>Graduate Student </a:t>
            </a:r>
          </a:p>
          <a:p>
            <a:r>
              <a:rPr lang="en-US" sz="1000" b="1" dirty="0"/>
              <a:t>Modeling, Simulation &amp; Visualization Engineering (MSVE) </a:t>
            </a:r>
          </a:p>
          <a:p>
            <a:r>
              <a:rPr lang="en-US" sz="1000" b="1" dirty="0"/>
              <a:t>Old Dominion University </a:t>
            </a:r>
          </a:p>
          <a:p>
            <a:r>
              <a:rPr lang="en-US" sz="1000" b="1" dirty="0"/>
              <a:t>Norfolk, Virginia 23529, USA </a:t>
            </a:r>
          </a:p>
          <a:p>
            <a:r>
              <a:rPr lang="en-US" sz="1000" b="1" dirty="0"/>
              <a:t>imako001@odu.edu </a:t>
            </a:r>
          </a:p>
          <a:p>
            <a:endParaRPr lang="en-US" sz="1000" b="1" dirty="0"/>
          </a:p>
          <a:p>
            <a:endParaRPr lang="en-US" sz="1000" b="1" dirty="0"/>
          </a:p>
          <a:p>
            <a:r>
              <a:rPr lang="en-US" sz="1000" b="1" dirty="0"/>
              <a:t>Duc T. Nguyen </a:t>
            </a:r>
          </a:p>
          <a:p>
            <a:r>
              <a:rPr lang="en-US" sz="1000" b="1" dirty="0"/>
              <a:t>Professor </a:t>
            </a:r>
          </a:p>
          <a:p>
            <a:r>
              <a:rPr lang="en-US" sz="1000" b="1" dirty="0"/>
              <a:t>Civil &amp; Environmental Engineering (CEE) and MSVE Departments </a:t>
            </a:r>
          </a:p>
          <a:p>
            <a:r>
              <a:rPr lang="en-US" sz="1000" b="1" dirty="0"/>
              <a:t>Old Dominion University </a:t>
            </a:r>
          </a:p>
          <a:p>
            <a:r>
              <a:rPr lang="en-US" sz="1000" b="1" dirty="0"/>
              <a:t>Norfolk, Virginia 23529, USA </a:t>
            </a:r>
          </a:p>
          <a:p>
            <a:endParaRPr lang="en-US" sz="1000" b="1" dirty="0"/>
          </a:p>
          <a:p>
            <a:endParaRPr lang="en-US" sz="1000" b="1" dirty="0"/>
          </a:p>
          <a:p>
            <a:r>
              <a:rPr lang="en-US" sz="1000" b="1" dirty="0"/>
              <a:t>Mecit Cetin </a:t>
            </a:r>
          </a:p>
          <a:p>
            <a:r>
              <a:rPr lang="en-US" sz="1000" b="1" dirty="0"/>
              <a:t>Associate Professor </a:t>
            </a:r>
          </a:p>
          <a:p>
            <a:r>
              <a:rPr lang="en-US" sz="1000" b="1" dirty="0"/>
              <a:t>CEE Department </a:t>
            </a:r>
          </a:p>
          <a:p>
            <a:r>
              <a:rPr lang="en-US" sz="1000" b="1" dirty="0"/>
              <a:t>Old Dominion University </a:t>
            </a:r>
          </a:p>
          <a:p>
            <a:r>
              <a:rPr lang="en-US" sz="1000" b="1" dirty="0"/>
              <a:t>Norfolk, Virginia 23529, USA </a:t>
            </a:r>
          </a:p>
          <a:p>
            <a:r>
              <a:rPr lang="en-US" sz="1000" b="1" dirty="0"/>
              <a:t>mcetin@odu.edu </a:t>
            </a:r>
          </a:p>
          <a:p>
            <a:endParaRPr lang="en-US" sz="1000" b="1" dirty="0"/>
          </a:p>
          <a:p>
            <a:endParaRPr lang="en-US" sz="1000" b="1" dirty="0"/>
          </a:p>
          <a:p>
            <a:endParaRPr lang="en-US" sz="1000" b="1" dirty="0"/>
          </a:p>
          <a:p>
            <a:r>
              <a:rPr lang="en-US" sz="1000" b="1" dirty="0"/>
              <a:t>Manwo Ng </a:t>
            </a:r>
          </a:p>
          <a:p>
            <a:r>
              <a:rPr lang="en-US" sz="1000" b="1" dirty="0"/>
              <a:t>Assistant Professor </a:t>
            </a:r>
          </a:p>
          <a:p>
            <a:r>
              <a:rPr lang="en-US" sz="1000" b="1" dirty="0"/>
              <a:t>Department of Information Technology and Decision </a:t>
            </a:r>
          </a:p>
          <a:p>
            <a:r>
              <a:rPr lang="en-US" sz="1000" b="1" dirty="0"/>
              <a:t>Old Dominion University </a:t>
            </a:r>
          </a:p>
          <a:p>
            <a:r>
              <a:rPr lang="en-US" sz="1000" b="1" dirty="0"/>
              <a:t>Norfolk, Virginia 23529, USA </a:t>
            </a:r>
          </a:p>
          <a:p>
            <a:r>
              <a:rPr lang="en-US" sz="1000" b="1" dirty="0"/>
              <a:t>mng@odu.edu </a:t>
            </a:r>
          </a:p>
          <a:p>
            <a:endParaRPr lang="en-US" sz="1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91890" y="2987179"/>
            <a:ext cx="585517" cy="107705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51791" y="2987180"/>
            <a:ext cx="590645" cy="107705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91892" y="3316896"/>
            <a:ext cx="2150545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3 - Cover </a:t>
                </a:r>
                <a:r>
                  <a:rPr lang="en-US" b="1" u="sng" dirty="0"/>
                  <a:t>ALL</a:t>
                </a:r>
                <a:r>
                  <a:rPr lang="en-US" dirty="0"/>
                  <a:t> zeros with the MNOL drawn through columns and rows.</a:t>
                </a:r>
              </a:p>
              <a:p>
                <a:pPr marL="0" indent="0">
                  <a:buNone/>
                </a:pPr>
                <a:r>
                  <a:rPr lang="en-US" b="1" dirty="0"/>
                  <a:t>		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28600" lvl="1" indent="0">
                  <a:buNone/>
                </a:pPr>
                <a:endParaRPr lang="en-US" dirty="0"/>
              </a:p>
              <a:p>
                <a:pPr marL="2286000" lvl="5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3160009" y="3480288"/>
            <a:ext cx="2444262" cy="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52091" y="2942490"/>
            <a:ext cx="2931" cy="11811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14194" y="2967404"/>
            <a:ext cx="2931" cy="11811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54214" y="4286982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 Column 1 with a line</a:t>
            </a:r>
          </a:p>
          <a:p>
            <a:r>
              <a:rPr lang="en-US" dirty="0"/>
              <a:t>Cover Column 3 with a line</a:t>
            </a:r>
          </a:p>
          <a:p>
            <a:r>
              <a:rPr lang="en-US" dirty="0"/>
              <a:t>Cover Row 2 with a line</a:t>
            </a:r>
          </a:p>
        </p:txBody>
      </p:sp>
    </p:spTree>
    <p:extLst>
      <p:ext uri="{BB962C8B-B14F-4D97-AF65-F5344CB8AC3E}">
        <p14:creationId xmlns:p14="http://schemas.microsoft.com/office/powerpoint/2010/main" val="2146353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218485" y="3978078"/>
            <a:ext cx="457199" cy="884065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90846" y="3995666"/>
            <a:ext cx="457199" cy="841132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890846" y="4238920"/>
            <a:ext cx="1784838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802922" y="4423558"/>
            <a:ext cx="1969477" cy="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16514" y="3852057"/>
            <a:ext cx="2931" cy="11811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411915" y="3842245"/>
            <a:ext cx="1" cy="1186955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866294" y="3985851"/>
            <a:ext cx="457199" cy="841132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38655" y="3985854"/>
            <a:ext cx="457199" cy="841132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8655" y="4229108"/>
            <a:ext cx="1784838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450731" y="4413746"/>
            <a:ext cx="1969477" cy="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64323" y="3842245"/>
            <a:ext cx="2931" cy="11811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94893" y="3842245"/>
            <a:ext cx="2931" cy="11811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981200"/>
                <a:ext cx="8207221" cy="4144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Step 3.1 – Compute the MUN in the matrix.</a:t>
                </a:r>
              </a:p>
              <a:p>
                <a:pPr lvl="1"/>
                <a:r>
                  <a:rPr lang="en-US" dirty="0"/>
                  <a:t>Determine the smallest entry not covered by any line (MUN = 1.0) </a:t>
                </a:r>
              </a:p>
              <a:p>
                <a:pPr lvl="1"/>
                <a:r>
                  <a:rPr lang="en-US" dirty="0"/>
                  <a:t>Subtract the MUN from each uncovered value</a:t>
                </a:r>
              </a:p>
              <a:p>
                <a:pPr lvl="1"/>
                <a:r>
                  <a:rPr lang="en-US" dirty="0"/>
                  <a:t>Add the MUN to each value covered by the two intersecting lines</a:t>
                </a:r>
                <a:endParaRPr lang="en-US" b="1" dirty="0"/>
              </a:p>
              <a:p>
                <a:pPr lvl="1"/>
                <a:endParaRPr lang="en-US" b="1" dirty="0"/>
              </a:p>
              <a:p>
                <a:pPr marL="228600" lvl="1" indent="0">
                  <a:buNone/>
                </a:pPr>
                <a:r>
                  <a:rPr lang="en-US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b="1" dirty="0"/>
                  <a:t>		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286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981200"/>
                <a:ext cx="8207221" cy="4144963"/>
              </a:xfrm>
              <a:blipFill>
                <a:blip r:embed="rId2"/>
                <a:stretch>
                  <a:fillRect l="-520" t="-1176" r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>
            <a:off x="3947822" y="4019557"/>
            <a:ext cx="849285" cy="8264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45324" y="3933100"/>
            <a:ext cx="567534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02400" y="3941888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502400" y="4545628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890846" y="4264275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42284" y="4273494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8717" y="557363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MUN = 1.0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9103" y="5467934"/>
            <a:ext cx="366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Rectangles denotes added entries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16251" y="5878688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Ovals denotes subtracted entries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62945" y="5538328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562944" y="5899257"/>
            <a:ext cx="553307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84160" y="5577315"/>
            <a:ext cx="567534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1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74306" y="3875201"/>
            <a:ext cx="585517" cy="107705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34207" y="3875202"/>
            <a:ext cx="590645" cy="107705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74308" y="4204918"/>
            <a:ext cx="2150545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3.2 – Compute the MNOL in the Matrix.  </a:t>
                </a:r>
              </a:p>
              <a:p>
                <a:pPr lvl="1"/>
                <a:r>
                  <a:rPr lang="en-US" dirty="0"/>
                  <a:t>If MNOL greater-than or equal-to the Matrix [A] Dimension then the Matrix is converged; continue to Step 4.</a:t>
                </a:r>
              </a:p>
              <a:p>
                <a:pPr lvl="1"/>
                <a:r>
                  <a:rPr lang="en-US" dirty="0"/>
                  <a:t>If MNOL is less-than N; continue to Step 3.</a:t>
                </a:r>
              </a:p>
              <a:p>
                <a:pPr marL="228600" lvl="1" indent="0">
                  <a:buNone/>
                </a:pPr>
                <a:endParaRPr lang="en-US" b="1" dirty="0"/>
              </a:p>
              <a:p>
                <a:pPr marL="228600" lvl="1" indent="0">
                  <a:buNone/>
                </a:pPr>
                <a:r>
                  <a:rPr lang="en-US" b="1" dirty="0"/>
                  <a:t>		</a:t>
                </a:r>
                <a:r>
                  <a:rPr lang="en-US" sz="24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  <a:p>
                <a:pPr marL="2286000" lvl="5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3534507" y="3830512"/>
            <a:ext cx="2931" cy="11811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96610" y="3837842"/>
            <a:ext cx="2931" cy="11811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42425" y="4368310"/>
            <a:ext cx="2444262" cy="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20667" y="5207946"/>
            <a:ext cx="428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MNOL = 3 is greater-than equal-to N = 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5977" y="5577278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[A] is Converged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42425" y="5941497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 to Step 4</a:t>
            </a:r>
          </a:p>
        </p:txBody>
      </p:sp>
    </p:spTree>
    <p:extLst>
      <p:ext uri="{BB962C8B-B14F-4D97-AF65-F5344CB8AC3E}">
        <p14:creationId xmlns:p14="http://schemas.microsoft.com/office/powerpoint/2010/main" val="3566346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747" y="4225557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83681" y="3947090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56502" y="3650513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00884" y="4221489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26818" y="3943022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99639" y="3646445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987533"/>
                <a:ext cx="7556313" cy="414496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sz="3400" dirty="0"/>
                  <a:t>Step 4 – Optimum Assignment (Minimum)</a:t>
                </a:r>
              </a:p>
              <a:p>
                <a:pPr lvl="1"/>
                <a:r>
                  <a:rPr lang="en-US" sz="2900" dirty="0"/>
                  <a:t>Starting with the top row and work your way downwards as you make assignments.</a:t>
                </a:r>
              </a:p>
              <a:p>
                <a:pPr lvl="1"/>
                <a:r>
                  <a:rPr lang="en-US" sz="2900" dirty="0"/>
                  <a:t>An assignment can be uniquely made when there is exactly one zero in a row.</a:t>
                </a:r>
              </a:p>
              <a:p>
                <a:pPr marL="228600" lvl="1" indent="0">
                  <a:buNone/>
                </a:pPr>
                <a:endParaRPr lang="en-US" sz="2200" b="1" dirty="0"/>
              </a:p>
              <a:p>
                <a:pPr marL="228600" lvl="1" indent="0">
                  <a:buNone/>
                </a:pPr>
                <a:r>
                  <a:rPr lang="en-US" sz="29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9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9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900" b="1" dirty="0"/>
                  <a:t>		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9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9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900" dirty="0"/>
              </a:p>
              <a:p>
                <a:pPr marL="228600" lvl="1" indent="0">
                  <a:buNone/>
                </a:pPr>
                <a:endParaRPr lang="en-US" dirty="0"/>
              </a:p>
              <a:p>
                <a:pPr>
                  <a:buNone/>
                </a:pPr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987533"/>
                <a:ext cx="7556313" cy="4144963"/>
              </a:xfrm>
              <a:blipFill>
                <a:blip r:embed="rId3"/>
                <a:stretch>
                  <a:fillRect l="-565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4016424" y="3695985"/>
            <a:ext cx="724538" cy="6737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59623" y="4703885"/>
            <a:ext cx="4756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  <a:r>
              <a:rPr lang="en-US" b="1" u="sng" dirty="0"/>
              <a:t>Assignment</a:t>
            </a:r>
            <a:r>
              <a:rPr lang="en-US" dirty="0"/>
              <a:t>	</a:t>
            </a:r>
            <a:r>
              <a:rPr lang="en-US" b="1" u="sng" dirty="0"/>
              <a:t>Score</a:t>
            </a:r>
          </a:p>
          <a:p>
            <a:pPr marL="228600" lvl="1" indent="0">
              <a:buNone/>
            </a:pPr>
            <a:r>
              <a:rPr lang="en-US" dirty="0"/>
              <a:t>Worker #1 assigned to Job #1	  1.0</a:t>
            </a:r>
          </a:p>
          <a:p>
            <a:pPr marL="228600" lvl="1" indent="0">
              <a:buNone/>
            </a:pPr>
            <a:r>
              <a:rPr lang="en-US" dirty="0"/>
              <a:t>Worker #2 assigned to Job #2	  3.0</a:t>
            </a:r>
          </a:p>
          <a:p>
            <a:pPr marL="228600" lvl="1" indent="0">
              <a:buNone/>
            </a:pPr>
            <a:r>
              <a:rPr lang="en-US" dirty="0"/>
              <a:t>Worker #3 assigned to Job #3	  2.0</a:t>
            </a:r>
          </a:p>
          <a:p>
            <a:pPr lvl="1">
              <a:buNone/>
            </a:pPr>
            <a:r>
              <a:rPr lang="en-US" dirty="0"/>
              <a:t>				 			-------</a:t>
            </a:r>
          </a:p>
          <a:p>
            <a:pPr marL="228600" lvl="1" indent="0">
              <a:buNone/>
            </a:pPr>
            <a:r>
              <a:rPr lang="en-US" dirty="0"/>
              <a:t>Optimum </a:t>
            </a:r>
            <a:r>
              <a:rPr lang="en-US" u="sng" dirty="0"/>
              <a:t>Minimum</a:t>
            </a:r>
            <a:r>
              <a:rPr lang="en-US" dirty="0"/>
              <a:t> Score: 	  	  6.0</a:t>
            </a:r>
          </a:p>
        </p:txBody>
      </p:sp>
    </p:spTree>
    <p:extLst>
      <p:ext uri="{BB962C8B-B14F-4D97-AF65-F5344CB8AC3E}">
        <p14:creationId xmlns:p14="http://schemas.microsoft.com/office/powerpoint/2010/main" val="147943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– Minimization Optimum Assignment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981200"/>
                <a:ext cx="7604517" cy="369863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Demo video will show the opening of an existing stored Matrix [A] (below) and then solve for the Minimization Optimum Assignment.</a:t>
                </a:r>
                <a:endParaRPr lang="en-US" sz="3600" b="1" dirty="0"/>
              </a:p>
              <a:p>
                <a:pPr marL="0" indent="0">
                  <a:buNone/>
                </a:pPr>
                <a:r>
                  <a:rPr lang="en-US" sz="3600" b="1" dirty="0"/>
                  <a:t>		</a:t>
                </a:r>
                <a:r>
                  <a:rPr lang="en-US" sz="28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  <a:p>
                <a:pPr lvl="1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981200"/>
                <a:ext cx="7604517" cy="3698632"/>
              </a:xfrm>
              <a:blipFill>
                <a:blip r:embed="rId2"/>
                <a:stretch>
                  <a:fillRect l="-561" t="-1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Video</a:t>
            </a:r>
          </a:p>
        </p:txBody>
      </p:sp>
      <p:pic>
        <p:nvPicPr>
          <p:cNvPr id="5" name="Hungarian Demo 5 (mid-version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475" y="2032000"/>
            <a:ext cx="7556500" cy="4041775"/>
          </a:xfrm>
        </p:spPr>
      </p:pic>
    </p:spTree>
    <p:extLst>
      <p:ext uri="{BB962C8B-B14F-4D97-AF65-F5344CB8AC3E}">
        <p14:creationId xmlns:p14="http://schemas.microsoft.com/office/powerpoint/2010/main" val="2809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5" name="Picture 2" descr="http://adminsecret.monster.com/nfs/adminsecret/attachment_images/0001/4400/QuestionAnswer_crop380w.jpg?1224007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39" y="2049342"/>
            <a:ext cx="6207369" cy="358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9013" y="5635869"/>
            <a:ext cx="4293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Additional Demos Online: http://www.lions.odu.edu/~imako001/</a:t>
            </a:r>
          </a:p>
        </p:txBody>
      </p:sp>
    </p:spTree>
    <p:extLst>
      <p:ext uri="{BB962C8B-B14F-4D97-AF65-F5344CB8AC3E}">
        <p14:creationId xmlns:p14="http://schemas.microsoft.com/office/powerpoint/2010/main" val="3143810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A: 4x3 Maximization Problem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Starting with a user input “tall” (4x3) Matrix [A], and the original problem is to “maximize” the “profit”.</a:t>
                </a:r>
              </a:p>
              <a:p>
                <a:pPr marL="0" indent="0">
                  <a:buNone/>
                </a:pPr>
                <a:r>
                  <a:rPr lang="en-US" b="1" dirty="0"/>
                  <a:t>		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 r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2198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48762" y="3910859"/>
            <a:ext cx="448409" cy="11691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0A – Determine if the Matrix [A] is squared.</a:t>
                </a:r>
              </a:p>
              <a:p>
                <a:pPr lvl="1"/>
                <a:r>
                  <a:rPr lang="en-US" dirty="0"/>
                  <a:t>The Matrix [A] is NOT squared since it’s a 4x3</a:t>
                </a:r>
              </a:p>
              <a:p>
                <a:pPr lvl="1"/>
                <a:r>
                  <a:rPr lang="en-US" dirty="0"/>
                  <a:t>Add a “Dummy” column with 0.0 values so that Matrix [A] becomes a 4x4 matrix</a:t>
                </a:r>
              </a:p>
              <a:p>
                <a:pPr marL="228600" lvl="1" indent="0">
                  <a:buNone/>
                </a:pPr>
                <a:endParaRPr lang="en-US" dirty="0"/>
              </a:p>
              <a:p>
                <a:pPr marL="228600" lvl="1" indent="0">
                  <a:buNone/>
                </a:pPr>
                <a:r>
                  <a:rPr lang="en-US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	</a:t>
                </a:r>
                <a:r>
                  <a:rPr lang="en-US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3593978" y="4211781"/>
            <a:ext cx="590096" cy="5783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1164" y="5563369"/>
            <a:ext cx="7486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0">
              <a:buNone/>
            </a:pPr>
            <a:r>
              <a:rPr lang="en-US" dirty="0"/>
              <a:t>*yellow-highlight denotes the added “dummy” columns with zeros</a:t>
            </a:r>
          </a:p>
        </p:txBody>
      </p:sp>
    </p:spTree>
    <p:extLst>
      <p:ext uri="{BB962C8B-B14F-4D97-AF65-F5344CB8AC3E}">
        <p14:creationId xmlns:p14="http://schemas.microsoft.com/office/powerpoint/2010/main" val="4215349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0B – Determine if the Matrix [A] is being solved as Minimization (By Default) or Maximization problem (User Input).</a:t>
                </a:r>
              </a:p>
              <a:p>
                <a:pPr lvl="1"/>
                <a:r>
                  <a:rPr lang="en-US" dirty="0"/>
                  <a:t>If the problem is a Maximization problem, then it can be transformed/converted to a Minimization problem, as follows:</a:t>
                </a:r>
              </a:p>
              <a:p>
                <a:pPr marL="457200" lvl="2" indent="0">
                  <a:buNone/>
                </a:pPr>
                <a:endParaRPr lang="en-US" dirty="0"/>
              </a:p>
              <a:p>
                <a:pPr marL="457200" lvl="2" indent="0">
                  <a:buNone/>
                </a:pPr>
                <a:endParaRPr lang="en-US" dirty="0"/>
              </a:p>
              <a:p>
                <a:pPr marL="228600" lvl="1" indent="0">
                  <a:buNone/>
                </a:pPr>
                <a:r>
                  <a:rPr lang="en-US" sz="19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9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9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900" dirty="0"/>
                  <a:t>	        </a:t>
                </a:r>
                <a:r>
                  <a:rPr lang="en-US" sz="19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9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9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 r="-2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4084838" y="5223768"/>
            <a:ext cx="590096" cy="5783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4786" y="4103434"/>
            <a:ext cx="5603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Replace each cell entry A</a:t>
            </a:r>
            <a:r>
              <a:rPr lang="en-US" b="1" baseline="-25000" dirty="0"/>
              <a:t>ij</a:t>
            </a:r>
            <a:r>
              <a:rPr lang="en-US" b="1" dirty="0"/>
              <a:t> with negative A</a:t>
            </a:r>
            <a:r>
              <a:rPr lang="en-US" b="1" i="1" baseline="-25000" dirty="0"/>
              <a:t>ij</a:t>
            </a:r>
            <a:r>
              <a:rPr lang="en-US" b="1" i="1" dirty="0"/>
              <a:t> + C, </a:t>
            </a:r>
          </a:p>
          <a:p>
            <a:r>
              <a:rPr lang="en-US" b="1" i="1" dirty="0"/>
              <a:t>where C equals the maximum cell value (C = 8)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2699239" y="5460820"/>
            <a:ext cx="567534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76365" y="6081225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Minimization matrix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931" y="6081225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Maximization matrix</a:t>
            </a:r>
          </a:p>
        </p:txBody>
      </p:sp>
    </p:spTree>
    <p:extLst>
      <p:ext uri="{BB962C8B-B14F-4D97-AF65-F5344CB8AC3E}">
        <p14:creationId xmlns:p14="http://schemas.microsoft.com/office/powerpoint/2010/main" val="3137742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Java Computer Animations to provide a precise and clear detailed Step-by-Step teachings of the Hungarian Algorithm: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Provides Text-To-Speech (TTS) to animate the voice in several languages (i.e. English, Spanish)</a:t>
            </a:r>
          </a:p>
          <a:p>
            <a:pPr lvl="1"/>
            <a:r>
              <a:rPr lang="en-US" dirty="0"/>
              <a:t>Provides importing/exporting of the Matrix [A] data</a:t>
            </a:r>
          </a:p>
          <a:p>
            <a:pPr lvl="1"/>
            <a:r>
              <a:rPr lang="en-US" dirty="0"/>
              <a:t>Provides a views of the Matrix [A] data being modified </a:t>
            </a:r>
          </a:p>
          <a:p>
            <a:pPr lvl="1"/>
            <a:r>
              <a:rPr lang="en-US" dirty="0"/>
              <a:t>Provides a Step-by-Step logging results (Export Capable)</a:t>
            </a:r>
          </a:p>
          <a:p>
            <a:pPr lvl="1"/>
            <a:r>
              <a:rPr lang="en-US" dirty="0"/>
              <a:t>Provides voice narrative filtering (i.e. None, Terse, Verbose)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00245" y="4507480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49163" y="3628244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50875" y="4217331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09034" y="3918390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1 – Subtract each </a:t>
                </a:r>
                <a:r>
                  <a:rPr lang="en-US" u="sng" dirty="0"/>
                  <a:t>row</a:t>
                </a:r>
                <a:r>
                  <a:rPr lang="en-US" dirty="0"/>
                  <a:t> with its corresponding minimum value in Matrix [A].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20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	      </a:t>
                </a:r>
                <a:r>
                  <a:rPr lang="en-US" sz="20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8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>
            <a:off x="3948712" y="3929169"/>
            <a:ext cx="590096" cy="5783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08367" y="4994580"/>
            <a:ext cx="4232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Subtract 5.0 from each value in Row 1</a:t>
            </a:r>
          </a:p>
          <a:p>
            <a:r>
              <a:rPr lang="en-US" dirty="0"/>
              <a:t>Subtract 3.0 from each value in Row 2</a:t>
            </a:r>
          </a:p>
          <a:p>
            <a:r>
              <a:rPr lang="en-US" dirty="0"/>
              <a:t>Subtract 0.0 from each value in Row 3</a:t>
            </a:r>
          </a:p>
          <a:p>
            <a:r>
              <a:rPr lang="en-US" dirty="0"/>
              <a:t>Subtract 1.0 from each value in Row 4</a:t>
            </a:r>
          </a:p>
        </p:txBody>
      </p:sp>
    </p:spTree>
    <p:extLst>
      <p:ext uri="{BB962C8B-B14F-4D97-AF65-F5344CB8AC3E}">
        <p14:creationId xmlns:p14="http://schemas.microsoft.com/office/powerpoint/2010/main" val="2773852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05344" y="3627754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42990" y="3633619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92955" y="3932557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43189" y="3633622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2 – Subtract each </a:t>
                </a:r>
                <a:r>
                  <a:rPr lang="en-US" u="sng" dirty="0"/>
                  <a:t>column</a:t>
                </a:r>
                <a:r>
                  <a:rPr lang="en-US" dirty="0"/>
                  <a:t> with its corresponding minimum value in Matrix [A].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20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	      </a:t>
                </a:r>
                <a:r>
                  <a:rPr lang="en-US" sz="20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8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/>
          <p:cNvSpPr/>
          <p:nvPr/>
        </p:nvSpPr>
        <p:spPr>
          <a:xfrm>
            <a:off x="3948712" y="3929169"/>
            <a:ext cx="590096" cy="5783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08367" y="4994580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Subtract 2.0 from each value in Column 1</a:t>
            </a:r>
          </a:p>
          <a:p>
            <a:r>
              <a:rPr lang="en-US" dirty="0"/>
              <a:t>Subtract 0.0 from each value in Column 2</a:t>
            </a:r>
          </a:p>
          <a:p>
            <a:r>
              <a:rPr lang="en-US" dirty="0"/>
              <a:t>Subtract 0.0 from each value in Column 3</a:t>
            </a:r>
          </a:p>
          <a:p>
            <a:r>
              <a:rPr lang="en-US" dirty="0"/>
              <a:t>Subtract 3.0 from each value in Column 4</a:t>
            </a:r>
          </a:p>
        </p:txBody>
      </p:sp>
    </p:spTree>
    <p:extLst>
      <p:ext uri="{BB962C8B-B14F-4D97-AF65-F5344CB8AC3E}">
        <p14:creationId xmlns:p14="http://schemas.microsoft.com/office/powerpoint/2010/main" val="1344686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60586" y="3001302"/>
            <a:ext cx="590645" cy="142122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76511" y="2990676"/>
            <a:ext cx="590645" cy="142122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14697" y="2990676"/>
            <a:ext cx="2910257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82814" y="3154068"/>
            <a:ext cx="3307734" cy="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3 - Cover </a:t>
                </a:r>
                <a:r>
                  <a:rPr lang="en-US" b="1" u="sng" dirty="0"/>
                  <a:t>ALL</a:t>
                </a:r>
                <a:r>
                  <a:rPr lang="en-US" dirty="0"/>
                  <a:t> zeros with the MNOL drawn through columns and rows.</a:t>
                </a:r>
              </a:p>
              <a:p>
                <a:pPr marL="0" indent="0">
                  <a:buNone/>
                </a:pPr>
                <a:r>
                  <a:rPr lang="en-US" b="1" dirty="0"/>
                  <a:t>		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182814" y="4682636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 Column 2 with a line</a:t>
            </a:r>
          </a:p>
          <a:p>
            <a:r>
              <a:rPr lang="en-US" dirty="0"/>
              <a:t>Cover Column 3 with a line</a:t>
            </a:r>
          </a:p>
          <a:p>
            <a:r>
              <a:rPr lang="en-US" dirty="0"/>
              <a:t>Cover Row 1 with a line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117123" y="2848710"/>
            <a:ext cx="17584" cy="17145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33048" y="2838084"/>
            <a:ext cx="17584" cy="17145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05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541066" y="3972657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209280" y="3972657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855264" y="3947745"/>
            <a:ext cx="2461843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5767343" y="4136780"/>
            <a:ext cx="2620103" cy="7327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24458" y="3952142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66296" y="3952142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8656" y="3927230"/>
            <a:ext cx="2461843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450735" y="4116265"/>
            <a:ext cx="2620103" cy="7327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430533" y="3771902"/>
            <a:ext cx="5860" cy="1565848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1996" y="3775563"/>
            <a:ext cx="8793" cy="1562187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981200"/>
                <a:ext cx="8207221" cy="4144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Step 3.1 – Compute the MUN in the matrix.</a:t>
                </a:r>
              </a:p>
              <a:p>
                <a:pPr lvl="1"/>
                <a:r>
                  <a:rPr lang="en-US" dirty="0"/>
                  <a:t>Determine the smallest entry not covered by any line (MUN = 1.0) </a:t>
                </a:r>
              </a:p>
              <a:p>
                <a:pPr lvl="1"/>
                <a:r>
                  <a:rPr lang="en-US" dirty="0"/>
                  <a:t>Subtract the MUN from each uncovered value</a:t>
                </a:r>
              </a:p>
              <a:p>
                <a:pPr lvl="1"/>
                <a:r>
                  <a:rPr lang="en-US" dirty="0"/>
                  <a:t>Add the MUN to each value covered by the two intersecting lines</a:t>
                </a:r>
                <a:endParaRPr lang="en-US" b="1" dirty="0"/>
              </a:p>
              <a:p>
                <a:pPr lvl="1"/>
                <a:endParaRPr lang="en-US" b="1" dirty="0"/>
              </a:p>
              <a:p>
                <a:pPr marL="228600" lvl="1" indent="0">
                  <a:buNone/>
                </a:pPr>
                <a:r>
                  <a:rPr lang="en-US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b="1" dirty="0"/>
                  <a:t>		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981200"/>
                <a:ext cx="8207221" cy="4144963"/>
              </a:xfrm>
              <a:blipFill>
                <a:blip r:embed="rId2"/>
                <a:stretch>
                  <a:fillRect l="-520" t="-1176" r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>
            <a:off x="4177441" y="4160234"/>
            <a:ext cx="849285" cy="8264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30336" y="4254010"/>
            <a:ext cx="567534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855264" y="4260524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03111" y="3971619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76181" y="3974123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49781" y="5490793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MUN = 1.0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34118" y="5455757"/>
            <a:ext cx="366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Rectangles denotes added entries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41266" y="5866511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Ovals denotes subtracted entries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87960" y="5526151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687959" y="5887080"/>
            <a:ext cx="553307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75224" y="5494478"/>
            <a:ext cx="567534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63031" y="4537481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62304" y="4824697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99870" y="4261110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807637" y="4538067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806910" y="4825283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6767079" y="3811057"/>
            <a:ext cx="5860" cy="1565848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408542" y="3814718"/>
            <a:ext cx="8793" cy="1562187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075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048030" y="3894183"/>
            <a:ext cx="647062" cy="14309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35358" y="3894183"/>
            <a:ext cx="647062" cy="14309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96706" y="3896017"/>
            <a:ext cx="2910663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3.2 – Compute the MNOL in the Matrix.  </a:t>
                </a:r>
              </a:p>
              <a:p>
                <a:pPr lvl="1"/>
                <a:r>
                  <a:rPr lang="en-US" dirty="0"/>
                  <a:t>If MNOL greater-than or equal-to the Matrix [A] Dimension then the Matrix is converged; continue to Step 4.</a:t>
                </a:r>
              </a:p>
              <a:p>
                <a:pPr lvl="1"/>
                <a:r>
                  <a:rPr lang="en-US" dirty="0"/>
                  <a:t>If MNOL is less-than N; continue to Step 3.</a:t>
                </a:r>
              </a:p>
              <a:p>
                <a:pPr marL="228600" lvl="1" indent="0">
                  <a:buNone/>
                </a:pPr>
                <a:endParaRPr lang="en-US" b="1" dirty="0"/>
              </a:p>
              <a:p>
                <a:pPr marL="228600" lvl="1" indent="0">
                  <a:buNone/>
                </a:pPr>
                <a:r>
                  <a:rPr lang="en-US" b="1" dirty="0"/>
                  <a:t>		</a:t>
                </a:r>
                <a:r>
                  <a:rPr lang="en-US" sz="24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  <a:p>
                <a:pPr marL="2286000" lvl="5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616321" y="5515677"/>
            <a:ext cx="479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MNOL = 3 is </a:t>
            </a:r>
            <a:r>
              <a:rPr lang="en-US" b="1" u="sng" dirty="0"/>
              <a:t>NOT</a:t>
            </a:r>
            <a:r>
              <a:rPr lang="en-US" dirty="0"/>
              <a:t> greater-than equal-to N = 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191608" y="4106008"/>
            <a:ext cx="3165230" cy="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123721" y="3798277"/>
            <a:ext cx="0" cy="17174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45920" y="3798277"/>
            <a:ext cx="0" cy="17174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262080" y="5861485"/>
            <a:ext cx="30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[A] is NOT Converged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19311" y="6229596"/>
            <a:ext cx="3432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Clear ALL lines &amp; Repeat Step 3</a:t>
            </a:r>
          </a:p>
        </p:txBody>
      </p:sp>
    </p:spTree>
    <p:extLst>
      <p:ext uri="{BB962C8B-B14F-4D97-AF65-F5344CB8AC3E}">
        <p14:creationId xmlns:p14="http://schemas.microsoft.com/office/powerpoint/2010/main" val="1114329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18812" y="2995345"/>
            <a:ext cx="590645" cy="142122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60586" y="3001302"/>
            <a:ext cx="590645" cy="142122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76511" y="2990676"/>
            <a:ext cx="590645" cy="142122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14697" y="2990676"/>
            <a:ext cx="2910257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82814" y="3154068"/>
            <a:ext cx="3307734" cy="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3 – Cover </a:t>
                </a:r>
                <a:r>
                  <a:rPr lang="en-US" b="1" u="sng" dirty="0"/>
                  <a:t>ALL</a:t>
                </a:r>
                <a:r>
                  <a:rPr lang="en-US" dirty="0"/>
                  <a:t> zeros with the MNOL drawn through columns and rows (Iteration #2).</a:t>
                </a:r>
              </a:p>
              <a:p>
                <a:pPr marL="0" indent="0">
                  <a:buNone/>
                </a:pPr>
                <a:r>
                  <a:rPr lang="en-US" b="1" dirty="0"/>
                  <a:t>		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182814" y="4682636"/>
            <a:ext cx="298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 Column 3 with a line</a:t>
            </a:r>
          </a:p>
          <a:p>
            <a:r>
              <a:rPr lang="en-US" dirty="0"/>
              <a:t>Cover Column 2 with a line</a:t>
            </a:r>
          </a:p>
          <a:p>
            <a:r>
              <a:rPr lang="en-US" dirty="0"/>
              <a:t>Cover Row 1 with a line</a:t>
            </a:r>
          </a:p>
          <a:p>
            <a:r>
              <a:rPr lang="en-US" dirty="0"/>
              <a:t>Cover Column 1 with a line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117123" y="2848710"/>
            <a:ext cx="17584" cy="17145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33048" y="2838084"/>
            <a:ext cx="17584" cy="17145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51029" y="2854666"/>
            <a:ext cx="17584" cy="17145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31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5894084" y="3974121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59725" y="3952142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41066" y="3972657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209280" y="3972657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855264" y="3947745"/>
            <a:ext cx="2461843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5767343" y="4136780"/>
            <a:ext cx="2620103" cy="7327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24458" y="3952142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66296" y="3952142"/>
            <a:ext cx="457199" cy="12404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8656" y="3927230"/>
            <a:ext cx="2461843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450735" y="4116265"/>
            <a:ext cx="2620103" cy="7327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430533" y="3771902"/>
            <a:ext cx="5860" cy="1565848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1996" y="3775563"/>
            <a:ext cx="8793" cy="1562187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981200"/>
                <a:ext cx="8207221" cy="4144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Step 3.1 – Compute the MUN in the matrix.</a:t>
                </a:r>
              </a:p>
              <a:p>
                <a:pPr lvl="1"/>
                <a:r>
                  <a:rPr lang="en-US" dirty="0"/>
                  <a:t>Determine the smallest entry not covered by any line (MUN = 1.0) </a:t>
                </a:r>
              </a:p>
              <a:p>
                <a:pPr lvl="1"/>
                <a:r>
                  <a:rPr lang="en-US" dirty="0"/>
                  <a:t>Subtract the MUN from each uncovered value</a:t>
                </a:r>
              </a:p>
              <a:p>
                <a:pPr lvl="1"/>
                <a:r>
                  <a:rPr lang="en-US" dirty="0"/>
                  <a:t>Add the MUN to each value covered by the two intersecting lines</a:t>
                </a:r>
                <a:endParaRPr lang="en-US" b="1" dirty="0"/>
              </a:p>
              <a:p>
                <a:pPr lvl="1"/>
                <a:endParaRPr lang="en-US" b="1" dirty="0"/>
              </a:p>
              <a:p>
                <a:pPr marL="228600" lvl="1" indent="0">
                  <a:buNone/>
                </a:pPr>
                <a:r>
                  <a:rPr lang="en-US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b="1" dirty="0"/>
                  <a:t>		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981200"/>
                <a:ext cx="8207221" cy="4144963"/>
              </a:xfrm>
              <a:blipFill>
                <a:blip r:embed="rId2"/>
                <a:stretch>
                  <a:fillRect l="-520" t="-1176" r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>
            <a:off x="4177441" y="4160234"/>
            <a:ext cx="849285" cy="8264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22426" y="4244141"/>
            <a:ext cx="567534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03111" y="3971619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76181" y="3974123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49781" y="5490793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MUN = 1.0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34118" y="5428561"/>
            <a:ext cx="366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Rectangles denotes added entries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41266" y="5839315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Ovals denotes subtracted entries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87960" y="5498955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687959" y="5859884"/>
            <a:ext cx="553307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75224" y="5494478"/>
            <a:ext cx="567534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99870" y="4261110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807637" y="4538067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806910" y="4825283"/>
            <a:ext cx="563418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6767079" y="3811057"/>
            <a:ext cx="5860" cy="1565848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408542" y="3814718"/>
            <a:ext cx="8793" cy="1562187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747669" y="3774633"/>
            <a:ext cx="5860" cy="1565848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118290" y="3814376"/>
            <a:ext cx="5860" cy="1565848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872582" y="3979985"/>
            <a:ext cx="530468" cy="298938"/>
          </a:xfrm>
          <a:prstGeom prst="rect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  <a:alpha val="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50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96402" y="3902975"/>
            <a:ext cx="647062" cy="14309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48030" y="3894183"/>
            <a:ext cx="647062" cy="14309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35358" y="3894183"/>
            <a:ext cx="647062" cy="143099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96706" y="3896017"/>
            <a:ext cx="2910663" cy="35169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3.2 – Compute the MNOL in the Matrix.  </a:t>
                </a:r>
              </a:p>
              <a:p>
                <a:pPr lvl="1"/>
                <a:r>
                  <a:rPr lang="en-US" dirty="0"/>
                  <a:t>If MNOL greater-than or equal-to the Matrix [A] Dimension then the Matrix is converged; continue to Step 4.</a:t>
                </a:r>
              </a:p>
              <a:p>
                <a:pPr lvl="1"/>
                <a:r>
                  <a:rPr lang="en-US" dirty="0"/>
                  <a:t>If MNOL is less-than N; continue to Step 3.</a:t>
                </a:r>
              </a:p>
              <a:p>
                <a:pPr marL="228600" lvl="1" indent="0">
                  <a:buNone/>
                </a:pPr>
                <a:endParaRPr lang="en-US" b="1" dirty="0"/>
              </a:p>
              <a:p>
                <a:pPr marL="228600" lvl="1" indent="0">
                  <a:buNone/>
                </a:pPr>
                <a:r>
                  <a:rPr lang="en-US" b="1" dirty="0"/>
                  <a:t>		</a:t>
                </a:r>
                <a:r>
                  <a:rPr lang="en-US" sz="24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  <a:p>
                <a:pPr marL="2286000" lvl="5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616321" y="5515677"/>
            <a:ext cx="428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MNOL = 4 is greater-than equal-to N = 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191608" y="4106008"/>
            <a:ext cx="3165230" cy="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123721" y="3798277"/>
            <a:ext cx="0" cy="17174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45920" y="3798277"/>
            <a:ext cx="0" cy="17174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262080" y="5861485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[A] is Converged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00123" y="6229675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 to Step 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561342" y="3798277"/>
            <a:ext cx="0" cy="1717400"/>
          </a:xfrm>
          <a:prstGeom prst="line">
            <a:avLst/>
          </a:prstGeom>
          <a:ln w="76200">
            <a:solidFill>
              <a:srgbClr val="C00000">
                <a:alpha val="4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359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152025" y="4229869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47691" y="3968460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82692" y="3689467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22869" y="3422428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32045" y="4213223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27711" y="3951814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62712" y="3672821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02889" y="3405782"/>
            <a:ext cx="489443" cy="2965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987533"/>
                <a:ext cx="7556313" cy="414496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sz="2800" dirty="0"/>
                  <a:t>Step 4 – Optimum Assignment (Maximum)</a:t>
                </a:r>
              </a:p>
              <a:p>
                <a:pPr lvl="1"/>
                <a:r>
                  <a:rPr lang="en-US" sz="2400" dirty="0"/>
                  <a:t>Starting with the top row and work your way downwards as you make assignments.</a:t>
                </a:r>
              </a:p>
              <a:p>
                <a:pPr lvl="1"/>
                <a:r>
                  <a:rPr lang="en-US" sz="2400" dirty="0"/>
                  <a:t>An assignment can be uniquely made when there is exactly one zero in a row.</a:t>
                </a:r>
              </a:p>
              <a:p>
                <a:pPr lvl="1"/>
                <a:endParaRPr lang="en-US" sz="2200" b="1" dirty="0"/>
              </a:p>
              <a:p>
                <a:pPr marL="228600" lvl="1" indent="0">
                  <a:buNone/>
                </a:pPr>
                <a:r>
                  <a:rPr lang="en-US" sz="26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6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600" b="1" dirty="0"/>
                  <a:t>	          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6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600" dirty="0"/>
              </a:p>
              <a:p>
                <a:pPr marL="228600" lvl="1" indent="0">
                  <a:buNone/>
                </a:pPr>
                <a:endParaRPr lang="en-US" dirty="0"/>
              </a:p>
              <a:p>
                <a:pPr>
                  <a:buNone/>
                </a:pPr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987533"/>
                <a:ext cx="7556313" cy="4144963"/>
              </a:xfrm>
              <a:blipFill>
                <a:blip r:embed="rId3"/>
                <a:stretch>
                  <a:fillRect l="-242" t="-2353" r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4037474" y="3646445"/>
            <a:ext cx="724538" cy="6737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79335" y="4657673"/>
            <a:ext cx="4756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/>
              <a:t>	</a:t>
            </a:r>
            <a:r>
              <a:rPr lang="en-US" sz="1600" b="1" u="sng" dirty="0"/>
              <a:t>Assignment</a:t>
            </a:r>
            <a:r>
              <a:rPr lang="en-US" sz="1600" dirty="0"/>
              <a:t>	</a:t>
            </a:r>
            <a:r>
              <a:rPr lang="en-US" sz="1600" b="1" u="sng" dirty="0"/>
              <a:t>Score</a:t>
            </a:r>
          </a:p>
          <a:p>
            <a:pPr marL="228600" lvl="1" indent="0">
              <a:buNone/>
            </a:pPr>
            <a:r>
              <a:rPr lang="en-US" sz="1600" dirty="0"/>
              <a:t>Worker #1 assigned to Job #4	  0.0</a:t>
            </a:r>
          </a:p>
          <a:p>
            <a:pPr marL="228600" lvl="1" indent="0">
              <a:buNone/>
            </a:pPr>
            <a:r>
              <a:rPr lang="en-US" sz="1600" dirty="0"/>
              <a:t>Worker #2 assigned to Job #1	  2.0</a:t>
            </a:r>
          </a:p>
          <a:p>
            <a:pPr marL="228600" lvl="1" indent="0">
              <a:buNone/>
            </a:pPr>
            <a:r>
              <a:rPr lang="en-US" sz="1600" dirty="0"/>
              <a:t>Worker #3 assigned to Job #3	  8.0</a:t>
            </a:r>
          </a:p>
          <a:p>
            <a:pPr marL="228600" lvl="1" indent="0">
              <a:buNone/>
            </a:pPr>
            <a:r>
              <a:rPr lang="en-US" sz="1600" dirty="0"/>
              <a:t>Worker #4 assigned to Job #2	  7.0</a:t>
            </a:r>
          </a:p>
          <a:p>
            <a:pPr lvl="1">
              <a:buNone/>
            </a:pPr>
            <a:r>
              <a:rPr lang="en-US" sz="1600" dirty="0"/>
              <a:t>				 		-------</a:t>
            </a:r>
          </a:p>
          <a:p>
            <a:pPr marL="228600" lvl="1" indent="0">
              <a:buNone/>
            </a:pPr>
            <a:r>
              <a:rPr lang="en-US" sz="1600" dirty="0"/>
              <a:t>Optimum </a:t>
            </a:r>
            <a:r>
              <a:rPr lang="en-US" sz="1600" u="sng" dirty="0"/>
              <a:t>Maximum</a:t>
            </a:r>
            <a:r>
              <a:rPr lang="en-US" sz="1600" dirty="0"/>
              <a:t> Score: 	  	</a:t>
            </a:r>
            <a:r>
              <a:rPr lang="en-US" sz="1600"/>
              <a:t> 17.0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900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62906" y="5243146"/>
            <a:ext cx="562709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0767" y="4891881"/>
            <a:ext cx="562709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22713" y="4528465"/>
            <a:ext cx="562709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22713" y="3203330"/>
            <a:ext cx="562709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30767" y="2842846"/>
            <a:ext cx="562709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62906" y="2479430"/>
            <a:ext cx="562709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981200"/>
                <a:ext cx="7819049" cy="4144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Solves the Minimum Optimum Assignment (By Default)</a:t>
                </a:r>
                <a:endParaRPr lang="en-US" sz="2200" b="1" dirty="0"/>
              </a:p>
              <a:p>
                <a:pPr lvl="3">
                  <a:buNone/>
                </a:pPr>
                <a:r>
                  <a:rPr lang="en-US" sz="24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200" b="1" dirty="0"/>
              </a:p>
              <a:p>
                <a:pPr lvl="1"/>
                <a:r>
                  <a:rPr lang="en-US" u="sng" dirty="0"/>
                  <a:t>Minimum</a:t>
                </a:r>
                <a:r>
                  <a:rPr lang="en-US" dirty="0"/>
                  <a:t> Optimum Assignment = (1.0 + 3.0 + 2.0) = 6.0</a:t>
                </a:r>
              </a:p>
              <a:p>
                <a:r>
                  <a:rPr lang="en-US" dirty="0"/>
                  <a:t>Solves the Maximum Optimum Assignment</a:t>
                </a:r>
              </a:p>
              <a:p>
                <a:pPr marL="685800" lvl="3" indent="0">
                  <a:buNone/>
                </a:pPr>
                <a:r>
                  <a:rPr lang="en-US" sz="24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  <a:p>
                <a:pPr lvl="1"/>
                <a:r>
                  <a:rPr lang="en-US" u="sng" dirty="0"/>
                  <a:t>Maximum</a:t>
                </a:r>
                <a:r>
                  <a:rPr lang="en-US" dirty="0"/>
                  <a:t> Optimum Assignment = (3.0 + 3.0 + 3.0) = 9.0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981200"/>
                <a:ext cx="7819049" cy="4144963"/>
              </a:xfrm>
              <a:blipFill>
                <a:blip r:embed="rId2"/>
                <a:stretch>
                  <a:fillRect l="-546" t="-1176" r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60470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9864" y="4695092"/>
            <a:ext cx="1811214" cy="3341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27837" y="2839915"/>
            <a:ext cx="448409" cy="9319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Solves for </a:t>
                </a:r>
                <a:r>
                  <a:rPr lang="en-US" u="sng" dirty="0"/>
                  <a:t>ANY</a:t>
                </a:r>
                <a:r>
                  <a:rPr lang="en-US" dirty="0"/>
                  <a:t> size Matrix (i.e. 3x2, 3x3, 2x3, etc)</a:t>
                </a:r>
              </a:p>
              <a:p>
                <a:pPr marL="228600" lvl="1" indent="0">
                  <a:buNone/>
                </a:pPr>
                <a:endParaRPr lang="en-US" sz="2200" b="1" dirty="0"/>
              </a:p>
              <a:p>
                <a:pPr marL="228600" lvl="1" indent="0">
                  <a:buNone/>
                </a:pPr>
                <a:r>
                  <a:rPr lang="en-US" sz="22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         </m:t>
                    </m:r>
                  </m:oMath>
                </a14:m>
                <a:r>
                  <a:rPr lang="en-US" b="1" dirty="0"/>
                  <a:t>[B]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b="1" dirty="0"/>
              </a:p>
              <a:p>
                <a:pPr marL="228600" lvl="1" indent="0">
                  <a:buNone/>
                </a:pPr>
                <a:endParaRPr lang="en-US" b="1" dirty="0"/>
              </a:p>
              <a:p>
                <a:pPr marL="228600" lvl="1" indent="0">
                  <a:buNone/>
                </a:pPr>
                <a:r>
                  <a:rPr lang="en-US" b="1" dirty="0"/>
                  <a:t>[C]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b="1" dirty="0"/>
              </a:p>
              <a:p>
                <a:pPr marL="228600" lvl="1" indent="0">
                  <a:buNone/>
                </a:pPr>
                <a:endParaRPr lang="en-US" b="1" dirty="0"/>
              </a:p>
              <a:p>
                <a:pPr marL="228600" lvl="1" indent="0">
                  <a:buNone/>
                </a:pPr>
                <a:r>
                  <a:rPr lang="en-US" dirty="0"/>
                  <a:t>*yellow-highlight denotes added “dummy” rows/columns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72163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Initialization: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228600" lvl="1" indent="0">
                  <a:buNone/>
                </a:pPr>
                <a:r>
                  <a:rPr lang="en-US" dirty="0"/>
                  <a:t>N =		Matrix [A] Dimension</a:t>
                </a:r>
              </a:p>
              <a:p>
                <a:pPr marL="228600" lvl="1" indent="0">
                  <a:buNone/>
                </a:pPr>
                <a:r>
                  <a:rPr lang="en-US" dirty="0"/>
                  <a:t>MNOL	= 	Minimum Number of Lines</a:t>
                </a:r>
              </a:p>
              <a:p>
                <a:pPr marL="228600" lvl="1" indent="0">
                  <a:buNone/>
                </a:pPr>
                <a:r>
                  <a:rPr lang="en-US" dirty="0"/>
                  <a:t>MUN = 	Minimum Uncovered Number</a:t>
                </a:r>
              </a:p>
              <a:p>
                <a:pPr marL="228600" lvl="1" indent="0">
                  <a:buNone/>
                </a:pPr>
                <a:endParaRPr lang="en-US" dirty="0"/>
              </a:p>
              <a:p>
                <a:pPr marL="228600" lvl="1" indent="0">
                  <a:buNone/>
                </a:pPr>
                <a:r>
                  <a:rPr lang="en-US" dirty="0"/>
                  <a:t>Matrix 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15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8399" y="4967650"/>
            <a:ext cx="1764145" cy="3516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66290" y="4378566"/>
            <a:ext cx="448409" cy="87923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2600" dirty="0"/>
                  <a:t>Step 0A – Determine if the Matrix [A] is squared.</a:t>
                </a:r>
              </a:p>
              <a:p>
                <a:pPr lvl="1"/>
                <a:r>
                  <a:rPr lang="en-US" dirty="0"/>
                  <a:t>The user’s input of the matrix [A] is assumed to be a </a:t>
                </a:r>
                <a:r>
                  <a:rPr lang="en-US" u="sng" dirty="0"/>
                  <a:t>SQUARE</a:t>
                </a:r>
                <a:r>
                  <a:rPr lang="en-US" dirty="0"/>
                  <a:t> matrix, and the problem is assumed to be a Minimization Problem. If matrix [A] is a Rectangular matrix, then either dummy row(s), or column(s) need to be added in order to make it become a square matrix.</a:t>
                </a:r>
              </a:p>
              <a:p>
                <a:pPr lvl="1"/>
                <a:r>
                  <a:rPr lang="en-US" dirty="0"/>
                  <a:t>Examples:</a:t>
                </a:r>
              </a:p>
              <a:p>
                <a:pPr marL="228600" lvl="1" indent="0">
                  <a:buNone/>
                </a:pPr>
                <a:endParaRPr lang="en-US" dirty="0"/>
              </a:p>
              <a:p>
                <a:pPr marL="228600" lvl="1" indent="0">
                  <a:buNone/>
                </a:pPr>
                <a:r>
                  <a:rPr lang="en-US" sz="22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/>
                  <a:t>	</a:t>
                </a:r>
                <a:r>
                  <a:rPr lang="en-US" sz="22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200" dirty="0"/>
              </a:p>
              <a:p>
                <a:pPr marL="228600" lvl="1" indent="0">
                  <a:buNone/>
                </a:pPr>
                <a:endParaRPr lang="en-US" dirty="0"/>
              </a:p>
              <a:p>
                <a:pPr marL="228600" lvl="1" indent="0">
                  <a:buNone/>
                </a:pPr>
                <a:r>
                  <a:rPr lang="en-US" dirty="0"/>
                  <a:t>*yellow-highlight denotes added “dummy” rows/columns</a:t>
                </a:r>
              </a:p>
              <a:p>
                <a:pPr marL="2286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2865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0B – Determine if the Matrix [A] is being solved as Minimization (By Default) or Maximization problem (User Input).</a:t>
                </a:r>
              </a:p>
              <a:p>
                <a:pPr lvl="1"/>
                <a:r>
                  <a:rPr lang="en-US" dirty="0"/>
                  <a:t>If the problem is a Maximization problem, then it can be transformed/converted to a Minimization problem, as follows:</a:t>
                </a:r>
              </a:p>
              <a:p>
                <a:pPr marL="457200" lvl="2" indent="0">
                  <a:buNone/>
                </a:pPr>
                <a:endParaRPr lang="en-US" dirty="0"/>
              </a:p>
              <a:p>
                <a:pPr marL="457200" lvl="2" indent="0">
                  <a:buNone/>
                </a:pPr>
                <a:endParaRPr lang="en-US" dirty="0"/>
              </a:p>
              <a:p>
                <a:pPr marL="228600" lvl="1" indent="0">
                  <a:buNone/>
                </a:pPr>
                <a:r>
                  <a:rPr lang="en-US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		</a:t>
                </a:r>
                <a:r>
                  <a:rPr lang="en-US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286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5" t="-1176" r="-2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3977690" y="4993384"/>
            <a:ext cx="849285" cy="8264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17394" y="4156553"/>
            <a:ext cx="5603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Replace each cell entry A</a:t>
            </a:r>
            <a:r>
              <a:rPr lang="en-US" b="1" baseline="-25000" dirty="0"/>
              <a:t>ij</a:t>
            </a:r>
            <a:r>
              <a:rPr lang="en-US" b="1" dirty="0"/>
              <a:t> with negative A</a:t>
            </a:r>
            <a:r>
              <a:rPr lang="en-US" b="1" i="1" baseline="-25000" dirty="0"/>
              <a:t>ij</a:t>
            </a:r>
            <a:r>
              <a:rPr lang="en-US" b="1" i="1" dirty="0"/>
              <a:t> + C, </a:t>
            </a:r>
          </a:p>
          <a:p>
            <a:r>
              <a:rPr lang="en-US" b="1" i="1" dirty="0"/>
              <a:t>where C equals the maximum cell value (C = 3)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41020" y="5833165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Minimization matrix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6253" y="5833165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Maximization matrix</a:t>
            </a:r>
          </a:p>
        </p:txBody>
      </p:sp>
      <p:sp>
        <p:nvSpPr>
          <p:cNvPr id="8" name="Oval 7"/>
          <p:cNvSpPr/>
          <p:nvPr/>
        </p:nvSpPr>
        <p:spPr>
          <a:xfrm>
            <a:off x="2787162" y="4906211"/>
            <a:ext cx="567534" cy="348763"/>
          </a:xfrm>
          <a:prstGeom prst="ellipse">
            <a:avLst/>
          </a:prstGeom>
          <a:gradFill>
            <a:gsLst>
              <a:gs pos="0">
                <a:schemeClr val="accent1">
                  <a:shade val="40000"/>
                  <a:satMod val="150000"/>
                  <a:lumMod val="100000"/>
                </a:schemeClr>
              </a:gs>
              <a:gs pos="0">
                <a:schemeClr val="accent1">
                  <a:tint val="70000"/>
                  <a:shade val="100000"/>
                  <a:satMod val="200000"/>
                  <a:lumMod val="100000"/>
                  <a:alpha val="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3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57955" y="3614062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45218" y="3323921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45218" y="3033772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1 – Subtract each </a:t>
                </a:r>
                <a:r>
                  <a:rPr lang="en-US" u="sng" dirty="0"/>
                  <a:t>row</a:t>
                </a:r>
                <a:r>
                  <a:rPr lang="en-US" dirty="0"/>
                  <a:t> with its corresponding minimum value in Matrix [A].</a:t>
                </a:r>
                <a:endParaRPr lang="en-US" sz="2600" dirty="0"/>
              </a:p>
              <a:p>
                <a:pPr marL="0" indent="0">
                  <a:buNone/>
                </a:pPr>
                <a:r>
                  <a:rPr lang="en-US" sz="20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			</a:t>
                </a:r>
                <a:r>
                  <a:rPr lang="en-US" sz="20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8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3812431" y="3068940"/>
            <a:ext cx="783332" cy="7473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0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37735" y="3304441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86191" y="3295649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7633" y="2996711"/>
            <a:ext cx="430825" cy="272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Algorithm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2 – Subtract each </a:t>
                </a:r>
                <a:r>
                  <a:rPr lang="en-US" u="sng" dirty="0"/>
                  <a:t>column</a:t>
                </a:r>
                <a:r>
                  <a:rPr lang="en-US" dirty="0"/>
                  <a:t> with its corresponding minimum value in Matrix [A].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			</a:t>
                </a:r>
                <a:r>
                  <a:rPr lang="en-US" sz="2000" b="1" dirty="0"/>
                  <a:t>[A]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8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/>
          <p:cNvSpPr/>
          <p:nvPr/>
        </p:nvSpPr>
        <p:spPr>
          <a:xfrm>
            <a:off x="3812431" y="3068940"/>
            <a:ext cx="783332" cy="7473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68946"/>
      </p:ext>
    </p:extLst>
  </p:cSld>
  <p:clrMapOvr>
    <a:masterClrMapping/>
  </p:clrMapOvr>
</p:sld>
</file>

<file path=ppt/theme/theme1.xml><?xml version="1.0" encoding="utf-8"?>
<a:theme xmlns:a="http://schemas.openxmlformats.org/drawingml/2006/main" name="ODU Blocks">
  <a:themeElements>
    <a:clrScheme name="ODU Theme Colors 1">
      <a:dk1>
        <a:sysClr val="windowText" lastClr="000000"/>
      </a:dk1>
      <a:lt1>
        <a:sysClr val="window" lastClr="FFFFFF"/>
      </a:lt1>
      <a:dk2>
        <a:srgbClr val="2B142D"/>
      </a:dk2>
      <a:lt2>
        <a:srgbClr val="BD971F"/>
      </a:lt2>
      <a:accent1>
        <a:srgbClr val="003767"/>
      </a:accent1>
      <a:accent2>
        <a:srgbClr val="7EC8E4"/>
      </a:accent2>
      <a:accent3>
        <a:srgbClr val="DA5120"/>
      </a:accent3>
      <a:accent4>
        <a:srgbClr val="8D8E8D"/>
      </a:accent4>
      <a:accent5>
        <a:srgbClr val="DA5120"/>
      </a:accent5>
      <a:accent6>
        <a:srgbClr val="5B9029"/>
      </a:accent6>
      <a:hlink>
        <a:srgbClr val="003767"/>
      </a:hlink>
      <a:folHlink>
        <a:srgbClr val="4D393E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ODU Blocks</Template>
  <TotalTime>643</TotalTime>
  <Words>1291</Words>
  <Application>Microsoft Office PowerPoint</Application>
  <PresentationFormat>On-screen Show (4:3)</PresentationFormat>
  <Paragraphs>237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Trebuchet MS</vt:lpstr>
      <vt:lpstr>Wingdings</vt:lpstr>
      <vt:lpstr>ODU Blocks</vt:lpstr>
      <vt:lpstr>Hungarian Optimum Assignment Algorithm with Java Computer Animation</vt:lpstr>
      <vt:lpstr>Overview</vt:lpstr>
      <vt:lpstr>Overview</vt:lpstr>
      <vt:lpstr>Overview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Demo – Minimization Optimum Assignment Problem</vt:lpstr>
      <vt:lpstr>Demo Video</vt:lpstr>
      <vt:lpstr>Questions/Comments</vt:lpstr>
      <vt:lpstr>Appendix A: 4x3 Maximization Problem Step-by-Step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  <vt:lpstr>Hungarian Algorithm Steps</vt:lpstr>
    </vt:vector>
  </TitlesOfParts>
  <Company>Unknown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ODU Presentation</dc:title>
  <dc:creator>Ivan</dc:creator>
  <cp:lastModifiedBy>Makohon, Ivan P.</cp:lastModifiedBy>
  <cp:revision>168</cp:revision>
  <dcterms:created xsi:type="dcterms:W3CDTF">2014-08-05T16:27:31Z</dcterms:created>
  <dcterms:modified xsi:type="dcterms:W3CDTF">2016-03-18T22:35:03Z</dcterms:modified>
</cp:coreProperties>
</file>