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8" r:id="rId1"/>
  </p:sldMasterIdLst>
  <p:notesMasterIdLst>
    <p:notesMasterId r:id="rId59"/>
  </p:notesMasterIdLst>
  <p:sldIdLst>
    <p:sldId id="256" r:id="rId2"/>
    <p:sldId id="260" r:id="rId3"/>
    <p:sldId id="263" r:id="rId4"/>
    <p:sldId id="262" r:id="rId5"/>
    <p:sldId id="261" r:id="rId6"/>
    <p:sldId id="282" r:id="rId7"/>
    <p:sldId id="264" r:id="rId8"/>
    <p:sldId id="277" r:id="rId9"/>
    <p:sldId id="278" r:id="rId10"/>
    <p:sldId id="279" r:id="rId11"/>
    <p:sldId id="280" r:id="rId12"/>
    <p:sldId id="266" r:id="rId13"/>
    <p:sldId id="289" r:id="rId14"/>
    <p:sldId id="272" r:id="rId15"/>
    <p:sldId id="273" r:id="rId16"/>
    <p:sldId id="265" r:id="rId17"/>
    <p:sldId id="281" r:id="rId18"/>
    <p:sldId id="283" r:id="rId19"/>
    <p:sldId id="284" r:id="rId20"/>
    <p:sldId id="269" r:id="rId21"/>
    <p:sldId id="288" r:id="rId22"/>
    <p:sldId id="270" r:id="rId23"/>
    <p:sldId id="271" r:id="rId24"/>
    <p:sldId id="285" r:id="rId25"/>
    <p:sldId id="287" r:id="rId26"/>
    <p:sldId id="291" r:id="rId27"/>
    <p:sldId id="275" r:id="rId28"/>
    <p:sldId id="274" r:id="rId29"/>
    <p:sldId id="268" r:id="rId30"/>
    <p:sldId id="286" r:id="rId31"/>
    <p:sldId id="276" r:id="rId32"/>
    <p:sldId id="290" r:id="rId33"/>
    <p:sldId id="292" r:id="rId34"/>
    <p:sldId id="305"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6" r:id="rId48"/>
    <p:sldId id="307" r:id="rId49"/>
    <p:sldId id="308" r:id="rId50"/>
    <p:sldId id="309" r:id="rId51"/>
    <p:sldId id="310" r:id="rId52"/>
    <p:sldId id="311" r:id="rId53"/>
    <p:sldId id="312" r:id="rId54"/>
    <p:sldId id="313" r:id="rId55"/>
    <p:sldId id="314" r:id="rId56"/>
    <p:sldId id="315" r:id="rId57"/>
    <p:sldId id="316"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3888"/>
    <a:srgbClr val="8D8E8D"/>
    <a:srgbClr val="003767"/>
    <a:srgbClr val="DA51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23" autoAdjust="0"/>
    <p:restoredTop sz="94660"/>
  </p:normalViewPr>
  <p:slideViewPr>
    <p:cSldViewPr snapToGrid="0">
      <p:cViewPr varScale="1">
        <p:scale>
          <a:sx n="109" d="100"/>
          <a:sy n="109" d="100"/>
        </p:scale>
        <p:origin x="1068"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ADBB3E-C59B-164F-90DC-E52AB942573A}" type="datetimeFigureOut">
              <a:rPr lang="en-US" smtClean="0"/>
              <a:pPr/>
              <a:t>12/2/2015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32D341-00E1-F547-8359-884857C8B542}" type="slidenum">
              <a:rPr lang="en-US" smtClean="0"/>
              <a:pPr/>
              <a:t>‹#›</a:t>
            </a:fld>
            <a:endParaRPr lang="en-US"/>
          </a:p>
        </p:txBody>
      </p:sp>
    </p:spTree>
    <p:extLst>
      <p:ext uri="{BB962C8B-B14F-4D97-AF65-F5344CB8AC3E}">
        <p14:creationId xmlns:p14="http://schemas.microsoft.com/office/powerpoint/2010/main" val="85736614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32D341-00E1-F547-8359-884857C8B542}" type="slidenum">
              <a:rPr lang="en-US" smtClean="0"/>
              <a:pPr/>
              <a:t>1</a:t>
            </a:fld>
            <a:endParaRPr lang="en-US"/>
          </a:p>
        </p:txBody>
      </p:sp>
    </p:spTree>
    <p:extLst>
      <p:ext uri="{BB962C8B-B14F-4D97-AF65-F5344CB8AC3E}">
        <p14:creationId xmlns:p14="http://schemas.microsoft.com/office/powerpoint/2010/main" val="1729095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32D341-00E1-F547-8359-884857C8B542}" type="slidenum">
              <a:rPr lang="en-US" smtClean="0"/>
              <a:pPr/>
              <a:t>18</a:t>
            </a:fld>
            <a:endParaRPr lang="en-US"/>
          </a:p>
        </p:txBody>
      </p:sp>
    </p:spTree>
    <p:extLst>
      <p:ext uri="{BB962C8B-B14F-4D97-AF65-F5344CB8AC3E}">
        <p14:creationId xmlns:p14="http://schemas.microsoft.com/office/powerpoint/2010/main" val="3961612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32D341-00E1-F547-8359-884857C8B542}" type="slidenum">
              <a:rPr lang="en-US" smtClean="0"/>
              <a:pPr/>
              <a:t>19</a:t>
            </a:fld>
            <a:endParaRPr lang="en-US"/>
          </a:p>
        </p:txBody>
      </p:sp>
    </p:spTree>
    <p:extLst>
      <p:ext uri="{BB962C8B-B14F-4D97-AF65-F5344CB8AC3E}">
        <p14:creationId xmlns:p14="http://schemas.microsoft.com/office/powerpoint/2010/main" val="2699737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32D341-00E1-F547-8359-884857C8B542}" type="slidenum">
              <a:rPr lang="en-US" smtClean="0"/>
              <a:pPr/>
              <a:t>37</a:t>
            </a:fld>
            <a:endParaRPr lang="en-US"/>
          </a:p>
        </p:txBody>
      </p:sp>
    </p:spTree>
    <p:extLst>
      <p:ext uri="{BB962C8B-B14F-4D97-AF65-F5344CB8AC3E}">
        <p14:creationId xmlns:p14="http://schemas.microsoft.com/office/powerpoint/2010/main" val="768874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32D341-00E1-F547-8359-884857C8B542}" type="slidenum">
              <a:rPr lang="en-US" smtClean="0"/>
              <a:pPr/>
              <a:t>38</a:t>
            </a:fld>
            <a:endParaRPr lang="en-US"/>
          </a:p>
        </p:txBody>
      </p:sp>
    </p:spTree>
    <p:extLst>
      <p:ext uri="{BB962C8B-B14F-4D97-AF65-F5344CB8AC3E}">
        <p14:creationId xmlns:p14="http://schemas.microsoft.com/office/powerpoint/2010/main" val="3658013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32D341-00E1-F547-8359-884857C8B542}" type="slidenum">
              <a:rPr lang="en-US" smtClean="0"/>
              <a:pPr/>
              <a:t>39</a:t>
            </a:fld>
            <a:endParaRPr lang="en-US"/>
          </a:p>
        </p:txBody>
      </p:sp>
    </p:spTree>
    <p:extLst>
      <p:ext uri="{BB962C8B-B14F-4D97-AF65-F5344CB8AC3E}">
        <p14:creationId xmlns:p14="http://schemas.microsoft.com/office/powerpoint/2010/main" val="1713281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32D341-00E1-F547-8359-884857C8B542}" type="slidenum">
              <a:rPr lang="en-US" smtClean="0"/>
              <a:pPr/>
              <a:t>41</a:t>
            </a:fld>
            <a:endParaRPr lang="en-US"/>
          </a:p>
        </p:txBody>
      </p:sp>
    </p:spTree>
    <p:extLst>
      <p:ext uri="{BB962C8B-B14F-4D97-AF65-F5344CB8AC3E}">
        <p14:creationId xmlns:p14="http://schemas.microsoft.com/office/powerpoint/2010/main" val="5493434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32D341-00E1-F547-8359-884857C8B542}" type="slidenum">
              <a:rPr lang="en-US" smtClean="0"/>
              <a:pPr/>
              <a:t>42</a:t>
            </a:fld>
            <a:endParaRPr lang="en-US"/>
          </a:p>
        </p:txBody>
      </p:sp>
    </p:spTree>
    <p:extLst>
      <p:ext uri="{BB962C8B-B14F-4D97-AF65-F5344CB8AC3E}">
        <p14:creationId xmlns:p14="http://schemas.microsoft.com/office/powerpoint/2010/main" val="1207836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32D341-00E1-F547-8359-884857C8B542}" type="slidenum">
              <a:rPr lang="en-US" smtClean="0"/>
              <a:pPr/>
              <a:t>43</a:t>
            </a:fld>
            <a:endParaRPr lang="en-US"/>
          </a:p>
        </p:txBody>
      </p:sp>
    </p:spTree>
    <p:extLst>
      <p:ext uri="{BB962C8B-B14F-4D97-AF65-F5344CB8AC3E}">
        <p14:creationId xmlns:p14="http://schemas.microsoft.com/office/powerpoint/2010/main" val="2446529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32D341-00E1-F547-8359-884857C8B542}" type="slidenum">
              <a:rPr lang="en-US" smtClean="0"/>
              <a:pPr/>
              <a:t>44</a:t>
            </a:fld>
            <a:endParaRPr lang="en-US"/>
          </a:p>
        </p:txBody>
      </p:sp>
    </p:spTree>
    <p:extLst>
      <p:ext uri="{BB962C8B-B14F-4D97-AF65-F5344CB8AC3E}">
        <p14:creationId xmlns:p14="http://schemas.microsoft.com/office/powerpoint/2010/main" val="17597377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32D341-00E1-F547-8359-884857C8B542}" type="slidenum">
              <a:rPr lang="en-US" smtClean="0"/>
              <a:pPr/>
              <a:t>45</a:t>
            </a:fld>
            <a:endParaRPr lang="en-US"/>
          </a:p>
        </p:txBody>
      </p:sp>
    </p:spTree>
    <p:extLst>
      <p:ext uri="{BB962C8B-B14F-4D97-AF65-F5344CB8AC3E}">
        <p14:creationId xmlns:p14="http://schemas.microsoft.com/office/powerpoint/2010/main" val="1287326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32D341-00E1-F547-8359-884857C8B542}" type="slidenum">
              <a:rPr lang="en-US" smtClean="0"/>
              <a:pPr/>
              <a:t>3</a:t>
            </a:fld>
            <a:endParaRPr lang="en-US"/>
          </a:p>
        </p:txBody>
      </p:sp>
    </p:spTree>
    <p:extLst>
      <p:ext uri="{BB962C8B-B14F-4D97-AF65-F5344CB8AC3E}">
        <p14:creationId xmlns:p14="http://schemas.microsoft.com/office/powerpoint/2010/main" val="11624429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32D341-00E1-F547-8359-884857C8B542}" type="slidenum">
              <a:rPr lang="en-US" smtClean="0"/>
              <a:pPr/>
              <a:t>50</a:t>
            </a:fld>
            <a:endParaRPr lang="en-US"/>
          </a:p>
        </p:txBody>
      </p:sp>
    </p:spTree>
    <p:extLst>
      <p:ext uri="{BB962C8B-B14F-4D97-AF65-F5344CB8AC3E}">
        <p14:creationId xmlns:p14="http://schemas.microsoft.com/office/powerpoint/2010/main" val="2484881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32D341-00E1-F547-8359-884857C8B542}" type="slidenum">
              <a:rPr lang="en-US" smtClean="0"/>
              <a:pPr/>
              <a:t>51</a:t>
            </a:fld>
            <a:endParaRPr lang="en-US"/>
          </a:p>
        </p:txBody>
      </p:sp>
    </p:spTree>
    <p:extLst>
      <p:ext uri="{BB962C8B-B14F-4D97-AF65-F5344CB8AC3E}">
        <p14:creationId xmlns:p14="http://schemas.microsoft.com/office/powerpoint/2010/main" val="2927086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32D341-00E1-F547-8359-884857C8B542}" type="slidenum">
              <a:rPr lang="en-US" smtClean="0"/>
              <a:pPr/>
              <a:t>52</a:t>
            </a:fld>
            <a:endParaRPr lang="en-US"/>
          </a:p>
        </p:txBody>
      </p:sp>
    </p:spTree>
    <p:extLst>
      <p:ext uri="{BB962C8B-B14F-4D97-AF65-F5344CB8AC3E}">
        <p14:creationId xmlns:p14="http://schemas.microsoft.com/office/powerpoint/2010/main" val="2449586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32D341-00E1-F547-8359-884857C8B542}" type="slidenum">
              <a:rPr lang="en-US" smtClean="0"/>
              <a:pPr/>
              <a:t>4</a:t>
            </a:fld>
            <a:endParaRPr lang="en-US"/>
          </a:p>
        </p:txBody>
      </p:sp>
    </p:spTree>
    <p:extLst>
      <p:ext uri="{BB962C8B-B14F-4D97-AF65-F5344CB8AC3E}">
        <p14:creationId xmlns:p14="http://schemas.microsoft.com/office/powerpoint/2010/main" val="455956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32D341-00E1-F547-8359-884857C8B542}" type="slidenum">
              <a:rPr lang="en-US" smtClean="0"/>
              <a:pPr/>
              <a:t>7</a:t>
            </a:fld>
            <a:endParaRPr lang="en-US"/>
          </a:p>
        </p:txBody>
      </p:sp>
    </p:spTree>
    <p:extLst>
      <p:ext uri="{BB962C8B-B14F-4D97-AF65-F5344CB8AC3E}">
        <p14:creationId xmlns:p14="http://schemas.microsoft.com/office/powerpoint/2010/main" val="3486623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32D341-00E1-F547-8359-884857C8B542}" type="slidenum">
              <a:rPr lang="en-US" smtClean="0"/>
              <a:pPr/>
              <a:t>8</a:t>
            </a:fld>
            <a:endParaRPr lang="en-US"/>
          </a:p>
        </p:txBody>
      </p:sp>
    </p:spTree>
    <p:extLst>
      <p:ext uri="{BB962C8B-B14F-4D97-AF65-F5344CB8AC3E}">
        <p14:creationId xmlns:p14="http://schemas.microsoft.com/office/powerpoint/2010/main" val="1249823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32D341-00E1-F547-8359-884857C8B542}" type="slidenum">
              <a:rPr lang="en-US" smtClean="0"/>
              <a:pPr/>
              <a:t>9</a:t>
            </a:fld>
            <a:endParaRPr lang="en-US"/>
          </a:p>
        </p:txBody>
      </p:sp>
    </p:spTree>
    <p:extLst>
      <p:ext uri="{BB962C8B-B14F-4D97-AF65-F5344CB8AC3E}">
        <p14:creationId xmlns:p14="http://schemas.microsoft.com/office/powerpoint/2010/main" val="3330838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32D341-00E1-F547-8359-884857C8B542}" type="slidenum">
              <a:rPr lang="en-US" smtClean="0"/>
              <a:pPr/>
              <a:t>10</a:t>
            </a:fld>
            <a:endParaRPr lang="en-US"/>
          </a:p>
        </p:txBody>
      </p:sp>
    </p:spTree>
    <p:extLst>
      <p:ext uri="{BB962C8B-B14F-4D97-AF65-F5344CB8AC3E}">
        <p14:creationId xmlns:p14="http://schemas.microsoft.com/office/powerpoint/2010/main" val="2729175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32D341-00E1-F547-8359-884857C8B542}" type="slidenum">
              <a:rPr lang="en-US" smtClean="0"/>
              <a:pPr/>
              <a:t>11</a:t>
            </a:fld>
            <a:endParaRPr lang="en-US"/>
          </a:p>
        </p:txBody>
      </p:sp>
    </p:spTree>
    <p:extLst>
      <p:ext uri="{BB962C8B-B14F-4D97-AF65-F5344CB8AC3E}">
        <p14:creationId xmlns:p14="http://schemas.microsoft.com/office/powerpoint/2010/main" val="3361594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32D341-00E1-F547-8359-884857C8B542}" type="slidenum">
              <a:rPr lang="en-US" smtClean="0"/>
              <a:pPr/>
              <a:t>17</a:t>
            </a:fld>
            <a:endParaRPr lang="en-US"/>
          </a:p>
        </p:txBody>
      </p:sp>
    </p:spTree>
    <p:extLst>
      <p:ext uri="{BB962C8B-B14F-4D97-AF65-F5344CB8AC3E}">
        <p14:creationId xmlns:p14="http://schemas.microsoft.com/office/powerpoint/2010/main" val="4475081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0E3BC9A-AE0D-FF47-82EA-A1E5DE1B0ED6}" type="datetimeFigureOut">
              <a:rPr lang="en-US" smtClean="0"/>
              <a:pPr/>
              <a:t>12/2/2015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42A5F-7C04-9E41-A586-FB8100474B9B}" type="slidenum">
              <a:rPr lang="en-US" smtClean="0"/>
              <a:pPr/>
              <a:t>‹#›</a:t>
            </a:fld>
            <a:endParaRPr lang="en-US"/>
          </a:p>
        </p:txBody>
      </p:sp>
      <p:sp>
        <p:nvSpPr>
          <p:cNvPr id="7" name="Rectangle 6"/>
          <p:cNvSpPr/>
          <p:nvPr/>
        </p:nvSpPr>
        <p:spPr>
          <a:xfrm>
            <a:off x="270933" y="457200"/>
            <a:ext cx="8602134" cy="1455965"/>
          </a:xfrm>
          <a:prstGeom prst="rect">
            <a:avLst/>
          </a:prstGeom>
        </p:spPr>
        <p:style>
          <a:lnRef idx="3">
            <a:schemeClr val="lt1"/>
          </a:lnRef>
          <a:fillRef idx="1">
            <a:schemeClr val="accent6"/>
          </a:fillRef>
          <a:effectRef idx="1">
            <a:schemeClr val="accent6"/>
          </a:effectRef>
          <a:fontRef idx="minor">
            <a:schemeClr val="lt1"/>
          </a:fontRef>
        </p:style>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8" name="Group 16"/>
          <p:cNvGrpSpPr/>
          <p:nvPr/>
        </p:nvGrpSpPr>
        <p:grpSpPr>
          <a:xfrm>
            <a:off x="284163" y="1919241"/>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421341" y="444499"/>
            <a:ext cx="7808976" cy="991041"/>
          </a:xfrm>
          <a:noFill/>
        </p:spPr>
        <p:txBody>
          <a:bodyPr vert="horz" lIns="91440" tIns="45720" rIns="91440" bIns="45720" rtlCol="0" anchor="b" anchorCtr="0">
            <a:normAutofit/>
          </a:bodyPr>
          <a:lstStyle>
            <a:lvl1pPr marL="0" algn="l" defTabSz="914400" rtl="0" eaLnBrk="1" latinLnBrk="0" hangingPunct="1">
              <a:lnSpc>
                <a:spcPts val="4600"/>
              </a:lnSpc>
              <a:spcBef>
                <a:spcPct val="0"/>
              </a:spcBef>
              <a:buNone/>
              <a:defRPr sz="4200" kern="1200">
                <a:solidFill>
                  <a:schemeClr val="bg1"/>
                </a:solidFill>
                <a:latin typeface="+mj-lt"/>
                <a:ea typeface="+mj-ea"/>
                <a:cs typeface="+mj-cs"/>
              </a:defRPr>
            </a:lvl1pPr>
          </a:lstStyle>
          <a:p>
            <a:r>
              <a:rPr lang="en-US" smtClean="0"/>
              <a:t>Click to edit Master title style</a:t>
            </a:r>
            <a:endParaRPr dirty="0"/>
          </a:p>
        </p:txBody>
      </p:sp>
      <p:sp>
        <p:nvSpPr>
          <p:cNvPr id="3" name="Subtitle 2"/>
          <p:cNvSpPr>
            <a:spLocks noGrp="1"/>
          </p:cNvSpPr>
          <p:nvPr>
            <p:ph type="subTitle" idx="1"/>
          </p:nvPr>
        </p:nvSpPr>
        <p:spPr>
          <a:xfrm>
            <a:off x="476205" y="1474071"/>
            <a:ext cx="7754112" cy="392829"/>
          </a:xfrm>
        </p:spPr>
        <p:txBody>
          <a:bodyPr vert="horz" lIns="91440" tIns="45720" rIns="91440" bIns="45720" rtlCol="0">
            <a:normAutofit/>
          </a:bodyPr>
          <a:lstStyle>
            <a:lvl1pPr marL="0" indent="0" algn="l" defTabSz="914400" rtl="0" eaLnBrk="1" latinLnBrk="0" hangingPunct="1">
              <a:lnSpc>
                <a:spcPct val="100000"/>
              </a:lnSpc>
              <a:spcBef>
                <a:spcPts val="0"/>
              </a:spcBef>
              <a:buClr>
                <a:schemeClr val="bg1">
                  <a:lumMod val="65000"/>
                </a:schemeClr>
              </a:buClr>
              <a:buSzPct val="90000"/>
              <a:buFont typeface="Wingdings" pitchFamily="2" charset="2"/>
              <a:buNone/>
              <a:defRPr sz="1800" kern="120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Rectangle 12"/>
          <p:cNvSpPr/>
          <p:nvPr/>
        </p:nvSpPr>
        <p:spPr>
          <a:xfrm>
            <a:off x="284163" y="6227064"/>
            <a:ext cx="8574087" cy="173736"/>
          </a:xfrm>
          <a:prstGeom prst="rect">
            <a:avLst/>
          </a:prstGeom>
          <a:solidFill>
            <a:srgbClr val="8D8E8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4" name="Picture 13" descr="CrownWhite.png"/>
          <p:cNvPicPr>
            <a:picLocks noChangeAspect="1"/>
          </p:cNvPicPr>
          <p:nvPr/>
        </p:nvPicPr>
        <p:blipFill>
          <a:blip r:embed="rId2"/>
          <a:stretch>
            <a:fillRect/>
          </a:stretch>
        </p:blipFill>
        <p:spPr>
          <a:xfrm>
            <a:off x="8315527" y="607802"/>
            <a:ext cx="415190" cy="324848"/>
          </a:xfrm>
          <a:prstGeom prst="rect">
            <a:avLst/>
          </a:prstGeom>
        </p:spPr>
      </p:pic>
      <p:sp>
        <p:nvSpPr>
          <p:cNvPr id="15" name="Picture Placeholder 7"/>
          <p:cNvSpPr>
            <a:spLocks noGrp="1"/>
          </p:cNvSpPr>
          <p:nvPr>
            <p:ph type="pic" sz="quarter" idx="13"/>
          </p:nvPr>
        </p:nvSpPr>
        <p:spPr>
          <a:xfrm>
            <a:off x="1171122" y="2364029"/>
            <a:ext cx="2803688" cy="1399878"/>
          </a:xfrm>
        </p:spPr>
        <p:txBody>
          <a:bodyPr>
            <a:normAutofit/>
          </a:bodyPr>
          <a:lstStyle>
            <a:lvl1pPr>
              <a:buNone/>
              <a:defRPr sz="1600"/>
            </a:lvl1pPr>
          </a:lstStyle>
          <a:p>
            <a:r>
              <a:rPr lang="en-US" smtClean="0"/>
              <a:t>Click icon to add picture</a:t>
            </a:r>
            <a:endParaRPr dirty="0"/>
          </a:p>
        </p:txBody>
      </p:sp>
      <p:sp>
        <p:nvSpPr>
          <p:cNvPr id="16" name="Picture Placeholder 7"/>
          <p:cNvSpPr>
            <a:spLocks noGrp="1"/>
          </p:cNvSpPr>
          <p:nvPr>
            <p:ph type="pic" sz="quarter" idx="14"/>
          </p:nvPr>
        </p:nvSpPr>
        <p:spPr>
          <a:xfrm>
            <a:off x="5645134" y="3773177"/>
            <a:ext cx="3151905" cy="2237611"/>
          </a:xfrm>
        </p:spPr>
        <p:txBody>
          <a:bodyPr>
            <a:normAutofit/>
          </a:bodyPr>
          <a:lstStyle>
            <a:lvl1pPr>
              <a:buNone/>
              <a:defRPr sz="1600"/>
            </a:lvl1pPr>
          </a:lstStyle>
          <a:p>
            <a:r>
              <a:rPr lang="en-US" smtClean="0"/>
              <a:t>Click icon to add picture</a:t>
            </a:r>
            <a:endParaRPr dirty="0"/>
          </a:p>
        </p:txBody>
      </p:sp>
      <p:sp>
        <p:nvSpPr>
          <p:cNvPr id="17" name="Picture Placeholder 7"/>
          <p:cNvSpPr>
            <a:spLocks noGrp="1"/>
          </p:cNvSpPr>
          <p:nvPr>
            <p:ph type="pic" sz="quarter" idx="15"/>
          </p:nvPr>
        </p:nvSpPr>
        <p:spPr>
          <a:xfrm>
            <a:off x="3216930" y="3773177"/>
            <a:ext cx="1785730" cy="880713"/>
          </a:xfrm>
        </p:spPr>
        <p:txBody>
          <a:bodyPr>
            <a:normAutofit/>
          </a:bodyPr>
          <a:lstStyle>
            <a:lvl1pPr>
              <a:buNone/>
              <a:defRPr sz="1200"/>
            </a:lvl1pPr>
          </a:lstStyle>
          <a:p>
            <a:r>
              <a:rPr lang="en-US" smtClean="0"/>
              <a:t>Click icon to add picture</a:t>
            </a:r>
            <a:endParaRPr dirty="0"/>
          </a:p>
        </p:txBody>
      </p:sp>
      <p:sp>
        <p:nvSpPr>
          <p:cNvPr id="18" name="Picture Placeholder 7"/>
          <p:cNvSpPr>
            <a:spLocks noGrp="1"/>
          </p:cNvSpPr>
          <p:nvPr>
            <p:ph type="pic" sz="quarter" idx="16"/>
          </p:nvPr>
        </p:nvSpPr>
        <p:spPr>
          <a:xfrm>
            <a:off x="4627962" y="2586528"/>
            <a:ext cx="3615000" cy="1177379"/>
          </a:xfrm>
        </p:spPr>
        <p:txBody>
          <a:bodyPr>
            <a:normAutofit/>
          </a:bodyPr>
          <a:lstStyle>
            <a:lvl1pPr>
              <a:buNone/>
              <a:defRPr sz="1200"/>
            </a:lvl1pPr>
          </a:lstStyle>
          <a:p>
            <a:r>
              <a:rPr lang="en-US" smtClean="0"/>
              <a:t>Click icon to add picture</a:t>
            </a:r>
            <a:endParaRPr dirty="0"/>
          </a:p>
        </p:txBody>
      </p:sp>
      <p:pic>
        <p:nvPicPr>
          <p:cNvPr id="19" name="Picture 18" descr="ODU_sig+tag_fullcolor-01.png"/>
          <p:cNvPicPr>
            <a:picLocks noChangeAspect="1"/>
          </p:cNvPicPr>
          <p:nvPr/>
        </p:nvPicPr>
        <p:blipFill>
          <a:blip r:embed="rId3"/>
          <a:srcRect l="12696" t="11449" r="13093" b="24205"/>
          <a:stretch>
            <a:fillRect/>
          </a:stretch>
        </p:blipFill>
        <p:spPr>
          <a:xfrm>
            <a:off x="284163" y="4449536"/>
            <a:ext cx="2572284" cy="156125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03412"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778188"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70E3BC9A-AE0D-FF47-82EA-A1E5DE1B0ED6}" type="datetimeFigureOut">
              <a:rPr lang="en-US" smtClean="0"/>
              <a:pPr/>
              <a:t>12/2/2015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242A5F-7C04-9E41-A586-FB8100474B9B}" type="slidenum">
              <a:rPr lang="en-US" smtClean="0"/>
              <a:pPr/>
              <a:t>‹#›</a:t>
            </a:fld>
            <a:endParaRPr lang="en-US"/>
          </a:p>
        </p:txBody>
      </p:sp>
      <p:sp>
        <p:nvSpPr>
          <p:cNvPr id="14" name="Rectangle 13"/>
          <p:cNvSpPr/>
          <p:nvPr userDrawn="1"/>
        </p:nvSpPr>
        <p:spPr>
          <a:xfrm>
            <a:off x="284163" y="455773"/>
            <a:ext cx="8574087" cy="1133949"/>
          </a:xfrm>
          <a:prstGeom prst="rect">
            <a:avLst/>
          </a:prstGeom>
          <a:solidFill>
            <a:srgbClr val="8D8E8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5" name="Group 14"/>
          <p:cNvGrpSpPr/>
          <p:nvPr userDrawn="1"/>
        </p:nvGrpSpPr>
        <p:grpSpPr>
          <a:xfrm>
            <a:off x="284163" y="1577847"/>
            <a:ext cx="8576373" cy="137411"/>
            <a:chOff x="284163" y="1577847"/>
            <a:chExt cx="8576373" cy="137411"/>
          </a:xfrm>
        </p:grpSpPr>
        <p:sp>
          <p:nvSpPr>
            <p:cNvPr id="16" name="Rectangle 15"/>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 name="Rectangle 16"/>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Rectangle 17"/>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9" name="Title 1"/>
          <p:cNvSpPr>
            <a:spLocks noGrp="1"/>
          </p:cNvSpPr>
          <p:nvPr>
            <p:ph type="title"/>
          </p:nvPr>
        </p:nvSpPr>
        <p:spPr>
          <a:xfrm>
            <a:off x="270933" y="630382"/>
            <a:ext cx="8597900" cy="967840"/>
          </a:xfrm>
        </p:spPr>
        <p:style>
          <a:lnRef idx="3">
            <a:schemeClr val="lt1"/>
          </a:lnRef>
          <a:fillRef idx="1">
            <a:schemeClr val="accent6"/>
          </a:fillRef>
          <a:effectRef idx="1">
            <a:schemeClr val="accent6"/>
          </a:effectRef>
          <a:fontRef idx="none"/>
        </p:style>
        <p:txBody>
          <a:bodyPr rIns="182880"/>
          <a:lstStyle/>
          <a:p>
            <a:r>
              <a:rPr lang="en-US" smtClean="0"/>
              <a:t>Click to edit Master title style</a:t>
            </a:r>
            <a:endParaRPr dirty="0"/>
          </a:p>
        </p:txBody>
      </p:sp>
      <p:pic>
        <p:nvPicPr>
          <p:cNvPr id="20" name="Picture 19" descr="CrownWhite.png"/>
          <p:cNvPicPr>
            <a:picLocks noChangeAspect="1"/>
          </p:cNvPicPr>
          <p:nvPr userDrawn="1"/>
        </p:nvPicPr>
        <p:blipFill>
          <a:blip r:embed="rId2"/>
          <a:stretch>
            <a:fillRect/>
          </a:stretch>
        </p:blipFill>
        <p:spPr>
          <a:xfrm>
            <a:off x="459672" y="823798"/>
            <a:ext cx="415190" cy="324848"/>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3412" y="1802874"/>
            <a:ext cx="3931920" cy="833250"/>
          </a:xfrm>
        </p:spPr>
        <p:txBody>
          <a:bodyPr anchor="b">
            <a:noAutofit/>
          </a:bodyPr>
          <a:lstStyle>
            <a:lvl1pPr marL="0" indent="0" algn="ctr">
              <a:lnSpc>
                <a:spcPct val="100000"/>
              </a:lnSpc>
              <a:spcBef>
                <a:spcPts val="600"/>
              </a:spcBef>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03412" y="2658536"/>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79495" y="1802874"/>
            <a:ext cx="3931920" cy="833250"/>
          </a:xfrm>
        </p:spPr>
        <p:txBody>
          <a:bodyPr anchor="b">
            <a:noAutofit/>
          </a:bodyPr>
          <a:lstStyle>
            <a:lvl1pPr marL="0" indent="0" algn="ctr">
              <a:lnSpc>
                <a:spcPct val="100000"/>
              </a:lnSpc>
              <a:spcBef>
                <a:spcPts val="600"/>
              </a:spcBef>
              <a:buNone/>
              <a:defRPr sz="26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79495" y="2658536"/>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70E3BC9A-AE0D-FF47-82EA-A1E5DE1B0ED6}" type="datetimeFigureOut">
              <a:rPr lang="en-US" smtClean="0"/>
              <a:pPr/>
              <a:t>12/2/2015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242A5F-7C04-9E41-A586-FB8100474B9B}" type="slidenum">
              <a:rPr lang="en-US" smtClean="0"/>
              <a:pPr/>
              <a:t>‹#›</a:t>
            </a:fld>
            <a:endParaRPr lang="en-US"/>
          </a:p>
        </p:txBody>
      </p:sp>
      <p:sp>
        <p:nvSpPr>
          <p:cNvPr id="16" name="Rectangle 15"/>
          <p:cNvSpPr/>
          <p:nvPr userDrawn="1"/>
        </p:nvSpPr>
        <p:spPr>
          <a:xfrm>
            <a:off x="284163" y="455773"/>
            <a:ext cx="8574087" cy="1133949"/>
          </a:xfrm>
          <a:prstGeom prst="rect">
            <a:avLst/>
          </a:prstGeom>
          <a:solidFill>
            <a:srgbClr val="8D8E8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7" name="Group 16"/>
          <p:cNvGrpSpPr/>
          <p:nvPr userDrawn="1"/>
        </p:nvGrpSpPr>
        <p:grpSpPr>
          <a:xfrm>
            <a:off x="284163" y="1577847"/>
            <a:ext cx="8576373" cy="137411"/>
            <a:chOff x="284163" y="1577847"/>
            <a:chExt cx="8576373" cy="137411"/>
          </a:xfrm>
        </p:grpSpPr>
        <p:sp>
          <p:nvSpPr>
            <p:cNvPr id="18" name="Rectangle 17"/>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0" name="Rectangle 19"/>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1" name="Title 1"/>
          <p:cNvSpPr>
            <a:spLocks noGrp="1"/>
          </p:cNvSpPr>
          <p:nvPr>
            <p:ph type="title"/>
          </p:nvPr>
        </p:nvSpPr>
        <p:spPr>
          <a:xfrm>
            <a:off x="270933" y="630382"/>
            <a:ext cx="8597900" cy="967840"/>
          </a:xfrm>
        </p:spPr>
        <p:style>
          <a:lnRef idx="3">
            <a:schemeClr val="lt1"/>
          </a:lnRef>
          <a:fillRef idx="1">
            <a:schemeClr val="accent6"/>
          </a:fillRef>
          <a:effectRef idx="1">
            <a:schemeClr val="accent6"/>
          </a:effectRef>
          <a:fontRef idx="none"/>
        </p:style>
        <p:txBody>
          <a:bodyPr rIns="182880"/>
          <a:lstStyle/>
          <a:p>
            <a:r>
              <a:rPr lang="en-US" smtClean="0"/>
              <a:t>Click to edit Master title style</a:t>
            </a:r>
            <a:endParaRPr dirty="0"/>
          </a:p>
        </p:txBody>
      </p:sp>
      <p:pic>
        <p:nvPicPr>
          <p:cNvPr id="22" name="Picture 21" descr="CrownWhite.png"/>
          <p:cNvPicPr>
            <a:picLocks noChangeAspect="1"/>
          </p:cNvPicPr>
          <p:nvPr userDrawn="1"/>
        </p:nvPicPr>
        <p:blipFill>
          <a:blip r:embed="rId2"/>
          <a:stretch>
            <a:fillRect/>
          </a:stretch>
        </p:blipFill>
        <p:spPr>
          <a:xfrm>
            <a:off x="459672" y="823798"/>
            <a:ext cx="415190" cy="324848"/>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70E3BC9A-AE0D-FF47-82EA-A1E5DE1B0ED6}" type="datetimeFigureOut">
              <a:rPr lang="en-US" smtClean="0"/>
              <a:pPr/>
              <a:t>12/2/2015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242A5F-7C04-9E41-A586-FB8100474B9B}" type="slidenum">
              <a:rPr lang="en-US" smtClean="0"/>
              <a:pPr/>
              <a:t>‹#›</a:t>
            </a:fld>
            <a:endParaRPr lang="en-US"/>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7" name="Rectangle 16"/>
          <p:cNvSpPr/>
          <p:nvPr userDrawn="1"/>
        </p:nvSpPr>
        <p:spPr>
          <a:xfrm>
            <a:off x="284163" y="455773"/>
            <a:ext cx="8574087" cy="1133949"/>
          </a:xfrm>
          <a:prstGeom prst="rect">
            <a:avLst/>
          </a:prstGeom>
          <a:solidFill>
            <a:srgbClr val="8D8E8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8" name="Group 17"/>
          <p:cNvGrpSpPr/>
          <p:nvPr userDrawn="1"/>
        </p:nvGrpSpPr>
        <p:grpSpPr>
          <a:xfrm>
            <a:off x="284163" y="1577847"/>
            <a:ext cx="8576373" cy="137411"/>
            <a:chOff x="284163" y="1577847"/>
            <a:chExt cx="8576373" cy="137411"/>
          </a:xfrm>
        </p:grpSpPr>
        <p:sp>
          <p:nvSpPr>
            <p:cNvPr id="19" name="Rectangle 1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0" name="Rectangle 1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1" name="Rectangle 2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2" name="Title 1"/>
          <p:cNvSpPr>
            <a:spLocks noGrp="1"/>
          </p:cNvSpPr>
          <p:nvPr>
            <p:ph type="title"/>
          </p:nvPr>
        </p:nvSpPr>
        <p:spPr>
          <a:xfrm>
            <a:off x="270933" y="630382"/>
            <a:ext cx="8597900" cy="967840"/>
          </a:xfrm>
        </p:spPr>
        <p:style>
          <a:lnRef idx="3">
            <a:schemeClr val="lt1"/>
          </a:lnRef>
          <a:fillRef idx="1">
            <a:schemeClr val="accent6"/>
          </a:fillRef>
          <a:effectRef idx="1">
            <a:schemeClr val="accent6"/>
          </a:effectRef>
          <a:fontRef idx="none"/>
        </p:style>
        <p:txBody>
          <a:bodyPr rIns="182880"/>
          <a:lstStyle/>
          <a:p>
            <a:r>
              <a:rPr lang="en-US" smtClean="0"/>
              <a:t>Click to edit Master title style</a:t>
            </a:r>
            <a:endParaRPr dirty="0"/>
          </a:p>
        </p:txBody>
      </p:sp>
      <p:pic>
        <p:nvPicPr>
          <p:cNvPr id="23" name="Picture 22" descr="CrownWhite.png"/>
          <p:cNvPicPr>
            <a:picLocks noChangeAspect="1"/>
          </p:cNvPicPr>
          <p:nvPr userDrawn="1"/>
        </p:nvPicPr>
        <p:blipFill>
          <a:blip r:embed="rId2"/>
          <a:stretch>
            <a:fillRect/>
          </a:stretch>
        </p:blipFill>
        <p:spPr>
          <a:xfrm>
            <a:off x="459672" y="823798"/>
            <a:ext cx="415190" cy="324848"/>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794936" y="6437032"/>
            <a:ext cx="1472764" cy="365125"/>
          </a:xfrm>
        </p:spPr>
        <p:txBody>
          <a:bodyPr/>
          <a:lstStyle/>
          <a:p>
            <a:fld id="{70E3BC9A-AE0D-FF47-82EA-A1E5DE1B0ED6}" type="datetimeFigureOut">
              <a:rPr lang="en-US" smtClean="0"/>
              <a:pPr/>
              <a:t>12/2/2015</a:t>
            </a:fld>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242A5F-7C04-9E41-A586-FB8100474B9B}" type="slidenum">
              <a:rPr lang="en-US" smtClean="0"/>
              <a:pPr/>
              <a:t>‹#›</a:t>
            </a:fld>
            <a:endParaRPr lang="en-US"/>
          </a:p>
        </p:txBody>
      </p:sp>
      <p:grpSp>
        <p:nvGrpSpPr>
          <p:cNvPr id="5" name="Group 4"/>
          <p:cNvGrpSpPr/>
          <p:nvPr/>
        </p:nvGrpSpPr>
        <p:grpSpPr>
          <a:xfrm>
            <a:off x="284163" y="452718"/>
            <a:ext cx="8576373" cy="137411"/>
            <a:chOff x="284163" y="1577847"/>
            <a:chExt cx="8576373" cy="137411"/>
          </a:xfrm>
        </p:grpSpPr>
        <p:sp>
          <p:nvSpPr>
            <p:cNvPr id="6" name="Rectangle 5"/>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7" name="Rectangle 6"/>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pic>
        <p:nvPicPr>
          <p:cNvPr id="9" name="Picture 8" descr="Crown.png"/>
          <p:cNvPicPr>
            <a:picLocks noChangeAspect="1"/>
          </p:cNvPicPr>
          <p:nvPr userDrawn="1"/>
        </p:nvPicPr>
        <p:blipFill>
          <a:blip r:embed="rId2"/>
          <a:stretch>
            <a:fillRect/>
          </a:stretch>
        </p:blipFill>
        <p:spPr>
          <a:xfrm>
            <a:off x="8344905" y="6282935"/>
            <a:ext cx="519695" cy="406613"/>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8941" y="1298762"/>
            <a:ext cx="4069080" cy="1162050"/>
          </a:xfrm>
          <a:noFill/>
        </p:spPr>
        <p:txBody>
          <a:bodyPr anchor="b">
            <a:noAutofit/>
          </a:bodyPr>
          <a:lstStyle>
            <a:lvl1pPr algn="l">
              <a:defRPr sz="3200" b="1">
                <a:solidFill>
                  <a:schemeClr val="accent2"/>
                </a:solidFill>
              </a:defRPr>
            </a:lvl1pPr>
          </a:lstStyle>
          <a:p>
            <a:r>
              <a:rPr lang="en-US" smtClean="0"/>
              <a:t>Click to edit Master title style</a:t>
            </a:r>
            <a:endParaRPr dirty="0"/>
          </a:p>
        </p:txBody>
      </p:sp>
      <p:sp>
        <p:nvSpPr>
          <p:cNvPr id="3" name="Content Placeholder 2"/>
          <p:cNvSpPr>
            <a:spLocks noGrp="1"/>
          </p:cNvSpPr>
          <p:nvPr>
            <p:ph idx="1"/>
          </p:nvPr>
        </p:nvSpPr>
        <p:spPr>
          <a:xfrm>
            <a:off x="4783567" y="914400"/>
            <a:ext cx="4069080" cy="5211763"/>
          </a:xfrm>
        </p:spPr>
        <p:txBody>
          <a:bodyPr>
            <a:normAutofit/>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268941" y="2456329"/>
            <a:ext cx="4069080" cy="3182472"/>
          </a:xfrm>
        </p:spPr>
        <p:txBody>
          <a:bodyPr>
            <a:normAutofit/>
          </a:bodyPr>
          <a:lstStyle>
            <a:lvl1pPr marL="0" indent="0" algn="l">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E3BC9A-AE0D-FF47-82EA-A1E5DE1B0ED6}" type="datetimeFigureOut">
              <a:rPr lang="en-US" smtClean="0"/>
              <a:pPr/>
              <a:t>12/2/2015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F02B71-8991-4516-A01E-F1A9ACD28BDC}" type="slidenum">
              <a:rPr/>
              <a:pPr/>
              <a:t>‹#›</a:t>
            </a:fld>
            <a:endParaRPr/>
          </a:p>
        </p:txBody>
      </p:sp>
      <p:grpSp>
        <p:nvGrpSpPr>
          <p:cNvPr id="8" name="Group 7"/>
          <p:cNvGrpSpPr/>
          <p:nvPr/>
        </p:nvGrpSpPr>
        <p:grpSpPr>
          <a:xfrm>
            <a:off x="284163" y="452718"/>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pic>
        <p:nvPicPr>
          <p:cNvPr id="12" name="Picture 11" descr="Crown.png"/>
          <p:cNvPicPr>
            <a:picLocks noChangeAspect="1"/>
          </p:cNvPicPr>
          <p:nvPr userDrawn="1"/>
        </p:nvPicPr>
        <p:blipFill>
          <a:blip r:embed="rId2"/>
          <a:stretch>
            <a:fillRect/>
          </a:stretch>
        </p:blipFill>
        <p:spPr>
          <a:xfrm>
            <a:off x="293105" y="936235"/>
            <a:ext cx="519695" cy="406613"/>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488268" y="914400"/>
            <a:ext cx="5364380" cy="5211763"/>
          </a:xfrm>
        </p:spPr>
        <p:txBody>
          <a:bodyPr>
            <a:normAutofit/>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242A5F-7C04-9E41-A586-FB8100474B9B}" type="slidenum">
              <a:rPr lang="en-US" smtClean="0"/>
              <a:pPr/>
              <a:t>‹#›</a:t>
            </a:fld>
            <a:endParaRPr lang="en-US"/>
          </a:p>
        </p:txBody>
      </p:sp>
      <p:sp>
        <p:nvSpPr>
          <p:cNvPr id="12" name="Rectangle 11"/>
          <p:cNvSpPr/>
          <p:nvPr/>
        </p:nvSpPr>
        <p:spPr>
          <a:xfrm>
            <a:off x="275167" y="4267200"/>
            <a:ext cx="2899833" cy="2120153"/>
          </a:xfrm>
          <a:prstGeom prst="rect">
            <a:avLst/>
          </a:prstGeom>
        </p:spPr>
        <p:style>
          <a:lnRef idx="3">
            <a:schemeClr val="lt1"/>
          </a:lnRef>
          <a:fillRef idx="1">
            <a:schemeClr val="accent6"/>
          </a:fillRef>
          <a:effectRef idx="1">
            <a:schemeClr val="accent6"/>
          </a:effectRef>
          <a:fontRef idx="minor">
            <a:schemeClr val="lt1"/>
          </a:fontRef>
        </p:style>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4" name="Text Placeholder 3"/>
          <p:cNvSpPr>
            <a:spLocks noGrp="1"/>
          </p:cNvSpPr>
          <p:nvPr>
            <p:ph type="body" sz="half" idx="2"/>
          </p:nvPr>
        </p:nvSpPr>
        <p:spPr>
          <a:xfrm>
            <a:off x="419101" y="5199132"/>
            <a:ext cx="2472017" cy="1015401"/>
          </a:xfrm>
        </p:spPr>
        <p:txBody>
          <a:bodyPr>
            <a:normAutofit/>
          </a:bodyPr>
          <a:lstStyle>
            <a:lvl1pPr marL="0" indent="0" algn="l">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410764" y="4461928"/>
            <a:ext cx="2475395" cy="737204"/>
          </a:xfrm>
          <a:noFill/>
        </p:spPr>
        <p:txBody>
          <a:bodyPr anchor="b">
            <a:normAutofit/>
          </a:bodyPr>
          <a:lstStyle>
            <a:lvl1pPr algn="l">
              <a:defRPr sz="2000" b="1">
                <a:solidFill>
                  <a:schemeClr val="bg1"/>
                </a:solidFill>
              </a:defRPr>
            </a:lvl1pPr>
          </a:lstStyle>
          <a:p>
            <a:r>
              <a:rPr lang="en-US" smtClean="0"/>
              <a:t>Click to edit Master title style</a:t>
            </a:r>
            <a:endParaRPr dirty="0"/>
          </a:p>
        </p:txBody>
      </p:sp>
      <p:sp>
        <p:nvSpPr>
          <p:cNvPr id="14" name="Picture Placeholder 13"/>
          <p:cNvSpPr>
            <a:spLocks noGrp="1"/>
          </p:cNvSpPr>
          <p:nvPr>
            <p:ph type="pic" sz="quarter" idx="13"/>
          </p:nvPr>
        </p:nvSpPr>
        <p:spPr>
          <a:xfrm>
            <a:off x="287867" y="594359"/>
            <a:ext cx="2870199" cy="3685541"/>
          </a:xfrm>
        </p:spPr>
        <p:txBody>
          <a:bodyPr/>
          <a:lstStyle>
            <a:lvl1pPr>
              <a:buNone/>
              <a:defRPr/>
            </a:lvl1pPr>
          </a:lstStyle>
          <a:p>
            <a:r>
              <a:rPr lang="en-US" smtClean="0"/>
              <a:t>Click icon to add picture</a:t>
            </a:r>
            <a:endParaRPr/>
          </a:p>
        </p:txBody>
      </p:sp>
      <p:grpSp>
        <p:nvGrpSpPr>
          <p:cNvPr id="8" name="Group 14"/>
          <p:cNvGrpSpPr/>
          <p:nvPr/>
        </p:nvGrpSpPr>
        <p:grpSpPr>
          <a:xfrm>
            <a:off x="284163" y="461682"/>
            <a:ext cx="8576373" cy="137411"/>
            <a:chOff x="284163" y="1759424"/>
            <a:chExt cx="8576373" cy="137411"/>
          </a:xfrm>
        </p:grpSpPr>
        <p:sp>
          <p:nvSpPr>
            <p:cNvPr id="16" name="Rectangle 15"/>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 name="Rectangle 16"/>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Rectangle 17"/>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9" name="Date Placeholder 1"/>
          <p:cNvSpPr>
            <a:spLocks noGrp="1"/>
          </p:cNvSpPr>
          <p:nvPr>
            <p:ph type="dt" sz="half" idx="10"/>
          </p:nvPr>
        </p:nvSpPr>
        <p:spPr>
          <a:xfrm>
            <a:off x="6794936" y="6437032"/>
            <a:ext cx="1472764" cy="365125"/>
          </a:xfrm>
        </p:spPr>
        <p:txBody>
          <a:bodyPr/>
          <a:lstStyle/>
          <a:p>
            <a:fld id="{70E3BC9A-AE0D-FF47-82EA-A1E5DE1B0ED6}" type="datetimeFigureOut">
              <a:rPr lang="en-US" smtClean="0"/>
              <a:pPr/>
              <a:t>12/2/2015</a:t>
            </a:fld>
            <a:endParaRPr lang="en-US" dirty="0"/>
          </a:p>
        </p:txBody>
      </p:sp>
      <p:pic>
        <p:nvPicPr>
          <p:cNvPr id="20" name="Picture 19" descr="Crown.png"/>
          <p:cNvPicPr>
            <a:picLocks noChangeAspect="1"/>
          </p:cNvPicPr>
          <p:nvPr userDrawn="1"/>
        </p:nvPicPr>
        <p:blipFill>
          <a:blip r:embed="rId2"/>
          <a:stretch>
            <a:fillRect/>
          </a:stretch>
        </p:blipFill>
        <p:spPr>
          <a:xfrm>
            <a:off x="8344905" y="6282935"/>
            <a:ext cx="519695" cy="406613"/>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284163" y="2133600"/>
            <a:ext cx="8574087" cy="4013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70E3BC9A-AE0D-FF47-82EA-A1E5DE1B0ED6}" type="datetimeFigureOut">
              <a:rPr lang="en-US" smtClean="0"/>
              <a:pPr/>
              <a:t>12/2/2015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42A5F-7C04-9E41-A586-FB8100474B9B}" type="slidenum">
              <a:rPr lang="en-US" smtClean="0"/>
              <a:pPr/>
              <a:t>‹#›</a:t>
            </a:fld>
            <a:endParaRPr lang="en-US"/>
          </a:p>
        </p:txBody>
      </p:sp>
      <p:sp>
        <p:nvSpPr>
          <p:cNvPr id="13" name="Rectangle 12"/>
          <p:cNvSpPr/>
          <p:nvPr userDrawn="1"/>
        </p:nvSpPr>
        <p:spPr>
          <a:xfrm>
            <a:off x="284163" y="455773"/>
            <a:ext cx="8574087" cy="1133949"/>
          </a:xfrm>
          <a:prstGeom prst="rect">
            <a:avLst/>
          </a:prstGeom>
          <a:solidFill>
            <a:srgbClr val="8D8E8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4" name="Group 13"/>
          <p:cNvGrpSpPr/>
          <p:nvPr userDrawn="1"/>
        </p:nvGrpSpPr>
        <p:grpSpPr>
          <a:xfrm>
            <a:off x="284163" y="1577847"/>
            <a:ext cx="8576373" cy="137411"/>
            <a:chOff x="284163" y="1577847"/>
            <a:chExt cx="8576373" cy="137411"/>
          </a:xfrm>
        </p:grpSpPr>
        <p:sp>
          <p:nvSpPr>
            <p:cNvPr id="15" name="Rectangle 14"/>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 name="Rectangle 16"/>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8" name="Title 1"/>
          <p:cNvSpPr>
            <a:spLocks noGrp="1"/>
          </p:cNvSpPr>
          <p:nvPr>
            <p:ph type="title"/>
          </p:nvPr>
        </p:nvSpPr>
        <p:spPr>
          <a:xfrm>
            <a:off x="270933" y="630382"/>
            <a:ext cx="8597900" cy="967840"/>
          </a:xfrm>
        </p:spPr>
        <p:style>
          <a:lnRef idx="3">
            <a:schemeClr val="lt1"/>
          </a:lnRef>
          <a:fillRef idx="1">
            <a:schemeClr val="accent6"/>
          </a:fillRef>
          <a:effectRef idx="1">
            <a:schemeClr val="accent6"/>
          </a:effectRef>
          <a:fontRef idx="none"/>
        </p:style>
        <p:txBody>
          <a:bodyPr rIns="182880"/>
          <a:lstStyle/>
          <a:p>
            <a:r>
              <a:rPr lang="en-US" smtClean="0"/>
              <a:t>Click to edit Master title style</a:t>
            </a:r>
            <a:endParaRPr dirty="0"/>
          </a:p>
        </p:txBody>
      </p:sp>
      <p:pic>
        <p:nvPicPr>
          <p:cNvPr id="19" name="Picture 18" descr="CrownWhite.png"/>
          <p:cNvPicPr>
            <a:picLocks noChangeAspect="1"/>
          </p:cNvPicPr>
          <p:nvPr userDrawn="1"/>
        </p:nvPicPr>
        <p:blipFill>
          <a:blip r:embed="rId2"/>
          <a:stretch>
            <a:fillRect/>
          </a:stretch>
        </p:blipFill>
        <p:spPr>
          <a:xfrm>
            <a:off x="459672" y="823798"/>
            <a:ext cx="415190" cy="324848"/>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rot="5400000">
            <a:off x="5313882" y="2857535"/>
            <a:ext cx="5934615" cy="1133949"/>
          </a:xfrm>
          <a:prstGeom prst="rect">
            <a:avLst/>
          </a:prstGeom>
          <a:solidFill>
            <a:srgbClr val="8D8E8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695124" y="444500"/>
            <a:ext cx="969264" cy="5949950"/>
          </a:xfrm>
        </p:spPr>
        <p:style>
          <a:lnRef idx="3">
            <a:schemeClr val="lt1"/>
          </a:lnRef>
          <a:fillRef idx="1">
            <a:schemeClr val="accent6"/>
          </a:fillRef>
          <a:effectRef idx="1">
            <a:schemeClr val="accent6"/>
          </a:effectRef>
          <a:fontRef idx="none"/>
        </p:style>
        <p:txBody>
          <a:bodyPr vert="eaVert" lIns="182880" tIns="502920" bIns="91440">
            <a:noAutofit/>
          </a:bodyPr>
          <a:lstStyle>
            <a:lvl1pPr algn="l">
              <a:defRPr sz="3000"/>
            </a:lvl1pPr>
          </a:lstStyle>
          <a:p>
            <a:r>
              <a:rPr lang="en-US" smtClean="0"/>
              <a:t>Click to edit Master title style</a:t>
            </a:r>
            <a:endParaRPr dirty="0"/>
          </a:p>
        </p:txBody>
      </p:sp>
      <p:sp>
        <p:nvSpPr>
          <p:cNvPr id="3" name="Vertical Text Placeholder 2"/>
          <p:cNvSpPr>
            <a:spLocks noGrp="1"/>
          </p:cNvSpPr>
          <p:nvPr>
            <p:ph type="body" orient="vert" idx="1"/>
          </p:nvPr>
        </p:nvSpPr>
        <p:spPr>
          <a:xfrm>
            <a:off x="284163" y="457200"/>
            <a:ext cx="6497637" cy="5937250"/>
          </a:xfrm>
        </p:spPr>
        <p:txBody>
          <a:bodyPr vert="eaVert"/>
          <a:lstStyle>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70E3BC9A-AE0D-FF47-82EA-A1E5DE1B0ED6}" type="datetimeFigureOut">
              <a:rPr lang="en-US" smtClean="0"/>
              <a:pPr/>
              <a:t>12/2/2015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42A5F-7C04-9E41-A586-FB8100474B9B}" type="slidenum">
              <a:rPr lang="en-US" smtClean="0"/>
              <a:pPr/>
              <a:t>‹#›</a:t>
            </a:fld>
            <a:endParaRPr lang="en-US"/>
          </a:p>
        </p:txBody>
      </p:sp>
      <p:grpSp>
        <p:nvGrpSpPr>
          <p:cNvPr id="8" name="Group 7"/>
          <p:cNvGrpSpPr/>
          <p:nvPr/>
        </p:nvGrpSpPr>
        <p:grpSpPr>
          <a:xfrm rot="5400000">
            <a:off x="4650258" y="3355723"/>
            <a:ext cx="5934456"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pic>
        <p:nvPicPr>
          <p:cNvPr id="12" name="Picture 11" descr="CrownWhite.png"/>
          <p:cNvPicPr>
            <a:picLocks noChangeAspect="1"/>
          </p:cNvPicPr>
          <p:nvPr/>
        </p:nvPicPr>
        <p:blipFill>
          <a:blip r:embed="rId2"/>
          <a:stretch>
            <a:fillRect/>
          </a:stretch>
        </p:blipFill>
        <p:spPr>
          <a:xfrm>
            <a:off x="7972911" y="563391"/>
            <a:ext cx="356755" cy="27912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0E3BC9A-AE0D-FF47-82EA-A1E5DE1B0ED6}" type="datetimeFigureOut">
              <a:rPr lang="en-US" smtClean="0"/>
              <a:pPr/>
              <a:t>12/2/2015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42A5F-7C04-9E41-A586-FB8100474B9B}" type="slidenum">
              <a:rPr lang="en-US" smtClean="0"/>
              <a:pPr/>
              <a:t>‹#›</a:t>
            </a:fld>
            <a:endParaRPr lang="en-US"/>
          </a:p>
        </p:txBody>
      </p:sp>
      <p:sp>
        <p:nvSpPr>
          <p:cNvPr id="7" name="Rectangle 6"/>
          <p:cNvSpPr/>
          <p:nvPr/>
        </p:nvSpPr>
        <p:spPr>
          <a:xfrm>
            <a:off x="270932" y="444728"/>
            <a:ext cx="8602135" cy="1468437"/>
          </a:xfrm>
          <a:prstGeom prst="rect">
            <a:avLst/>
          </a:prstGeom>
        </p:spPr>
        <p:style>
          <a:lnRef idx="3">
            <a:schemeClr val="lt1"/>
          </a:lnRef>
          <a:fillRef idx="1">
            <a:schemeClr val="accent6"/>
          </a:fillRef>
          <a:effectRef idx="1">
            <a:schemeClr val="accent6"/>
          </a:effectRef>
          <a:fontRef idx="minor">
            <a:schemeClr val="lt1"/>
          </a:fontRef>
        </p:style>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8" name="Group 16"/>
          <p:cNvGrpSpPr/>
          <p:nvPr/>
        </p:nvGrpSpPr>
        <p:grpSpPr>
          <a:xfrm>
            <a:off x="284163" y="1919241"/>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956530" y="469899"/>
            <a:ext cx="7808976" cy="1003301"/>
          </a:xfrm>
          <a:noFill/>
        </p:spPr>
        <p:txBody>
          <a:bodyPr vert="horz" lIns="91440" tIns="45720" rIns="91440" bIns="45720" rtlCol="0" anchor="b" anchorCtr="0">
            <a:normAutofit/>
          </a:bodyPr>
          <a:lstStyle>
            <a:lvl1pPr marL="0" algn="l" defTabSz="914400" rtl="0" eaLnBrk="1" latinLnBrk="0" hangingPunct="1">
              <a:lnSpc>
                <a:spcPts val="4600"/>
              </a:lnSpc>
              <a:spcBef>
                <a:spcPct val="0"/>
              </a:spcBef>
              <a:buNone/>
              <a:defRPr sz="4200" kern="1200">
                <a:solidFill>
                  <a:schemeClr val="bg1"/>
                </a:solidFill>
                <a:latin typeface="+mj-lt"/>
                <a:ea typeface="+mj-ea"/>
                <a:cs typeface="+mj-cs"/>
              </a:defRPr>
            </a:lvl1pPr>
          </a:lstStyle>
          <a:p>
            <a:r>
              <a:rPr lang="en-US" smtClean="0"/>
              <a:t>Click to edit Master title style</a:t>
            </a:r>
            <a:endParaRPr dirty="0"/>
          </a:p>
        </p:txBody>
      </p:sp>
      <p:sp>
        <p:nvSpPr>
          <p:cNvPr id="3" name="Subtitle 2"/>
          <p:cNvSpPr>
            <a:spLocks noGrp="1"/>
          </p:cNvSpPr>
          <p:nvPr>
            <p:ph type="subTitle" idx="1"/>
          </p:nvPr>
        </p:nvSpPr>
        <p:spPr>
          <a:xfrm>
            <a:off x="1011394" y="1499471"/>
            <a:ext cx="7754112" cy="405529"/>
          </a:xfrm>
        </p:spPr>
        <p:txBody>
          <a:bodyPr vert="horz" lIns="91440" tIns="45720" rIns="91440" bIns="45720" rtlCol="0">
            <a:normAutofit/>
          </a:bodyPr>
          <a:lstStyle>
            <a:lvl1pPr marL="0" indent="0" algn="l" defTabSz="914400" rtl="0" eaLnBrk="1" latinLnBrk="0" hangingPunct="1">
              <a:lnSpc>
                <a:spcPct val="100000"/>
              </a:lnSpc>
              <a:spcBef>
                <a:spcPts val="0"/>
              </a:spcBef>
              <a:buClr>
                <a:schemeClr val="bg1">
                  <a:lumMod val="65000"/>
                </a:schemeClr>
              </a:buClr>
              <a:buSzPct val="90000"/>
              <a:buFont typeface="Wingdings" pitchFamily="2" charset="2"/>
              <a:buNone/>
              <a:defRPr sz="1800" kern="120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13" name="Rectangle 12"/>
          <p:cNvSpPr/>
          <p:nvPr/>
        </p:nvSpPr>
        <p:spPr>
          <a:xfrm>
            <a:off x="284163" y="6227064"/>
            <a:ext cx="8574087" cy="173736"/>
          </a:xfrm>
          <a:prstGeom prst="rect">
            <a:avLst/>
          </a:prstGeom>
          <a:solidFill>
            <a:srgbClr val="8D8E8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5" name="Picture 14" descr="ODU_sig+tag_fullcolor-01.png"/>
          <p:cNvPicPr>
            <a:picLocks noChangeAspect="1"/>
          </p:cNvPicPr>
          <p:nvPr/>
        </p:nvPicPr>
        <p:blipFill>
          <a:blip r:embed="rId2"/>
          <a:srcRect l="12696" t="11449" r="13093" b="24205"/>
          <a:stretch>
            <a:fillRect/>
          </a:stretch>
        </p:blipFill>
        <p:spPr>
          <a:xfrm>
            <a:off x="6285966" y="4449536"/>
            <a:ext cx="2572284" cy="1561252"/>
          </a:xfrm>
          <a:prstGeom prst="rect">
            <a:avLst/>
          </a:prstGeom>
        </p:spPr>
      </p:pic>
      <p:sp>
        <p:nvSpPr>
          <p:cNvPr id="16" name="Picture Placeholder 7"/>
          <p:cNvSpPr>
            <a:spLocks noGrp="1"/>
          </p:cNvSpPr>
          <p:nvPr>
            <p:ph type="pic" sz="quarter" idx="13"/>
          </p:nvPr>
        </p:nvSpPr>
        <p:spPr>
          <a:xfrm>
            <a:off x="2341334" y="2364029"/>
            <a:ext cx="2803688" cy="1399878"/>
          </a:xfrm>
        </p:spPr>
        <p:txBody>
          <a:bodyPr>
            <a:normAutofit/>
          </a:bodyPr>
          <a:lstStyle>
            <a:lvl1pPr>
              <a:buNone/>
              <a:defRPr sz="1600"/>
            </a:lvl1pPr>
          </a:lstStyle>
          <a:p>
            <a:r>
              <a:rPr lang="en-US" smtClean="0"/>
              <a:t>Click icon to add picture</a:t>
            </a:r>
            <a:endParaRPr dirty="0"/>
          </a:p>
        </p:txBody>
      </p:sp>
      <p:sp>
        <p:nvSpPr>
          <p:cNvPr id="17" name="Picture Placeholder 7"/>
          <p:cNvSpPr>
            <a:spLocks noGrp="1"/>
          </p:cNvSpPr>
          <p:nvPr>
            <p:ph type="pic" sz="quarter" idx="14"/>
          </p:nvPr>
        </p:nvSpPr>
        <p:spPr>
          <a:xfrm>
            <a:off x="0" y="3773177"/>
            <a:ext cx="3151905" cy="2237611"/>
          </a:xfrm>
        </p:spPr>
        <p:txBody>
          <a:bodyPr>
            <a:normAutofit/>
          </a:bodyPr>
          <a:lstStyle>
            <a:lvl1pPr>
              <a:buNone/>
              <a:defRPr sz="1600"/>
            </a:lvl1pPr>
          </a:lstStyle>
          <a:p>
            <a:r>
              <a:rPr lang="en-US" smtClean="0"/>
              <a:t>Click icon to add picture</a:t>
            </a:r>
            <a:endParaRPr dirty="0"/>
          </a:p>
        </p:txBody>
      </p:sp>
      <p:sp>
        <p:nvSpPr>
          <p:cNvPr id="18" name="Picture Placeholder 7"/>
          <p:cNvSpPr>
            <a:spLocks noGrp="1"/>
          </p:cNvSpPr>
          <p:nvPr>
            <p:ph type="pic" sz="quarter" idx="15"/>
          </p:nvPr>
        </p:nvSpPr>
        <p:spPr>
          <a:xfrm>
            <a:off x="3733999" y="3773177"/>
            <a:ext cx="1785730" cy="880713"/>
          </a:xfrm>
        </p:spPr>
        <p:txBody>
          <a:bodyPr>
            <a:normAutofit/>
          </a:bodyPr>
          <a:lstStyle>
            <a:lvl1pPr>
              <a:buNone/>
              <a:defRPr sz="1200"/>
            </a:lvl1pPr>
          </a:lstStyle>
          <a:p>
            <a:r>
              <a:rPr lang="en-US" smtClean="0"/>
              <a:t>Click icon to add picture</a:t>
            </a:r>
            <a:endParaRPr dirty="0"/>
          </a:p>
        </p:txBody>
      </p:sp>
      <p:sp>
        <p:nvSpPr>
          <p:cNvPr id="19" name="Picture Placeholder 7"/>
          <p:cNvSpPr>
            <a:spLocks noGrp="1"/>
          </p:cNvSpPr>
          <p:nvPr>
            <p:ph type="pic" sz="quarter" idx="16"/>
          </p:nvPr>
        </p:nvSpPr>
        <p:spPr>
          <a:xfrm>
            <a:off x="5529000" y="2925747"/>
            <a:ext cx="3615000" cy="1177379"/>
          </a:xfrm>
        </p:spPr>
        <p:txBody>
          <a:bodyPr>
            <a:normAutofit/>
          </a:bodyPr>
          <a:lstStyle>
            <a:lvl1pPr>
              <a:buNone/>
              <a:defRPr sz="1200"/>
            </a:lvl1pPr>
          </a:lstStyle>
          <a:p>
            <a:r>
              <a:rPr lang="en-US" smtClean="0"/>
              <a:t>Click icon to add picture</a:t>
            </a:r>
            <a:endParaRPr dirty="0"/>
          </a:p>
        </p:txBody>
      </p:sp>
      <p:pic>
        <p:nvPicPr>
          <p:cNvPr id="20" name="Picture 19" descr="CrownWhite.png"/>
          <p:cNvPicPr>
            <a:picLocks noChangeAspect="1"/>
          </p:cNvPicPr>
          <p:nvPr/>
        </p:nvPicPr>
        <p:blipFill>
          <a:blip r:embed="rId3"/>
          <a:stretch>
            <a:fillRect/>
          </a:stretch>
        </p:blipFill>
        <p:spPr>
          <a:xfrm>
            <a:off x="414313" y="607802"/>
            <a:ext cx="415190" cy="32484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Pictur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0E3BC9A-AE0D-FF47-82EA-A1E5DE1B0ED6}" type="datetimeFigureOut">
              <a:rPr lang="en-US" smtClean="0"/>
              <a:pPr/>
              <a:t>12/2/2015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42A5F-7C04-9E41-A586-FB8100474B9B}" type="slidenum">
              <a:rPr lang="en-US" smtClean="0"/>
              <a:pPr/>
              <a:t>‹#›</a:t>
            </a:fld>
            <a:endParaRPr lang="en-US"/>
          </a:p>
        </p:txBody>
      </p:sp>
      <p:sp>
        <p:nvSpPr>
          <p:cNvPr id="8" name="Picture Placeholder 7"/>
          <p:cNvSpPr>
            <a:spLocks noGrp="1"/>
          </p:cNvSpPr>
          <p:nvPr>
            <p:ph type="pic" sz="quarter" idx="13"/>
          </p:nvPr>
        </p:nvSpPr>
        <p:spPr>
          <a:xfrm>
            <a:off x="292100" y="2061634"/>
            <a:ext cx="8566149" cy="4332816"/>
          </a:xfrm>
        </p:spPr>
        <p:txBody>
          <a:bodyPr/>
          <a:lstStyle>
            <a:lvl1pPr>
              <a:buNone/>
              <a:defRPr/>
            </a:lvl1pPr>
          </a:lstStyle>
          <a:p>
            <a:r>
              <a:rPr lang="en-US" smtClean="0"/>
              <a:t>Click icon to add picture</a:t>
            </a:r>
            <a:endParaRPr/>
          </a:p>
        </p:txBody>
      </p:sp>
      <p:sp>
        <p:nvSpPr>
          <p:cNvPr id="24" name="Rectangle 23"/>
          <p:cNvSpPr/>
          <p:nvPr userDrawn="1"/>
        </p:nvSpPr>
        <p:spPr>
          <a:xfrm>
            <a:off x="270933" y="457200"/>
            <a:ext cx="8602134" cy="1455965"/>
          </a:xfrm>
          <a:prstGeom prst="rect">
            <a:avLst/>
          </a:prstGeom>
        </p:spPr>
        <p:style>
          <a:lnRef idx="3">
            <a:schemeClr val="lt1"/>
          </a:lnRef>
          <a:fillRef idx="1">
            <a:schemeClr val="accent6"/>
          </a:fillRef>
          <a:effectRef idx="1">
            <a:schemeClr val="accent6"/>
          </a:effectRef>
          <a:fontRef idx="minor">
            <a:schemeClr val="lt1"/>
          </a:fontRef>
        </p:style>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26" name="Rectangle 25"/>
          <p:cNvSpPr/>
          <p:nvPr/>
        </p:nvSpPr>
        <p:spPr>
          <a:xfrm>
            <a:off x="284163" y="1919241"/>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7" name="Rectangle 26"/>
          <p:cNvSpPr/>
          <p:nvPr/>
        </p:nvSpPr>
        <p:spPr>
          <a:xfrm>
            <a:off x="3026392" y="1919241"/>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8" name="Rectangle 27"/>
          <p:cNvSpPr/>
          <p:nvPr/>
        </p:nvSpPr>
        <p:spPr>
          <a:xfrm>
            <a:off x="4626864" y="1919241"/>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9" name="Title 1"/>
          <p:cNvSpPr>
            <a:spLocks noGrp="1"/>
          </p:cNvSpPr>
          <p:nvPr userDrawn="1">
            <p:ph type="ctrTitle"/>
          </p:nvPr>
        </p:nvSpPr>
        <p:spPr>
          <a:xfrm>
            <a:off x="421341" y="444499"/>
            <a:ext cx="7808976" cy="991041"/>
          </a:xfrm>
          <a:noFill/>
        </p:spPr>
        <p:txBody>
          <a:bodyPr vert="horz" lIns="91440" tIns="45720" rIns="91440" bIns="45720" rtlCol="0" anchor="b" anchorCtr="0">
            <a:normAutofit/>
          </a:bodyPr>
          <a:lstStyle>
            <a:lvl1pPr marL="0" algn="l" defTabSz="914400" rtl="0" eaLnBrk="1" latinLnBrk="0" hangingPunct="1">
              <a:lnSpc>
                <a:spcPts val="4600"/>
              </a:lnSpc>
              <a:spcBef>
                <a:spcPct val="0"/>
              </a:spcBef>
              <a:buNone/>
              <a:defRPr sz="4200" kern="1200">
                <a:solidFill>
                  <a:schemeClr val="bg1"/>
                </a:solidFill>
                <a:latin typeface="+mj-lt"/>
                <a:ea typeface="+mj-ea"/>
                <a:cs typeface="+mj-cs"/>
              </a:defRPr>
            </a:lvl1pPr>
          </a:lstStyle>
          <a:p>
            <a:r>
              <a:rPr lang="en-US" smtClean="0"/>
              <a:t>Click to edit Master title style</a:t>
            </a:r>
            <a:endParaRPr dirty="0"/>
          </a:p>
        </p:txBody>
      </p:sp>
      <p:sp>
        <p:nvSpPr>
          <p:cNvPr id="30" name="Subtitle 2"/>
          <p:cNvSpPr>
            <a:spLocks noGrp="1"/>
          </p:cNvSpPr>
          <p:nvPr userDrawn="1">
            <p:ph type="subTitle" idx="1"/>
          </p:nvPr>
        </p:nvSpPr>
        <p:spPr>
          <a:xfrm>
            <a:off x="476205" y="1474071"/>
            <a:ext cx="7754112" cy="392829"/>
          </a:xfrm>
        </p:spPr>
        <p:txBody>
          <a:bodyPr vert="horz" lIns="91440" tIns="45720" rIns="91440" bIns="45720" rtlCol="0">
            <a:normAutofit/>
          </a:bodyPr>
          <a:lstStyle>
            <a:lvl1pPr marL="0" indent="0" algn="l" defTabSz="914400" rtl="0" eaLnBrk="1" latinLnBrk="0" hangingPunct="1">
              <a:lnSpc>
                <a:spcPct val="100000"/>
              </a:lnSpc>
              <a:spcBef>
                <a:spcPts val="0"/>
              </a:spcBef>
              <a:buClr>
                <a:schemeClr val="bg1">
                  <a:lumMod val="65000"/>
                </a:schemeClr>
              </a:buClr>
              <a:buSzPct val="90000"/>
              <a:buFont typeface="Wingdings" pitchFamily="2" charset="2"/>
              <a:buNone/>
              <a:defRPr sz="1800" kern="120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pic>
        <p:nvPicPr>
          <p:cNvPr id="31" name="Picture 30" descr="CrownWhite.png"/>
          <p:cNvPicPr>
            <a:picLocks noChangeAspect="1"/>
          </p:cNvPicPr>
          <p:nvPr userDrawn="1"/>
        </p:nvPicPr>
        <p:blipFill>
          <a:blip r:embed="rId2"/>
          <a:stretch>
            <a:fillRect/>
          </a:stretch>
        </p:blipFill>
        <p:spPr>
          <a:xfrm>
            <a:off x="8315527" y="607802"/>
            <a:ext cx="415190" cy="32484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8" name="Rectangle 7"/>
          <p:cNvSpPr/>
          <p:nvPr/>
        </p:nvSpPr>
        <p:spPr>
          <a:xfrm>
            <a:off x="270933" y="4801575"/>
            <a:ext cx="8597900" cy="1468437"/>
          </a:xfrm>
          <a:prstGeom prst="rect">
            <a:avLst/>
          </a:prstGeom>
        </p:spPr>
        <p:style>
          <a:lnRef idx="3">
            <a:schemeClr val="lt1"/>
          </a:lnRef>
          <a:fillRef idx="1">
            <a:schemeClr val="accent6"/>
          </a:fillRef>
          <a:effectRef idx="1">
            <a:schemeClr val="accent6"/>
          </a:effectRef>
          <a:fontRef idx="minor">
            <a:schemeClr val="lt1"/>
          </a:fontRef>
        </p:style>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7" name="Group 8"/>
          <p:cNvGrpSpPr/>
          <p:nvPr/>
        </p:nvGrpSpPr>
        <p:grpSpPr>
          <a:xfrm>
            <a:off x="284163" y="6276088"/>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429768" y="4876799"/>
            <a:ext cx="7772400" cy="938085"/>
          </a:xfrm>
          <a:noFill/>
        </p:spPr>
        <p:txBody>
          <a:bodyPr vert="horz" lIns="91440" tIns="45720" rIns="91440" bIns="45720" rtlCol="0" anchor="b" anchorCtr="0">
            <a:normAutofit/>
          </a:bodyPr>
          <a:lstStyle>
            <a:lvl1pPr algn="l" defTabSz="914400" rtl="0" eaLnBrk="1" latinLnBrk="0" hangingPunct="1">
              <a:spcBef>
                <a:spcPct val="0"/>
              </a:spcBef>
              <a:buNone/>
              <a:defRPr sz="42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75488" y="5810504"/>
            <a:ext cx="7735824" cy="402336"/>
          </a:xfrm>
        </p:spPr>
        <p:txBody>
          <a:bodyPr vert="horz" lIns="91440" tIns="45720" rIns="91440" bIns="45720" rtlCol="0" anchor="t" anchorCtr="0">
            <a:normAutofit/>
          </a:bodyPr>
          <a:lstStyle>
            <a:lvl1pPr marL="0" indent="0">
              <a:spcBef>
                <a:spcPts val="0"/>
              </a:spcBef>
              <a:buNone/>
              <a:defRPr sz="1800" kern="1200">
                <a:solidFill>
                  <a:schemeClr val="bg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Clr>
                <a:schemeClr val="bg1">
                  <a:lumMod val="65000"/>
                </a:schemeClr>
              </a:buClr>
              <a:buSzPct val="90000"/>
              <a:buFont typeface="Wingdings" pitchFamily="2" charset="2"/>
              <a:buNone/>
            </a:pPr>
            <a:r>
              <a:rPr lang="en-US" smtClean="0"/>
              <a:t>Click to edit Master text styles</a:t>
            </a:r>
          </a:p>
        </p:txBody>
      </p:sp>
      <p:sp>
        <p:nvSpPr>
          <p:cNvPr id="4" name="Date Placeholder 3"/>
          <p:cNvSpPr>
            <a:spLocks noGrp="1"/>
          </p:cNvSpPr>
          <p:nvPr>
            <p:ph type="dt" sz="half" idx="10"/>
          </p:nvPr>
        </p:nvSpPr>
        <p:spPr/>
        <p:txBody>
          <a:bodyPr/>
          <a:lstStyle/>
          <a:p>
            <a:fld id="{70E3BC9A-AE0D-FF47-82EA-A1E5DE1B0ED6}" type="datetimeFigureOut">
              <a:rPr lang="en-US" smtClean="0"/>
              <a:pPr/>
              <a:t>12/2/2015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42A5F-7C04-9E41-A586-FB8100474B9B}" type="slidenum">
              <a:rPr lang="en-US" smtClean="0"/>
              <a:pPr/>
              <a:t>‹#›</a:t>
            </a:fld>
            <a:endParaRPr lang="en-US"/>
          </a:p>
        </p:txBody>
      </p:sp>
      <p:pic>
        <p:nvPicPr>
          <p:cNvPr id="14" name="Picture 13" descr="CrownWhite.png"/>
          <p:cNvPicPr>
            <a:picLocks noChangeAspect="1"/>
          </p:cNvPicPr>
          <p:nvPr/>
        </p:nvPicPr>
        <p:blipFill>
          <a:blip r:embed="rId2"/>
          <a:stretch>
            <a:fillRect/>
          </a:stretch>
        </p:blipFill>
        <p:spPr>
          <a:xfrm>
            <a:off x="8306459" y="4963797"/>
            <a:ext cx="415190" cy="324848"/>
          </a:xfrm>
          <a:prstGeom prst="rect">
            <a:avLst/>
          </a:prstGeom>
        </p:spPr>
      </p:pic>
      <p:sp>
        <p:nvSpPr>
          <p:cNvPr id="15" name="Picture Placeholder 7"/>
          <p:cNvSpPr>
            <a:spLocks noGrp="1"/>
          </p:cNvSpPr>
          <p:nvPr>
            <p:ph type="pic" sz="quarter" idx="13"/>
          </p:nvPr>
        </p:nvSpPr>
        <p:spPr>
          <a:xfrm>
            <a:off x="277378" y="433255"/>
            <a:ext cx="8574087" cy="4377391"/>
          </a:xfrm>
        </p:spPr>
        <p:txBody>
          <a:bodyPr/>
          <a:lstStyle>
            <a:lvl1pPr>
              <a:buNone/>
              <a:defRPr/>
            </a:lvl1pPr>
          </a:lstStyle>
          <a:p>
            <a:r>
              <a:rPr lang="en-US" smtClean="0"/>
              <a:t>Click icon to add picture</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grpSp>
        <p:nvGrpSpPr>
          <p:cNvPr id="8" name="Group 8"/>
          <p:cNvGrpSpPr/>
          <p:nvPr/>
        </p:nvGrpSpPr>
        <p:grpSpPr>
          <a:xfrm>
            <a:off x="284163" y="4280647"/>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63071" y="4660900"/>
            <a:ext cx="7866529" cy="563033"/>
          </a:xfrm>
          <a:noFill/>
        </p:spPr>
        <p:txBody>
          <a:bodyPr anchor="t">
            <a:normAutofit/>
          </a:bodyPr>
          <a:lstStyle>
            <a:lvl1pPr algn="l">
              <a:defRPr sz="2800" b="0">
                <a:solidFill>
                  <a:schemeClr val="accent2"/>
                </a:solidFill>
              </a:defRPr>
            </a:lvl1pPr>
          </a:lstStyle>
          <a:p>
            <a:r>
              <a:rPr lang="en-US" smtClean="0"/>
              <a:t>Click to edit Master title style</a:t>
            </a:r>
            <a:endParaRPr dirty="0"/>
          </a:p>
        </p:txBody>
      </p:sp>
      <p:sp>
        <p:nvSpPr>
          <p:cNvPr id="3" name="Picture Placeholder 2"/>
          <p:cNvSpPr>
            <a:spLocks noGrp="1"/>
          </p:cNvSpPr>
          <p:nvPr>
            <p:ph type="pic" idx="1"/>
          </p:nvPr>
        </p:nvSpPr>
        <p:spPr>
          <a:xfrm>
            <a:off x="287867" y="457200"/>
            <a:ext cx="8568265" cy="38221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19099" y="5228167"/>
            <a:ext cx="7823201" cy="921622"/>
          </a:xfrm>
          <a:noFill/>
        </p:spPr>
        <p:txBody>
          <a:bodyPr anchor="t"/>
          <a:lstStyle>
            <a:lvl1pPr marL="0" indent="0">
              <a:spcBef>
                <a:spcPts val="0"/>
              </a:spcBef>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E3BC9A-AE0D-FF47-82EA-A1E5DE1B0ED6}" type="datetimeFigureOut">
              <a:rPr lang="en-US" smtClean="0"/>
              <a:pPr/>
              <a:t>12/2/2015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242A5F-7C04-9E41-A586-FB8100474B9B}" type="slidenum">
              <a:rPr lang="en-US" smtClean="0"/>
              <a:pPr/>
              <a:t>‹#›</a:t>
            </a:fld>
            <a:endParaRPr lang="en-US"/>
          </a:p>
        </p:txBody>
      </p:sp>
      <p:pic>
        <p:nvPicPr>
          <p:cNvPr id="13" name="Picture 12" descr="Crown.png"/>
          <p:cNvPicPr>
            <a:picLocks noChangeAspect="1"/>
          </p:cNvPicPr>
          <p:nvPr userDrawn="1"/>
        </p:nvPicPr>
        <p:blipFill>
          <a:blip r:embed="rId2"/>
          <a:stretch>
            <a:fillRect/>
          </a:stretch>
        </p:blipFill>
        <p:spPr>
          <a:xfrm>
            <a:off x="8344905" y="4784335"/>
            <a:ext cx="519695" cy="406613"/>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13" name="Picture Placeholder 7"/>
          <p:cNvSpPr>
            <a:spLocks noGrp="1"/>
          </p:cNvSpPr>
          <p:nvPr>
            <p:ph type="pic" sz="quarter" idx="13"/>
          </p:nvPr>
        </p:nvSpPr>
        <p:spPr>
          <a:xfrm>
            <a:off x="284162" y="443754"/>
            <a:ext cx="8567737" cy="4370293"/>
          </a:xfrm>
        </p:spPr>
        <p:txBody>
          <a:bodyPr/>
          <a:lstStyle>
            <a:lvl1pPr>
              <a:buNone/>
              <a:defRPr/>
            </a:lvl1pPr>
          </a:lstStyle>
          <a:p>
            <a:r>
              <a:rPr lang="en-US" smtClean="0"/>
              <a:t>Click icon to add picture</a:t>
            </a:r>
            <a:endParaRPr/>
          </a:p>
        </p:txBody>
      </p:sp>
      <p:sp>
        <p:nvSpPr>
          <p:cNvPr id="4" name="Date Placeholder 3"/>
          <p:cNvSpPr>
            <a:spLocks noGrp="1"/>
          </p:cNvSpPr>
          <p:nvPr>
            <p:ph type="dt" sz="half" idx="10"/>
          </p:nvPr>
        </p:nvSpPr>
        <p:spPr/>
        <p:txBody>
          <a:bodyPr/>
          <a:lstStyle/>
          <a:p>
            <a:fld id="{70E3BC9A-AE0D-FF47-82EA-A1E5DE1B0ED6}" type="datetimeFigureOut">
              <a:rPr lang="en-US" smtClean="0"/>
              <a:pPr/>
              <a:t>12/2/2015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42A5F-7C04-9E41-A586-FB8100474B9B}" type="slidenum">
              <a:rPr lang="en-US" smtClean="0"/>
              <a:pPr/>
              <a:t>‹#›</a:t>
            </a:fld>
            <a:endParaRPr lang="en-US"/>
          </a:p>
        </p:txBody>
      </p:sp>
      <p:sp>
        <p:nvSpPr>
          <p:cNvPr id="7" name="Rectangle 6"/>
          <p:cNvSpPr/>
          <p:nvPr/>
        </p:nvSpPr>
        <p:spPr>
          <a:xfrm>
            <a:off x="270934" y="4801575"/>
            <a:ext cx="8597900" cy="1468437"/>
          </a:xfrm>
          <a:prstGeom prst="rect">
            <a:avLst/>
          </a:prstGeom>
        </p:spPr>
        <p:style>
          <a:lnRef idx="3">
            <a:schemeClr val="lt1"/>
          </a:lnRef>
          <a:fillRef idx="1">
            <a:schemeClr val="accent6"/>
          </a:fillRef>
          <a:effectRef idx="1">
            <a:schemeClr val="accent6"/>
          </a:effectRef>
          <a:fontRef idx="minor">
            <a:schemeClr val="lt1"/>
          </a:fontRef>
        </p:style>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8" name="Group 7"/>
          <p:cNvGrpSpPr/>
          <p:nvPr/>
        </p:nvGrpSpPr>
        <p:grpSpPr>
          <a:xfrm>
            <a:off x="284163" y="6276088"/>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430306" y="4814047"/>
            <a:ext cx="7772400" cy="1048871"/>
          </a:xfrm>
          <a:noFill/>
        </p:spPr>
        <p:txBody>
          <a:bodyPr anchor="b" anchorCtr="0">
            <a:normAutofit/>
          </a:bodyPr>
          <a:lstStyle>
            <a:lvl1pPr algn="l">
              <a:defRPr sz="4200" b="0" i="0" cap="none" baseline="0"/>
            </a:lvl1pPr>
          </a:lstStyle>
          <a:p>
            <a:r>
              <a:rPr lang="en-US" smtClean="0"/>
              <a:t>Click to edit Master title style</a:t>
            </a:r>
            <a:endParaRPr/>
          </a:p>
        </p:txBody>
      </p:sp>
      <p:sp>
        <p:nvSpPr>
          <p:cNvPr id="3" name="Text Placeholder 2"/>
          <p:cNvSpPr>
            <a:spLocks noGrp="1"/>
          </p:cNvSpPr>
          <p:nvPr>
            <p:ph type="body" idx="1"/>
          </p:nvPr>
        </p:nvSpPr>
        <p:spPr>
          <a:xfrm>
            <a:off x="470647" y="5862918"/>
            <a:ext cx="7732059" cy="403412"/>
          </a:xfrm>
        </p:spPr>
        <p:txBody>
          <a:bodyPr anchor="t" anchorCtr="0">
            <a:normAutofit/>
          </a:bodyPr>
          <a:lstStyle>
            <a:lvl1pPr marL="0" indent="0">
              <a:spcBef>
                <a:spcPts val="0"/>
              </a:spcBef>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4" name="Picture 13" descr="CrownWhite.png"/>
          <p:cNvPicPr>
            <a:picLocks noChangeAspect="1"/>
          </p:cNvPicPr>
          <p:nvPr/>
        </p:nvPicPr>
        <p:blipFill>
          <a:blip r:embed="rId2"/>
          <a:stretch>
            <a:fillRect/>
          </a:stretch>
        </p:blipFill>
        <p:spPr>
          <a:xfrm>
            <a:off x="8306459" y="4963797"/>
            <a:ext cx="415190" cy="324848"/>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3 Pictures with Caption">
    <p:spTree>
      <p:nvGrpSpPr>
        <p:cNvPr id="1" name=""/>
        <p:cNvGrpSpPr/>
        <p:nvPr/>
      </p:nvGrpSpPr>
      <p:grpSpPr>
        <a:xfrm>
          <a:off x="0" y="0"/>
          <a:ext cx="0" cy="0"/>
          <a:chOff x="0" y="0"/>
          <a:chExt cx="0" cy="0"/>
        </a:xfrm>
      </p:grpSpPr>
      <p:sp>
        <p:nvSpPr>
          <p:cNvPr id="8" name="Rectangle 7"/>
          <p:cNvSpPr/>
          <p:nvPr/>
        </p:nvSpPr>
        <p:spPr>
          <a:xfrm>
            <a:off x="3021013" y="4801575"/>
            <a:ext cx="5847820" cy="1468437"/>
          </a:xfrm>
          <a:prstGeom prst="rect">
            <a:avLst/>
          </a:prstGeom>
        </p:spPr>
        <p:style>
          <a:lnRef idx="3">
            <a:schemeClr val="lt1"/>
          </a:lnRef>
          <a:fillRef idx="1">
            <a:schemeClr val="accent6"/>
          </a:fillRef>
          <a:effectRef idx="1">
            <a:schemeClr val="accent6"/>
          </a:effectRef>
          <a:fontRef idx="minor">
            <a:schemeClr val="lt1"/>
          </a:fontRef>
        </p:style>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79930" y="6293020"/>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031661" y="4817532"/>
            <a:ext cx="5142527" cy="549805"/>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smtClean="0"/>
              <a:t>Click to edit Master title style</a:t>
            </a:r>
            <a:endParaRPr dirty="0"/>
          </a:p>
        </p:txBody>
      </p:sp>
      <p:sp>
        <p:nvSpPr>
          <p:cNvPr id="3" name="Picture Placeholder 2"/>
          <p:cNvSpPr>
            <a:spLocks noGrp="1"/>
          </p:cNvSpPr>
          <p:nvPr>
            <p:ph type="pic" idx="1"/>
          </p:nvPr>
        </p:nvSpPr>
        <p:spPr>
          <a:xfrm>
            <a:off x="3022600" y="457199"/>
            <a:ext cx="5825067" cy="4352544"/>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3069805" y="5367338"/>
            <a:ext cx="5103551" cy="804862"/>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E3BC9A-AE0D-FF47-82EA-A1E5DE1B0ED6}" type="datetimeFigureOut">
              <a:rPr lang="en-US" smtClean="0"/>
              <a:pPr/>
              <a:t>12/2/2015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A242A5F-7C04-9E41-A586-FB8100474B9B}" type="slidenum">
              <a:rPr lang="en-US" smtClean="0"/>
              <a:pPr/>
              <a:t>‹#›</a:t>
            </a:fld>
            <a:endParaRPr lang="en-US"/>
          </a:p>
        </p:txBody>
      </p:sp>
      <p:sp>
        <p:nvSpPr>
          <p:cNvPr id="13" name="Picture Placeholder 2"/>
          <p:cNvSpPr>
            <a:spLocks noGrp="1"/>
          </p:cNvSpPr>
          <p:nvPr>
            <p:ph type="pic" idx="13"/>
          </p:nvPr>
        </p:nvSpPr>
        <p:spPr>
          <a:xfrm>
            <a:off x="284164" y="457200"/>
            <a:ext cx="2736850" cy="290779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14" name="Picture Placeholder 2"/>
          <p:cNvSpPr>
            <a:spLocks noGrp="1"/>
          </p:cNvSpPr>
          <p:nvPr>
            <p:ph type="pic" idx="14"/>
          </p:nvPr>
        </p:nvSpPr>
        <p:spPr>
          <a:xfrm>
            <a:off x="284164" y="3364992"/>
            <a:ext cx="2736850" cy="2887641"/>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pic>
        <p:nvPicPr>
          <p:cNvPr id="15" name="Picture 14" descr="CrownWhite.png"/>
          <p:cNvPicPr>
            <a:picLocks noChangeAspect="1"/>
          </p:cNvPicPr>
          <p:nvPr/>
        </p:nvPicPr>
        <p:blipFill>
          <a:blip r:embed="rId2"/>
          <a:stretch>
            <a:fillRect/>
          </a:stretch>
        </p:blipFill>
        <p:spPr>
          <a:xfrm>
            <a:off x="8297388" y="5838281"/>
            <a:ext cx="415190" cy="324848"/>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284163" y="455773"/>
            <a:ext cx="8574087" cy="1133949"/>
          </a:xfrm>
          <a:prstGeom prst="rect">
            <a:avLst/>
          </a:prstGeom>
          <a:solidFill>
            <a:srgbClr val="8D8E8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7"/>
          <p:cNvGrpSpPr/>
          <p:nvPr userDrawn="1"/>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270933" y="630382"/>
            <a:ext cx="8597900" cy="967840"/>
          </a:xfrm>
        </p:spPr>
        <p:style>
          <a:lnRef idx="3">
            <a:schemeClr val="lt1"/>
          </a:lnRef>
          <a:fillRef idx="1">
            <a:schemeClr val="accent6"/>
          </a:fillRef>
          <a:effectRef idx="1">
            <a:schemeClr val="accent6"/>
          </a:effectRef>
          <a:fontRef idx="none"/>
        </p:style>
        <p:txBody>
          <a:bodyPr rIns="182880"/>
          <a:lstStyle/>
          <a:p>
            <a:r>
              <a:rPr lang="en-US" smtClean="0"/>
              <a:t>Click to edit Master title style</a:t>
            </a:r>
            <a:endParaRP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70E3BC9A-AE0D-FF47-82EA-A1E5DE1B0ED6}" type="datetimeFigureOut">
              <a:rPr lang="en-US" smtClean="0"/>
              <a:pPr/>
              <a:t>12/2/2015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42A5F-7C04-9E41-A586-FB8100474B9B}" type="slidenum">
              <a:rPr lang="en-US" smtClean="0"/>
              <a:pPr/>
              <a:t>‹#›</a:t>
            </a:fld>
            <a:endParaRPr lang="en-US"/>
          </a:p>
        </p:txBody>
      </p:sp>
      <p:pic>
        <p:nvPicPr>
          <p:cNvPr id="12" name="Picture 11" descr="CrownWhite.png"/>
          <p:cNvPicPr>
            <a:picLocks noChangeAspect="1"/>
          </p:cNvPicPr>
          <p:nvPr userDrawn="1"/>
        </p:nvPicPr>
        <p:blipFill>
          <a:blip r:embed="rId2"/>
          <a:stretch>
            <a:fillRect/>
          </a:stretch>
        </p:blipFill>
        <p:spPr>
          <a:xfrm>
            <a:off x="459672" y="823798"/>
            <a:ext cx="415190" cy="324848"/>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9672" y="1986644"/>
            <a:ext cx="8267042" cy="41395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0E3BC9A-AE0D-FF47-82EA-A1E5DE1B0ED6}" type="datetimeFigureOut">
              <a:rPr lang="en-US" smtClean="0"/>
              <a:pPr/>
              <a:t>12/2/2015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42A5F-7C04-9E41-A586-FB8100474B9B}" type="slidenum">
              <a:rPr lang="en-US" smtClean="0"/>
              <a:pPr/>
              <a:t>‹#›</a:t>
            </a:fld>
            <a:endParaRPr lang="en-US"/>
          </a:p>
        </p:txBody>
      </p:sp>
      <p:sp>
        <p:nvSpPr>
          <p:cNvPr id="13" name="Rectangle 12"/>
          <p:cNvSpPr/>
          <p:nvPr userDrawn="1"/>
        </p:nvSpPr>
        <p:spPr>
          <a:xfrm>
            <a:off x="284163" y="455773"/>
            <a:ext cx="8574087" cy="1133949"/>
          </a:xfrm>
          <a:prstGeom prst="rect">
            <a:avLst/>
          </a:prstGeom>
          <a:solidFill>
            <a:srgbClr val="8D8E8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4" name="Group 13"/>
          <p:cNvGrpSpPr/>
          <p:nvPr userDrawn="1"/>
        </p:nvGrpSpPr>
        <p:grpSpPr>
          <a:xfrm>
            <a:off x="284163" y="1577847"/>
            <a:ext cx="8576373" cy="137411"/>
            <a:chOff x="284163" y="1577847"/>
            <a:chExt cx="8576373" cy="137411"/>
          </a:xfrm>
        </p:grpSpPr>
        <p:sp>
          <p:nvSpPr>
            <p:cNvPr id="15" name="Rectangle 14"/>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 name="Rectangle 16"/>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8" name="Title 1"/>
          <p:cNvSpPr>
            <a:spLocks noGrp="1"/>
          </p:cNvSpPr>
          <p:nvPr>
            <p:ph type="title"/>
          </p:nvPr>
        </p:nvSpPr>
        <p:spPr>
          <a:xfrm>
            <a:off x="270933" y="630382"/>
            <a:ext cx="8597900" cy="967840"/>
          </a:xfrm>
        </p:spPr>
        <p:style>
          <a:lnRef idx="3">
            <a:schemeClr val="lt1"/>
          </a:lnRef>
          <a:fillRef idx="1">
            <a:schemeClr val="accent6"/>
          </a:fillRef>
          <a:effectRef idx="1">
            <a:schemeClr val="accent6"/>
          </a:effectRef>
          <a:fontRef idx="none"/>
        </p:style>
        <p:txBody>
          <a:bodyPr rIns="182880"/>
          <a:lstStyle/>
          <a:p>
            <a:r>
              <a:rPr lang="en-US" smtClean="0"/>
              <a:t>Click to edit Master title style</a:t>
            </a:r>
            <a:endParaRPr dirty="0"/>
          </a:p>
        </p:txBody>
      </p:sp>
      <p:pic>
        <p:nvPicPr>
          <p:cNvPr id="19" name="Picture 18" descr="CrownWhite.png"/>
          <p:cNvPicPr>
            <a:picLocks noChangeAspect="1"/>
          </p:cNvPicPr>
          <p:nvPr userDrawn="1"/>
        </p:nvPicPr>
        <p:blipFill>
          <a:blip r:embed="rId2"/>
          <a:stretch>
            <a:fillRect/>
          </a:stretch>
        </p:blipFill>
        <p:spPr>
          <a:xfrm>
            <a:off x="459672" y="823798"/>
            <a:ext cx="415190" cy="324848"/>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81503" y="2133600"/>
            <a:ext cx="7076747" cy="3992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794936" y="6437032"/>
            <a:ext cx="2133600" cy="365125"/>
          </a:xfrm>
          <a:prstGeom prst="rect">
            <a:avLst/>
          </a:prstGeom>
        </p:spPr>
        <p:txBody>
          <a:bodyPr vert="horz" lIns="91440" tIns="45720" rIns="91440" bIns="45720" rtlCol="0" anchor="ctr"/>
          <a:lstStyle>
            <a:lvl1pPr algn="r">
              <a:defRPr sz="1100" b="1">
                <a:solidFill>
                  <a:schemeClr val="bg1">
                    <a:lumMod val="65000"/>
                  </a:schemeClr>
                </a:solidFill>
              </a:defRPr>
            </a:lvl1pPr>
          </a:lstStyle>
          <a:p>
            <a:fld id="{70E3BC9A-AE0D-FF47-82EA-A1E5DE1B0ED6}" type="datetimeFigureOut">
              <a:rPr lang="en-US" smtClean="0"/>
              <a:pPr/>
              <a:t>12/2/2015</a:t>
            </a:fld>
            <a:endParaRPr lang="en-US"/>
          </a:p>
        </p:txBody>
      </p:sp>
      <p:sp>
        <p:nvSpPr>
          <p:cNvPr id="5" name="Footer Placeholder 4"/>
          <p:cNvSpPr>
            <a:spLocks noGrp="1"/>
          </p:cNvSpPr>
          <p:nvPr>
            <p:ph type="ftr" sz="quarter" idx="3"/>
          </p:nvPr>
        </p:nvSpPr>
        <p:spPr>
          <a:xfrm>
            <a:off x="199698" y="6437032"/>
            <a:ext cx="6124902" cy="365125"/>
          </a:xfrm>
          <a:prstGeom prst="rect">
            <a:avLst/>
          </a:prstGeom>
        </p:spPr>
        <p:txBody>
          <a:bodyPr vert="horz" lIns="91440" tIns="45720" rIns="91440" bIns="45720" rtlCol="0" anchor="ctr"/>
          <a:lstStyle>
            <a:lvl1pPr algn="l">
              <a:defRPr sz="1100" b="1">
                <a:solidFill>
                  <a:schemeClr val="bg1">
                    <a:lumMod val="65000"/>
                  </a:schemeClr>
                </a:solidFill>
              </a:defRPr>
            </a:lvl1pPr>
          </a:lstStyle>
          <a:p>
            <a:endParaRPr lang="en-US"/>
          </a:p>
        </p:txBody>
      </p:sp>
      <p:sp>
        <p:nvSpPr>
          <p:cNvPr id="6" name="Slide Number Placeholder 5"/>
          <p:cNvSpPr>
            <a:spLocks noGrp="1"/>
          </p:cNvSpPr>
          <p:nvPr>
            <p:ph type="sldNum" sz="quarter" idx="4"/>
          </p:nvPr>
        </p:nvSpPr>
        <p:spPr>
          <a:xfrm>
            <a:off x="8306459" y="167347"/>
            <a:ext cx="630621" cy="359760"/>
          </a:xfrm>
          <a:prstGeom prst="rect">
            <a:avLst/>
          </a:prstGeom>
        </p:spPr>
        <p:txBody>
          <a:bodyPr vert="horz" lIns="91440" tIns="45720" rIns="91440" bIns="45720" rtlCol="0" anchor="ctr"/>
          <a:lstStyle>
            <a:lvl1pPr algn="r">
              <a:defRPr sz="1400" b="1">
                <a:solidFill>
                  <a:schemeClr val="tx1">
                    <a:lumMod val="85000"/>
                    <a:lumOff val="15000"/>
                  </a:schemeClr>
                </a:solidFill>
              </a:defRPr>
            </a:lvl1pPr>
          </a:lstStyle>
          <a:p>
            <a:fld id="{EA242A5F-7C04-9E41-A586-FB8100474B9B}" type="slidenum">
              <a:rPr lang="en-US" smtClean="0"/>
              <a:pPr/>
              <a:t>‹#›</a:t>
            </a:fld>
            <a:endParaRPr lang="en-US"/>
          </a:p>
        </p:txBody>
      </p:sp>
      <p:sp>
        <p:nvSpPr>
          <p:cNvPr id="2" name="Title Placeholder 1"/>
          <p:cNvSpPr>
            <a:spLocks noGrp="1"/>
          </p:cNvSpPr>
          <p:nvPr>
            <p:ph type="title"/>
          </p:nvPr>
        </p:nvSpPr>
        <p:spPr>
          <a:xfrm>
            <a:off x="284163" y="630382"/>
            <a:ext cx="8574087" cy="967840"/>
          </a:xfrm>
          <a:prstGeom prst="rect">
            <a:avLst/>
          </a:prstGeom>
          <a:solidFill>
            <a:srgbClr val="003767"/>
          </a:solidFill>
        </p:spPr>
        <p:txBody>
          <a:bodyPr vert="horz" lIns="91440" tIns="45720" rIns="182880" bIns="45720" rtlCol="0" anchor="ctr">
            <a:normAutofit/>
          </a:bodyPr>
          <a:lstStyle/>
          <a:p>
            <a:r>
              <a:rPr lang="en-US" smtClean="0"/>
              <a:t>Click to edit Master title style</a:t>
            </a:r>
            <a:endParaRPr dirty="0"/>
          </a:p>
        </p:txBody>
      </p:sp>
      <p:pic>
        <p:nvPicPr>
          <p:cNvPr id="7" name="Picture 6" descr="CrownWhite.png"/>
          <p:cNvPicPr>
            <a:picLocks noChangeAspect="1"/>
          </p:cNvPicPr>
          <p:nvPr/>
        </p:nvPicPr>
        <p:blipFill>
          <a:blip r:embed="rId19"/>
          <a:stretch>
            <a:fillRect/>
          </a:stretch>
        </p:blipFill>
        <p:spPr>
          <a:xfrm>
            <a:off x="459672" y="823798"/>
            <a:ext cx="415190" cy="324848"/>
          </a:xfrm>
          <a:prstGeom prst="rect">
            <a:avLst/>
          </a:prstGeom>
        </p:spPr>
      </p:pic>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62" r:id="rId12"/>
    <p:sldLayoutId id="2147483750" r:id="rId13"/>
    <p:sldLayoutId id="2147483751" r:id="rId14"/>
    <p:sldLayoutId id="2147483752" r:id="rId15"/>
    <p:sldLayoutId id="2147483753" r:id="rId16"/>
    <p:sldLayoutId id="2147483754" r:id="rId17"/>
  </p:sldLayoutIdLst>
  <p:txStyles>
    <p:titleStyle>
      <a:lvl1pPr algn="r" defTabSz="914400" rtl="0" eaLnBrk="1" latinLnBrk="0" hangingPunct="1">
        <a:spcBef>
          <a:spcPct val="0"/>
        </a:spcBef>
        <a:buNone/>
        <a:defRPr sz="4000" kern="1200">
          <a:solidFill>
            <a:schemeClr val="bg1"/>
          </a:solidFill>
          <a:latin typeface="+mj-lt"/>
          <a:ea typeface="+mj-ea"/>
          <a:cs typeface="+mj-cs"/>
        </a:defRPr>
      </a:lvl1pPr>
    </p:titleStyle>
    <p:bodyStyle>
      <a:lvl1pPr marL="454025" indent="-454025" algn="l" defTabSz="914400" rtl="0" eaLnBrk="1" latinLnBrk="0" hangingPunct="1">
        <a:spcBef>
          <a:spcPts val="1600"/>
        </a:spcBef>
        <a:buClr>
          <a:srgbClr val="4C323B"/>
        </a:buClr>
        <a:buSzPct val="90000"/>
        <a:buFont typeface="Wingdings" charset="2"/>
        <a:buChar char="v"/>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rgbClr val="8ED8F8"/>
        </a:buClr>
        <a:buSzPct val="90000"/>
        <a:buFont typeface="Wingdings" charset="2"/>
        <a:buChar char="v"/>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rgbClr val="5B9029"/>
        </a:buClr>
        <a:buSzPct val="90000"/>
        <a:buFont typeface="Wingdings" charset="2"/>
        <a:buChar char="v"/>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rgbClr val="DA5120"/>
        </a:buClr>
        <a:buSzPct val="90000"/>
        <a:buFont typeface="Wingdings" charset="2"/>
        <a:buChar char="v"/>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rgbClr val="003767"/>
        </a:buClr>
        <a:buSzPct val="90000"/>
        <a:buFont typeface="Wingdings" charset="2"/>
        <a:buChar char="v"/>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35.png"/><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53.png"/><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8.xml"/><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57.pn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67.png"/><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69.png"/><Relationship Id="rId4" Type="http://schemas.openxmlformats.org/officeDocument/2006/relationships/image" Target="../media/image68.png"/></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54.png"/><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ctrTitle"/>
          </p:nvPr>
        </p:nvSpPr>
        <p:spPr>
          <a:xfrm>
            <a:off x="421341" y="561472"/>
            <a:ext cx="7808976" cy="536247"/>
          </a:xfrm>
        </p:spPr>
        <p:txBody>
          <a:bodyPr>
            <a:noAutofit/>
          </a:bodyPr>
          <a:lstStyle/>
          <a:p>
            <a:pPr>
              <a:lnSpc>
                <a:spcPct val="100000"/>
              </a:lnSpc>
            </a:pPr>
            <a:r>
              <a:rPr lang="en-US" sz="2400" b="1" dirty="0" smtClean="0"/>
              <a:t>Transportation Research Board (TRB) Conference</a:t>
            </a:r>
            <a:endParaRPr lang="en-US" sz="2400" b="1" dirty="0"/>
          </a:p>
        </p:txBody>
      </p:sp>
      <p:sp>
        <p:nvSpPr>
          <p:cNvPr id="14" name="Subtitle 13"/>
          <p:cNvSpPr>
            <a:spLocks noGrp="1"/>
          </p:cNvSpPr>
          <p:nvPr>
            <p:ph type="subTitle" idx="1"/>
          </p:nvPr>
        </p:nvSpPr>
        <p:spPr>
          <a:xfrm>
            <a:off x="447629" y="1181733"/>
            <a:ext cx="8362995" cy="638177"/>
          </a:xfrm>
        </p:spPr>
        <p:txBody>
          <a:bodyPr>
            <a:noAutofit/>
          </a:bodyPr>
          <a:lstStyle/>
          <a:p>
            <a:r>
              <a:rPr lang="en-US" dirty="0"/>
              <a:t>Unloading and  Pre-Marshalling Algorithms with  Java Computer Animation for Terminal Yard  Operations		     </a:t>
            </a:r>
            <a:r>
              <a:rPr lang="en-US" dirty="0" smtClean="0"/>
              <a:t>		         January 10-14, 2016</a:t>
            </a:r>
            <a:endParaRPr lang="en-US" dirty="0"/>
          </a:p>
        </p:txBody>
      </p:sp>
      <p:pic>
        <p:nvPicPr>
          <p:cNvPr id="1030" name="Picture 6" descr="http://www.angelxp.be/png/2010/Java06.png"/>
          <p:cNvPicPr>
            <a:picLocks noChangeAspect="1" noChangeArrowheads="1"/>
          </p:cNvPicPr>
          <p:nvPr/>
        </p:nvPicPr>
        <p:blipFill>
          <a:blip r:embed="rId3"/>
          <a:srcRect/>
          <a:stretch>
            <a:fillRect/>
          </a:stretch>
        </p:blipFill>
        <p:spPr bwMode="auto">
          <a:xfrm>
            <a:off x="7708982" y="4096620"/>
            <a:ext cx="1042670" cy="1042670"/>
          </a:xfrm>
          <a:prstGeom prst="rect">
            <a:avLst/>
          </a:prstGeom>
          <a:noFill/>
        </p:spPr>
      </p:pic>
      <p:sp>
        <p:nvSpPr>
          <p:cNvPr id="15" name="TextBox 14"/>
          <p:cNvSpPr txBox="1"/>
          <p:nvPr/>
        </p:nvSpPr>
        <p:spPr>
          <a:xfrm>
            <a:off x="2788335" y="5303681"/>
            <a:ext cx="1737946" cy="738664"/>
          </a:xfrm>
          <a:prstGeom prst="rect">
            <a:avLst/>
          </a:prstGeom>
          <a:noFill/>
          <a:effectLst>
            <a:outerShdw blurRad="50800" dist="50800" dir="5400000" algn="ctr" rotWithShape="0">
              <a:srgbClr val="000000">
                <a:alpha val="50000"/>
              </a:srgbClr>
            </a:outerShdw>
          </a:effectLst>
        </p:spPr>
        <p:txBody>
          <a:bodyPr wrap="square" numCol="1" rtlCol="0">
            <a:spAutoFit/>
          </a:bodyPr>
          <a:lstStyle/>
          <a:p>
            <a:r>
              <a:rPr lang="en-US" sz="700" b="1" dirty="0" smtClean="0"/>
              <a:t>Ivan </a:t>
            </a:r>
            <a:r>
              <a:rPr lang="en-US" sz="700" b="1" dirty="0"/>
              <a:t>Makohon </a:t>
            </a:r>
          </a:p>
          <a:p>
            <a:r>
              <a:rPr lang="en-US" sz="700" b="1" dirty="0" smtClean="0"/>
              <a:t>Graduate </a:t>
            </a:r>
            <a:r>
              <a:rPr lang="en-US" sz="700" b="1" dirty="0"/>
              <a:t>Student* </a:t>
            </a:r>
          </a:p>
          <a:p>
            <a:r>
              <a:rPr lang="en-US" sz="700" b="1" dirty="0"/>
              <a:t>Modeling, Simulation &amp; Visualization Engineering (MSVE) Department </a:t>
            </a:r>
          </a:p>
          <a:p>
            <a:r>
              <a:rPr lang="en-US" sz="700" b="1" dirty="0"/>
              <a:t>Phone: 757-481-0832 </a:t>
            </a:r>
          </a:p>
          <a:p>
            <a:r>
              <a:rPr lang="en-US" sz="700" b="1" dirty="0"/>
              <a:t>imako001@odu.edu </a:t>
            </a:r>
            <a:endParaRPr lang="en-US" sz="700" b="1" dirty="0" smtClean="0"/>
          </a:p>
        </p:txBody>
      </p:sp>
      <p:pic>
        <p:nvPicPr>
          <p:cNvPr id="6" name="Picture Placeholder 5"/>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t="8997" b="8997"/>
          <a:stretch>
            <a:fillRect/>
          </a:stretch>
        </p:blipFill>
        <p:spPr>
          <a:xfrm>
            <a:off x="4088025" y="3865013"/>
            <a:ext cx="3481175" cy="1274277"/>
          </a:xfrm>
        </p:spPr>
      </p:pic>
      <p:pic>
        <p:nvPicPr>
          <p:cNvPr id="9" name="Picture Placeholder 8"/>
          <p:cNvPicPr>
            <a:picLocks noGrp="1" noChangeAspect="1"/>
          </p:cNvPicPr>
          <p:nvPr>
            <p:ph type="pic" sz="quarter" idx="16"/>
          </p:nvPr>
        </p:nvPicPr>
        <p:blipFill>
          <a:blip r:embed="rId5">
            <a:extLst>
              <a:ext uri="{28A0092B-C50C-407E-A947-70E740481C1C}">
                <a14:useLocalDpi xmlns:a14="http://schemas.microsoft.com/office/drawing/2010/main" val="0"/>
              </a:ext>
            </a:extLst>
          </a:blip>
          <a:srcRect t="18331" b="18331"/>
          <a:stretch>
            <a:fillRect/>
          </a:stretch>
        </p:blipFill>
        <p:spPr>
          <a:xfrm>
            <a:off x="4124960" y="2286000"/>
            <a:ext cx="4712829" cy="1475582"/>
          </a:xfrm>
        </p:spPr>
      </p:pic>
      <p:pic>
        <p:nvPicPr>
          <p:cNvPr id="11" name="Picture Placeholder 10"/>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t="7623" b="7623"/>
          <a:stretch>
            <a:fillRect/>
          </a:stretch>
        </p:blipFill>
        <p:spPr>
          <a:xfrm>
            <a:off x="339725" y="2286000"/>
            <a:ext cx="3684785" cy="2201984"/>
          </a:xfrm>
        </p:spPr>
      </p:pic>
      <p:sp>
        <p:nvSpPr>
          <p:cNvPr id="10" name="TextBox 9"/>
          <p:cNvSpPr txBox="1"/>
          <p:nvPr/>
        </p:nvSpPr>
        <p:spPr>
          <a:xfrm>
            <a:off x="4392218" y="5303681"/>
            <a:ext cx="1734407" cy="738664"/>
          </a:xfrm>
          <a:prstGeom prst="rect">
            <a:avLst/>
          </a:prstGeom>
          <a:noFill/>
          <a:effectLst>
            <a:outerShdw blurRad="50800" dist="50800" dir="5400000" algn="ctr" rotWithShape="0">
              <a:srgbClr val="000000">
                <a:alpha val="50000"/>
              </a:srgbClr>
            </a:outerShdw>
          </a:effectLst>
        </p:spPr>
        <p:txBody>
          <a:bodyPr wrap="square" numCol="1" rtlCol="0">
            <a:spAutoFit/>
          </a:bodyPr>
          <a:lstStyle/>
          <a:p>
            <a:r>
              <a:rPr lang="en-US" sz="700" b="1" dirty="0" smtClean="0"/>
              <a:t>Mecit </a:t>
            </a:r>
            <a:r>
              <a:rPr lang="en-US" sz="700" b="1" dirty="0"/>
              <a:t>Cetin (corresponding author) </a:t>
            </a:r>
          </a:p>
          <a:p>
            <a:r>
              <a:rPr lang="en-US" sz="700" b="1" dirty="0"/>
              <a:t>Associate Professor* </a:t>
            </a:r>
          </a:p>
          <a:p>
            <a:r>
              <a:rPr lang="en-US" sz="700" b="1" dirty="0"/>
              <a:t>Civil &amp; Environmental Engineering (CEE) Department </a:t>
            </a:r>
          </a:p>
          <a:p>
            <a:r>
              <a:rPr lang="en-US" sz="700" b="1" dirty="0"/>
              <a:t>Phone: 757-683-6700 </a:t>
            </a:r>
          </a:p>
          <a:p>
            <a:r>
              <a:rPr lang="en-US" sz="700" b="1" dirty="0"/>
              <a:t>mcetin@odu.edu </a:t>
            </a:r>
            <a:endParaRPr lang="en-US" sz="700" b="1" dirty="0" smtClean="0"/>
          </a:p>
        </p:txBody>
      </p:sp>
      <p:sp>
        <p:nvSpPr>
          <p:cNvPr id="12" name="TextBox 11"/>
          <p:cNvSpPr txBox="1"/>
          <p:nvPr/>
        </p:nvSpPr>
        <p:spPr>
          <a:xfrm>
            <a:off x="7587062" y="5311462"/>
            <a:ext cx="1709428" cy="846386"/>
          </a:xfrm>
          <a:prstGeom prst="rect">
            <a:avLst/>
          </a:prstGeom>
          <a:noFill/>
          <a:effectLst>
            <a:outerShdw blurRad="50800" dist="50800" dir="5400000" algn="ctr" rotWithShape="0">
              <a:srgbClr val="000000">
                <a:alpha val="50000"/>
              </a:srgbClr>
            </a:outerShdw>
          </a:effectLst>
        </p:spPr>
        <p:txBody>
          <a:bodyPr wrap="square" numCol="1" rtlCol="0">
            <a:spAutoFit/>
          </a:bodyPr>
          <a:lstStyle/>
          <a:p>
            <a:r>
              <a:rPr lang="en-US" sz="700" b="1" dirty="0" smtClean="0"/>
              <a:t>Duc </a:t>
            </a:r>
            <a:r>
              <a:rPr lang="en-US" sz="700" b="1" dirty="0"/>
              <a:t>T. Nguyen </a:t>
            </a:r>
          </a:p>
          <a:p>
            <a:r>
              <a:rPr lang="en-US" sz="700" b="1" dirty="0"/>
              <a:t>Professor* </a:t>
            </a:r>
          </a:p>
          <a:p>
            <a:r>
              <a:rPr lang="en-US" sz="700" b="1" dirty="0"/>
              <a:t>CEE and MSVE Departments </a:t>
            </a:r>
          </a:p>
          <a:p>
            <a:r>
              <a:rPr lang="en-US" sz="700" b="1" dirty="0"/>
              <a:t>Phone: 757-683-3761 </a:t>
            </a:r>
          </a:p>
          <a:p>
            <a:r>
              <a:rPr lang="en-US" sz="700" b="1" dirty="0"/>
              <a:t>dnguyen@odu.edu </a:t>
            </a:r>
            <a:endParaRPr lang="en-US" sz="700" b="1" dirty="0" smtClean="0"/>
          </a:p>
          <a:p>
            <a:endParaRPr lang="en-US" sz="700" b="1" dirty="0"/>
          </a:p>
          <a:p>
            <a:r>
              <a:rPr lang="en-US" sz="700" b="1" dirty="0"/>
              <a:t>*Old Dominion University </a:t>
            </a:r>
            <a:endParaRPr lang="en-US" sz="700" b="1" dirty="0" smtClean="0"/>
          </a:p>
        </p:txBody>
      </p:sp>
      <p:sp>
        <p:nvSpPr>
          <p:cNvPr id="16" name="TextBox 15"/>
          <p:cNvSpPr txBox="1"/>
          <p:nvPr/>
        </p:nvSpPr>
        <p:spPr>
          <a:xfrm>
            <a:off x="6051113" y="5303681"/>
            <a:ext cx="1679395" cy="738664"/>
          </a:xfrm>
          <a:prstGeom prst="rect">
            <a:avLst/>
          </a:prstGeom>
          <a:noFill/>
          <a:effectLst>
            <a:outerShdw blurRad="50800" dist="50800" dir="5400000" algn="ctr" rotWithShape="0">
              <a:srgbClr val="000000">
                <a:alpha val="50000"/>
              </a:srgbClr>
            </a:outerShdw>
          </a:effectLst>
        </p:spPr>
        <p:txBody>
          <a:bodyPr wrap="square" numCol="1" rtlCol="0">
            <a:spAutoFit/>
          </a:bodyPr>
          <a:lstStyle/>
          <a:p>
            <a:r>
              <a:rPr lang="en-US" sz="700" b="1" dirty="0" smtClean="0"/>
              <a:t>Manwo </a:t>
            </a:r>
            <a:r>
              <a:rPr lang="en-US" sz="700" b="1" dirty="0"/>
              <a:t>Ng </a:t>
            </a:r>
          </a:p>
          <a:p>
            <a:r>
              <a:rPr lang="en-US" sz="700" b="1" dirty="0"/>
              <a:t>Assistant Professor* </a:t>
            </a:r>
          </a:p>
          <a:p>
            <a:r>
              <a:rPr lang="en-US" sz="700" b="1" dirty="0"/>
              <a:t>Department of Information Technology and Decision Sciences </a:t>
            </a:r>
          </a:p>
          <a:p>
            <a:r>
              <a:rPr lang="en-US" sz="700" b="1" dirty="0"/>
              <a:t>Phone: 757-683-6665 </a:t>
            </a:r>
          </a:p>
          <a:p>
            <a:r>
              <a:rPr lang="en-US" sz="700" b="1" dirty="0"/>
              <a:t>mng@odu.edu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Unloading Algorithm (4 of 5)</a:t>
            </a:r>
            <a:endParaRPr lang="en-US" dirty="0"/>
          </a:p>
        </p:txBody>
      </p:sp>
      <p:pic>
        <p:nvPicPr>
          <p:cNvPr id="24" name="Picture 23"/>
          <p:cNvPicPr>
            <a:picLocks noChangeAspect="1"/>
          </p:cNvPicPr>
          <p:nvPr/>
        </p:nvPicPr>
        <p:blipFill>
          <a:blip r:embed="rId3"/>
          <a:stretch>
            <a:fillRect/>
          </a:stretch>
        </p:blipFill>
        <p:spPr>
          <a:xfrm>
            <a:off x="682174" y="2154904"/>
            <a:ext cx="3708786" cy="2966103"/>
          </a:xfrm>
          <a:prstGeom prst="rect">
            <a:avLst/>
          </a:prstGeom>
        </p:spPr>
      </p:pic>
      <p:pic>
        <p:nvPicPr>
          <p:cNvPr id="45" name="Picture 44"/>
          <p:cNvPicPr>
            <a:picLocks noChangeAspect="1"/>
          </p:cNvPicPr>
          <p:nvPr/>
        </p:nvPicPr>
        <p:blipFill>
          <a:blip r:embed="rId3"/>
          <a:stretch>
            <a:fillRect/>
          </a:stretch>
        </p:blipFill>
        <p:spPr>
          <a:xfrm>
            <a:off x="4799904" y="2154903"/>
            <a:ext cx="3708786" cy="2966103"/>
          </a:xfrm>
          <a:prstGeom prst="rect">
            <a:avLst/>
          </a:prstGeom>
        </p:spPr>
      </p:pic>
      <p:cxnSp>
        <p:nvCxnSpPr>
          <p:cNvPr id="63" name="Straight Connector 62"/>
          <p:cNvCxnSpPr/>
          <p:nvPr/>
        </p:nvCxnSpPr>
        <p:spPr>
          <a:xfrm>
            <a:off x="4680438" y="4993582"/>
            <a:ext cx="4007175"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pic>
        <p:nvPicPr>
          <p:cNvPr id="64" name="Picture 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4303" y="4220595"/>
            <a:ext cx="425266" cy="456622"/>
          </a:xfrm>
          <a:prstGeom prst="rect">
            <a:avLst/>
          </a:prstGeom>
          <a:effectLst>
            <a:glow rad="127000">
              <a:schemeClr val="accent1"/>
            </a:glow>
          </a:effectLst>
        </p:spPr>
      </p:pic>
      <p:pic>
        <p:nvPicPr>
          <p:cNvPr id="62" name="Picture 61"/>
          <p:cNvPicPr>
            <a:picLocks noChangeAspect="1"/>
          </p:cNvPicPr>
          <p:nvPr/>
        </p:nvPicPr>
        <p:blipFill>
          <a:blip r:embed="rId5"/>
          <a:stretch>
            <a:fillRect/>
          </a:stretch>
        </p:blipFill>
        <p:spPr>
          <a:xfrm>
            <a:off x="5429190" y="4646665"/>
            <a:ext cx="466701" cy="338125"/>
          </a:xfrm>
          <a:prstGeom prst="rect">
            <a:avLst/>
          </a:prstGeom>
        </p:spPr>
      </p:pic>
      <p:pic>
        <p:nvPicPr>
          <p:cNvPr id="66" name="Picture 6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6795" y="4549813"/>
            <a:ext cx="425266" cy="456622"/>
          </a:xfrm>
          <a:prstGeom prst="rect">
            <a:avLst/>
          </a:prstGeom>
          <a:effectLst>
            <a:glow rad="127000">
              <a:schemeClr val="accent1"/>
            </a:glow>
          </a:effectLst>
        </p:spPr>
      </p:pic>
      <p:sp>
        <p:nvSpPr>
          <p:cNvPr id="67" name="TextBox 66"/>
          <p:cNvSpPr txBox="1"/>
          <p:nvPr/>
        </p:nvSpPr>
        <p:spPr>
          <a:xfrm>
            <a:off x="6018373" y="4522161"/>
            <a:ext cx="396577" cy="523220"/>
          </a:xfrm>
          <a:prstGeom prst="rect">
            <a:avLst/>
          </a:prstGeom>
          <a:noFill/>
        </p:spPr>
        <p:txBody>
          <a:bodyPr wrap="square" rtlCol="0">
            <a:spAutoFit/>
          </a:bodyPr>
          <a:lstStyle/>
          <a:p>
            <a:r>
              <a:rPr lang="en-US" sz="2800" dirty="0" smtClean="0">
                <a:solidFill>
                  <a:schemeClr val="bg1"/>
                </a:solidFill>
              </a:rPr>
              <a:t>8</a:t>
            </a:r>
            <a:endParaRPr lang="en-US" sz="2800" dirty="0">
              <a:solidFill>
                <a:schemeClr val="bg1"/>
              </a:solidFill>
            </a:endParaRPr>
          </a:p>
        </p:txBody>
      </p:sp>
      <p:sp>
        <p:nvSpPr>
          <p:cNvPr id="68" name="TextBox 67"/>
          <p:cNvSpPr txBox="1"/>
          <p:nvPr/>
        </p:nvSpPr>
        <p:spPr>
          <a:xfrm>
            <a:off x="5478762" y="4172020"/>
            <a:ext cx="396577" cy="523220"/>
          </a:xfrm>
          <a:prstGeom prst="rect">
            <a:avLst/>
          </a:prstGeom>
          <a:noFill/>
        </p:spPr>
        <p:txBody>
          <a:bodyPr wrap="square" rtlCol="0">
            <a:spAutoFit/>
          </a:bodyPr>
          <a:lstStyle/>
          <a:p>
            <a:r>
              <a:rPr lang="en-US" sz="2800" dirty="0" smtClean="0">
                <a:solidFill>
                  <a:schemeClr val="bg1"/>
                </a:solidFill>
              </a:rPr>
              <a:t>7</a:t>
            </a:r>
            <a:endParaRPr lang="en-US" sz="2800" dirty="0">
              <a:solidFill>
                <a:schemeClr val="bg1"/>
              </a:solidFill>
            </a:endParaRPr>
          </a:p>
        </p:txBody>
      </p:sp>
      <p:sp>
        <p:nvSpPr>
          <p:cNvPr id="74" name="U-Turn Arrow 73"/>
          <p:cNvSpPr/>
          <p:nvPr/>
        </p:nvSpPr>
        <p:spPr>
          <a:xfrm flipH="1">
            <a:off x="5546674" y="3161847"/>
            <a:ext cx="1179441" cy="1195268"/>
          </a:xfrm>
          <a:prstGeom prst="uturnArrow">
            <a:avLst>
              <a:gd name="adj1" fmla="val 9727"/>
              <a:gd name="adj2" fmla="val 10003"/>
              <a:gd name="adj3" fmla="val 17098"/>
              <a:gd name="adj4" fmla="val 13071"/>
              <a:gd name="adj5" fmla="val 82909"/>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Right Arrow 78"/>
          <p:cNvSpPr/>
          <p:nvPr/>
        </p:nvSpPr>
        <p:spPr>
          <a:xfrm>
            <a:off x="4374137" y="3238513"/>
            <a:ext cx="594278" cy="88173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4" name="Picture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6600" y="4521268"/>
            <a:ext cx="430120" cy="461851"/>
          </a:xfrm>
          <a:prstGeom prst="rect">
            <a:avLst/>
          </a:prstGeom>
        </p:spPr>
      </p:pic>
      <p:sp>
        <p:nvSpPr>
          <p:cNvPr id="82" name="TextBox 81"/>
          <p:cNvSpPr txBox="1"/>
          <p:nvPr/>
        </p:nvSpPr>
        <p:spPr>
          <a:xfrm>
            <a:off x="2439308" y="4489106"/>
            <a:ext cx="396577" cy="523220"/>
          </a:xfrm>
          <a:prstGeom prst="rect">
            <a:avLst/>
          </a:prstGeom>
          <a:noFill/>
        </p:spPr>
        <p:txBody>
          <a:bodyPr wrap="square" rtlCol="0">
            <a:spAutoFit/>
          </a:bodyPr>
          <a:lstStyle/>
          <a:p>
            <a:r>
              <a:rPr lang="en-US" sz="2800" dirty="0" smtClean="0">
                <a:solidFill>
                  <a:schemeClr val="bg1"/>
                </a:solidFill>
              </a:rPr>
              <a:t>7</a:t>
            </a:r>
            <a:endParaRPr lang="en-US" sz="2800" dirty="0">
              <a:solidFill>
                <a:schemeClr val="bg1"/>
              </a:solidFill>
            </a:endParaRPr>
          </a:p>
        </p:txBody>
      </p:sp>
      <p:pic>
        <p:nvPicPr>
          <p:cNvPr id="88" name="Picture 8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3546" y="4211077"/>
            <a:ext cx="425266" cy="456622"/>
          </a:xfrm>
          <a:prstGeom prst="rect">
            <a:avLst/>
          </a:prstGeom>
          <a:effectLst>
            <a:glow rad="127000">
              <a:schemeClr val="accent1"/>
            </a:glow>
          </a:effectLst>
        </p:spPr>
      </p:pic>
      <p:pic>
        <p:nvPicPr>
          <p:cNvPr id="89" name="Picture 88"/>
          <p:cNvPicPr>
            <a:picLocks noChangeAspect="1"/>
          </p:cNvPicPr>
          <p:nvPr/>
        </p:nvPicPr>
        <p:blipFill>
          <a:blip r:embed="rId5"/>
          <a:stretch>
            <a:fillRect/>
          </a:stretch>
        </p:blipFill>
        <p:spPr>
          <a:xfrm>
            <a:off x="1378433" y="4637147"/>
            <a:ext cx="466701" cy="338125"/>
          </a:xfrm>
          <a:prstGeom prst="rect">
            <a:avLst/>
          </a:prstGeom>
        </p:spPr>
      </p:pic>
      <p:sp>
        <p:nvSpPr>
          <p:cNvPr id="92" name="TextBox 91"/>
          <p:cNvSpPr txBox="1"/>
          <p:nvPr/>
        </p:nvSpPr>
        <p:spPr>
          <a:xfrm>
            <a:off x="1428005" y="4162502"/>
            <a:ext cx="396577" cy="523220"/>
          </a:xfrm>
          <a:prstGeom prst="rect">
            <a:avLst/>
          </a:prstGeom>
          <a:noFill/>
        </p:spPr>
        <p:txBody>
          <a:bodyPr wrap="square" rtlCol="0">
            <a:spAutoFit/>
          </a:bodyPr>
          <a:lstStyle/>
          <a:p>
            <a:r>
              <a:rPr lang="en-US" sz="2800" dirty="0" smtClean="0">
                <a:solidFill>
                  <a:schemeClr val="bg1"/>
                </a:solidFill>
              </a:rPr>
              <a:t>6</a:t>
            </a:r>
            <a:endParaRPr lang="en-US" sz="2800" dirty="0">
              <a:solidFill>
                <a:schemeClr val="bg1"/>
              </a:solidFill>
            </a:endParaRPr>
          </a:p>
        </p:txBody>
      </p:sp>
      <p:cxnSp>
        <p:nvCxnSpPr>
          <p:cNvPr id="44" name="Straight Connector 43"/>
          <p:cNvCxnSpPr/>
          <p:nvPr/>
        </p:nvCxnSpPr>
        <p:spPr>
          <a:xfrm>
            <a:off x="562708" y="4993583"/>
            <a:ext cx="4007175"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03" name="U-Turn Arrow 102"/>
          <p:cNvSpPr/>
          <p:nvPr/>
        </p:nvSpPr>
        <p:spPr>
          <a:xfrm flipH="1">
            <a:off x="1503483" y="3161846"/>
            <a:ext cx="1213339" cy="1011632"/>
          </a:xfrm>
          <a:prstGeom prst="uturnArrow">
            <a:avLst>
              <a:gd name="adj1" fmla="val 9241"/>
              <a:gd name="adj2" fmla="val 12112"/>
              <a:gd name="adj3" fmla="val 17546"/>
              <a:gd name="adj4" fmla="val 12326"/>
              <a:gd name="adj5" fmla="val 100000"/>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7" name="Picture 96"/>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432845" y="3636839"/>
            <a:ext cx="424839" cy="440676"/>
          </a:xfrm>
          <a:prstGeom prst="rect">
            <a:avLst/>
          </a:prstGeom>
        </p:spPr>
      </p:pic>
      <p:sp>
        <p:nvSpPr>
          <p:cNvPr id="98" name="TextBox 97"/>
          <p:cNvSpPr txBox="1"/>
          <p:nvPr/>
        </p:nvSpPr>
        <p:spPr>
          <a:xfrm>
            <a:off x="2471543" y="3597032"/>
            <a:ext cx="324681" cy="523220"/>
          </a:xfrm>
          <a:prstGeom prst="rect">
            <a:avLst/>
          </a:prstGeom>
          <a:noFill/>
        </p:spPr>
        <p:txBody>
          <a:bodyPr wrap="square" rtlCol="0">
            <a:spAutoFit/>
          </a:bodyPr>
          <a:lstStyle/>
          <a:p>
            <a:r>
              <a:rPr lang="en-US" sz="2800" dirty="0" smtClean="0">
                <a:solidFill>
                  <a:schemeClr val="bg1">
                    <a:alpha val="34000"/>
                  </a:schemeClr>
                </a:solidFill>
              </a:rPr>
              <a:t>6</a:t>
            </a:r>
            <a:endParaRPr lang="en-US" sz="2800" dirty="0">
              <a:solidFill>
                <a:schemeClr val="bg1">
                  <a:alpha val="34000"/>
                </a:schemeClr>
              </a:solidFill>
            </a:endParaRPr>
          </a:p>
        </p:txBody>
      </p:sp>
      <p:sp>
        <p:nvSpPr>
          <p:cNvPr id="107" name="Rectangle 106"/>
          <p:cNvSpPr/>
          <p:nvPr/>
        </p:nvSpPr>
        <p:spPr>
          <a:xfrm>
            <a:off x="994040" y="5116827"/>
            <a:ext cx="3120759" cy="1313955"/>
          </a:xfrm>
          <a:prstGeom prst="rect">
            <a:avLst/>
          </a:prstGeom>
          <a:solidFill>
            <a:schemeClr val="bg1">
              <a:lumMod val="6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tlCol="0" anchor="t" anchorCtr="0"/>
          <a:lstStyle/>
          <a:p>
            <a:pPr marL="800100" lvl="1" indent="-342900">
              <a:buFont typeface="+mj-lt"/>
              <a:buAutoNum type="arabicPeriod" startAt="9"/>
            </a:pPr>
            <a:r>
              <a:rPr lang="en-US" dirty="0"/>
              <a:t>Unload </a:t>
            </a:r>
            <a:r>
              <a:rPr lang="en-US" dirty="0" smtClean="0"/>
              <a:t>6</a:t>
            </a:r>
          </a:p>
          <a:p>
            <a:pPr marL="800100" lvl="1" indent="-342900">
              <a:buFont typeface="+mj-lt"/>
              <a:buAutoNum type="arabicPeriod" startAt="9"/>
            </a:pPr>
            <a:endParaRPr lang="en-US" dirty="0"/>
          </a:p>
          <a:p>
            <a:pPr marL="800100" lvl="1" indent="-342900">
              <a:buFont typeface="+mj-lt"/>
              <a:buAutoNum type="arabicPeriod" startAt="9"/>
            </a:pPr>
            <a:endParaRPr lang="en-US" dirty="0" smtClean="0"/>
          </a:p>
          <a:p>
            <a:pPr lvl="1"/>
            <a:r>
              <a:rPr lang="en-US" dirty="0"/>
              <a:t>NM = 3, NR = 6</a:t>
            </a:r>
          </a:p>
          <a:p>
            <a:pPr lvl="1"/>
            <a:endParaRPr lang="en-US" dirty="0"/>
          </a:p>
          <a:p>
            <a:pPr lvl="1"/>
            <a:endParaRPr lang="en-US" dirty="0"/>
          </a:p>
        </p:txBody>
      </p:sp>
      <p:sp>
        <p:nvSpPr>
          <p:cNvPr id="108" name="Rectangle 107"/>
          <p:cNvSpPr/>
          <p:nvPr/>
        </p:nvSpPr>
        <p:spPr>
          <a:xfrm>
            <a:off x="5111771" y="5105170"/>
            <a:ext cx="3085052" cy="1309095"/>
          </a:xfrm>
          <a:prstGeom prst="rect">
            <a:avLst/>
          </a:prstGeom>
          <a:solidFill>
            <a:schemeClr val="bg1">
              <a:lumMod val="6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tlCol="0" anchor="t" anchorCtr="0"/>
          <a:lstStyle/>
          <a:p>
            <a:pPr marL="800100" lvl="1" indent="-342900">
              <a:buFont typeface="+mj-lt"/>
              <a:buAutoNum type="arabicPeriod" startAt="10"/>
            </a:pPr>
            <a:r>
              <a:rPr lang="en-US" dirty="0"/>
              <a:t>Move 8 to Stack 1</a:t>
            </a:r>
          </a:p>
          <a:p>
            <a:pPr marL="800100" lvl="1" indent="-342900">
              <a:buFont typeface="+mj-lt"/>
              <a:buAutoNum type="arabicPeriod" startAt="10"/>
            </a:pPr>
            <a:r>
              <a:rPr lang="en-US" dirty="0"/>
              <a:t>Unload </a:t>
            </a:r>
            <a:r>
              <a:rPr lang="en-US" dirty="0" smtClean="0"/>
              <a:t>7</a:t>
            </a:r>
          </a:p>
          <a:p>
            <a:pPr marL="800100" lvl="1" indent="-342900">
              <a:buFont typeface="+mj-lt"/>
              <a:buAutoNum type="arabicPeriod" startAt="10"/>
            </a:pPr>
            <a:endParaRPr lang="en-US" dirty="0"/>
          </a:p>
          <a:p>
            <a:pPr lvl="1"/>
            <a:r>
              <a:rPr lang="en-US" dirty="0"/>
              <a:t>NM = </a:t>
            </a:r>
            <a:r>
              <a:rPr lang="en-US" dirty="0" smtClean="0"/>
              <a:t>4, </a:t>
            </a:r>
            <a:r>
              <a:rPr lang="en-US" dirty="0"/>
              <a:t>NR = 7</a:t>
            </a:r>
          </a:p>
          <a:p>
            <a:pPr lvl="1"/>
            <a:endParaRPr lang="en-US" dirty="0"/>
          </a:p>
        </p:txBody>
      </p:sp>
      <p:sp>
        <p:nvSpPr>
          <p:cNvPr id="73" name="U-Turn Arrow 72"/>
          <p:cNvSpPr/>
          <p:nvPr/>
        </p:nvSpPr>
        <p:spPr>
          <a:xfrm flipH="1">
            <a:off x="6104128" y="3165231"/>
            <a:ext cx="621987" cy="1369242"/>
          </a:xfrm>
          <a:prstGeom prst="uturnArrow">
            <a:avLst>
              <a:gd name="adj1" fmla="val 17206"/>
              <a:gd name="adj2" fmla="val 16638"/>
              <a:gd name="adj3" fmla="val 27109"/>
              <a:gd name="adj4" fmla="val 12326"/>
              <a:gd name="adj5" fmla="val 100000"/>
            </a:avLst>
          </a:prstGeom>
          <a:solidFill>
            <a:schemeClr val="accent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9" name="Picture 68"/>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481292" y="4117785"/>
            <a:ext cx="424839" cy="440676"/>
          </a:xfrm>
          <a:prstGeom prst="rect">
            <a:avLst/>
          </a:prstGeom>
        </p:spPr>
      </p:pic>
      <p:sp>
        <p:nvSpPr>
          <p:cNvPr id="70" name="TextBox 69"/>
          <p:cNvSpPr txBox="1"/>
          <p:nvPr/>
        </p:nvSpPr>
        <p:spPr>
          <a:xfrm>
            <a:off x="6517525" y="4077389"/>
            <a:ext cx="396577" cy="523220"/>
          </a:xfrm>
          <a:prstGeom prst="rect">
            <a:avLst/>
          </a:prstGeom>
          <a:noFill/>
        </p:spPr>
        <p:txBody>
          <a:bodyPr wrap="square" rtlCol="0">
            <a:spAutoFit/>
          </a:bodyPr>
          <a:lstStyle/>
          <a:p>
            <a:r>
              <a:rPr lang="en-US" sz="2800" dirty="0" smtClean="0">
                <a:solidFill>
                  <a:schemeClr val="bg1">
                    <a:alpha val="34000"/>
                  </a:schemeClr>
                </a:solidFill>
              </a:rPr>
              <a:t>8</a:t>
            </a:r>
            <a:endParaRPr lang="en-US" sz="2800" dirty="0">
              <a:solidFill>
                <a:schemeClr val="bg1">
                  <a:alpha val="34000"/>
                </a:schemeClr>
              </a:solidFill>
            </a:endParaRPr>
          </a:p>
        </p:txBody>
      </p:sp>
      <p:pic>
        <p:nvPicPr>
          <p:cNvPr id="71" name="Picture 70"/>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484241" y="4558584"/>
            <a:ext cx="424839" cy="439264"/>
          </a:xfrm>
          <a:prstGeom prst="rect">
            <a:avLst/>
          </a:prstGeom>
        </p:spPr>
      </p:pic>
      <p:sp>
        <p:nvSpPr>
          <p:cNvPr id="72" name="TextBox 71"/>
          <p:cNvSpPr txBox="1"/>
          <p:nvPr/>
        </p:nvSpPr>
        <p:spPr>
          <a:xfrm>
            <a:off x="6522246" y="4520982"/>
            <a:ext cx="396577" cy="523220"/>
          </a:xfrm>
          <a:prstGeom prst="rect">
            <a:avLst/>
          </a:prstGeom>
          <a:noFill/>
        </p:spPr>
        <p:txBody>
          <a:bodyPr wrap="square" rtlCol="0">
            <a:spAutoFit/>
          </a:bodyPr>
          <a:lstStyle/>
          <a:p>
            <a:r>
              <a:rPr lang="en-US" sz="2800" dirty="0" smtClean="0">
                <a:solidFill>
                  <a:schemeClr val="bg1">
                    <a:alpha val="34000"/>
                  </a:schemeClr>
                </a:solidFill>
              </a:rPr>
              <a:t>7</a:t>
            </a:r>
            <a:endParaRPr lang="en-US" sz="2800" dirty="0">
              <a:solidFill>
                <a:schemeClr val="bg1">
                  <a:alpha val="34000"/>
                </a:schemeClr>
              </a:solidFill>
            </a:endParaRPr>
          </a:p>
        </p:txBody>
      </p:sp>
      <p:pic>
        <p:nvPicPr>
          <p:cNvPr id="101" name="Picture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8690" y="4074573"/>
            <a:ext cx="430120" cy="461851"/>
          </a:xfrm>
          <a:prstGeom prst="rect">
            <a:avLst/>
          </a:prstGeom>
        </p:spPr>
      </p:pic>
      <p:sp>
        <p:nvSpPr>
          <p:cNvPr id="102" name="TextBox 101"/>
          <p:cNvSpPr txBox="1"/>
          <p:nvPr/>
        </p:nvSpPr>
        <p:spPr>
          <a:xfrm>
            <a:off x="2450190" y="4042411"/>
            <a:ext cx="338151" cy="523220"/>
          </a:xfrm>
          <a:prstGeom prst="rect">
            <a:avLst/>
          </a:prstGeom>
          <a:noFill/>
        </p:spPr>
        <p:txBody>
          <a:bodyPr wrap="square" rtlCol="0">
            <a:spAutoFit/>
          </a:bodyPr>
          <a:lstStyle/>
          <a:p>
            <a:r>
              <a:rPr lang="en-US" sz="2800" dirty="0" smtClean="0">
                <a:solidFill>
                  <a:schemeClr val="bg1"/>
                </a:solidFill>
              </a:rPr>
              <a:t>8</a:t>
            </a:r>
            <a:endParaRPr lang="en-US" sz="2800" dirty="0">
              <a:solidFill>
                <a:schemeClr val="bg1"/>
              </a:solidFill>
            </a:endParaRPr>
          </a:p>
        </p:txBody>
      </p:sp>
    </p:spTree>
    <p:extLst>
      <p:ext uri="{BB962C8B-B14F-4D97-AF65-F5344CB8AC3E}">
        <p14:creationId xmlns:p14="http://schemas.microsoft.com/office/powerpoint/2010/main" val="36998796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Unloading Algorithm (5 of 5)</a:t>
            </a:r>
            <a:endParaRPr lang="en-US" dirty="0"/>
          </a:p>
        </p:txBody>
      </p:sp>
      <p:pic>
        <p:nvPicPr>
          <p:cNvPr id="24" name="Picture 23"/>
          <p:cNvPicPr>
            <a:picLocks noChangeAspect="1"/>
          </p:cNvPicPr>
          <p:nvPr/>
        </p:nvPicPr>
        <p:blipFill>
          <a:blip r:embed="rId3"/>
          <a:stretch>
            <a:fillRect/>
          </a:stretch>
        </p:blipFill>
        <p:spPr>
          <a:xfrm>
            <a:off x="682174" y="2154904"/>
            <a:ext cx="3708786" cy="2966103"/>
          </a:xfrm>
          <a:prstGeom prst="rect">
            <a:avLst/>
          </a:prstGeom>
        </p:spPr>
      </p:pic>
      <p:pic>
        <p:nvPicPr>
          <p:cNvPr id="45" name="Picture 44"/>
          <p:cNvPicPr>
            <a:picLocks noChangeAspect="1"/>
          </p:cNvPicPr>
          <p:nvPr/>
        </p:nvPicPr>
        <p:blipFill>
          <a:blip r:embed="rId3"/>
          <a:stretch>
            <a:fillRect/>
          </a:stretch>
        </p:blipFill>
        <p:spPr>
          <a:xfrm>
            <a:off x="4799904" y="2154903"/>
            <a:ext cx="3708786" cy="2966103"/>
          </a:xfrm>
          <a:prstGeom prst="rect">
            <a:avLst/>
          </a:prstGeom>
        </p:spPr>
      </p:pic>
      <p:cxnSp>
        <p:nvCxnSpPr>
          <p:cNvPr id="63" name="Straight Connector 62"/>
          <p:cNvCxnSpPr/>
          <p:nvPr/>
        </p:nvCxnSpPr>
        <p:spPr>
          <a:xfrm>
            <a:off x="4680438" y="4993582"/>
            <a:ext cx="4007175"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pic>
        <p:nvPicPr>
          <p:cNvPr id="62" name="Picture 61"/>
          <p:cNvPicPr>
            <a:picLocks noChangeAspect="1"/>
          </p:cNvPicPr>
          <p:nvPr/>
        </p:nvPicPr>
        <p:blipFill>
          <a:blip r:embed="rId4"/>
          <a:stretch>
            <a:fillRect/>
          </a:stretch>
        </p:blipFill>
        <p:spPr>
          <a:xfrm>
            <a:off x="5429190" y="4646665"/>
            <a:ext cx="466701" cy="338125"/>
          </a:xfrm>
          <a:prstGeom prst="rect">
            <a:avLst/>
          </a:prstGeom>
        </p:spPr>
      </p:pic>
      <p:sp>
        <p:nvSpPr>
          <p:cNvPr id="79" name="Right Arrow 78"/>
          <p:cNvSpPr/>
          <p:nvPr/>
        </p:nvSpPr>
        <p:spPr>
          <a:xfrm>
            <a:off x="4374137" y="3238513"/>
            <a:ext cx="594278" cy="88173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8" name="Picture 8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3546" y="4211077"/>
            <a:ext cx="425266" cy="456622"/>
          </a:xfrm>
          <a:prstGeom prst="rect">
            <a:avLst/>
          </a:prstGeom>
          <a:effectLst>
            <a:glow rad="127000">
              <a:schemeClr val="accent1"/>
            </a:glow>
          </a:effectLst>
        </p:spPr>
      </p:pic>
      <p:pic>
        <p:nvPicPr>
          <p:cNvPr id="89" name="Picture 88"/>
          <p:cNvPicPr>
            <a:picLocks noChangeAspect="1"/>
          </p:cNvPicPr>
          <p:nvPr/>
        </p:nvPicPr>
        <p:blipFill>
          <a:blip r:embed="rId4"/>
          <a:stretch>
            <a:fillRect/>
          </a:stretch>
        </p:blipFill>
        <p:spPr>
          <a:xfrm>
            <a:off x="1378433" y="4637147"/>
            <a:ext cx="466701" cy="338125"/>
          </a:xfrm>
          <a:prstGeom prst="rect">
            <a:avLst/>
          </a:prstGeom>
        </p:spPr>
      </p:pic>
      <p:sp>
        <p:nvSpPr>
          <p:cNvPr id="92" name="TextBox 91"/>
          <p:cNvSpPr txBox="1"/>
          <p:nvPr/>
        </p:nvSpPr>
        <p:spPr>
          <a:xfrm>
            <a:off x="1428005" y="4162502"/>
            <a:ext cx="396577" cy="523220"/>
          </a:xfrm>
          <a:prstGeom prst="rect">
            <a:avLst/>
          </a:prstGeom>
          <a:noFill/>
        </p:spPr>
        <p:txBody>
          <a:bodyPr wrap="square" rtlCol="0">
            <a:spAutoFit/>
          </a:bodyPr>
          <a:lstStyle/>
          <a:p>
            <a:r>
              <a:rPr lang="en-US" sz="2800" dirty="0" smtClean="0">
                <a:solidFill>
                  <a:schemeClr val="bg1"/>
                </a:solidFill>
              </a:rPr>
              <a:t>8</a:t>
            </a:r>
            <a:endParaRPr lang="en-US" sz="2800" dirty="0">
              <a:solidFill>
                <a:schemeClr val="bg1"/>
              </a:solidFill>
            </a:endParaRPr>
          </a:p>
        </p:txBody>
      </p:sp>
      <p:cxnSp>
        <p:nvCxnSpPr>
          <p:cNvPr id="44" name="Straight Connector 43"/>
          <p:cNvCxnSpPr/>
          <p:nvPr/>
        </p:nvCxnSpPr>
        <p:spPr>
          <a:xfrm>
            <a:off x="562708" y="4993583"/>
            <a:ext cx="4007175"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03" name="U-Turn Arrow 102"/>
          <p:cNvSpPr/>
          <p:nvPr/>
        </p:nvSpPr>
        <p:spPr>
          <a:xfrm flipH="1">
            <a:off x="1503483" y="3327371"/>
            <a:ext cx="730042" cy="1211698"/>
          </a:xfrm>
          <a:prstGeom prst="uturnArrow">
            <a:avLst>
              <a:gd name="adj1" fmla="val 14382"/>
              <a:gd name="adj2" fmla="val 17209"/>
              <a:gd name="adj3" fmla="val 29113"/>
              <a:gd name="adj4" fmla="val 12326"/>
              <a:gd name="adj5" fmla="val 72548"/>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7" name="Picture 96"/>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958391" y="4539069"/>
            <a:ext cx="424839" cy="440676"/>
          </a:xfrm>
          <a:prstGeom prst="rect">
            <a:avLst/>
          </a:prstGeom>
        </p:spPr>
      </p:pic>
      <p:sp>
        <p:nvSpPr>
          <p:cNvPr id="98" name="TextBox 97"/>
          <p:cNvSpPr txBox="1"/>
          <p:nvPr/>
        </p:nvSpPr>
        <p:spPr>
          <a:xfrm>
            <a:off x="1997089" y="4499262"/>
            <a:ext cx="324681" cy="523220"/>
          </a:xfrm>
          <a:prstGeom prst="rect">
            <a:avLst/>
          </a:prstGeom>
          <a:noFill/>
        </p:spPr>
        <p:txBody>
          <a:bodyPr wrap="square" rtlCol="0">
            <a:spAutoFit/>
          </a:bodyPr>
          <a:lstStyle/>
          <a:p>
            <a:r>
              <a:rPr lang="en-US" sz="2800" dirty="0" smtClean="0">
                <a:solidFill>
                  <a:schemeClr val="bg1">
                    <a:alpha val="34000"/>
                  </a:schemeClr>
                </a:solidFill>
              </a:rPr>
              <a:t>8</a:t>
            </a:r>
            <a:endParaRPr lang="en-US" sz="2800" dirty="0">
              <a:solidFill>
                <a:schemeClr val="bg1">
                  <a:alpha val="34000"/>
                </a:schemeClr>
              </a:solidFill>
            </a:endParaRPr>
          </a:p>
        </p:txBody>
      </p:sp>
      <p:sp>
        <p:nvSpPr>
          <p:cNvPr id="107" name="Rectangle 106"/>
          <p:cNvSpPr/>
          <p:nvPr/>
        </p:nvSpPr>
        <p:spPr>
          <a:xfrm>
            <a:off x="994040" y="5116827"/>
            <a:ext cx="3120759" cy="1313955"/>
          </a:xfrm>
          <a:prstGeom prst="rect">
            <a:avLst/>
          </a:prstGeom>
          <a:solidFill>
            <a:schemeClr val="bg1">
              <a:lumMod val="6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tlCol="0" anchor="t" anchorCtr="0"/>
          <a:lstStyle/>
          <a:p>
            <a:pPr marL="800100" lvl="1" indent="-342900">
              <a:buFont typeface="+mj-lt"/>
              <a:buAutoNum type="arabicPeriod" startAt="12"/>
            </a:pPr>
            <a:r>
              <a:rPr lang="en-US" dirty="0"/>
              <a:t>Unload </a:t>
            </a:r>
            <a:r>
              <a:rPr lang="en-US" dirty="0" smtClean="0"/>
              <a:t>8</a:t>
            </a:r>
          </a:p>
          <a:p>
            <a:pPr marL="800100" lvl="1" indent="-342900">
              <a:buFont typeface="+mj-lt"/>
              <a:buAutoNum type="arabicPeriod" startAt="12"/>
            </a:pPr>
            <a:endParaRPr lang="en-US" dirty="0"/>
          </a:p>
          <a:p>
            <a:pPr marL="800100" lvl="1" indent="-342900">
              <a:buFont typeface="+mj-lt"/>
              <a:buAutoNum type="arabicPeriod" startAt="12"/>
            </a:pPr>
            <a:endParaRPr lang="en-US" dirty="0" smtClean="0"/>
          </a:p>
          <a:p>
            <a:pPr lvl="1"/>
            <a:r>
              <a:rPr lang="en-US" dirty="0"/>
              <a:t>NM = 4, NR = </a:t>
            </a:r>
            <a:r>
              <a:rPr lang="en-US" dirty="0" smtClean="0"/>
              <a:t>8</a:t>
            </a:r>
            <a:endParaRPr lang="en-US" dirty="0"/>
          </a:p>
          <a:p>
            <a:pPr lvl="1"/>
            <a:endParaRPr lang="en-US" dirty="0"/>
          </a:p>
          <a:p>
            <a:pPr lvl="1"/>
            <a:endParaRPr lang="en-US" dirty="0"/>
          </a:p>
        </p:txBody>
      </p:sp>
      <p:sp>
        <p:nvSpPr>
          <p:cNvPr id="108" name="Rectangle 107"/>
          <p:cNvSpPr/>
          <p:nvPr/>
        </p:nvSpPr>
        <p:spPr>
          <a:xfrm>
            <a:off x="5111771" y="5105170"/>
            <a:ext cx="3085052" cy="1309095"/>
          </a:xfrm>
          <a:prstGeom prst="rect">
            <a:avLst/>
          </a:prstGeom>
          <a:solidFill>
            <a:schemeClr val="bg1">
              <a:lumMod val="6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tlCol="0" anchor="t" anchorCtr="0"/>
          <a:lstStyle/>
          <a:p>
            <a:pPr marL="800100" lvl="1" indent="-342900">
              <a:buFont typeface="+mj-lt"/>
              <a:buAutoNum type="arabicPeriod" startAt="13"/>
            </a:pPr>
            <a:r>
              <a:rPr lang="en-US" dirty="0" smtClean="0"/>
              <a:t>Done Unloading</a:t>
            </a:r>
            <a:endParaRPr lang="en-US" dirty="0" smtClean="0"/>
          </a:p>
          <a:p>
            <a:pPr marL="800100" lvl="1" indent="-342900">
              <a:buFont typeface="+mj-lt"/>
              <a:buAutoNum type="arabicPeriod" startAt="13"/>
            </a:pPr>
            <a:endParaRPr lang="en-US" dirty="0"/>
          </a:p>
          <a:p>
            <a:pPr marL="800100" lvl="1" indent="-342900">
              <a:buFont typeface="+mj-lt"/>
              <a:buAutoNum type="arabicPeriod" startAt="13"/>
            </a:pPr>
            <a:endParaRPr lang="en-US" dirty="0" smtClean="0"/>
          </a:p>
          <a:p>
            <a:pPr lvl="1"/>
            <a:r>
              <a:rPr lang="en-US" dirty="0"/>
              <a:t>NM = 4, NR = </a:t>
            </a:r>
            <a:r>
              <a:rPr lang="en-US" dirty="0" smtClean="0"/>
              <a:t>8</a:t>
            </a:r>
            <a:endParaRPr lang="en-US" dirty="0"/>
          </a:p>
          <a:p>
            <a:pPr lvl="1"/>
            <a:endParaRPr lang="en-US" dirty="0"/>
          </a:p>
        </p:txBody>
      </p:sp>
    </p:spTree>
    <p:extLst>
      <p:ext uri="{BB962C8B-B14F-4D97-AF65-F5344CB8AC3E}">
        <p14:creationId xmlns:p14="http://schemas.microsoft.com/office/powerpoint/2010/main" val="30354428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Unloading Algorithm (1 of </a:t>
            </a:r>
            <a:r>
              <a:rPr lang="en-US" dirty="0" smtClean="0"/>
              <a:t>4)</a:t>
            </a:r>
            <a:endParaRPr lang="en-US" dirty="0"/>
          </a:p>
        </p:txBody>
      </p:sp>
      <p:sp>
        <p:nvSpPr>
          <p:cNvPr id="3" name="Content Placeholder 2"/>
          <p:cNvSpPr>
            <a:spLocks noGrp="1"/>
          </p:cNvSpPr>
          <p:nvPr>
            <p:ph idx="1"/>
          </p:nvPr>
        </p:nvSpPr>
        <p:spPr>
          <a:xfrm>
            <a:off x="270933" y="2133600"/>
            <a:ext cx="8587317" cy="3992563"/>
          </a:xfrm>
        </p:spPr>
        <p:txBody>
          <a:bodyPr>
            <a:normAutofit lnSpcReduction="10000"/>
          </a:bodyPr>
          <a:lstStyle/>
          <a:p>
            <a:r>
              <a:rPr lang="en-US" b="1" u="sng" dirty="0"/>
              <a:t>Layout Validation</a:t>
            </a:r>
            <a:r>
              <a:rPr lang="en-US" dirty="0"/>
              <a:t>: Determine if there’s enough empty spaces to perform the algorithm</a:t>
            </a:r>
            <a:r>
              <a:rPr lang="en-US" dirty="0" smtClean="0"/>
              <a:t>.</a:t>
            </a:r>
            <a:endParaRPr lang="en-US" dirty="0"/>
          </a:p>
          <a:p>
            <a:pPr lvl="1"/>
            <a:r>
              <a:rPr lang="en-US" dirty="0" smtClean="0"/>
              <a:t>If </a:t>
            </a:r>
            <a:r>
              <a:rPr lang="en-US" dirty="0"/>
              <a:t>the </a:t>
            </a:r>
            <a:r>
              <a:rPr lang="en-US" dirty="0" smtClean="0"/>
              <a:t>number of available empty spaces (NAES) </a:t>
            </a:r>
            <a:r>
              <a:rPr lang="en-US" dirty="0"/>
              <a:t>is greater-than or equal to </a:t>
            </a:r>
            <a:r>
              <a:rPr lang="en-US" dirty="0" smtClean="0"/>
              <a:t>the number of empty spaces required (NESR) minus 1.  </a:t>
            </a:r>
            <a:r>
              <a:rPr lang="en-US" dirty="0"/>
              <a:t>The NESR-1 </a:t>
            </a:r>
            <a:r>
              <a:rPr lang="en-US" dirty="0" smtClean="0"/>
              <a:t>should </a:t>
            </a:r>
            <a:r>
              <a:rPr lang="en-US" dirty="0"/>
              <a:t>allow us to get to the priority cargo container for removal.</a:t>
            </a:r>
          </a:p>
          <a:p>
            <a:pPr lvl="1"/>
            <a:r>
              <a:rPr lang="en-US" dirty="0" smtClean="0"/>
              <a:t>If </a:t>
            </a:r>
            <a:r>
              <a:rPr lang="en-US" dirty="0"/>
              <a:t>the </a:t>
            </a:r>
            <a:r>
              <a:rPr lang="en-US" dirty="0" smtClean="0"/>
              <a:t>number of container stack (NS) </a:t>
            </a:r>
            <a:r>
              <a:rPr lang="en-US" dirty="0"/>
              <a:t>is greater-than 1 container stacks.  Need at least 2 or more container stacks to be able to do unloading.  NAES should provide enough empty spaces initially to get to the priority cargo container if it’s on the bottom.</a:t>
            </a:r>
          </a:p>
          <a:p>
            <a:endParaRPr lang="en-US" dirty="0"/>
          </a:p>
        </p:txBody>
      </p:sp>
    </p:spTree>
    <p:extLst>
      <p:ext uri="{BB962C8B-B14F-4D97-AF65-F5344CB8AC3E}">
        <p14:creationId xmlns:p14="http://schemas.microsoft.com/office/powerpoint/2010/main" val="35966615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Unloading Algorithm </a:t>
            </a:r>
            <a:r>
              <a:rPr lang="en-US" dirty="0" smtClean="0"/>
              <a:t>(2 </a:t>
            </a:r>
            <a:r>
              <a:rPr lang="en-US" dirty="0" smtClean="0"/>
              <a:t>of </a:t>
            </a:r>
            <a:r>
              <a:rPr lang="en-US" dirty="0" smtClean="0"/>
              <a:t>4)</a:t>
            </a:r>
            <a:endParaRPr lang="en-US" dirty="0"/>
          </a:p>
        </p:txBody>
      </p:sp>
      <p:sp>
        <p:nvSpPr>
          <p:cNvPr id="3" name="Content Placeholder 2"/>
          <p:cNvSpPr>
            <a:spLocks noGrp="1"/>
          </p:cNvSpPr>
          <p:nvPr>
            <p:ph idx="1"/>
          </p:nvPr>
        </p:nvSpPr>
        <p:spPr>
          <a:xfrm>
            <a:off x="270933" y="2133600"/>
            <a:ext cx="8587317" cy="3992563"/>
          </a:xfrm>
        </p:spPr>
        <p:txBody>
          <a:bodyPr>
            <a:normAutofit fontScale="92500" lnSpcReduction="10000"/>
          </a:bodyPr>
          <a:lstStyle/>
          <a:p>
            <a:r>
              <a:rPr lang="en-US" dirty="0"/>
              <a:t>Step 0: Initialization</a:t>
            </a:r>
          </a:p>
          <a:p>
            <a:pPr lvl="1"/>
            <a:r>
              <a:rPr lang="en-US" dirty="0"/>
              <a:t>Initialize the Number of Stacks (NS)</a:t>
            </a:r>
          </a:p>
          <a:p>
            <a:pPr lvl="1"/>
            <a:r>
              <a:rPr lang="en-US" dirty="0"/>
              <a:t>Initialize the Maximum Number of Containers Per Stack (MNCPS)</a:t>
            </a:r>
          </a:p>
          <a:p>
            <a:pPr lvl="1"/>
            <a:r>
              <a:rPr lang="en-US" dirty="0"/>
              <a:t>Initialize the initial stack layout</a:t>
            </a:r>
          </a:p>
          <a:p>
            <a:pPr lvl="1"/>
            <a:r>
              <a:rPr lang="en-US" dirty="0"/>
              <a:t>Initialized variable for determining the number of spaces available</a:t>
            </a:r>
          </a:p>
          <a:p>
            <a:r>
              <a:rPr lang="en-US" dirty="0"/>
              <a:t>Step 1: Verify the Number of available spaces required (do only once)</a:t>
            </a:r>
          </a:p>
          <a:p>
            <a:pPr lvl="1"/>
            <a:r>
              <a:rPr lang="en-US" dirty="0"/>
              <a:t>Simple check to determine if number available spaces is greater-than equal to the number of number of empty spaces required (in our case we use MNCPS)</a:t>
            </a:r>
          </a:p>
          <a:p>
            <a:endParaRPr lang="en-US" dirty="0"/>
          </a:p>
        </p:txBody>
      </p:sp>
    </p:spTree>
    <p:extLst>
      <p:ext uri="{BB962C8B-B14F-4D97-AF65-F5344CB8AC3E}">
        <p14:creationId xmlns:p14="http://schemas.microsoft.com/office/powerpoint/2010/main" val="39532020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Unloading Algorithm </a:t>
            </a:r>
            <a:r>
              <a:rPr lang="en-US" dirty="0" smtClean="0"/>
              <a:t>(3 </a:t>
            </a:r>
            <a:r>
              <a:rPr lang="en-US" dirty="0" smtClean="0"/>
              <a:t>of </a:t>
            </a:r>
            <a:r>
              <a:rPr lang="en-US" dirty="0" smtClean="0"/>
              <a:t>4)</a:t>
            </a:r>
            <a:endParaRPr lang="en-US" dirty="0"/>
          </a:p>
        </p:txBody>
      </p:sp>
      <p:sp>
        <p:nvSpPr>
          <p:cNvPr id="3" name="Content Placeholder 2"/>
          <p:cNvSpPr>
            <a:spLocks noGrp="1"/>
          </p:cNvSpPr>
          <p:nvPr>
            <p:ph idx="1"/>
          </p:nvPr>
        </p:nvSpPr>
        <p:spPr>
          <a:xfrm>
            <a:off x="270933" y="2133600"/>
            <a:ext cx="8587317" cy="3992563"/>
          </a:xfrm>
        </p:spPr>
        <p:txBody>
          <a:bodyPr>
            <a:normAutofit fontScale="92500"/>
          </a:bodyPr>
          <a:lstStyle/>
          <a:p>
            <a:r>
              <a:rPr lang="en-US" dirty="0"/>
              <a:t>Step 2: Find next cargo container to be removed</a:t>
            </a:r>
          </a:p>
          <a:p>
            <a:r>
              <a:rPr lang="en-US" dirty="0"/>
              <a:t>Step 2.1: Determine if cargo container is on top of the stack</a:t>
            </a:r>
          </a:p>
          <a:p>
            <a:pPr lvl="1"/>
            <a:r>
              <a:rPr lang="en-US" dirty="0"/>
              <a:t>If stacks are </a:t>
            </a:r>
            <a:r>
              <a:rPr lang="en-US" dirty="0" smtClean="0"/>
              <a:t>empty</a:t>
            </a:r>
          </a:p>
          <a:p>
            <a:pPr lvl="2"/>
            <a:r>
              <a:rPr lang="en-US" dirty="0" smtClean="0"/>
              <a:t>We </a:t>
            </a:r>
            <a:r>
              <a:rPr lang="en-US" dirty="0"/>
              <a:t>are done.</a:t>
            </a:r>
          </a:p>
          <a:p>
            <a:pPr lvl="1"/>
            <a:r>
              <a:rPr lang="en-US" dirty="0"/>
              <a:t>Else if next cargo container to be removed is on </a:t>
            </a:r>
            <a:r>
              <a:rPr lang="en-US" dirty="0" smtClean="0"/>
              <a:t>top</a:t>
            </a:r>
          </a:p>
          <a:p>
            <a:pPr lvl="2"/>
            <a:r>
              <a:rPr lang="en-US" dirty="0" smtClean="0"/>
              <a:t>Proceed </a:t>
            </a:r>
            <a:r>
              <a:rPr lang="en-US" dirty="0"/>
              <a:t>to Step 4: Remove Container</a:t>
            </a:r>
          </a:p>
          <a:p>
            <a:pPr lvl="1"/>
            <a:r>
              <a:rPr lang="en-US" dirty="0"/>
              <a:t>Else if next cargo container not on </a:t>
            </a:r>
            <a:r>
              <a:rPr lang="en-US" dirty="0" smtClean="0"/>
              <a:t>top</a:t>
            </a:r>
          </a:p>
          <a:p>
            <a:pPr lvl="2"/>
            <a:r>
              <a:rPr lang="en-US" dirty="0" smtClean="0"/>
              <a:t>Proceed </a:t>
            </a:r>
            <a:r>
              <a:rPr lang="en-US" dirty="0"/>
              <a:t>to Step 3: Move Container</a:t>
            </a:r>
          </a:p>
          <a:p>
            <a:pPr lvl="1"/>
            <a:r>
              <a:rPr lang="en-US" dirty="0"/>
              <a:t>Proceed to Step 2: Find next cargo container to be </a:t>
            </a:r>
            <a:r>
              <a:rPr lang="en-US" dirty="0" smtClean="0"/>
              <a:t>removed</a:t>
            </a:r>
            <a:endParaRPr lang="en-US" dirty="0"/>
          </a:p>
        </p:txBody>
      </p:sp>
    </p:spTree>
    <p:extLst>
      <p:ext uri="{BB962C8B-B14F-4D97-AF65-F5344CB8AC3E}">
        <p14:creationId xmlns:p14="http://schemas.microsoft.com/office/powerpoint/2010/main" val="36516504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Unloading Algorithm </a:t>
            </a:r>
            <a:r>
              <a:rPr lang="en-US" dirty="0" smtClean="0"/>
              <a:t>(4 </a:t>
            </a:r>
            <a:r>
              <a:rPr lang="en-US" dirty="0" smtClean="0"/>
              <a:t>of </a:t>
            </a:r>
            <a:r>
              <a:rPr lang="en-US" dirty="0" smtClean="0"/>
              <a:t>4)</a:t>
            </a:r>
            <a:endParaRPr lang="en-US" dirty="0"/>
          </a:p>
        </p:txBody>
      </p:sp>
      <p:sp>
        <p:nvSpPr>
          <p:cNvPr id="3" name="Content Placeholder 2"/>
          <p:cNvSpPr>
            <a:spLocks noGrp="1"/>
          </p:cNvSpPr>
          <p:nvPr>
            <p:ph idx="1"/>
          </p:nvPr>
        </p:nvSpPr>
        <p:spPr>
          <a:xfrm>
            <a:off x="270933" y="2133600"/>
            <a:ext cx="8587317" cy="3992563"/>
          </a:xfrm>
        </p:spPr>
        <p:txBody>
          <a:bodyPr>
            <a:normAutofit/>
          </a:bodyPr>
          <a:lstStyle/>
          <a:p>
            <a:r>
              <a:rPr lang="en-US" dirty="0" smtClean="0"/>
              <a:t>Step </a:t>
            </a:r>
            <a:r>
              <a:rPr lang="en-US" dirty="0"/>
              <a:t>3: Move Container</a:t>
            </a:r>
          </a:p>
          <a:p>
            <a:pPr lvl="1"/>
            <a:r>
              <a:rPr lang="en-US" dirty="0"/>
              <a:t>Determine the stack with the highest-lowest cargo container</a:t>
            </a:r>
          </a:p>
          <a:p>
            <a:pPr lvl="1"/>
            <a:r>
              <a:rPr lang="en-US" dirty="0"/>
              <a:t>Move cargo container to that stack</a:t>
            </a:r>
          </a:p>
          <a:p>
            <a:r>
              <a:rPr lang="en-US" dirty="0"/>
              <a:t>Step 4: Remove Container</a:t>
            </a:r>
          </a:p>
          <a:p>
            <a:pPr lvl="1"/>
            <a:r>
              <a:rPr lang="en-US" dirty="0"/>
              <a:t>Remove (pop) the cargo container from the stack </a:t>
            </a:r>
          </a:p>
          <a:p>
            <a:endParaRPr lang="en-US" dirty="0"/>
          </a:p>
        </p:txBody>
      </p:sp>
    </p:spTree>
    <p:extLst>
      <p:ext uri="{BB962C8B-B14F-4D97-AF65-F5344CB8AC3E}">
        <p14:creationId xmlns:p14="http://schemas.microsoft.com/office/powerpoint/2010/main" val="32729040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Pre-Marshalling (Reshuffling) Algorithm</a:t>
            </a:r>
            <a:endParaRPr lang="en-US" dirty="0"/>
          </a:p>
        </p:txBody>
      </p:sp>
      <p:sp>
        <p:nvSpPr>
          <p:cNvPr id="3" name="Content Placeholder 2"/>
          <p:cNvSpPr>
            <a:spLocks noGrp="1"/>
          </p:cNvSpPr>
          <p:nvPr>
            <p:ph idx="1"/>
          </p:nvPr>
        </p:nvSpPr>
        <p:spPr>
          <a:xfrm>
            <a:off x="270933" y="2133600"/>
            <a:ext cx="8587317" cy="3992563"/>
          </a:xfrm>
        </p:spPr>
        <p:txBody>
          <a:bodyPr/>
          <a:lstStyle/>
          <a:p>
            <a:r>
              <a:rPr lang="en-US" dirty="0"/>
              <a:t>The pre-marshalling </a:t>
            </a:r>
            <a:r>
              <a:rPr lang="en-US" dirty="0" smtClean="0"/>
              <a:t>(reshuffling) algorithm </a:t>
            </a:r>
            <a:r>
              <a:rPr lang="en-US" dirty="0"/>
              <a:t>approach is based on having the </a:t>
            </a:r>
            <a:r>
              <a:rPr lang="en-US" dirty="0" smtClean="0"/>
              <a:t>container stacks </a:t>
            </a:r>
            <a:r>
              <a:rPr lang="en-US" dirty="0"/>
              <a:t>ordered before the first vehicle arrives so that the priority container is on </a:t>
            </a:r>
            <a:r>
              <a:rPr lang="en-US" dirty="0" smtClean="0"/>
              <a:t>top.</a:t>
            </a:r>
          </a:p>
          <a:p>
            <a:pPr lvl="1"/>
            <a:r>
              <a:rPr lang="en-US" dirty="0" smtClean="0"/>
              <a:t>No </a:t>
            </a:r>
            <a:r>
              <a:rPr lang="en-US" dirty="0"/>
              <a:t>more reshuffling is required </a:t>
            </a:r>
            <a:r>
              <a:rPr lang="en-US" dirty="0" smtClean="0"/>
              <a:t>since the container stacks are reshuffled with the priority containers on top prior to the first vehicle arriving.</a:t>
            </a:r>
          </a:p>
          <a:p>
            <a:pPr lvl="1"/>
            <a:r>
              <a:rPr lang="en-US" dirty="0" smtClean="0"/>
              <a:t>As each vehicle arrives, the priority container is on top and is unloading onto the vehicle.</a:t>
            </a:r>
          </a:p>
          <a:p>
            <a:endParaRPr lang="en-US" dirty="0"/>
          </a:p>
        </p:txBody>
      </p:sp>
    </p:spTree>
    <p:extLst>
      <p:ext uri="{BB962C8B-B14F-4D97-AF65-F5344CB8AC3E}">
        <p14:creationId xmlns:p14="http://schemas.microsoft.com/office/powerpoint/2010/main" val="10545442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Pre-Marshalling </a:t>
            </a:r>
            <a:r>
              <a:rPr lang="en-US" dirty="0" smtClean="0"/>
              <a:t>Algorithm (1 of 3)</a:t>
            </a:r>
            <a:endParaRPr lang="en-US" dirty="0"/>
          </a:p>
        </p:txBody>
      </p:sp>
      <p:pic>
        <p:nvPicPr>
          <p:cNvPr id="24" name="Picture 23"/>
          <p:cNvPicPr>
            <a:picLocks noChangeAspect="1"/>
          </p:cNvPicPr>
          <p:nvPr/>
        </p:nvPicPr>
        <p:blipFill>
          <a:blip r:embed="rId3"/>
          <a:stretch>
            <a:fillRect/>
          </a:stretch>
        </p:blipFill>
        <p:spPr>
          <a:xfrm>
            <a:off x="682174" y="2154903"/>
            <a:ext cx="3708786" cy="2966103"/>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3834" y="4536144"/>
            <a:ext cx="430120" cy="461851"/>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3834" y="4074293"/>
            <a:ext cx="430120" cy="461851"/>
          </a:xfrm>
          <a:prstGeom prst="rect">
            <a:avLst/>
          </a:prstGeom>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9627" y="4539578"/>
            <a:ext cx="430120" cy="461851"/>
          </a:xfrm>
          <a:prstGeom prst="rect">
            <a:avLst/>
          </a:prstGeom>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5483" y="4538002"/>
            <a:ext cx="430120" cy="461851"/>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4585" y="4074293"/>
            <a:ext cx="430120" cy="461851"/>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4585" y="3619556"/>
            <a:ext cx="430120" cy="461851"/>
          </a:xfrm>
          <a:prstGeom prst="rect">
            <a:avLst/>
          </a:prstGeom>
        </p:spPr>
      </p:pic>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1091" y="4552783"/>
            <a:ext cx="430120" cy="461851"/>
          </a:xfrm>
          <a:prstGeom prst="rect">
            <a:avLst/>
          </a:prstGeom>
        </p:spPr>
      </p:pic>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0378" y="4083044"/>
            <a:ext cx="430120" cy="461851"/>
          </a:xfrm>
          <a:prstGeom prst="rect">
            <a:avLst/>
          </a:prstGeom>
        </p:spPr>
      </p:pic>
      <p:sp>
        <p:nvSpPr>
          <p:cNvPr id="34" name="TextBox 33"/>
          <p:cNvSpPr txBox="1"/>
          <p:nvPr/>
        </p:nvSpPr>
        <p:spPr>
          <a:xfrm>
            <a:off x="1886993" y="4052883"/>
            <a:ext cx="396577" cy="523220"/>
          </a:xfrm>
          <a:prstGeom prst="rect">
            <a:avLst/>
          </a:prstGeom>
          <a:noFill/>
        </p:spPr>
        <p:txBody>
          <a:bodyPr wrap="square" rtlCol="0">
            <a:spAutoFit/>
          </a:bodyPr>
          <a:lstStyle/>
          <a:p>
            <a:r>
              <a:rPr lang="en-US" sz="2800" dirty="0" smtClean="0">
                <a:solidFill>
                  <a:schemeClr val="bg1"/>
                </a:solidFill>
              </a:rPr>
              <a:t>8</a:t>
            </a:r>
            <a:endParaRPr lang="en-US" sz="2800" dirty="0">
              <a:solidFill>
                <a:schemeClr val="bg1"/>
              </a:solidFill>
            </a:endParaRPr>
          </a:p>
        </p:txBody>
      </p:sp>
      <p:sp>
        <p:nvSpPr>
          <p:cNvPr id="35" name="TextBox 34"/>
          <p:cNvSpPr txBox="1"/>
          <p:nvPr/>
        </p:nvSpPr>
        <p:spPr>
          <a:xfrm>
            <a:off x="1886665" y="4522098"/>
            <a:ext cx="396577" cy="523220"/>
          </a:xfrm>
          <a:prstGeom prst="rect">
            <a:avLst/>
          </a:prstGeom>
          <a:noFill/>
        </p:spPr>
        <p:txBody>
          <a:bodyPr wrap="square" rtlCol="0">
            <a:spAutoFit/>
          </a:bodyPr>
          <a:lstStyle/>
          <a:p>
            <a:r>
              <a:rPr lang="en-US" sz="2800" dirty="0" smtClean="0">
                <a:solidFill>
                  <a:schemeClr val="bg1"/>
                </a:solidFill>
              </a:rPr>
              <a:t>1</a:t>
            </a:r>
            <a:endParaRPr lang="en-US" sz="2800" dirty="0">
              <a:solidFill>
                <a:schemeClr val="bg1"/>
              </a:solidFill>
            </a:endParaRPr>
          </a:p>
        </p:txBody>
      </p:sp>
      <p:sp>
        <p:nvSpPr>
          <p:cNvPr id="36" name="TextBox 35"/>
          <p:cNvSpPr txBox="1"/>
          <p:nvPr/>
        </p:nvSpPr>
        <p:spPr>
          <a:xfrm>
            <a:off x="2372335" y="4507416"/>
            <a:ext cx="396577" cy="523220"/>
          </a:xfrm>
          <a:prstGeom prst="rect">
            <a:avLst/>
          </a:prstGeom>
          <a:noFill/>
        </p:spPr>
        <p:txBody>
          <a:bodyPr wrap="square" rtlCol="0">
            <a:spAutoFit/>
          </a:bodyPr>
          <a:lstStyle/>
          <a:p>
            <a:r>
              <a:rPr lang="en-US" sz="2800" dirty="0" smtClean="0">
                <a:solidFill>
                  <a:schemeClr val="bg1"/>
                </a:solidFill>
              </a:rPr>
              <a:t>7</a:t>
            </a:r>
            <a:endParaRPr lang="en-US" sz="2800" dirty="0">
              <a:solidFill>
                <a:schemeClr val="bg1"/>
              </a:solidFill>
            </a:endParaRPr>
          </a:p>
        </p:txBody>
      </p:sp>
      <p:sp>
        <p:nvSpPr>
          <p:cNvPr id="37" name="TextBox 36"/>
          <p:cNvSpPr txBox="1"/>
          <p:nvPr/>
        </p:nvSpPr>
        <p:spPr>
          <a:xfrm>
            <a:off x="2878577" y="4522098"/>
            <a:ext cx="396577" cy="523220"/>
          </a:xfrm>
          <a:prstGeom prst="rect">
            <a:avLst/>
          </a:prstGeom>
          <a:noFill/>
        </p:spPr>
        <p:txBody>
          <a:bodyPr wrap="square" rtlCol="0">
            <a:spAutoFit/>
          </a:bodyPr>
          <a:lstStyle/>
          <a:p>
            <a:r>
              <a:rPr lang="en-US" sz="2800" dirty="0" smtClean="0">
                <a:solidFill>
                  <a:schemeClr val="bg1"/>
                </a:solidFill>
              </a:rPr>
              <a:t>5</a:t>
            </a:r>
            <a:endParaRPr lang="en-US" sz="2800" dirty="0">
              <a:solidFill>
                <a:schemeClr val="bg1"/>
              </a:solidFill>
            </a:endParaRPr>
          </a:p>
        </p:txBody>
      </p:sp>
      <p:sp>
        <p:nvSpPr>
          <p:cNvPr id="38" name="TextBox 37"/>
          <p:cNvSpPr txBox="1"/>
          <p:nvPr/>
        </p:nvSpPr>
        <p:spPr>
          <a:xfrm>
            <a:off x="2868806" y="4052883"/>
            <a:ext cx="396577" cy="523220"/>
          </a:xfrm>
          <a:prstGeom prst="rect">
            <a:avLst/>
          </a:prstGeom>
          <a:noFill/>
        </p:spPr>
        <p:txBody>
          <a:bodyPr wrap="square" rtlCol="0">
            <a:spAutoFit/>
          </a:bodyPr>
          <a:lstStyle/>
          <a:p>
            <a:r>
              <a:rPr lang="en-US" sz="2800" dirty="0" smtClean="0">
                <a:solidFill>
                  <a:schemeClr val="bg1"/>
                </a:solidFill>
              </a:rPr>
              <a:t>2</a:t>
            </a:r>
            <a:endParaRPr lang="en-US" sz="2800" dirty="0">
              <a:solidFill>
                <a:schemeClr val="bg1"/>
              </a:solidFill>
            </a:endParaRPr>
          </a:p>
        </p:txBody>
      </p:sp>
      <p:sp>
        <p:nvSpPr>
          <p:cNvPr id="39" name="TextBox 38"/>
          <p:cNvSpPr txBox="1"/>
          <p:nvPr/>
        </p:nvSpPr>
        <p:spPr>
          <a:xfrm>
            <a:off x="2861356" y="3597031"/>
            <a:ext cx="396577" cy="523220"/>
          </a:xfrm>
          <a:prstGeom prst="rect">
            <a:avLst/>
          </a:prstGeom>
          <a:noFill/>
        </p:spPr>
        <p:txBody>
          <a:bodyPr wrap="square" rtlCol="0">
            <a:spAutoFit/>
          </a:bodyPr>
          <a:lstStyle/>
          <a:p>
            <a:r>
              <a:rPr lang="en-US" sz="2800" dirty="0" smtClean="0">
                <a:solidFill>
                  <a:schemeClr val="bg1"/>
                </a:solidFill>
              </a:rPr>
              <a:t>4</a:t>
            </a:r>
            <a:endParaRPr lang="en-US" sz="2800" dirty="0">
              <a:solidFill>
                <a:schemeClr val="bg1"/>
              </a:solidFill>
            </a:endParaRPr>
          </a:p>
        </p:txBody>
      </p:sp>
      <p:sp>
        <p:nvSpPr>
          <p:cNvPr id="40" name="TextBox 39"/>
          <p:cNvSpPr txBox="1"/>
          <p:nvPr/>
        </p:nvSpPr>
        <p:spPr>
          <a:xfrm>
            <a:off x="3375696" y="4064225"/>
            <a:ext cx="396577" cy="523220"/>
          </a:xfrm>
          <a:prstGeom prst="rect">
            <a:avLst/>
          </a:prstGeom>
          <a:noFill/>
        </p:spPr>
        <p:txBody>
          <a:bodyPr wrap="square" rtlCol="0">
            <a:spAutoFit/>
          </a:bodyPr>
          <a:lstStyle/>
          <a:p>
            <a:r>
              <a:rPr lang="en-US" sz="2800" dirty="0" smtClean="0">
                <a:solidFill>
                  <a:schemeClr val="bg1"/>
                </a:solidFill>
              </a:rPr>
              <a:t>6</a:t>
            </a:r>
            <a:endParaRPr lang="en-US" sz="2800" dirty="0">
              <a:solidFill>
                <a:schemeClr val="bg1"/>
              </a:solidFill>
            </a:endParaRPr>
          </a:p>
        </p:txBody>
      </p:sp>
      <p:sp>
        <p:nvSpPr>
          <p:cNvPr id="41" name="TextBox 40"/>
          <p:cNvSpPr txBox="1"/>
          <p:nvPr/>
        </p:nvSpPr>
        <p:spPr>
          <a:xfrm>
            <a:off x="3367149" y="4507416"/>
            <a:ext cx="396577" cy="523220"/>
          </a:xfrm>
          <a:prstGeom prst="rect">
            <a:avLst/>
          </a:prstGeom>
          <a:noFill/>
        </p:spPr>
        <p:txBody>
          <a:bodyPr wrap="square" rtlCol="0">
            <a:spAutoFit/>
          </a:bodyPr>
          <a:lstStyle/>
          <a:p>
            <a:r>
              <a:rPr lang="en-US" sz="2800" dirty="0" smtClean="0">
                <a:solidFill>
                  <a:schemeClr val="bg1"/>
                </a:solidFill>
              </a:rPr>
              <a:t>3</a:t>
            </a:r>
            <a:endParaRPr lang="en-US" sz="2800" dirty="0">
              <a:solidFill>
                <a:schemeClr val="bg1"/>
              </a:solidFill>
            </a:endParaRPr>
          </a:p>
        </p:txBody>
      </p:sp>
      <p:pic>
        <p:nvPicPr>
          <p:cNvPr id="42" name="Picture 41"/>
          <p:cNvPicPr>
            <a:picLocks noChangeAspect="1"/>
          </p:cNvPicPr>
          <p:nvPr/>
        </p:nvPicPr>
        <p:blipFill>
          <a:blip r:embed="rId5"/>
          <a:stretch>
            <a:fillRect/>
          </a:stretch>
        </p:blipFill>
        <p:spPr>
          <a:xfrm>
            <a:off x="1311460" y="4646665"/>
            <a:ext cx="466701" cy="338125"/>
          </a:xfrm>
          <a:prstGeom prst="rect">
            <a:avLst/>
          </a:prstGeom>
        </p:spPr>
      </p:pic>
      <p:cxnSp>
        <p:nvCxnSpPr>
          <p:cNvPr id="44" name="Straight Connector 43"/>
          <p:cNvCxnSpPr/>
          <p:nvPr/>
        </p:nvCxnSpPr>
        <p:spPr>
          <a:xfrm>
            <a:off x="562708" y="4993582"/>
            <a:ext cx="4007175"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pic>
        <p:nvPicPr>
          <p:cNvPr id="45" name="Picture 44"/>
          <p:cNvPicPr>
            <a:picLocks noChangeAspect="1"/>
          </p:cNvPicPr>
          <p:nvPr/>
        </p:nvPicPr>
        <p:blipFill>
          <a:blip r:embed="rId3"/>
          <a:stretch>
            <a:fillRect/>
          </a:stretch>
        </p:blipFill>
        <p:spPr>
          <a:xfrm>
            <a:off x="4799904" y="2154903"/>
            <a:ext cx="3708786" cy="2966103"/>
          </a:xfrm>
          <a:prstGeom prst="rect">
            <a:avLst/>
          </a:prstGeom>
        </p:spPr>
      </p:pic>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357" y="4539578"/>
            <a:ext cx="430120" cy="461851"/>
          </a:xfrm>
          <a:prstGeom prst="rect">
            <a:avLst/>
          </a:prstGeom>
        </p:spPr>
      </p:pic>
      <p:pic>
        <p:nvPicPr>
          <p:cNvPr id="49" name="Picture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3213" y="4538002"/>
            <a:ext cx="430120" cy="461851"/>
          </a:xfrm>
          <a:prstGeom prst="rect">
            <a:avLst/>
          </a:prstGeom>
        </p:spPr>
      </p:pic>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2315" y="4074293"/>
            <a:ext cx="430120" cy="461851"/>
          </a:xfrm>
          <a:prstGeom prst="rect">
            <a:avLst/>
          </a:prstGeom>
        </p:spPr>
      </p:pic>
      <p:pic>
        <p:nvPicPr>
          <p:cNvPr id="51" name="Picture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2315" y="3619556"/>
            <a:ext cx="430120" cy="461851"/>
          </a:xfrm>
          <a:prstGeom prst="rect">
            <a:avLst/>
          </a:prstGeom>
        </p:spPr>
      </p:pic>
      <p:pic>
        <p:nvPicPr>
          <p:cNvPr id="52" name="Picture 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8821" y="4552783"/>
            <a:ext cx="430120" cy="461851"/>
          </a:xfrm>
          <a:prstGeom prst="rect">
            <a:avLst/>
          </a:prstGeom>
        </p:spPr>
      </p:pic>
      <p:sp>
        <p:nvSpPr>
          <p:cNvPr id="56" name="TextBox 55"/>
          <p:cNvSpPr txBox="1"/>
          <p:nvPr/>
        </p:nvSpPr>
        <p:spPr>
          <a:xfrm>
            <a:off x="6490065" y="4507416"/>
            <a:ext cx="396577" cy="523220"/>
          </a:xfrm>
          <a:prstGeom prst="rect">
            <a:avLst/>
          </a:prstGeom>
          <a:noFill/>
        </p:spPr>
        <p:txBody>
          <a:bodyPr wrap="square" rtlCol="0">
            <a:spAutoFit/>
          </a:bodyPr>
          <a:lstStyle/>
          <a:p>
            <a:r>
              <a:rPr lang="en-US" sz="2800" dirty="0" smtClean="0">
                <a:solidFill>
                  <a:schemeClr val="bg1"/>
                </a:solidFill>
              </a:rPr>
              <a:t>7</a:t>
            </a:r>
            <a:endParaRPr lang="en-US" sz="2800" dirty="0">
              <a:solidFill>
                <a:schemeClr val="bg1"/>
              </a:solidFill>
            </a:endParaRPr>
          </a:p>
        </p:txBody>
      </p:sp>
      <p:sp>
        <p:nvSpPr>
          <p:cNvPr id="57" name="TextBox 56"/>
          <p:cNvSpPr txBox="1"/>
          <p:nvPr/>
        </p:nvSpPr>
        <p:spPr>
          <a:xfrm>
            <a:off x="6996307" y="4522098"/>
            <a:ext cx="396577" cy="523220"/>
          </a:xfrm>
          <a:prstGeom prst="rect">
            <a:avLst/>
          </a:prstGeom>
          <a:noFill/>
        </p:spPr>
        <p:txBody>
          <a:bodyPr wrap="square" rtlCol="0">
            <a:spAutoFit/>
          </a:bodyPr>
          <a:lstStyle/>
          <a:p>
            <a:r>
              <a:rPr lang="en-US" sz="2800" dirty="0" smtClean="0">
                <a:solidFill>
                  <a:schemeClr val="bg1"/>
                </a:solidFill>
              </a:rPr>
              <a:t>5</a:t>
            </a:r>
            <a:endParaRPr lang="en-US" sz="2800" dirty="0">
              <a:solidFill>
                <a:schemeClr val="bg1"/>
              </a:solidFill>
            </a:endParaRPr>
          </a:p>
        </p:txBody>
      </p:sp>
      <p:sp>
        <p:nvSpPr>
          <p:cNvPr id="58" name="TextBox 57"/>
          <p:cNvSpPr txBox="1"/>
          <p:nvPr/>
        </p:nvSpPr>
        <p:spPr>
          <a:xfrm>
            <a:off x="6986536" y="4052883"/>
            <a:ext cx="396577" cy="523220"/>
          </a:xfrm>
          <a:prstGeom prst="rect">
            <a:avLst/>
          </a:prstGeom>
          <a:noFill/>
        </p:spPr>
        <p:txBody>
          <a:bodyPr wrap="square" rtlCol="0">
            <a:spAutoFit/>
          </a:bodyPr>
          <a:lstStyle/>
          <a:p>
            <a:r>
              <a:rPr lang="en-US" sz="2800" dirty="0" smtClean="0">
                <a:solidFill>
                  <a:schemeClr val="bg1"/>
                </a:solidFill>
              </a:rPr>
              <a:t>2</a:t>
            </a:r>
            <a:endParaRPr lang="en-US" sz="2800" dirty="0">
              <a:solidFill>
                <a:schemeClr val="bg1"/>
              </a:solidFill>
            </a:endParaRPr>
          </a:p>
        </p:txBody>
      </p:sp>
      <p:sp>
        <p:nvSpPr>
          <p:cNvPr id="59" name="TextBox 58"/>
          <p:cNvSpPr txBox="1"/>
          <p:nvPr/>
        </p:nvSpPr>
        <p:spPr>
          <a:xfrm>
            <a:off x="6979086" y="3597031"/>
            <a:ext cx="396577" cy="523220"/>
          </a:xfrm>
          <a:prstGeom prst="rect">
            <a:avLst/>
          </a:prstGeom>
          <a:noFill/>
        </p:spPr>
        <p:txBody>
          <a:bodyPr wrap="square" rtlCol="0">
            <a:spAutoFit/>
          </a:bodyPr>
          <a:lstStyle/>
          <a:p>
            <a:r>
              <a:rPr lang="en-US" sz="2800" dirty="0" smtClean="0">
                <a:solidFill>
                  <a:schemeClr val="bg1"/>
                </a:solidFill>
              </a:rPr>
              <a:t>4</a:t>
            </a:r>
            <a:endParaRPr lang="en-US" sz="2800" dirty="0">
              <a:solidFill>
                <a:schemeClr val="bg1"/>
              </a:solidFill>
            </a:endParaRPr>
          </a:p>
        </p:txBody>
      </p:sp>
      <p:sp>
        <p:nvSpPr>
          <p:cNvPr id="61" name="TextBox 60"/>
          <p:cNvSpPr txBox="1"/>
          <p:nvPr/>
        </p:nvSpPr>
        <p:spPr>
          <a:xfrm>
            <a:off x="7484879" y="4507416"/>
            <a:ext cx="396577" cy="523220"/>
          </a:xfrm>
          <a:prstGeom prst="rect">
            <a:avLst/>
          </a:prstGeom>
          <a:noFill/>
        </p:spPr>
        <p:txBody>
          <a:bodyPr wrap="square" rtlCol="0">
            <a:spAutoFit/>
          </a:bodyPr>
          <a:lstStyle/>
          <a:p>
            <a:r>
              <a:rPr lang="en-US" sz="2800" dirty="0" smtClean="0">
                <a:solidFill>
                  <a:schemeClr val="bg1"/>
                </a:solidFill>
              </a:rPr>
              <a:t>3</a:t>
            </a:r>
            <a:endParaRPr lang="en-US" sz="2800" dirty="0">
              <a:solidFill>
                <a:schemeClr val="bg1"/>
              </a:solidFill>
            </a:endParaRPr>
          </a:p>
        </p:txBody>
      </p:sp>
      <p:pic>
        <p:nvPicPr>
          <p:cNvPr id="62" name="Picture 61"/>
          <p:cNvPicPr>
            <a:picLocks noChangeAspect="1"/>
          </p:cNvPicPr>
          <p:nvPr/>
        </p:nvPicPr>
        <p:blipFill>
          <a:blip r:embed="rId5"/>
          <a:stretch>
            <a:fillRect/>
          </a:stretch>
        </p:blipFill>
        <p:spPr>
          <a:xfrm>
            <a:off x="5429190" y="4646665"/>
            <a:ext cx="466701" cy="338125"/>
          </a:xfrm>
          <a:prstGeom prst="rect">
            <a:avLst/>
          </a:prstGeom>
        </p:spPr>
      </p:pic>
      <p:sp>
        <p:nvSpPr>
          <p:cNvPr id="74" name="U-Turn Arrow 73"/>
          <p:cNvSpPr/>
          <p:nvPr/>
        </p:nvSpPr>
        <p:spPr>
          <a:xfrm flipH="1">
            <a:off x="6512925" y="3259524"/>
            <a:ext cx="1241890" cy="951992"/>
          </a:xfrm>
          <a:prstGeom prst="uturnArrow">
            <a:avLst>
              <a:gd name="adj1" fmla="val 13069"/>
              <a:gd name="adj2" fmla="val 16990"/>
              <a:gd name="adj3" fmla="val 27396"/>
              <a:gd name="adj4" fmla="val 12326"/>
              <a:gd name="adj5" fmla="val 82909"/>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Rectangle 74"/>
          <p:cNvSpPr/>
          <p:nvPr/>
        </p:nvSpPr>
        <p:spPr>
          <a:xfrm>
            <a:off x="5111771" y="5105170"/>
            <a:ext cx="3085052" cy="1309095"/>
          </a:xfrm>
          <a:prstGeom prst="rect">
            <a:avLst/>
          </a:prstGeom>
          <a:solidFill>
            <a:schemeClr val="bg1">
              <a:lumMod val="6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tlCol="0" anchor="t" anchorCtr="0"/>
          <a:lstStyle/>
          <a:p>
            <a:pPr marL="800100" lvl="1" indent="-342900">
              <a:buFont typeface="+mj-lt"/>
              <a:buAutoNum type="arabicPeriod"/>
            </a:pPr>
            <a:r>
              <a:rPr lang="en-US" dirty="0"/>
              <a:t>Move </a:t>
            </a:r>
            <a:r>
              <a:rPr lang="en-US" dirty="0" smtClean="0"/>
              <a:t>6 </a:t>
            </a:r>
            <a:r>
              <a:rPr lang="en-US" dirty="0"/>
              <a:t>to Stack </a:t>
            </a:r>
            <a:r>
              <a:rPr lang="en-US" dirty="0" smtClean="0"/>
              <a:t>2</a:t>
            </a:r>
            <a:endParaRPr lang="en-US" dirty="0"/>
          </a:p>
          <a:p>
            <a:pPr marL="800100" lvl="1" indent="-342900">
              <a:buFont typeface="+mj-lt"/>
              <a:buAutoNum type="arabicPeriod"/>
            </a:pPr>
            <a:endParaRPr lang="en-US" dirty="0" smtClean="0"/>
          </a:p>
          <a:p>
            <a:pPr marL="800100" lvl="1" indent="-342900">
              <a:buFont typeface="+mj-lt"/>
              <a:buAutoNum type="arabicPeriod"/>
            </a:pPr>
            <a:endParaRPr lang="en-US" dirty="0"/>
          </a:p>
          <a:p>
            <a:pPr lvl="1"/>
            <a:r>
              <a:rPr lang="en-US" dirty="0"/>
              <a:t>NM = </a:t>
            </a:r>
            <a:r>
              <a:rPr lang="en-US" dirty="0" smtClean="0"/>
              <a:t>1, </a:t>
            </a:r>
            <a:r>
              <a:rPr lang="en-US" dirty="0"/>
              <a:t>NR = 0</a:t>
            </a:r>
          </a:p>
          <a:p>
            <a:pPr marL="800100" lvl="1" indent="-342900">
              <a:buFont typeface="+mj-lt"/>
              <a:buAutoNum type="arabicPeriod"/>
            </a:pPr>
            <a:endParaRPr lang="en-US" dirty="0"/>
          </a:p>
        </p:txBody>
      </p:sp>
      <p:sp>
        <p:nvSpPr>
          <p:cNvPr id="79" name="Right Arrow 78"/>
          <p:cNvSpPr/>
          <p:nvPr/>
        </p:nvSpPr>
        <p:spPr>
          <a:xfrm>
            <a:off x="4374137" y="3238513"/>
            <a:ext cx="594278" cy="88173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ectangle 79"/>
          <p:cNvSpPr/>
          <p:nvPr/>
        </p:nvSpPr>
        <p:spPr>
          <a:xfrm>
            <a:off x="994040" y="5116827"/>
            <a:ext cx="3120759" cy="1313955"/>
          </a:xfrm>
          <a:prstGeom prst="rect">
            <a:avLst/>
          </a:prstGeom>
          <a:solidFill>
            <a:schemeClr val="bg1">
              <a:lumMod val="6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tlCol="0" anchor="t" anchorCtr="0"/>
          <a:lstStyle/>
          <a:p>
            <a:pPr lvl="1"/>
            <a:r>
              <a:rPr lang="en-US" b="1" u="sng" dirty="0" smtClean="0"/>
              <a:t>Initial Layout</a:t>
            </a:r>
          </a:p>
          <a:p>
            <a:pPr lvl="1"/>
            <a:r>
              <a:rPr lang="en-US" dirty="0"/>
              <a:t>NS = </a:t>
            </a:r>
            <a:r>
              <a:rPr lang="en-US" dirty="0" smtClean="0"/>
              <a:t>4; MNCPS </a:t>
            </a:r>
            <a:r>
              <a:rPr lang="en-US" dirty="0"/>
              <a:t>= 3</a:t>
            </a:r>
          </a:p>
          <a:p>
            <a:pPr lvl="1"/>
            <a:r>
              <a:rPr lang="en-US" dirty="0"/>
              <a:t>NS &gt; MNCPS</a:t>
            </a:r>
          </a:p>
          <a:p>
            <a:pPr lvl="1"/>
            <a:r>
              <a:rPr lang="en-US" dirty="0"/>
              <a:t>NM = </a:t>
            </a:r>
            <a:r>
              <a:rPr lang="en-US" dirty="0" smtClean="0"/>
              <a:t>0, </a:t>
            </a:r>
            <a:r>
              <a:rPr lang="en-US" dirty="0"/>
              <a:t>NR = </a:t>
            </a:r>
            <a:r>
              <a:rPr lang="en-US" dirty="0" smtClean="0"/>
              <a:t>0</a:t>
            </a:r>
            <a:endParaRPr lang="en-US" dirty="0"/>
          </a:p>
          <a:p>
            <a:pPr lvl="1"/>
            <a:endParaRPr lang="en-US" dirty="0"/>
          </a:p>
        </p:txBody>
      </p:sp>
      <p:pic>
        <p:nvPicPr>
          <p:cNvPr id="81" name="Picture 80"/>
          <p:cNvPicPr>
            <a:picLocks noChangeAspect="1"/>
          </p:cNvPicPr>
          <p:nvPr/>
        </p:nvPicPr>
        <p:blipFill>
          <a:blip r:embed="rId6" cstate="print">
            <a:duotone>
              <a:schemeClr val="accent2">
                <a:shade val="45000"/>
                <a:satMod val="135000"/>
              </a:schemeClr>
              <a:prstClr val="white"/>
            </a:duotone>
            <a:extLst>
              <a:ext uri="{BEBA8EAE-BF5A-486C-A8C5-ECC9F3942E4B}">
                <a14:imgProps xmlns:a14="http://schemas.microsoft.com/office/drawing/2010/main">
                  <a14:imgLayer r:embed="rId7">
                    <a14:imgEffect>
                      <a14:sharpenSoften amount="63000"/>
                    </a14:imgEffect>
                    <a14:imgEffect>
                      <a14:colorTemperature colorTemp="3317"/>
                    </a14:imgEffect>
                    <a14:imgEffect>
                      <a14:saturation sat="0"/>
                    </a14:imgEffect>
                  </a14:imgLayer>
                </a14:imgProps>
              </a:ext>
              <a:ext uri="{28A0092B-C50C-407E-A947-70E740481C1C}">
                <a14:useLocalDpi xmlns:a14="http://schemas.microsoft.com/office/drawing/2010/main" val="0"/>
              </a:ext>
            </a:extLst>
          </a:blip>
          <a:stretch>
            <a:fillRect/>
          </a:stretch>
        </p:blipFill>
        <p:spPr>
          <a:xfrm>
            <a:off x="1853834" y="3601737"/>
            <a:ext cx="430120" cy="461851"/>
          </a:xfrm>
          <a:prstGeom prst="rect">
            <a:avLst/>
          </a:prstGeom>
          <a:effectLst>
            <a:outerShdw blurRad="50800" dist="50800" dir="5400000" algn="ctr" rotWithShape="0">
              <a:srgbClr val="000000">
                <a:alpha val="44000"/>
              </a:srgbClr>
            </a:outerShdw>
          </a:effectLst>
        </p:spPr>
      </p:pic>
      <p:pic>
        <p:nvPicPr>
          <p:cNvPr id="83" name="Picture 82"/>
          <p:cNvPicPr>
            <a:picLocks noChangeAspect="1"/>
          </p:cNvPicPr>
          <p:nvPr/>
        </p:nvPicPr>
        <p:blipFill>
          <a:blip r:embed="rId6" cstate="print">
            <a:duotone>
              <a:schemeClr val="accent2">
                <a:shade val="45000"/>
                <a:satMod val="135000"/>
              </a:schemeClr>
              <a:prstClr val="white"/>
            </a:duotone>
            <a:extLst>
              <a:ext uri="{BEBA8EAE-BF5A-486C-A8C5-ECC9F3942E4B}">
                <a14:imgProps xmlns:a14="http://schemas.microsoft.com/office/drawing/2010/main">
                  <a14:imgLayer r:embed="rId7">
                    <a14:imgEffect>
                      <a14:sharpenSoften amount="63000"/>
                    </a14:imgEffect>
                    <a14:imgEffect>
                      <a14:colorTemperature colorTemp="3317"/>
                    </a14:imgEffect>
                    <a14:imgEffect>
                      <a14:saturation sat="0"/>
                    </a14:imgEffect>
                  </a14:imgLayer>
                </a14:imgProps>
              </a:ext>
              <a:ext uri="{28A0092B-C50C-407E-A947-70E740481C1C}">
                <a14:useLocalDpi xmlns:a14="http://schemas.microsoft.com/office/drawing/2010/main" val="0"/>
              </a:ext>
            </a:extLst>
          </a:blip>
          <a:stretch>
            <a:fillRect/>
          </a:stretch>
        </p:blipFill>
        <p:spPr>
          <a:xfrm>
            <a:off x="2360829" y="3605709"/>
            <a:ext cx="430120" cy="461851"/>
          </a:xfrm>
          <a:prstGeom prst="rect">
            <a:avLst/>
          </a:prstGeom>
          <a:effectLst>
            <a:outerShdw blurRad="50800" dist="50800" dir="5400000" algn="ctr" rotWithShape="0">
              <a:srgbClr val="000000">
                <a:alpha val="44000"/>
              </a:srgbClr>
            </a:outerShdw>
          </a:effectLst>
        </p:spPr>
      </p:pic>
      <p:pic>
        <p:nvPicPr>
          <p:cNvPr id="84" name="Picture 83"/>
          <p:cNvPicPr>
            <a:picLocks noChangeAspect="1"/>
          </p:cNvPicPr>
          <p:nvPr/>
        </p:nvPicPr>
        <p:blipFill>
          <a:blip r:embed="rId6" cstate="print">
            <a:duotone>
              <a:schemeClr val="accent2">
                <a:shade val="45000"/>
                <a:satMod val="135000"/>
              </a:schemeClr>
              <a:prstClr val="white"/>
            </a:duotone>
            <a:extLst>
              <a:ext uri="{BEBA8EAE-BF5A-486C-A8C5-ECC9F3942E4B}">
                <a14:imgProps xmlns:a14="http://schemas.microsoft.com/office/drawing/2010/main">
                  <a14:imgLayer r:embed="rId7">
                    <a14:imgEffect>
                      <a14:sharpenSoften amount="63000"/>
                    </a14:imgEffect>
                    <a14:imgEffect>
                      <a14:colorTemperature colorTemp="3317"/>
                    </a14:imgEffect>
                    <a14:imgEffect>
                      <a14:saturation sat="0"/>
                    </a14:imgEffect>
                  </a14:imgLayer>
                </a14:imgProps>
              </a:ext>
              <a:ext uri="{28A0092B-C50C-407E-A947-70E740481C1C}">
                <a14:useLocalDpi xmlns:a14="http://schemas.microsoft.com/office/drawing/2010/main" val="0"/>
              </a:ext>
            </a:extLst>
          </a:blip>
          <a:stretch>
            <a:fillRect/>
          </a:stretch>
        </p:blipFill>
        <p:spPr>
          <a:xfrm>
            <a:off x="2355617" y="4062671"/>
            <a:ext cx="430120" cy="461851"/>
          </a:xfrm>
          <a:prstGeom prst="rect">
            <a:avLst/>
          </a:prstGeom>
          <a:effectLst>
            <a:outerShdw blurRad="50800" dist="50800" dir="5400000" algn="ctr" rotWithShape="0">
              <a:srgbClr val="000000">
                <a:alpha val="44000"/>
              </a:srgbClr>
            </a:outerShdw>
          </a:effectLst>
        </p:spPr>
      </p:pic>
      <p:pic>
        <p:nvPicPr>
          <p:cNvPr id="85" name="Picture 84"/>
          <p:cNvPicPr>
            <a:picLocks noChangeAspect="1"/>
          </p:cNvPicPr>
          <p:nvPr/>
        </p:nvPicPr>
        <p:blipFill>
          <a:blip r:embed="rId6" cstate="print">
            <a:duotone>
              <a:schemeClr val="accent2">
                <a:shade val="45000"/>
                <a:satMod val="135000"/>
              </a:schemeClr>
              <a:prstClr val="white"/>
            </a:duotone>
            <a:extLst>
              <a:ext uri="{BEBA8EAE-BF5A-486C-A8C5-ECC9F3942E4B}">
                <a14:imgProps xmlns:a14="http://schemas.microsoft.com/office/drawing/2010/main">
                  <a14:imgLayer r:embed="rId7">
                    <a14:imgEffect>
                      <a14:sharpenSoften amount="63000"/>
                    </a14:imgEffect>
                    <a14:imgEffect>
                      <a14:colorTemperature colorTemp="3317"/>
                    </a14:imgEffect>
                    <a14:imgEffect>
                      <a14:saturation sat="0"/>
                    </a14:imgEffect>
                  </a14:imgLayer>
                </a14:imgProps>
              </a:ext>
              <a:ext uri="{28A0092B-C50C-407E-A947-70E740481C1C}">
                <a14:useLocalDpi xmlns:a14="http://schemas.microsoft.com/office/drawing/2010/main" val="0"/>
              </a:ext>
            </a:extLst>
          </a:blip>
          <a:stretch>
            <a:fillRect/>
          </a:stretch>
        </p:blipFill>
        <p:spPr>
          <a:xfrm>
            <a:off x="3357010" y="3604362"/>
            <a:ext cx="430120" cy="461851"/>
          </a:xfrm>
          <a:prstGeom prst="rect">
            <a:avLst/>
          </a:prstGeom>
          <a:effectLst>
            <a:outerShdw blurRad="50800" dist="50800" dir="5400000" algn="ctr" rotWithShape="0">
              <a:srgbClr val="000000">
                <a:alpha val="44000"/>
              </a:srgbClr>
            </a:outerShdw>
          </a:effectLst>
        </p:spPr>
      </p:pic>
      <p:pic>
        <p:nvPicPr>
          <p:cNvPr id="55" name="Picture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3723" y="4531727"/>
            <a:ext cx="430120" cy="461851"/>
          </a:xfrm>
          <a:prstGeom prst="rect">
            <a:avLst/>
          </a:prstGeom>
        </p:spPr>
      </p:pic>
      <p:pic>
        <p:nvPicPr>
          <p:cNvPr id="65" name="Picture 6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3723" y="4069876"/>
            <a:ext cx="430120" cy="461851"/>
          </a:xfrm>
          <a:prstGeom prst="rect">
            <a:avLst/>
          </a:prstGeom>
        </p:spPr>
      </p:pic>
      <p:sp>
        <p:nvSpPr>
          <p:cNvPr id="76" name="TextBox 75"/>
          <p:cNvSpPr txBox="1"/>
          <p:nvPr/>
        </p:nvSpPr>
        <p:spPr>
          <a:xfrm>
            <a:off x="5996882" y="4048466"/>
            <a:ext cx="396577" cy="523220"/>
          </a:xfrm>
          <a:prstGeom prst="rect">
            <a:avLst/>
          </a:prstGeom>
          <a:noFill/>
        </p:spPr>
        <p:txBody>
          <a:bodyPr wrap="square" rtlCol="0">
            <a:spAutoFit/>
          </a:bodyPr>
          <a:lstStyle/>
          <a:p>
            <a:r>
              <a:rPr lang="en-US" sz="2800" dirty="0" smtClean="0">
                <a:solidFill>
                  <a:schemeClr val="bg1"/>
                </a:solidFill>
              </a:rPr>
              <a:t>8</a:t>
            </a:r>
            <a:endParaRPr lang="en-US" sz="2800" dirty="0">
              <a:solidFill>
                <a:schemeClr val="bg1"/>
              </a:solidFill>
            </a:endParaRPr>
          </a:p>
        </p:txBody>
      </p:sp>
      <p:sp>
        <p:nvSpPr>
          <p:cNvPr id="77" name="TextBox 76"/>
          <p:cNvSpPr txBox="1"/>
          <p:nvPr/>
        </p:nvSpPr>
        <p:spPr>
          <a:xfrm>
            <a:off x="5996554" y="4517681"/>
            <a:ext cx="396577" cy="523220"/>
          </a:xfrm>
          <a:prstGeom prst="rect">
            <a:avLst/>
          </a:prstGeom>
          <a:noFill/>
        </p:spPr>
        <p:txBody>
          <a:bodyPr wrap="square" rtlCol="0">
            <a:spAutoFit/>
          </a:bodyPr>
          <a:lstStyle/>
          <a:p>
            <a:r>
              <a:rPr lang="en-US" sz="2800" dirty="0" smtClean="0">
                <a:solidFill>
                  <a:schemeClr val="bg1"/>
                </a:solidFill>
              </a:rPr>
              <a:t>1</a:t>
            </a:r>
            <a:endParaRPr lang="en-US" sz="2800" dirty="0">
              <a:solidFill>
                <a:schemeClr val="bg1"/>
              </a:solidFill>
            </a:endParaRPr>
          </a:p>
        </p:txBody>
      </p:sp>
      <p:cxnSp>
        <p:nvCxnSpPr>
          <p:cNvPr id="63" name="Straight Connector 62"/>
          <p:cNvCxnSpPr/>
          <p:nvPr/>
        </p:nvCxnSpPr>
        <p:spPr>
          <a:xfrm>
            <a:off x="4680438" y="4993582"/>
            <a:ext cx="4007175"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pic>
        <p:nvPicPr>
          <p:cNvPr id="66" name="Picture 6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214" y="4091877"/>
            <a:ext cx="425266" cy="456622"/>
          </a:xfrm>
          <a:prstGeom prst="rect">
            <a:avLst/>
          </a:prstGeom>
          <a:effectLst>
            <a:glow rad="127000">
              <a:schemeClr val="accent1"/>
            </a:glow>
          </a:effectLst>
        </p:spPr>
      </p:pic>
      <p:sp>
        <p:nvSpPr>
          <p:cNvPr id="67" name="TextBox 66"/>
          <p:cNvSpPr txBox="1"/>
          <p:nvPr/>
        </p:nvSpPr>
        <p:spPr>
          <a:xfrm>
            <a:off x="6517584" y="4064225"/>
            <a:ext cx="396577" cy="523220"/>
          </a:xfrm>
          <a:prstGeom prst="rect">
            <a:avLst/>
          </a:prstGeom>
          <a:noFill/>
        </p:spPr>
        <p:txBody>
          <a:bodyPr wrap="square" rtlCol="0">
            <a:spAutoFit/>
          </a:bodyPr>
          <a:lstStyle/>
          <a:p>
            <a:r>
              <a:rPr lang="en-US" sz="2800" dirty="0" smtClean="0">
                <a:solidFill>
                  <a:schemeClr val="bg1"/>
                </a:solidFill>
              </a:rPr>
              <a:t>6</a:t>
            </a:r>
            <a:endParaRPr lang="en-US" sz="2800" dirty="0">
              <a:solidFill>
                <a:schemeClr val="bg1"/>
              </a:solidFill>
            </a:endParaRPr>
          </a:p>
        </p:txBody>
      </p:sp>
      <p:pic>
        <p:nvPicPr>
          <p:cNvPr id="78" name="Picture 77"/>
          <p:cNvPicPr>
            <a:picLocks noChangeAspect="1"/>
          </p:cNvPicPr>
          <p:nvPr/>
        </p:nvPicPr>
        <p:blipFill>
          <a:blip r:embed="rId8"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464237" y="4089786"/>
            <a:ext cx="439696" cy="456087"/>
          </a:xfrm>
          <a:prstGeom prst="rect">
            <a:avLst/>
          </a:prstGeom>
        </p:spPr>
      </p:pic>
      <p:sp>
        <p:nvSpPr>
          <p:cNvPr id="82" name="TextBox 81"/>
          <p:cNvSpPr txBox="1"/>
          <p:nvPr/>
        </p:nvSpPr>
        <p:spPr>
          <a:xfrm>
            <a:off x="7502100" y="4048466"/>
            <a:ext cx="313330" cy="523220"/>
          </a:xfrm>
          <a:prstGeom prst="rect">
            <a:avLst/>
          </a:prstGeom>
          <a:noFill/>
        </p:spPr>
        <p:txBody>
          <a:bodyPr wrap="square" rtlCol="0">
            <a:spAutoFit/>
          </a:bodyPr>
          <a:lstStyle/>
          <a:p>
            <a:r>
              <a:rPr lang="en-US" sz="2800" dirty="0" smtClean="0">
                <a:solidFill>
                  <a:schemeClr val="bg1">
                    <a:alpha val="34000"/>
                  </a:schemeClr>
                </a:solidFill>
              </a:rPr>
              <a:t>6</a:t>
            </a:r>
            <a:endParaRPr lang="en-US" sz="2800" dirty="0">
              <a:solidFill>
                <a:schemeClr val="bg1">
                  <a:alpha val="34000"/>
                </a:schemeClr>
              </a:solidFill>
            </a:endParaRPr>
          </a:p>
        </p:txBody>
      </p:sp>
    </p:spTree>
    <p:extLst>
      <p:ext uri="{BB962C8B-B14F-4D97-AF65-F5344CB8AC3E}">
        <p14:creationId xmlns:p14="http://schemas.microsoft.com/office/powerpoint/2010/main" val="9669829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Pre-Marshalling </a:t>
            </a:r>
            <a:r>
              <a:rPr lang="en-US" dirty="0" smtClean="0"/>
              <a:t>Algorithm (2 of 3)</a:t>
            </a:r>
            <a:endParaRPr lang="en-US" dirty="0"/>
          </a:p>
        </p:txBody>
      </p:sp>
      <p:pic>
        <p:nvPicPr>
          <p:cNvPr id="24" name="Picture 23"/>
          <p:cNvPicPr>
            <a:picLocks noChangeAspect="1"/>
          </p:cNvPicPr>
          <p:nvPr/>
        </p:nvPicPr>
        <p:blipFill>
          <a:blip r:embed="rId3"/>
          <a:stretch>
            <a:fillRect/>
          </a:stretch>
        </p:blipFill>
        <p:spPr>
          <a:xfrm>
            <a:off x="682174" y="2154903"/>
            <a:ext cx="3708786" cy="2966103"/>
          </a:xfrm>
          <a:prstGeom prst="rect">
            <a:avLst/>
          </a:prstGeom>
        </p:spPr>
      </p:pic>
      <p:pic>
        <p:nvPicPr>
          <p:cNvPr id="42" name="Picture 41"/>
          <p:cNvPicPr>
            <a:picLocks noChangeAspect="1"/>
          </p:cNvPicPr>
          <p:nvPr/>
        </p:nvPicPr>
        <p:blipFill>
          <a:blip r:embed="rId4"/>
          <a:stretch>
            <a:fillRect/>
          </a:stretch>
        </p:blipFill>
        <p:spPr>
          <a:xfrm>
            <a:off x="1311460" y="4646665"/>
            <a:ext cx="466701" cy="338125"/>
          </a:xfrm>
          <a:prstGeom prst="rect">
            <a:avLst/>
          </a:prstGeom>
        </p:spPr>
      </p:pic>
      <p:pic>
        <p:nvPicPr>
          <p:cNvPr id="45" name="Picture 44"/>
          <p:cNvPicPr>
            <a:picLocks noChangeAspect="1"/>
          </p:cNvPicPr>
          <p:nvPr/>
        </p:nvPicPr>
        <p:blipFill>
          <a:blip r:embed="rId3"/>
          <a:stretch>
            <a:fillRect/>
          </a:stretch>
        </p:blipFill>
        <p:spPr>
          <a:xfrm>
            <a:off x="4799904" y="2154903"/>
            <a:ext cx="3708786" cy="2966103"/>
          </a:xfrm>
          <a:prstGeom prst="rect">
            <a:avLst/>
          </a:prstGeom>
        </p:spPr>
      </p:pic>
      <p:pic>
        <p:nvPicPr>
          <p:cNvPr id="49" name="Picture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63213" y="4538002"/>
            <a:ext cx="430120" cy="461851"/>
          </a:xfrm>
          <a:prstGeom prst="rect">
            <a:avLst/>
          </a:prstGeom>
        </p:spPr>
      </p:pic>
      <p:pic>
        <p:nvPicPr>
          <p:cNvPr id="50" name="Picture 4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62315" y="4074293"/>
            <a:ext cx="430120" cy="461851"/>
          </a:xfrm>
          <a:prstGeom prst="rect">
            <a:avLst/>
          </a:prstGeom>
        </p:spPr>
      </p:pic>
      <p:pic>
        <p:nvPicPr>
          <p:cNvPr id="51" name="Picture 5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62315" y="3619556"/>
            <a:ext cx="430120" cy="461851"/>
          </a:xfrm>
          <a:prstGeom prst="rect">
            <a:avLst/>
          </a:prstGeom>
        </p:spPr>
      </p:pic>
      <p:sp>
        <p:nvSpPr>
          <p:cNvPr id="57" name="TextBox 56"/>
          <p:cNvSpPr txBox="1"/>
          <p:nvPr/>
        </p:nvSpPr>
        <p:spPr>
          <a:xfrm>
            <a:off x="6996307" y="4522098"/>
            <a:ext cx="396577" cy="523220"/>
          </a:xfrm>
          <a:prstGeom prst="rect">
            <a:avLst/>
          </a:prstGeom>
          <a:noFill/>
        </p:spPr>
        <p:txBody>
          <a:bodyPr wrap="square" rtlCol="0">
            <a:spAutoFit/>
          </a:bodyPr>
          <a:lstStyle/>
          <a:p>
            <a:r>
              <a:rPr lang="en-US" sz="2800" dirty="0" smtClean="0">
                <a:solidFill>
                  <a:schemeClr val="bg1"/>
                </a:solidFill>
              </a:rPr>
              <a:t>5</a:t>
            </a:r>
            <a:endParaRPr lang="en-US" sz="2800" dirty="0">
              <a:solidFill>
                <a:schemeClr val="bg1"/>
              </a:solidFill>
            </a:endParaRPr>
          </a:p>
        </p:txBody>
      </p:sp>
      <p:sp>
        <p:nvSpPr>
          <p:cNvPr id="58" name="TextBox 57"/>
          <p:cNvSpPr txBox="1"/>
          <p:nvPr/>
        </p:nvSpPr>
        <p:spPr>
          <a:xfrm>
            <a:off x="6986536" y="4052883"/>
            <a:ext cx="396577" cy="523220"/>
          </a:xfrm>
          <a:prstGeom prst="rect">
            <a:avLst/>
          </a:prstGeom>
          <a:noFill/>
        </p:spPr>
        <p:txBody>
          <a:bodyPr wrap="square" rtlCol="0">
            <a:spAutoFit/>
          </a:bodyPr>
          <a:lstStyle/>
          <a:p>
            <a:r>
              <a:rPr lang="en-US" sz="2800" dirty="0" smtClean="0">
                <a:solidFill>
                  <a:schemeClr val="bg1"/>
                </a:solidFill>
              </a:rPr>
              <a:t>2</a:t>
            </a:r>
            <a:endParaRPr lang="en-US" sz="2800" dirty="0">
              <a:solidFill>
                <a:schemeClr val="bg1"/>
              </a:solidFill>
            </a:endParaRPr>
          </a:p>
        </p:txBody>
      </p:sp>
      <p:sp>
        <p:nvSpPr>
          <p:cNvPr id="59" name="TextBox 58"/>
          <p:cNvSpPr txBox="1"/>
          <p:nvPr/>
        </p:nvSpPr>
        <p:spPr>
          <a:xfrm>
            <a:off x="6979086" y="3597031"/>
            <a:ext cx="396577" cy="523220"/>
          </a:xfrm>
          <a:prstGeom prst="rect">
            <a:avLst/>
          </a:prstGeom>
          <a:noFill/>
        </p:spPr>
        <p:txBody>
          <a:bodyPr wrap="square" rtlCol="0">
            <a:spAutoFit/>
          </a:bodyPr>
          <a:lstStyle/>
          <a:p>
            <a:r>
              <a:rPr lang="en-US" sz="2800" dirty="0" smtClean="0">
                <a:solidFill>
                  <a:schemeClr val="bg1"/>
                </a:solidFill>
              </a:rPr>
              <a:t>4</a:t>
            </a:r>
            <a:endParaRPr lang="en-US" sz="2800" dirty="0">
              <a:solidFill>
                <a:schemeClr val="bg1"/>
              </a:solidFill>
            </a:endParaRPr>
          </a:p>
        </p:txBody>
      </p:sp>
      <p:pic>
        <p:nvPicPr>
          <p:cNvPr id="62" name="Picture 61"/>
          <p:cNvPicPr>
            <a:picLocks noChangeAspect="1"/>
          </p:cNvPicPr>
          <p:nvPr/>
        </p:nvPicPr>
        <p:blipFill>
          <a:blip r:embed="rId4"/>
          <a:stretch>
            <a:fillRect/>
          </a:stretch>
        </p:blipFill>
        <p:spPr>
          <a:xfrm>
            <a:off x="5429190" y="4646665"/>
            <a:ext cx="466701" cy="338125"/>
          </a:xfrm>
          <a:prstGeom prst="rect">
            <a:avLst/>
          </a:prstGeom>
        </p:spPr>
      </p:pic>
      <p:sp>
        <p:nvSpPr>
          <p:cNvPr id="75" name="Rectangle 74"/>
          <p:cNvSpPr/>
          <p:nvPr/>
        </p:nvSpPr>
        <p:spPr>
          <a:xfrm>
            <a:off x="5111771" y="5105170"/>
            <a:ext cx="3085052" cy="1309095"/>
          </a:xfrm>
          <a:prstGeom prst="rect">
            <a:avLst/>
          </a:prstGeom>
          <a:solidFill>
            <a:schemeClr val="bg1">
              <a:lumMod val="6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tlCol="0" anchor="t" anchorCtr="0"/>
          <a:lstStyle/>
          <a:p>
            <a:pPr marL="800100" lvl="1" indent="-342900">
              <a:buFont typeface="+mj-lt"/>
              <a:buAutoNum type="arabicPeriod" startAt="3"/>
            </a:pPr>
            <a:r>
              <a:rPr lang="en-US" dirty="0"/>
              <a:t>Move </a:t>
            </a:r>
            <a:r>
              <a:rPr lang="en-US" dirty="0" smtClean="0"/>
              <a:t>8 </a:t>
            </a:r>
            <a:r>
              <a:rPr lang="en-US" dirty="0"/>
              <a:t>to Stack </a:t>
            </a:r>
            <a:r>
              <a:rPr lang="en-US" dirty="0" smtClean="0"/>
              <a:t>4</a:t>
            </a:r>
          </a:p>
          <a:p>
            <a:pPr marL="800100" lvl="1" indent="-342900">
              <a:buFont typeface="+mj-lt"/>
              <a:buAutoNum type="arabicPeriod" startAt="3"/>
            </a:pPr>
            <a:endParaRPr lang="en-US" dirty="0"/>
          </a:p>
          <a:p>
            <a:pPr marL="800100" lvl="1" indent="-342900">
              <a:buFont typeface="+mj-lt"/>
              <a:buAutoNum type="arabicPeriod" startAt="3"/>
            </a:pPr>
            <a:endParaRPr lang="en-US" dirty="0" smtClean="0"/>
          </a:p>
          <a:p>
            <a:pPr lvl="1"/>
            <a:r>
              <a:rPr lang="en-US" dirty="0"/>
              <a:t>NM = </a:t>
            </a:r>
            <a:r>
              <a:rPr lang="en-US" dirty="0" smtClean="0"/>
              <a:t>3, </a:t>
            </a:r>
            <a:r>
              <a:rPr lang="en-US" dirty="0"/>
              <a:t>NR = 0</a:t>
            </a:r>
          </a:p>
          <a:p>
            <a:pPr lvl="1"/>
            <a:endParaRPr lang="en-US" dirty="0"/>
          </a:p>
        </p:txBody>
      </p:sp>
      <p:sp>
        <p:nvSpPr>
          <p:cNvPr id="79" name="Right Arrow 78"/>
          <p:cNvSpPr/>
          <p:nvPr/>
        </p:nvSpPr>
        <p:spPr>
          <a:xfrm>
            <a:off x="4374137" y="3238513"/>
            <a:ext cx="594278" cy="88173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ectangle 79"/>
          <p:cNvSpPr/>
          <p:nvPr/>
        </p:nvSpPr>
        <p:spPr>
          <a:xfrm>
            <a:off x="994040" y="5116827"/>
            <a:ext cx="3120759" cy="1313955"/>
          </a:xfrm>
          <a:prstGeom prst="rect">
            <a:avLst/>
          </a:prstGeom>
          <a:solidFill>
            <a:schemeClr val="bg1">
              <a:lumMod val="6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tlCol="0" anchor="t" anchorCtr="0"/>
          <a:lstStyle/>
          <a:p>
            <a:pPr marL="800100" lvl="1" indent="-342900">
              <a:buFont typeface="+mj-lt"/>
              <a:buAutoNum type="arabicPeriod" startAt="2"/>
            </a:pPr>
            <a:r>
              <a:rPr lang="en-US" dirty="0"/>
              <a:t>Move </a:t>
            </a:r>
            <a:r>
              <a:rPr lang="en-US" dirty="0" smtClean="0"/>
              <a:t>3 </a:t>
            </a:r>
            <a:r>
              <a:rPr lang="en-US" dirty="0"/>
              <a:t>to Stack </a:t>
            </a:r>
            <a:r>
              <a:rPr lang="en-US" dirty="0" smtClean="0"/>
              <a:t>2</a:t>
            </a:r>
          </a:p>
          <a:p>
            <a:pPr marL="800100" lvl="1" indent="-342900">
              <a:buFont typeface="+mj-lt"/>
              <a:buAutoNum type="arabicPeriod" startAt="2"/>
            </a:pPr>
            <a:endParaRPr lang="en-US" dirty="0"/>
          </a:p>
          <a:p>
            <a:pPr marL="800100" lvl="1" indent="-342900">
              <a:buFont typeface="+mj-lt"/>
              <a:buAutoNum type="arabicPeriod" startAt="2"/>
            </a:pPr>
            <a:endParaRPr lang="en-US" dirty="0" smtClean="0"/>
          </a:p>
          <a:p>
            <a:pPr lvl="1"/>
            <a:r>
              <a:rPr lang="en-US" dirty="0"/>
              <a:t>NM = </a:t>
            </a:r>
            <a:r>
              <a:rPr lang="en-US" dirty="0" smtClean="0"/>
              <a:t>2, </a:t>
            </a:r>
            <a:r>
              <a:rPr lang="en-US" dirty="0"/>
              <a:t>NR = 0</a:t>
            </a:r>
          </a:p>
          <a:p>
            <a:pPr marL="800100" lvl="1" indent="-342900">
              <a:buFont typeface="+mj-lt"/>
              <a:buAutoNum type="arabicPeriod" startAt="2"/>
            </a:pPr>
            <a:endParaRPr lang="en-US" dirty="0"/>
          </a:p>
          <a:p>
            <a:pPr lvl="1"/>
            <a:endParaRPr lang="en-US" dirty="0"/>
          </a:p>
        </p:txBody>
      </p:sp>
      <p:sp>
        <p:nvSpPr>
          <p:cNvPr id="65" name="U-Turn Arrow 64"/>
          <p:cNvSpPr/>
          <p:nvPr/>
        </p:nvSpPr>
        <p:spPr>
          <a:xfrm>
            <a:off x="6112518" y="3107963"/>
            <a:ext cx="1792650" cy="1414135"/>
          </a:xfrm>
          <a:prstGeom prst="uturnArrow">
            <a:avLst>
              <a:gd name="adj1" fmla="val 8399"/>
              <a:gd name="adj2" fmla="val 12665"/>
              <a:gd name="adj3" fmla="val 17966"/>
              <a:gd name="adj4" fmla="val 12326"/>
              <a:gd name="adj5" fmla="val 100000"/>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6" name="Picture 7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2052" y="4531727"/>
            <a:ext cx="430120" cy="461851"/>
          </a:xfrm>
          <a:prstGeom prst="rect">
            <a:avLst/>
          </a:prstGeom>
        </p:spPr>
      </p:pic>
      <p:pic>
        <p:nvPicPr>
          <p:cNvPr id="77" name="Picture 7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9758" y="3613926"/>
            <a:ext cx="430120" cy="461851"/>
          </a:xfrm>
          <a:prstGeom prst="rect">
            <a:avLst/>
          </a:prstGeom>
        </p:spPr>
      </p:pic>
      <p:pic>
        <p:nvPicPr>
          <p:cNvPr id="78" name="Picture 7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7845" y="4535161"/>
            <a:ext cx="430120" cy="461851"/>
          </a:xfrm>
          <a:prstGeom prst="rect">
            <a:avLst/>
          </a:prstGeom>
        </p:spPr>
      </p:pic>
      <p:sp>
        <p:nvSpPr>
          <p:cNvPr id="82" name="TextBox 81"/>
          <p:cNvSpPr txBox="1"/>
          <p:nvPr/>
        </p:nvSpPr>
        <p:spPr>
          <a:xfrm>
            <a:off x="6492917" y="3592516"/>
            <a:ext cx="396577" cy="523220"/>
          </a:xfrm>
          <a:prstGeom prst="rect">
            <a:avLst/>
          </a:prstGeom>
          <a:noFill/>
        </p:spPr>
        <p:txBody>
          <a:bodyPr wrap="square" rtlCol="0">
            <a:spAutoFit/>
          </a:bodyPr>
          <a:lstStyle/>
          <a:p>
            <a:r>
              <a:rPr lang="en-US" sz="2800" dirty="0" smtClean="0">
                <a:solidFill>
                  <a:schemeClr val="bg1"/>
                </a:solidFill>
              </a:rPr>
              <a:t>3</a:t>
            </a:r>
            <a:endParaRPr lang="en-US" sz="2800" dirty="0">
              <a:solidFill>
                <a:schemeClr val="bg1"/>
              </a:solidFill>
            </a:endParaRPr>
          </a:p>
        </p:txBody>
      </p:sp>
      <p:sp>
        <p:nvSpPr>
          <p:cNvPr id="86" name="TextBox 85"/>
          <p:cNvSpPr txBox="1"/>
          <p:nvPr/>
        </p:nvSpPr>
        <p:spPr>
          <a:xfrm>
            <a:off x="5984883" y="4517681"/>
            <a:ext cx="396577" cy="523220"/>
          </a:xfrm>
          <a:prstGeom prst="rect">
            <a:avLst/>
          </a:prstGeom>
          <a:noFill/>
        </p:spPr>
        <p:txBody>
          <a:bodyPr wrap="square" rtlCol="0">
            <a:spAutoFit/>
          </a:bodyPr>
          <a:lstStyle/>
          <a:p>
            <a:r>
              <a:rPr lang="en-US" sz="2800" dirty="0" smtClean="0">
                <a:solidFill>
                  <a:schemeClr val="bg1"/>
                </a:solidFill>
              </a:rPr>
              <a:t>1</a:t>
            </a:r>
            <a:endParaRPr lang="en-US" sz="2800" dirty="0">
              <a:solidFill>
                <a:schemeClr val="bg1"/>
              </a:solidFill>
            </a:endParaRPr>
          </a:p>
        </p:txBody>
      </p:sp>
      <p:sp>
        <p:nvSpPr>
          <p:cNvPr id="87" name="TextBox 86"/>
          <p:cNvSpPr txBox="1"/>
          <p:nvPr/>
        </p:nvSpPr>
        <p:spPr>
          <a:xfrm>
            <a:off x="6470553" y="4502999"/>
            <a:ext cx="396577" cy="523220"/>
          </a:xfrm>
          <a:prstGeom prst="rect">
            <a:avLst/>
          </a:prstGeom>
          <a:noFill/>
        </p:spPr>
        <p:txBody>
          <a:bodyPr wrap="square" rtlCol="0">
            <a:spAutoFit/>
          </a:bodyPr>
          <a:lstStyle/>
          <a:p>
            <a:r>
              <a:rPr lang="en-US" sz="2800" dirty="0" smtClean="0">
                <a:solidFill>
                  <a:schemeClr val="bg1"/>
                </a:solidFill>
              </a:rPr>
              <a:t>7</a:t>
            </a:r>
            <a:endParaRPr lang="en-US" sz="2800" dirty="0">
              <a:solidFill>
                <a:schemeClr val="bg1"/>
              </a:solidFill>
            </a:endParaRPr>
          </a:p>
        </p:txBody>
      </p:sp>
      <p:pic>
        <p:nvPicPr>
          <p:cNvPr id="88" name="Picture 8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66805" y="4072282"/>
            <a:ext cx="430120" cy="461851"/>
          </a:xfrm>
          <a:prstGeom prst="rect">
            <a:avLst/>
          </a:prstGeom>
        </p:spPr>
      </p:pic>
      <p:sp>
        <p:nvSpPr>
          <p:cNvPr id="89" name="TextBox 88"/>
          <p:cNvSpPr txBox="1"/>
          <p:nvPr/>
        </p:nvSpPr>
        <p:spPr>
          <a:xfrm>
            <a:off x="6492123" y="4053463"/>
            <a:ext cx="396577" cy="523220"/>
          </a:xfrm>
          <a:prstGeom prst="rect">
            <a:avLst/>
          </a:prstGeom>
          <a:noFill/>
        </p:spPr>
        <p:txBody>
          <a:bodyPr wrap="square" rtlCol="0">
            <a:spAutoFit/>
          </a:bodyPr>
          <a:lstStyle/>
          <a:p>
            <a:r>
              <a:rPr lang="en-US" sz="2800" dirty="0" smtClean="0">
                <a:solidFill>
                  <a:schemeClr val="bg1"/>
                </a:solidFill>
              </a:rPr>
              <a:t>6</a:t>
            </a:r>
            <a:endParaRPr lang="en-US" sz="2800" dirty="0">
              <a:solidFill>
                <a:schemeClr val="bg1"/>
              </a:solidFill>
            </a:endParaRPr>
          </a:p>
        </p:txBody>
      </p:sp>
      <p:pic>
        <p:nvPicPr>
          <p:cNvPr id="90" name="Picture 89"/>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952799" y="4075017"/>
            <a:ext cx="439696" cy="456087"/>
          </a:xfrm>
          <a:prstGeom prst="rect">
            <a:avLst/>
          </a:prstGeom>
        </p:spPr>
      </p:pic>
      <p:sp>
        <p:nvSpPr>
          <p:cNvPr id="91" name="TextBox 90"/>
          <p:cNvSpPr txBox="1"/>
          <p:nvPr/>
        </p:nvSpPr>
        <p:spPr>
          <a:xfrm>
            <a:off x="5990662" y="4033697"/>
            <a:ext cx="313330" cy="523220"/>
          </a:xfrm>
          <a:prstGeom prst="rect">
            <a:avLst/>
          </a:prstGeom>
          <a:noFill/>
        </p:spPr>
        <p:txBody>
          <a:bodyPr wrap="square" rtlCol="0">
            <a:spAutoFit/>
          </a:bodyPr>
          <a:lstStyle/>
          <a:p>
            <a:r>
              <a:rPr lang="en-US" sz="2800" dirty="0" smtClean="0">
                <a:solidFill>
                  <a:schemeClr val="bg1">
                    <a:alpha val="34000"/>
                  </a:schemeClr>
                </a:solidFill>
              </a:rPr>
              <a:t>8</a:t>
            </a:r>
            <a:endParaRPr lang="en-US" sz="2800" dirty="0">
              <a:solidFill>
                <a:schemeClr val="bg1">
                  <a:alpha val="34000"/>
                </a:schemeClr>
              </a:solidFill>
            </a:endParaRPr>
          </a:p>
        </p:txBody>
      </p:sp>
      <p:cxnSp>
        <p:nvCxnSpPr>
          <p:cNvPr id="63" name="Straight Connector 62"/>
          <p:cNvCxnSpPr/>
          <p:nvPr/>
        </p:nvCxnSpPr>
        <p:spPr>
          <a:xfrm>
            <a:off x="4680438" y="4993582"/>
            <a:ext cx="4007175"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pic>
        <p:nvPicPr>
          <p:cNvPr id="92" name="Picture 9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79902" y="4540390"/>
            <a:ext cx="425266" cy="456622"/>
          </a:xfrm>
          <a:prstGeom prst="rect">
            <a:avLst/>
          </a:prstGeom>
          <a:effectLst>
            <a:glow rad="127000">
              <a:schemeClr val="accent1"/>
            </a:glow>
          </a:effectLst>
        </p:spPr>
      </p:pic>
      <p:sp>
        <p:nvSpPr>
          <p:cNvPr id="93" name="TextBox 92"/>
          <p:cNvSpPr txBox="1"/>
          <p:nvPr/>
        </p:nvSpPr>
        <p:spPr>
          <a:xfrm>
            <a:off x="7520272" y="4512738"/>
            <a:ext cx="396577" cy="523220"/>
          </a:xfrm>
          <a:prstGeom prst="rect">
            <a:avLst/>
          </a:prstGeom>
          <a:noFill/>
        </p:spPr>
        <p:txBody>
          <a:bodyPr wrap="square" rtlCol="0">
            <a:spAutoFit/>
          </a:bodyPr>
          <a:lstStyle/>
          <a:p>
            <a:r>
              <a:rPr lang="en-US" sz="2800" dirty="0" smtClean="0">
                <a:solidFill>
                  <a:schemeClr val="bg1"/>
                </a:solidFill>
              </a:rPr>
              <a:t>8</a:t>
            </a:r>
            <a:endParaRPr lang="en-US" sz="2800" dirty="0">
              <a:solidFill>
                <a:schemeClr val="bg1"/>
              </a:solidFill>
            </a:endParaRPr>
          </a:p>
        </p:txBody>
      </p:sp>
      <p:pic>
        <p:nvPicPr>
          <p:cNvPr id="94" name="Picture 9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61245" y="4533487"/>
            <a:ext cx="430120" cy="461851"/>
          </a:xfrm>
          <a:prstGeom prst="rect">
            <a:avLst/>
          </a:prstGeom>
        </p:spPr>
      </p:pic>
      <p:pic>
        <p:nvPicPr>
          <p:cNvPr id="95" name="Picture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60347" y="4069778"/>
            <a:ext cx="430120" cy="461851"/>
          </a:xfrm>
          <a:prstGeom prst="rect">
            <a:avLst/>
          </a:prstGeom>
        </p:spPr>
      </p:pic>
      <p:pic>
        <p:nvPicPr>
          <p:cNvPr id="96" name="Picture 9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60347" y="3615041"/>
            <a:ext cx="430120" cy="461851"/>
          </a:xfrm>
          <a:prstGeom prst="rect">
            <a:avLst/>
          </a:prstGeom>
        </p:spPr>
      </p:pic>
      <p:sp>
        <p:nvSpPr>
          <p:cNvPr id="97" name="TextBox 96"/>
          <p:cNvSpPr txBox="1"/>
          <p:nvPr/>
        </p:nvSpPr>
        <p:spPr>
          <a:xfrm>
            <a:off x="2894339" y="4517583"/>
            <a:ext cx="396577" cy="523220"/>
          </a:xfrm>
          <a:prstGeom prst="rect">
            <a:avLst/>
          </a:prstGeom>
          <a:noFill/>
        </p:spPr>
        <p:txBody>
          <a:bodyPr wrap="square" rtlCol="0">
            <a:spAutoFit/>
          </a:bodyPr>
          <a:lstStyle/>
          <a:p>
            <a:r>
              <a:rPr lang="en-US" sz="2800" dirty="0" smtClean="0">
                <a:solidFill>
                  <a:schemeClr val="bg1"/>
                </a:solidFill>
              </a:rPr>
              <a:t>5</a:t>
            </a:r>
            <a:endParaRPr lang="en-US" sz="2800" dirty="0">
              <a:solidFill>
                <a:schemeClr val="bg1"/>
              </a:solidFill>
            </a:endParaRPr>
          </a:p>
        </p:txBody>
      </p:sp>
      <p:sp>
        <p:nvSpPr>
          <p:cNvPr id="98" name="TextBox 97"/>
          <p:cNvSpPr txBox="1"/>
          <p:nvPr/>
        </p:nvSpPr>
        <p:spPr>
          <a:xfrm>
            <a:off x="2884568" y="4048368"/>
            <a:ext cx="396577" cy="523220"/>
          </a:xfrm>
          <a:prstGeom prst="rect">
            <a:avLst/>
          </a:prstGeom>
          <a:noFill/>
        </p:spPr>
        <p:txBody>
          <a:bodyPr wrap="square" rtlCol="0">
            <a:spAutoFit/>
          </a:bodyPr>
          <a:lstStyle/>
          <a:p>
            <a:r>
              <a:rPr lang="en-US" sz="2800" dirty="0" smtClean="0">
                <a:solidFill>
                  <a:schemeClr val="bg1"/>
                </a:solidFill>
              </a:rPr>
              <a:t>2</a:t>
            </a:r>
            <a:endParaRPr lang="en-US" sz="2800" dirty="0">
              <a:solidFill>
                <a:schemeClr val="bg1"/>
              </a:solidFill>
            </a:endParaRPr>
          </a:p>
        </p:txBody>
      </p:sp>
      <p:sp>
        <p:nvSpPr>
          <p:cNvPr id="99" name="TextBox 98"/>
          <p:cNvSpPr txBox="1"/>
          <p:nvPr/>
        </p:nvSpPr>
        <p:spPr>
          <a:xfrm>
            <a:off x="2877118" y="3592516"/>
            <a:ext cx="396577" cy="523220"/>
          </a:xfrm>
          <a:prstGeom prst="rect">
            <a:avLst/>
          </a:prstGeom>
          <a:noFill/>
        </p:spPr>
        <p:txBody>
          <a:bodyPr wrap="square" rtlCol="0">
            <a:spAutoFit/>
          </a:bodyPr>
          <a:lstStyle/>
          <a:p>
            <a:r>
              <a:rPr lang="en-US" sz="2800" dirty="0" smtClean="0">
                <a:solidFill>
                  <a:schemeClr val="bg1"/>
                </a:solidFill>
              </a:rPr>
              <a:t>4</a:t>
            </a:r>
            <a:endParaRPr lang="en-US" sz="2800" dirty="0">
              <a:solidFill>
                <a:schemeClr val="bg1"/>
              </a:solidFill>
            </a:endParaRPr>
          </a:p>
        </p:txBody>
      </p:sp>
      <p:sp>
        <p:nvSpPr>
          <p:cNvPr id="100" name="U-Turn Arrow 99"/>
          <p:cNvSpPr/>
          <p:nvPr/>
        </p:nvSpPr>
        <p:spPr>
          <a:xfrm flipH="1">
            <a:off x="2390155" y="3107963"/>
            <a:ext cx="1253900" cy="1414368"/>
          </a:xfrm>
          <a:prstGeom prst="uturnArrow">
            <a:avLst>
              <a:gd name="adj1" fmla="val 10264"/>
              <a:gd name="adj2" fmla="val 14536"/>
              <a:gd name="adj3" fmla="val 21085"/>
              <a:gd name="adj4" fmla="val 12326"/>
              <a:gd name="adj5" fmla="val 35934"/>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1" name="Picture 10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0084" y="4527212"/>
            <a:ext cx="430120" cy="461851"/>
          </a:xfrm>
          <a:prstGeom prst="rect">
            <a:avLst/>
          </a:prstGeom>
        </p:spPr>
      </p:pic>
      <p:pic>
        <p:nvPicPr>
          <p:cNvPr id="102" name="Picture 10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0084" y="4065361"/>
            <a:ext cx="430120" cy="461851"/>
          </a:xfrm>
          <a:prstGeom prst="rect">
            <a:avLst/>
          </a:prstGeom>
        </p:spPr>
      </p:pic>
      <p:pic>
        <p:nvPicPr>
          <p:cNvPr id="103" name="Picture 10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5877" y="4530646"/>
            <a:ext cx="430120" cy="461851"/>
          </a:xfrm>
          <a:prstGeom prst="rect">
            <a:avLst/>
          </a:prstGeom>
        </p:spPr>
      </p:pic>
      <p:sp>
        <p:nvSpPr>
          <p:cNvPr id="104" name="TextBox 103"/>
          <p:cNvSpPr txBox="1"/>
          <p:nvPr/>
        </p:nvSpPr>
        <p:spPr>
          <a:xfrm>
            <a:off x="1883243" y="4043951"/>
            <a:ext cx="396577" cy="523220"/>
          </a:xfrm>
          <a:prstGeom prst="rect">
            <a:avLst/>
          </a:prstGeom>
          <a:noFill/>
        </p:spPr>
        <p:txBody>
          <a:bodyPr wrap="square" rtlCol="0">
            <a:spAutoFit/>
          </a:bodyPr>
          <a:lstStyle/>
          <a:p>
            <a:r>
              <a:rPr lang="en-US" sz="2800" dirty="0" smtClean="0">
                <a:solidFill>
                  <a:schemeClr val="bg1"/>
                </a:solidFill>
              </a:rPr>
              <a:t>8</a:t>
            </a:r>
            <a:endParaRPr lang="en-US" sz="2800" dirty="0">
              <a:solidFill>
                <a:schemeClr val="bg1"/>
              </a:solidFill>
            </a:endParaRPr>
          </a:p>
        </p:txBody>
      </p:sp>
      <p:sp>
        <p:nvSpPr>
          <p:cNvPr id="105" name="TextBox 104"/>
          <p:cNvSpPr txBox="1"/>
          <p:nvPr/>
        </p:nvSpPr>
        <p:spPr>
          <a:xfrm>
            <a:off x="1882915" y="4513166"/>
            <a:ext cx="396577" cy="523220"/>
          </a:xfrm>
          <a:prstGeom prst="rect">
            <a:avLst/>
          </a:prstGeom>
          <a:noFill/>
        </p:spPr>
        <p:txBody>
          <a:bodyPr wrap="square" rtlCol="0">
            <a:spAutoFit/>
          </a:bodyPr>
          <a:lstStyle/>
          <a:p>
            <a:r>
              <a:rPr lang="en-US" sz="2800" dirty="0" smtClean="0">
                <a:solidFill>
                  <a:schemeClr val="bg1"/>
                </a:solidFill>
              </a:rPr>
              <a:t>1</a:t>
            </a:r>
            <a:endParaRPr lang="en-US" sz="2800" dirty="0">
              <a:solidFill>
                <a:schemeClr val="bg1"/>
              </a:solidFill>
            </a:endParaRPr>
          </a:p>
        </p:txBody>
      </p:sp>
      <p:sp>
        <p:nvSpPr>
          <p:cNvPr id="106" name="TextBox 105"/>
          <p:cNvSpPr txBox="1"/>
          <p:nvPr/>
        </p:nvSpPr>
        <p:spPr>
          <a:xfrm>
            <a:off x="2368585" y="4498484"/>
            <a:ext cx="396577" cy="523220"/>
          </a:xfrm>
          <a:prstGeom prst="rect">
            <a:avLst/>
          </a:prstGeom>
          <a:noFill/>
        </p:spPr>
        <p:txBody>
          <a:bodyPr wrap="square" rtlCol="0">
            <a:spAutoFit/>
          </a:bodyPr>
          <a:lstStyle/>
          <a:p>
            <a:r>
              <a:rPr lang="en-US" sz="2800" dirty="0" smtClean="0">
                <a:solidFill>
                  <a:schemeClr val="bg1"/>
                </a:solidFill>
              </a:rPr>
              <a:t>7</a:t>
            </a:r>
            <a:endParaRPr lang="en-US" sz="2800" dirty="0">
              <a:solidFill>
                <a:schemeClr val="bg1"/>
              </a:solidFill>
            </a:endParaRPr>
          </a:p>
        </p:txBody>
      </p:sp>
      <p:pic>
        <p:nvPicPr>
          <p:cNvPr id="107" name="Picture 10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4837" y="4067767"/>
            <a:ext cx="430120" cy="461851"/>
          </a:xfrm>
          <a:prstGeom prst="rect">
            <a:avLst/>
          </a:prstGeom>
        </p:spPr>
      </p:pic>
      <p:sp>
        <p:nvSpPr>
          <p:cNvPr id="108" name="TextBox 107"/>
          <p:cNvSpPr txBox="1"/>
          <p:nvPr/>
        </p:nvSpPr>
        <p:spPr>
          <a:xfrm>
            <a:off x="2390155" y="4048948"/>
            <a:ext cx="396577" cy="523220"/>
          </a:xfrm>
          <a:prstGeom prst="rect">
            <a:avLst/>
          </a:prstGeom>
          <a:noFill/>
        </p:spPr>
        <p:txBody>
          <a:bodyPr wrap="square" rtlCol="0">
            <a:spAutoFit/>
          </a:bodyPr>
          <a:lstStyle/>
          <a:p>
            <a:r>
              <a:rPr lang="en-US" sz="2800" dirty="0" smtClean="0">
                <a:solidFill>
                  <a:schemeClr val="bg1"/>
                </a:solidFill>
              </a:rPr>
              <a:t>6</a:t>
            </a:r>
            <a:endParaRPr lang="en-US" sz="2800" dirty="0">
              <a:solidFill>
                <a:schemeClr val="bg1"/>
              </a:solidFill>
            </a:endParaRPr>
          </a:p>
        </p:txBody>
      </p:sp>
      <p:pic>
        <p:nvPicPr>
          <p:cNvPr id="109" name="Picture 108"/>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70756" y="4524188"/>
            <a:ext cx="439696" cy="456087"/>
          </a:xfrm>
          <a:prstGeom prst="rect">
            <a:avLst/>
          </a:prstGeom>
        </p:spPr>
      </p:pic>
      <p:sp>
        <p:nvSpPr>
          <p:cNvPr id="110" name="TextBox 109"/>
          <p:cNvSpPr txBox="1"/>
          <p:nvPr/>
        </p:nvSpPr>
        <p:spPr>
          <a:xfrm>
            <a:off x="3408619" y="4482868"/>
            <a:ext cx="313330" cy="523220"/>
          </a:xfrm>
          <a:prstGeom prst="rect">
            <a:avLst/>
          </a:prstGeom>
          <a:noFill/>
        </p:spPr>
        <p:txBody>
          <a:bodyPr wrap="square" rtlCol="0">
            <a:spAutoFit/>
          </a:bodyPr>
          <a:lstStyle/>
          <a:p>
            <a:r>
              <a:rPr lang="en-US" sz="2800" dirty="0" smtClean="0">
                <a:solidFill>
                  <a:schemeClr val="bg1">
                    <a:alpha val="34000"/>
                  </a:schemeClr>
                </a:solidFill>
              </a:rPr>
              <a:t>3</a:t>
            </a:r>
            <a:endParaRPr lang="en-US" sz="2800" dirty="0">
              <a:solidFill>
                <a:schemeClr val="bg1">
                  <a:alpha val="34000"/>
                </a:schemeClr>
              </a:solidFill>
            </a:endParaRPr>
          </a:p>
        </p:txBody>
      </p:sp>
      <p:pic>
        <p:nvPicPr>
          <p:cNvPr id="111" name="Picture 1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8010" y="3638109"/>
            <a:ext cx="425266" cy="456622"/>
          </a:xfrm>
          <a:prstGeom prst="rect">
            <a:avLst/>
          </a:prstGeom>
          <a:effectLst>
            <a:glow rad="127000">
              <a:schemeClr val="accent1"/>
            </a:glow>
          </a:effectLst>
        </p:spPr>
      </p:pic>
      <p:sp>
        <p:nvSpPr>
          <p:cNvPr id="112" name="TextBox 111"/>
          <p:cNvSpPr txBox="1"/>
          <p:nvPr/>
        </p:nvSpPr>
        <p:spPr>
          <a:xfrm>
            <a:off x="2398380" y="3610457"/>
            <a:ext cx="396577" cy="523220"/>
          </a:xfrm>
          <a:prstGeom prst="rect">
            <a:avLst/>
          </a:prstGeom>
          <a:noFill/>
        </p:spPr>
        <p:txBody>
          <a:bodyPr wrap="square" rtlCol="0">
            <a:spAutoFit/>
          </a:bodyPr>
          <a:lstStyle/>
          <a:p>
            <a:r>
              <a:rPr lang="en-US" sz="2800" dirty="0" smtClean="0">
                <a:solidFill>
                  <a:schemeClr val="bg1"/>
                </a:solidFill>
              </a:rPr>
              <a:t>3</a:t>
            </a:r>
            <a:endParaRPr lang="en-US" sz="2800" dirty="0">
              <a:solidFill>
                <a:schemeClr val="bg1"/>
              </a:solidFill>
            </a:endParaRPr>
          </a:p>
        </p:txBody>
      </p:sp>
      <p:cxnSp>
        <p:nvCxnSpPr>
          <p:cNvPr id="44" name="Straight Connector 43"/>
          <p:cNvCxnSpPr/>
          <p:nvPr/>
        </p:nvCxnSpPr>
        <p:spPr>
          <a:xfrm>
            <a:off x="562708" y="4993582"/>
            <a:ext cx="4007175"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47820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Pre-Marshalling </a:t>
            </a:r>
            <a:r>
              <a:rPr lang="en-US" dirty="0" smtClean="0"/>
              <a:t>Algorithm (3 of 3)</a:t>
            </a:r>
            <a:endParaRPr lang="en-US" dirty="0"/>
          </a:p>
        </p:txBody>
      </p:sp>
      <p:pic>
        <p:nvPicPr>
          <p:cNvPr id="24" name="Picture 23"/>
          <p:cNvPicPr>
            <a:picLocks noChangeAspect="1"/>
          </p:cNvPicPr>
          <p:nvPr/>
        </p:nvPicPr>
        <p:blipFill>
          <a:blip r:embed="rId3"/>
          <a:stretch>
            <a:fillRect/>
          </a:stretch>
        </p:blipFill>
        <p:spPr>
          <a:xfrm>
            <a:off x="682174" y="2154903"/>
            <a:ext cx="3708786" cy="2966103"/>
          </a:xfrm>
          <a:prstGeom prst="rect">
            <a:avLst/>
          </a:prstGeom>
        </p:spPr>
      </p:pic>
      <p:pic>
        <p:nvPicPr>
          <p:cNvPr id="42" name="Picture 41"/>
          <p:cNvPicPr>
            <a:picLocks noChangeAspect="1"/>
          </p:cNvPicPr>
          <p:nvPr/>
        </p:nvPicPr>
        <p:blipFill>
          <a:blip r:embed="rId4"/>
          <a:stretch>
            <a:fillRect/>
          </a:stretch>
        </p:blipFill>
        <p:spPr>
          <a:xfrm>
            <a:off x="1311460" y="4646665"/>
            <a:ext cx="466701" cy="338125"/>
          </a:xfrm>
          <a:prstGeom prst="rect">
            <a:avLst/>
          </a:prstGeom>
        </p:spPr>
      </p:pic>
      <p:pic>
        <p:nvPicPr>
          <p:cNvPr id="45" name="Picture 44"/>
          <p:cNvPicPr>
            <a:picLocks noChangeAspect="1"/>
          </p:cNvPicPr>
          <p:nvPr/>
        </p:nvPicPr>
        <p:blipFill>
          <a:blip r:embed="rId3"/>
          <a:stretch>
            <a:fillRect/>
          </a:stretch>
        </p:blipFill>
        <p:spPr>
          <a:xfrm>
            <a:off x="4799904" y="2154903"/>
            <a:ext cx="3708786" cy="2966103"/>
          </a:xfrm>
          <a:prstGeom prst="rect">
            <a:avLst/>
          </a:prstGeom>
        </p:spPr>
      </p:pic>
      <p:pic>
        <p:nvPicPr>
          <p:cNvPr id="48" name="Picture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68627" y="4522939"/>
            <a:ext cx="430120" cy="461851"/>
          </a:xfrm>
          <a:prstGeom prst="rect">
            <a:avLst/>
          </a:prstGeom>
        </p:spPr>
      </p:pic>
      <p:pic>
        <p:nvPicPr>
          <p:cNvPr id="49" name="Picture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4483" y="4521363"/>
            <a:ext cx="430120" cy="461851"/>
          </a:xfrm>
          <a:prstGeom prst="rect">
            <a:avLst/>
          </a:prstGeom>
        </p:spPr>
      </p:pic>
      <p:pic>
        <p:nvPicPr>
          <p:cNvPr id="50" name="Picture 4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3585" y="4057654"/>
            <a:ext cx="430120" cy="461851"/>
          </a:xfrm>
          <a:prstGeom prst="rect">
            <a:avLst/>
          </a:prstGeom>
        </p:spPr>
      </p:pic>
      <p:pic>
        <p:nvPicPr>
          <p:cNvPr id="51" name="Picture 5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3585" y="3602917"/>
            <a:ext cx="430120" cy="461851"/>
          </a:xfrm>
          <a:prstGeom prst="rect">
            <a:avLst/>
          </a:prstGeom>
        </p:spPr>
      </p:pic>
      <p:pic>
        <p:nvPicPr>
          <p:cNvPr id="52" name="Picture 5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8821" y="4552783"/>
            <a:ext cx="430120" cy="461851"/>
          </a:xfrm>
          <a:prstGeom prst="rect">
            <a:avLst/>
          </a:prstGeom>
        </p:spPr>
      </p:pic>
      <p:pic>
        <p:nvPicPr>
          <p:cNvPr id="53" name="Picture 5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8108" y="4083044"/>
            <a:ext cx="430120" cy="461851"/>
          </a:xfrm>
          <a:prstGeom prst="rect">
            <a:avLst/>
          </a:prstGeom>
        </p:spPr>
      </p:pic>
      <p:sp>
        <p:nvSpPr>
          <p:cNvPr id="56" name="TextBox 55"/>
          <p:cNvSpPr txBox="1"/>
          <p:nvPr/>
        </p:nvSpPr>
        <p:spPr>
          <a:xfrm>
            <a:off x="5981335" y="4490777"/>
            <a:ext cx="396577" cy="523220"/>
          </a:xfrm>
          <a:prstGeom prst="rect">
            <a:avLst/>
          </a:prstGeom>
          <a:noFill/>
        </p:spPr>
        <p:txBody>
          <a:bodyPr wrap="square" rtlCol="0">
            <a:spAutoFit/>
          </a:bodyPr>
          <a:lstStyle/>
          <a:p>
            <a:r>
              <a:rPr lang="en-US" sz="2800" dirty="0" smtClean="0">
                <a:solidFill>
                  <a:schemeClr val="bg1"/>
                </a:solidFill>
              </a:rPr>
              <a:t>1</a:t>
            </a:r>
            <a:endParaRPr lang="en-US" sz="2800" dirty="0">
              <a:solidFill>
                <a:schemeClr val="bg1"/>
              </a:solidFill>
            </a:endParaRPr>
          </a:p>
        </p:txBody>
      </p:sp>
      <p:sp>
        <p:nvSpPr>
          <p:cNvPr id="57" name="TextBox 56"/>
          <p:cNvSpPr txBox="1"/>
          <p:nvPr/>
        </p:nvSpPr>
        <p:spPr>
          <a:xfrm>
            <a:off x="6487577" y="4505459"/>
            <a:ext cx="396577" cy="523220"/>
          </a:xfrm>
          <a:prstGeom prst="rect">
            <a:avLst/>
          </a:prstGeom>
          <a:noFill/>
        </p:spPr>
        <p:txBody>
          <a:bodyPr wrap="square" rtlCol="0">
            <a:spAutoFit/>
          </a:bodyPr>
          <a:lstStyle/>
          <a:p>
            <a:r>
              <a:rPr lang="en-US" sz="2800" dirty="0" smtClean="0">
                <a:solidFill>
                  <a:schemeClr val="bg1"/>
                </a:solidFill>
              </a:rPr>
              <a:t>7</a:t>
            </a:r>
            <a:endParaRPr lang="en-US" sz="2800" dirty="0">
              <a:solidFill>
                <a:schemeClr val="bg1"/>
              </a:solidFill>
            </a:endParaRPr>
          </a:p>
        </p:txBody>
      </p:sp>
      <p:sp>
        <p:nvSpPr>
          <p:cNvPr id="58" name="TextBox 57"/>
          <p:cNvSpPr txBox="1"/>
          <p:nvPr/>
        </p:nvSpPr>
        <p:spPr>
          <a:xfrm>
            <a:off x="6477806" y="4036244"/>
            <a:ext cx="396577" cy="523220"/>
          </a:xfrm>
          <a:prstGeom prst="rect">
            <a:avLst/>
          </a:prstGeom>
          <a:noFill/>
        </p:spPr>
        <p:txBody>
          <a:bodyPr wrap="square" rtlCol="0">
            <a:spAutoFit/>
          </a:bodyPr>
          <a:lstStyle/>
          <a:p>
            <a:r>
              <a:rPr lang="en-US" sz="2800" dirty="0" smtClean="0">
                <a:solidFill>
                  <a:schemeClr val="bg1"/>
                </a:solidFill>
              </a:rPr>
              <a:t>6</a:t>
            </a:r>
            <a:endParaRPr lang="en-US" sz="2800" dirty="0">
              <a:solidFill>
                <a:schemeClr val="bg1"/>
              </a:solidFill>
            </a:endParaRPr>
          </a:p>
        </p:txBody>
      </p:sp>
      <p:sp>
        <p:nvSpPr>
          <p:cNvPr id="59" name="TextBox 58"/>
          <p:cNvSpPr txBox="1"/>
          <p:nvPr/>
        </p:nvSpPr>
        <p:spPr>
          <a:xfrm>
            <a:off x="6470356" y="3580392"/>
            <a:ext cx="396577" cy="523220"/>
          </a:xfrm>
          <a:prstGeom prst="rect">
            <a:avLst/>
          </a:prstGeom>
          <a:noFill/>
        </p:spPr>
        <p:txBody>
          <a:bodyPr wrap="square" rtlCol="0">
            <a:spAutoFit/>
          </a:bodyPr>
          <a:lstStyle/>
          <a:p>
            <a:r>
              <a:rPr lang="en-US" sz="2800" dirty="0" smtClean="0">
                <a:solidFill>
                  <a:schemeClr val="bg1"/>
                </a:solidFill>
              </a:rPr>
              <a:t>3</a:t>
            </a:r>
            <a:endParaRPr lang="en-US" sz="2800" dirty="0">
              <a:solidFill>
                <a:schemeClr val="bg1"/>
              </a:solidFill>
            </a:endParaRPr>
          </a:p>
        </p:txBody>
      </p:sp>
      <p:sp>
        <p:nvSpPr>
          <p:cNvPr id="60" name="TextBox 59"/>
          <p:cNvSpPr txBox="1"/>
          <p:nvPr/>
        </p:nvSpPr>
        <p:spPr>
          <a:xfrm>
            <a:off x="7493426" y="4064225"/>
            <a:ext cx="396577" cy="523220"/>
          </a:xfrm>
          <a:prstGeom prst="rect">
            <a:avLst/>
          </a:prstGeom>
          <a:noFill/>
        </p:spPr>
        <p:txBody>
          <a:bodyPr wrap="square" rtlCol="0">
            <a:spAutoFit/>
          </a:bodyPr>
          <a:lstStyle/>
          <a:p>
            <a:r>
              <a:rPr lang="en-US" sz="2800" dirty="0" smtClean="0">
                <a:solidFill>
                  <a:schemeClr val="bg1"/>
                </a:solidFill>
              </a:rPr>
              <a:t>4</a:t>
            </a:r>
            <a:endParaRPr lang="en-US" sz="2800" dirty="0">
              <a:solidFill>
                <a:schemeClr val="bg1"/>
              </a:solidFill>
            </a:endParaRPr>
          </a:p>
        </p:txBody>
      </p:sp>
      <p:sp>
        <p:nvSpPr>
          <p:cNvPr id="61" name="TextBox 60"/>
          <p:cNvSpPr txBox="1"/>
          <p:nvPr/>
        </p:nvSpPr>
        <p:spPr>
          <a:xfrm>
            <a:off x="7484879" y="4507416"/>
            <a:ext cx="396577" cy="523220"/>
          </a:xfrm>
          <a:prstGeom prst="rect">
            <a:avLst/>
          </a:prstGeom>
          <a:noFill/>
        </p:spPr>
        <p:txBody>
          <a:bodyPr wrap="square" rtlCol="0">
            <a:spAutoFit/>
          </a:bodyPr>
          <a:lstStyle/>
          <a:p>
            <a:r>
              <a:rPr lang="en-US" sz="2800" dirty="0" smtClean="0">
                <a:solidFill>
                  <a:schemeClr val="bg1"/>
                </a:solidFill>
              </a:rPr>
              <a:t>8</a:t>
            </a:r>
            <a:endParaRPr lang="en-US" sz="2800" dirty="0">
              <a:solidFill>
                <a:schemeClr val="bg1"/>
              </a:solidFill>
            </a:endParaRPr>
          </a:p>
        </p:txBody>
      </p:sp>
      <p:pic>
        <p:nvPicPr>
          <p:cNvPr id="62" name="Picture 61"/>
          <p:cNvPicPr>
            <a:picLocks noChangeAspect="1"/>
          </p:cNvPicPr>
          <p:nvPr/>
        </p:nvPicPr>
        <p:blipFill>
          <a:blip r:embed="rId4"/>
          <a:stretch>
            <a:fillRect/>
          </a:stretch>
        </p:blipFill>
        <p:spPr>
          <a:xfrm>
            <a:off x="5429190" y="4646665"/>
            <a:ext cx="466701" cy="338125"/>
          </a:xfrm>
          <a:prstGeom prst="rect">
            <a:avLst/>
          </a:prstGeom>
        </p:spPr>
      </p:pic>
      <p:sp>
        <p:nvSpPr>
          <p:cNvPr id="75" name="Rectangle 74"/>
          <p:cNvSpPr/>
          <p:nvPr/>
        </p:nvSpPr>
        <p:spPr>
          <a:xfrm>
            <a:off x="5111771" y="5105170"/>
            <a:ext cx="3085052" cy="1309095"/>
          </a:xfrm>
          <a:prstGeom prst="rect">
            <a:avLst/>
          </a:prstGeom>
          <a:solidFill>
            <a:schemeClr val="bg1">
              <a:lumMod val="6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tlCol="0" anchor="t" anchorCtr="0"/>
          <a:lstStyle/>
          <a:p>
            <a:pPr marL="800100" lvl="1" indent="-342900">
              <a:buFont typeface="+mj-lt"/>
              <a:buAutoNum type="arabicPeriod" startAt="5"/>
            </a:pPr>
            <a:r>
              <a:rPr lang="en-US" dirty="0" smtClean="0"/>
              <a:t>Done Reshuffling</a:t>
            </a:r>
          </a:p>
          <a:p>
            <a:pPr marL="800100" lvl="1" indent="-342900">
              <a:buFont typeface="+mj-lt"/>
              <a:buAutoNum type="arabicPeriod" startAt="5"/>
            </a:pPr>
            <a:r>
              <a:rPr lang="en-US" dirty="0" smtClean="0"/>
              <a:t>Begin Unloading</a:t>
            </a:r>
            <a:endParaRPr lang="en-US" dirty="0"/>
          </a:p>
          <a:p>
            <a:pPr marL="800100" lvl="1" indent="-342900">
              <a:buFont typeface="+mj-lt"/>
              <a:buAutoNum type="arabicPeriod" startAt="5"/>
            </a:pPr>
            <a:endParaRPr lang="en-US" dirty="0" smtClean="0"/>
          </a:p>
          <a:p>
            <a:pPr lvl="1"/>
            <a:r>
              <a:rPr lang="en-US" dirty="0"/>
              <a:t>NM = </a:t>
            </a:r>
            <a:r>
              <a:rPr lang="en-US" dirty="0" smtClean="0"/>
              <a:t>4, </a:t>
            </a:r>
            <a:r>
              <a:rPr lang="en-US" dirty="0"/>
              <a:t>NR = </a:t>
            </a:r>
            <a:r>
              <a:rPr lang="en-US" dirty="0" smtClean="0"/>
              <a:t>0 </a:t>
            </a:r>
            <a:r>
              <a:rPr lang="en-US" dirty="0" smtClean="0">
                <a:sym typeface="Wingdings" panose="05000000000000000000" pitchFamily="2" charset="2"/>
              </a:rPr>
              <a:t> 8</a:t>
            </a:r>
            <a:endParaRPr lang="en-US" dirty="0"/>
          </a:p>
          <a:p>
            <a:pPr lvl="1"/>
            <a:endParaRPr lang="en-US" dirty="0"/>
          </a:p>
          <a:p>
            <a:pPr marL="800100" lvl="1" indent="-342900">
              <a:buFont typeface="+mj-lt"/>
              <a:buAutoNum type="arabicPeriod" startAt="5"/>
            </a:pPr>
            <a:endParaRPr lang="en-US" dirty="0"/>
          </a:p>
        </p:txBody>
      </p:sp>
      <p:sp>
        <p:nvSpPr>
          <p:cNvPr id="79" name="Right Arrow 78"/>
          <p:cNvSpPr/>
          <p:nvPr/>
        </p:nvSpPr>
        <p:spPr>
          <a:xfrm>
            <a:off x="4374137" y="3238513"/>
            <a:ext cx="594278" cy="88173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ectangle 79"/>
          <p:cNvSpPr/>
          <p:nvPr/>
        </p:nvSpPr>
        <p:spPr>
          <a:xfrm>
            <a:off x="994040" y="5116827"/>
            <a:ext cx="3120759" cy="1313955"/>
          </a:xfrm>
          <a:prstGeom prst="rect">
            <a:avLst/>
          </a:prstGeom>
          <a:solidFill>
            <a:schemeClr val="bg1">
              <a:lumMod val="6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tlCol="0" anchor="t" anchorCtr="0"/>
          <a:lstStyle/>
          <a:p>
            <a:pPr marL="800100" lvl="1" indent="-342900">
              <a:buFont typeface="+mj-lt"/>
              <a:buAutoNum type="arabicPeriod" startAt="4"/>
            </a:pPr>
            <a:r>
              <a:rPr lang="en-US" dirty="0"/>
              <a:t>Move </a:t>
            </a:r>
            <a:r>
              <a:rPr lang="en-US" dirty="0" smtClean="0"/>
              <a:t>4 </a:t>
            </a:r>
            <a:r>
              <a:rPr lang="en-US" dirty="0"/>
              <a:t>to Stack </a:t>
            </a:r>
            <a:r>
              <a:rPr lang="en-US" dirty="0" smtClean="0"/>
              <a:t>4</a:t>
            </a:r>
          </a:p>
          <a:p>
            <a:pPr marL="800100" lvl="1" indent="-342900">
              <a:buFont typeface="+mj-lt"/>
              <a:buAutoNum type="arabicPeriod" startAt="4"/>
            </a:pPr>
            <a:endParaRPr lang="en-US" dirty="0"/>
          </a:p>
          <a:p>
            <a:pPr marL="800100" lvl="1" indent="-342900">
              <a:buFont typeface="+mj-lt"/>
              <a:buAutoNum type="arabicPeriod" startAt="4"/>
            </a:pPr>
            <a:endParaRPr lang="en-US" dirty="0" smtClean="0"/>
          </a:p>
          <a:p>
            <a:pPr lvl="1"/>
            <a:r>
              <a:rPr lang="en-US" dirty="0"/>
              <a:t>NM = </a:t>
            </a:r>
            <a:r>
              <a:rPr lang="en-US" dirty="0" smtClean="0"/>
              <a:t>4, </a:t>
            </a:r>
            <a:r>
              <a:rPr lang="en-US" dirty="0"/>
              <a:t>NR = 0</a:t>
            </a:r>
          </a:p>
          <a:p>
            <a:pPr lvl="1"/>
            <a:endParaRPr lang="en-US" dirty="0"/>
          </a:p>
        </p:txBody>
      </p:sp>
      <p:pic>
        <p:nvPicPr>
          <p:cNvPr id="54" name="Picture 5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47323" y="4529497"/>
            <a:ext cx="430120" cy="461851"/>
          </a:xfrm>
          <a:prstGeom prst="rect">
            <a:avLst/>
          </a:prstGeom>
        </p:spPr>
      </p:pic>
      <p:sp>
        <p:nvSpPr>
          <p:cNvPr id="76" name="TextBox 75"/>
          <p:cNvSpPr txBox="1"/>
          <p:nvPr/>
        </p:nvSpPr>
        <p:spPr>
          <a:xfrm>
            <a:off x="2880417" y="4513593"/>
            <a:ext cx="396577" cy="523220"/>
          </a:xfrm>
          <a:prstGeom prst="rect">
            <a:avLst/>
          </a:prstGeom>
          <a:noFill/>
        </p:spPr>
        <p:txBody>
          <a:bodyPr wrap="square" rtlCol="0">
            <a:spAutoFit/>
          </a:bodyPr>
          <a:lstStyle/>
          <a:p>
            <a:r>
              <a:rPr lang="en-US" sz="2800" dirty="0" smtClean="0">
                <a:solidFill>
                  <a:schemeClr val="bg1"/>
                </a:solidFill>
              </a:rPr>
              <a:t>5</a:t>
            </a:r>
            <a:endParaRPr lang="en-US" sz="2800" dirty="0">
              <a:solidFill>
                <a:schemeClr val="bg1"/>
              </a:solidFill>
            </a:endParaRPr>
          </a:p>
        </p:txBody>
      </p:sp>
      <p:sp>
        <p:nvSpPr>
          <p:cNvPr id="81" name="U-Turn Arrow 80"/>
          <p:cNvSpPr/>
          <p:nvPr/>
        </p:nvSpPr>
        <p:spPr>
          <a:xfrm>
            <a:off x="3011056" y="3099458"/>
            <a:ext cx="720909" cy="941029"/>
          </a:xfrm>
          <a:prstGeom prst="uturnArrow">
            <a:avLst>
              <a:gd name="adj1" fmla="val 14048"/>
              <a:gd name="adj2" fmla="val 16687"/>
              <a:gd name="adj3" fmla="val 27351"/>
              <a:gd name="adj4" fmla="val 12326"/>
              <a:gd name="adj5" fmla="val 100000"/>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2" name="Picture 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6162" y="4523222"/>
            <a:ext cx="430120" cy="461851"/>
          </a:xfrm>
          <a:prstGeom prst="rect">
            <a:avLst/>
          </a:prstGeom>
        </p:spPr>
      </p:pic>
      <p:pic>
        <p:nvPicPr>
          <p:cNvPr id="83" name="Picture 8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43868" y="3605421"/>
            <a:ext cx="430120" cy="461851"/>
          </a:xfrm>
          <a:prstGeom prst="rect">
            <a:avLst/>
          </a:prstGeom>
        </p:spPr>
      </p:pic>
      <p:pic>
        <p:nvPicPr>
          <p:cNvPr id="84" name="Picture 8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41955" y="4526656"/>
            <a:ext cx="430120" cy="461851"/>
          </a:xfrm>
          <a:prstGeom prst="rect">
            <a:avLst/>
          </a:prstGeom>
        </p:spPr>
      </p:pic>
      <p:sp>
        <p:nvSpPr>
          <p:cNvPr id="85" name="TextBox 84"/>
          <p:cNvSpPr txBox="1"/>
          <p:nvPr/>
        </p:nvSpPr>
        <p:spPr>
          <a:xfrm>
            <a:off x="2377027" y="3584011"/>
            <a:ext cx="396577" cy="523220"/>
          </a:xfrm>
          <a:prstGeom prst="rect">
            <a:avLst/>
          </a:prstGeom>
          <a:noFill/>
        </p:spPr>
        <p:txBody>
          <a:bodyPr wrap="square" rtlCol="0">
            <a:spAutoFit/>
          </a:bodyPr>
          <a:lstStyle/>
          <a:p>
            <a:r>
              <a:rPr lang="en-US" sz="2800" dirty="0" smtClean="0">
                <a:solidFill>
                  <a:schemeClr val="bg1"/>
                </a:solidFill>
              </a:rPr>
              <a:t>3</a:t>
            </a:r>
            <a:endParaRPr lang="en-US" sz="2800" dirty="0">
              <a:solidFill>
                <a:schemeClr val="bg1"/>
              </a:solidFill>
            </a:endParaRPr>
          </a:p>
        </p:txBody>
      </p:sp>
      <p:sp>
        <p:nvSpPr>
          <p:cNvPr id="86" name="TextBox 85"/>
          <p:cNvSpPr txBox="1"/>
          <p:nvPr/>
        </p:nvSpPr>
        <p:spPr>
          <a:xfrm>
            <a:off x="1868993" y="4509176"/>
            <a:ext cx="396577" cy="523220"/>
          </a:xfrm>
          <a:prstGeom prst="rect">
            <a:avLst/>
          </a:prstGeom>
          <a:noFill/>
        </p:spPr>
        <p:txBody>
          <a:bodyPr wrap="square" rtlCol="0">
            <a:spAutoFit/>
          </a:bodyPr>
          <a:lstStyle/>
          <a:p>
            <a:r>
              <a:rPr lang="en-US" sz="2800" dirty="0" smtClean="0">
                <a:solidFill>
                  <a:schemeClr val="bg1"/>
                </a:solidFill>
              </a:rPr>
              <a:t>1</a:t>
            </a:r>
            <a:endParaRPr lang="en-US" sz="2800" dirty="0">
              <a:solidFill>
                <a:schemeClr val="bg1"/>
              </a:solidFill>
            </a:endParaRPr>
          </a:p>
        </p:txBody>
      </p:sp>
      <p:sp>
        <p:nvSpPr>
          <p:cNvPr id="87" name="TextBox 86"/>
          <p:cNvSpPr txBox="1"/>
          <p:nvPr/>
        </p:nvSpPr>
        <p:spPr>
          <a:xfrm>
            <a:off x="2354663" y="4494494"/>
            <a:ext cx="396577" cy="523220"/>
          </a:xfrm>
          <a:prstGeom prst="rect">
            <a:avLst/>
          </a:prstGeom>
          <a:noFill/>
        </p:spPr>
        <p:txBody>
          <a:bodyPr wrap="square" rtlCol="0">
            <a:spAutoFit/>
          </a:bodyPr>
          <a:lstStyle/>
          <a:p>
            <a:r>
              <a:rPr lang="en-US" sz="2800" dirty="0" smtClean="0">
                <a:solidFill>
                  <a:schemeClr val="bg1"/>
                </a:solidFill>
              </a:rPr>
              <a:t>7</a:t>
            </a:r>
            <a:endParaRPr lang="en-US" sz="2800" dirty="0">
              <a:solidFill>
                <a:schemeClr val="bg1"/>
              </a:solidFill>
            </a:endParaRPr>
          </a:p>
        </p:txBody>
      </p:sp>
      <p:pic>
        <p:nvPicPr>
          <p:cNvPr id="88" name="Picture 8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0915" y="4063777"/>
            <a:ext cx="430120" cy="461851"/>
          </a:xfrm>
          <a:prstGeom prst="rect">
            <a:avLst/>
          </a:prstGeom>
        </p:spPr>
      </p:pic>
      <p:sp>
        <p:nvSpPr>
          <p:cNvPr id="89" name="TextBox 88"/>
          <p:cNvSpPr txBox="1"/>
          <p:nvPr/>
        </p:nvSpPr>
        <p:spPr>
          <a:xfrm>
            <a:off x="2376233" y="4044958"/>
            <a:ext cx="396577" cy="523220"/>
          </a:xfrm>
          <a:prstGeom prst="rect">
            <a:avLst/>
          </a:prstGeom>
          <a:noFill/>
        </p:spPr>
        <p:txBody>
          <a:bodyPr wrap="square" rtlCol="0">
            <a:spAutoFit/>
          </a:bodyPr>
          <a:lstStyle/>
          <a:p>
            <a:r>
              <a:rPr lang="en-US" sz="2800" dirty="0" smtClean="0">
                <a:solidFill>
                  <a:schemeClr val="bg1"/>
                </a:solidFill>
              </a:rPr>
              <a:t>6</a:t>
            </a:r>
            <a:endParaRPr lang="en-US" sz="2800" dirty="0">
              <a:solidFill>
                <a:schemeClr val="bg1"/>
              </a:solidFill>
            </a:endParaRPr>
          </a:p>
        </p:txBody>
      </p:sp>
      <p:pic>
        <p:nvPicPr>
          <p:cNvPr id="90" name="Picture 89"/>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848170" y="3608045"/>
            <a:ext cx="439696" cy="456087"/>
          </a:xfrm>
          <a:prstGeom prst="rect">
            <a:avLst/>
          </a:prstGeom>
        </p:spPr>
      </p:pic>
      <p:sp>
        <p:nvSpPr>
          <p:cNvPr id="91" name="TextBox 90"/>
          <p:cNvSpPr txBox="1"/>
          <p:nvPr/>
        </p:nvSpPr>
        <p:spPr>
          <a:xfrm>
            <a:off x="2886033" y="3566725"/>
            <a:ext cx="313330" cy="523220"/>
          </a:xfrm>
          <a:prstGeom prst="rect">
            <a:avLst/>
          </a:prstGeom>
          <a:noFill/>
        </p:spPr>
        <p:txBody>
          <a:bodyPr wrap="square" rtlCol="0">
            <a:spAutoFit/>
          </a:bodyPr>
          <a:lstStyle/>
          <a:p>
            <a:r>
              <a:rPr lang="en-US" sz="2800" dirty="0" smtClean="0">
                <a:solidFill>
                  <a:schemeClr val="bg1">
                    <a:alpha val="34000"/>
                  </a:schemeClr>
                </a:solidFill>
              </a:rPr>
              <a:t>4</a:t>
            </a:r>
            <a:endParaRPr lang="en-US" sz="2800" dirty="0">
              <a:solidFill>
                <a:schemeClr val="bg1">
                  <a:alpha val="34000"/>
                </a:schemeClr>
              </a:solidFill>
            </a:endParaRPr>
          </a:p>
        </p:txBody>
      </p:sp>
      <p:pic>
        <p:nvPicPr>
          <p:cNvPr id="55" name="Picture 5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46425" y="4065788"/>
            <a:ext cx="430120" cy="461851"/>
          </a:xfrm>
          <a:prstGeom prst="rect">
            <a:avLst/>
          </a:prstGeom>
        </p:spPr>
      </p:pic>
      <p:sp>
        <p:nvSpPr>
          <p:cNvPr id="77" name="TextBox 76"/>
          <p:cNvSpPr txBox="1"/>
          <p:nvPr/>
        </p:nvSpPr>
        <p:spPr>
          <a:xfrm>
            <a:off x="2888642" y="4043608"/>
            <a:ext cx="256167" cy="523220"/>
          </a:xfrm>
          <a:prstGeom prst="rect">
            <a:avLst/>
          </a:prstGeom>
          <a:noFill/>
        </p:spPr>
        <p:txBody>
          <a:bodyPr wrap="square" rtlCol="0">
            <a:spAutoFit/>
          </a:bodyPr>
          <a:lstStyle/>
          <a:p>
            <a:r>
              <a:rPr lang="en-US" sz="2800" dirty="0" smtClean="0">
                <a:solidFill>
                  <a:schemeClr val="bg1"/>
                </a:solidFill>
              </a:rPr>
              <a:t>2</a:t>
            </a:r>
            <a:endParaRPr lang="en-US" sz="2800" dirty="0">
              <a:solidFill>
                <a:schemeClr val="bg1"/>
              </a:solidFill>
            </a:endParaRPr>
          </a:p>
        </p:txBody>
      </p:sp>
      <p:pic>
        <p:nvPicPr>
          <p:cNvPr id="94" name="Picture 9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6608" y="4552783"/>
            <a:ext cx="430120" cy="461851"/>
          </a:xfrm>
          <a:prstGeom prst="rect">
            <a:avLst/>
          </a:prstGeom>
        </p:spPr>
      </p:pic>
      <p:sp>
        <p:nvSpPr>
          <p:cNvPr id="95" name="TextBox 94"/>
          <p:cNvSpPr txBox="1"/>
          <p:nvPr/>
        </p:nvSpPr>
        <p:spPr>
          <a:xfrm>
            <a:off x="3382666" y="4507416"/>
            <a:ext cx="396577" cy="523220"/>
          </a:xfrm>
          <a:prstGeom prst="rect">
            <a:avLst/>
          </a:prstGeom>
          <a:noFill/>
        </p:spPr>
        <p:txBody>
          <a:bodyPr wrap="square" rtlCol="0">
            <a:spAutoFit/>
          </a:bodyPr>
          <a:lstStyle/>
          <a:p>
            <a:r>
              <a:rPr lang="en-US" sz="2800" dirty="0" smtClean="0">
                <a:solidFill>
                  <a:schemeClr val="bg1"/>
                </a:solidFill>
              </a:rPr>
              <a:t>8</a:t>
            </a:r>
            <a:endParaRPr lang="en-US" sz="2800" dirty="0">
              <a:solidFill>
                <a:schemeClr val="bg1"/>
              </a:solidFill>
            </a:endParaRPr>
          </a:p>
        </p:txBody>
      </p:sp>
      <p:pic>
        <p:nvPicPr>
          <p:cNvPr id="92" name="Picture 9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4012" y="4092270"/>
            <a:ext cx="425266" cy="456622"/>
          </a:xfrm>
          <a:prstGeom prst="rect">
            <a:avLst/>
          </a:prstGeom>
          <a:effectLst>
            <a:glow rad="127000">
              <a:schemeClr val="accent1"/>
            </a:glow>
          </a:effectLst>
        </p:spPr>
      </p:pic>
      <p:sp>
        <p:nvSpPr>
          <p:cNvPr id="93" name="TextBox 92"/>
          <p:cNvSpPr txBox="1"/>
          <p:nvPr/>
        </p:nvSpPr>
        <p:spPr>
          <a:xfrm>
            <a:off x="3404382" y="4064618"/>
            <a:ext cx="396577" cy="523220"/>
          </a:xfrm>
          <a:prstGeom prst="rect">
            <a:avLst/>
          </a:prstGeom>
          <a:noFill/>
        </p:spPr>
        <p:txBody>
          <a:bodyPr wrap="square" rtlCol="0">
            <a:spAutoFit/>
          </a:bodyPr>
          <a:lstStyle/>
          <a:p>
            <a:r>
              <a:rPr lang="en-US" sz="2800" dirty="0" smtClean="0">
                <a:solidFill>
                  <a:schemeClr val="bg1"/>
                </a:solidFill>
              </a:rPr>
              <a:t>4</a:t>
            </a:r>
            <a:endParaRPr lang="en-US" sz="2800" dirty="0">
              <a:solidFill>
                <a:schemeClr val="bg1"/>
              </a:solidFill>
            </a:endParaRPr>
          </a:p>
        </p:txBody>
      </p:sp>
      <p:cxnSp>
        <p:nvCxnSpPr>
          <p:cNvPr id="44" name="Straight Connector 43"/>
          <p:cNvCxnSpPr/>
          <p:nvPr/>
        </p:nvCxnSpPr>
        <p:spPr>
          <a:xfrm>
            <a:off x="562708" y="4993582"/>
            <a:ext cx="4007175"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pic>
        <p:nvPicPr>
          <p:cNvPr id="96" name="Picture 9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8490" y="4532513"/>
            <a:ext cx="430120" cy="461851"/>
          </a:xfrm>
          <a:prstGeom prst="rect">
            <a:avLst/>
          </a:prstGeom>
        </p:spPr>
      </p:pic>
      <p:pic>
        <p:nvPicPr>
          <p:cNvPr id="97" name="Picture 9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7592" y="4068804"/>
            <a:ext cx="430120" cy="461851"/>
          </a:xfrm>
          <a:prstGeom prst="rect">
            <a:avLst/>
          </a:prstGeom>
        </p:spPr>
      </p:pic>
      <p:sp>
        <p:nvSpPr>
          <p:cNvPr id="98" name="TextBox 97"/>
          <p:cNvSpPr txBox="1"/>
          <p:nvPr/>
        </p:nvSpPr>
        <p:spPr>
          <a:xfrm>
            <a:off x="6991584" y="4516609"/>
            <a:ext cx="396577" cy="523220"/>
          </a:xfrm>
          <a:prstGeom prst="rect">
            <a:avLst/>
          </a:prstGeom>
          <a:noFill/>
        </p:spPr>
        <p:txBody>
          <a:bodyPr wrap="square" rtlCol="0">
            <a:spAutoFit/>
          </a:bodyPr>
          <a:lstStyle/>
          <a:p>
            <a:r>
              <a:rPr lang="en-US" sz="2800" dirty="0" smtClean="0">
                <a:solidFill>
                  <a:schemeClr val="bg1"/>
                </a:solidFill>
              </a:rPr>
              <a:t>5</a:t>
            </a:r>
            <a:endParaRPr lang="en-US" sz="2800" dirty="0">
              <a:solidFill>
                <a:schemeClr val="bg1"/>
              </a:solidFill>
            </a:endParaRPr>
          </a:p>
        </p:txBody>
      </p:sp>
      <p:sp>
        <p:nvSpPr>
          <p:cNvPr id="99" name="TextBox 98"/>
          <p:cNvSpPr txBox="1"/>
          <p:nvPr/>
        </p:nvSpPr>
        <p:spPr>
          <a:xfrm>
            <a:off x="6981813" y="4047394"/>
            <a:ext cx="396577" cy="523220"/>
          </a:xfrm>
          <a:prstGeom prst="rect">
            <a:avLst/>
          </a:prstGeom>
          <a:noFill/>
        </p:spPr>
        <p:txBody>
          <a:bodyPr wrap="square" rtlCol="0">
            <a:spAutoFit/>
          </a:bodyPr>
          <a:lstStyle/>
          <a:p>
            <a:r>
              <a:rPr lang="en-US" sz="2800" dirty="0" smtClean="0">
                <a:solidFill>
                  <a:schemeClr val="bg1"/>
                </a:solidFill>
              </a:rPr>
              <a:t>2</a:t>
            </a:r>
            <a:endParaRPr lang="en-US" sz="2800" dirty="0">
              <a:solidFill>
                <a:schemeClr val="bg1"/>
              </a:solidFill>
            </a:endParaRPr>
          </a:p>
        </p:txBody>
      </p:sp>
      <p:cxnSp>
        <p:nvCxnSpPr>
          <p:cNvPr id="63" name="Straight Connector 62"/>
          <p:cNvCxnSpPr/>
          <p:nvPr/>
        </p:nvCxnSpPr>
        <p:spPr>
          <a:xfrm>
            <a:off x="4680438" y="4993582"/>
            <a:ext cx="4007175"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94388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Abstract</a:t>
            </a:r>
          </a:p>
        </p:txBody>
      </p:sp>
      <p:pic>
        <p:nvPicPr>
          <p:cNvPr id="7" name="Picture 6" descr="CrownWhite.png"/>
          <p:cNvPicPr>
            <a:picLocks noChangeAspect="1"/>
          </p:cNvPicPr>
          <p:nvPr/>
        </p:nvPicPr>
        <p:blipFill>
          <a:blip r:embed="rId2"/>
          <a:stretch>
            <a:fillRect/>
          </a:stretch>
        </p:blipFill>
        <p:spPr>
          <a:xfrm>
            <a:off x="459672" y="823798"/>
            <a:ext cx="415190" cy="324848"/>
          </a:xfrm>
          <a:prstGeom prst="rect">
            <a:avLst/>
          </a:prstGeom>
        </p:spPr>
      </p:pic>
      <p:sp>
        <p:nvSpPr>
          <p:cNvPr id="9" name="Content Placeholder 2"/>
          <p:cNvSpPr>
            <a:spLocks noGrp="1"/>
          </p:cNvSpPr>
          <p:nvPr>
            <p:ph idx="1"/>
          </p:nvPr>
        </p:nvSpPr>
        <p:spPr>
          <a:xfrm>
            <a:off x="270933" y="2133600"/>
            <a:ext cx="8587317" cy="3992563"/>
          </a:xfrm>
        </p:spPr>
        <p:txBody>
          <a:bodyPr>
            <a:normAutofit fontScale="62500" lnSpcReduction="20000"/>
          </a:bodyPr>
          <a:lstStyle/>
          <a:p>
            <a:r>
              <a:rPr lang="en-US" dirty="0"/>
              <a:t>Unloading and pre-marshalling (or reshuffling) operations have been considered as basic/important tasks in port terminals’ activities, since the economic impacts can be significant. The primary goal for this paper is to develop simple heuristic unloading and pre-marshalling algorithms. Detailed explanations for the proposed algorithms are given in the form of step-by-step numerical procedures, so that the reported results can be reproduced by the readers. Several numerical examples (including the ones considered by other researchers) are used to validate the proposed unloading and pre-marshalling algorithms. </a:t>
            </a:r>
          </a:p>
          <a:p>
            <a:r>
              <a:rPr lang="en-US" dirty="0"/>
              <a:t>A secondary goal for this paper is to develop a user-friendly and easy-to-use Java Graphical User Interface (GUI) software application that provides precise and clear step-by-step instructions with visual animation and voice for the unloading and pre-marshalling algorithms for Terminal Container Yard operations. The developed Java software can be used as an additional/educational tool that would serve both academia students and transportation professionals in solving any complex dynamic Terminal Container Yard layout visually with provided steps to show the “final/optimal” results. </a:t>
            </a:r>
            <a:r>
              <a:rPr lang="en-US" b="1" dirty="0"/>
              <a:t>A demo video of the both the unloading and pre-marshalling algorithm’s animation and result can be viewed online from any web browser using the website provided in reference [</a:t>
            </a:r>
            <a:r>
              <a:rPr lang="en-US" b="1" i="1" dirty="0"/>
              <a:t>4</a:t>
            </a:r>
            <a:r>
              <a:rPr lang="en-US" b="1" dirty="0"/>
              <a:t>]</a:t>
            </a:r>
            <a:r>
              <a:rPr lang="en-US" dirty="0"/>
              <a:t>. </a:t>
            </a:r>
          </a:p>
          <a:p>
            <a:r>
              <a:rPr lang="en-US" i="1" dirty="0"/>
              <a:t>Keywords</a:t>
            </a:r>
            <a:r>
              <a:rPr lang="en-US" dirty="0"/>
              <a:t>: Terminal, Yard, Cargo, Container, Unloading, Pre-marshalling, Reshuffling, Algorithm, Java, Animation </a:t>
            </a:r>
          </a:p>
          <a:p>
            <a:endParaRPr lang="en-US" dirty="0"/>
          </a:p>
        </p:txBody>
      </p:sp>
    </p:spTree>
    <p:extLst>
      <p:ext uri="{BB962C8B-B14F-4D97-AF65-F5344CB8AC3E}">
        <p14:creationId xmlns:p14="http://schemas.microsoft.com/office/powerpoint/2010/main" val="28319340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Pre-Marshalling Algorithm (1 of </a:t>
            </a:r>
            <a:r>
              <a:rPr lang="en-US" dirty="0" smtClean="0"/>
              <a:t>4)</a:t>
            </a:r>
            <a:endParaRPr lang="en-US" dirty="0"/>
          </a:p>
        </p:txBody>
      </p:sp>
      <p:sp>
        <p:nvSpPr>
          <p:cNvPr id="3" name="Content Placeholder 2"/>
          <p:cNvSpPr>
            <a:spLocks noGrp="1"/>
          </p:cNvSpPr>
          <p:nvPr>
            <p:ph idx="1"/>
          </p:nvPr>
        </p:nvSpPr>
        <p:spPr>
          <a:xfrm>
            <a:off x="270933" y="2133600"/>
            <a:ext cx="8587317" cy="3992563"/>
          </a:xfrm>
        </p:spPr>
        <p:txBody>
          <a:bodyPr>
            <a:normAutofit lnSpcReduction="10000"/>
          </a:bodyPr>
          <a:lstStyle/>
          <a:p>
            <a:r>
              <a:rPr lang="en-US" b="1" u="sng" dirty="0" smtClean="0"/>
              <a:t>Layout Validation</a:t>
            </a:r>
            <a:r>
              <a:rPr lang="en-US" dirty="0" smtClean="0"/>
              <a:t>: Determine if there’s enough empty spaces to perform the algorithm.</a:t>
            </a:r>
          </a:p>
          <a:p>
            <a:pPr lvl="1"/>
            <a:r>
              <a:rPr lang="en-US" dirty="0" smtClean="0"/>
              <a:t>If </a:t>
            </a:r>
            <a:r>
              <a:rPr lang="en-US" dirty="0"/>
              <a:t>the </a:t>
            </a:r>
            <a:r>
              <a:rPr lang="en-US" dirty="0" smtClean="0"/>
              <a:t>number of available empty spaces (NAES) </a:t>
            </a:r>
            <a:r>
              <a:rPr lang="en-US" dirty="0"/>
              <a:t>is greater-than or equal to </a:t>
            </a:r>
            <a:r>
              <a:rPr lang="en-US" dirty="0" smtClean="0"/>
              <a:t>the number of empty spaces required (NESR). </a:t>
            </a:r>
            <a:r>
              <a:rPr lang="en-US" dirty="0"/>
              <a:t>Need NAES </a:t>
            </a:r>
            <a:r>
              <a:rPr lang="en-US" dirty="0" smtClean="0"/>
              <a:t>in </a:t>
            </a:r>
            <a:r>
              <a:rPr lang="en-US" dirty="0"/>
              <a:t>order to do reshuffling without removal.</a:t>
            </a:r>
          </a:p>
          <a:p>
            <a:pPr lvl="1"/>
            <a:r>
              <a:rPr lang="en-US" dirty="0" smtClean="0"/>
              <a:t>If </a:t>
            </a:r>
            <a:r>
              <a:rPr lang="en-US" dirty="0"/>
              <a:t>the </a:t>
            </a:r>
            <a:r>
              <a:rPr lang="en-US" dirty="0" smtClean="0"/>
              <a:t>number of container stacks (NS) </a:t>
            </a:r>
            <a:r>
              <a:rPr lang="en-US" dirty="0"/>
              <a:t>is greater-than 2 container stacks.  Need at least 3 or more container stacks to be able to do reshuffling.  Note: some layouts can be solved without these validations for reshuffling, though these verifications avoid deadlock cases.</a:t>
            </a:r>
          </a:p>
          <a:p>
            <a:endParaRPr lang="en-US" dirty="0"/>
          </a:p>
        </p:txBody>
      </p:sp>
    </p:spTree>
    <p:extLst>
      <p:ext uri="{BB962C8B-B14F-4D97-AF65-F5344CB8AC3E}">
        <p14:creationId xmlns:p14="http://schemas.microsoft.com/office/powerpoint/2010/main" val="33997351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Pre-Marshalling Algorithm </a:t>
            </a:r>
            <a:r>
              <a:rPr lang="en-US" dirty="0" smtClean="0"/>
              <a:t>(2 </a:t>
            </a:r>
            <a:r>
              <a:rPr lang="en-US" dirty="0" smtClean="0"/>
              <a:t>of </a:t>
            </a:r>
            <a:r>
              <a:rPr lang="en-US" dirty="0" smtClean="0"/>
              <a:t>4)</a:t>
            </a:r>
            <a:endParaRPr lang="en-US" dirty="0"/>
          </a:p>
        </p:txBody>
      </p:sp>
      <p:sp>
        <p:nvSpPr>
          <p:cNvPr id="3" name="Content Placeholder 2"/>
          <p:cNvSpPr>
            <a:spLocks noGrp="1"/>
          </p:cNvSpPr>
          <p:nvPr>
            <p:ph idx="1"/>
          </p:nvPr>
        </p:nvSpPr>
        <p:spPr>
          <a:xfrm>
            <a:off x="270933" y="2133600"/>
            <a:ext cx="8587317" cy="3992563"/>
          </a:xfrm>
        </p:spPr>
        <p:txBody>
          <a:bodyPr>
            <a:normAutofit fontScale="92500" lnSpcReduction="10000"/>
          </a:bodyPr>
          <a:lstStyle/>
          <a:p>
            <a:r>
              <a:rPr lang="en-US" dirty="0"/>
              <a:t>Step 0: Initialization</a:t>
            </a:r>
          </a:p>
          <a:p>
            <a:pPr lvl="1"/>
            <a:r>
              <a:rPr lang="en-US" dirty="0"/>
              <a:t>Initialize the Number of Stacks (NS)</a:t>
            </a:r>
          </a:p>
          <a:p>
            <a:pPr lvl="1"/>
            <a:r>
              <a:rPr lang="en-US" dirty="0"/>
              <a:t>Initialize the Maximum Number of Containers Per Stack (MNCPS)</a:t>
            </a:r>
          </a:p>
          <a:p>
            <a:pPr lvl="1"/>
            <a:r>
              <a:rPr lang="en-US" dirty="0"/>
              <a:t>Initialize the initial stack layout</a:t>
            </a:r>
          </a:p>
          <a:p>
            <a:pPr lvl="1"/>
            <a:r>
              <a:rPr lang="en-US" dirty="0"/>
              <a:t>Initialized variable for determining the number of spaces available</a:t>
            </a:r>
          </a:p>
          <a:p>
            <a:r>
              <a:rPr lang="en-US" dirty="0"/>
              <a:t>Step 1: Verify the Number of available spaces required (do only once)</a:t>
            </a:r>
          </a:p>
          <a:p>
            <a:pPr lvl="1"/>
            <a:r>
              <a:rPr lang="en-US" dirty="0"/>
              <a:t>Simple check to determine if number available spaces is greater-than equal to the number of number of empty spaces required (in our case we use MNCPS)</a:t>
            </a:r>
          </a:p>
          <a:p>
            <a:endParaRPr lang="en-US" dirty="0"/>
          </a:p>
        </p:txBody>
      </p:sp>
    </p:spTree>
    <p:extLst>
      <p:ext uri="{BB962C8B-B14F-4D97-AF65-F5344CB8AC3E}">
        <p14:creationId xmlns:p14="http://schemas.microsoft.com/office/powerpoint/2010/main" val="7338308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Pre-Marshalling Algorithm </a:t>
            </a:r>
            <a:r>
              <a:rPr lang="en-US" dirty="0" smtClean="0"/>
              <a:t>(3 </a:t>
            </a:r>
            <a:r>
              <a:rPr lang="en-US" dirty="0" smtClean="0"/>
              <a:t>of </a:t>
            </a:r>
            <a:r>
              <a:rPr lang="en-US" dirty="0" smtClean="0"/>
              <a:t>4)</a:t>
            </a:r>
            <a:endParaRPr lang="en-US" dirty="0"/>
          </a:p>
        </p:txBody>
      </p:sp>
      <p:sp>
        <p:nvSpPr>
          <p:cNvPr id="3" name="Content Placeholder 2"/>
          <p:cNvSpPr>
            <a:spLocks noGrp="1"/>
          </p:cNvSpPr>
          <p:nvPr>
            <p:ph idx="1"/>
          </p:nvPr>
        </p:nvSpPr>
        <p:spPr>
          <a:xfrm>
            <a:off x="270933" y="2133600"/>
            <a:ext cx="8587317" cy="3992563"/>
          </a:xfrm>
        </p:spPr>
        <p:txBody>
          <a:bodyPr>
            <a:normAutofit fontScale="70000" lnSpcReduction="20000"/>
          </a:bodyPr>
          <a:lstStyle/>
          <a:p>
            <a:r>
              <a:rPr lang="en-US" dirty="0"/>
              <a:t>Step 2: Reshuffle Stacks</a:t>
            </a:r>
          </a:p>
          <a:p>
            <a:pPr lvl="1"/>
            <a:r>
              <a:rPr lang="en-US" dirty="0"/>
              <a:t>Determine if all the stacks are in order, if so proceed to Step 4: Removing Containers From Stacks.</a:t>
            </a:r>
          </a:p>
          <a:p>
            <a:pPr lvl="1"/>
            <a:r>
              <a:rPr lang="en-US" dirty="0"/>
              <a:t>Calculate costs for all stacks (determine the number of moves)</a:t>
            </a:r>
          </a:p>
          <a:p>
            <a:pPr lvl="1"/>
            <a:r>
              <a:rPr lang="en-US" dirty="0"/>
              <a:t>Find container with the lowest cost value (number of moves).</a:t>
            </a:r>
          </a:p>
          <a:p>
            <a:pPr lvl="1"/>
            <a:r>
              <a:rPr lang="en-US" dirty="0"/>
              <a:t>If cost value is greater-than 0.0</a:t>
            </a:r>
          </a:p>
          <a:p>
            <a:pPr lvl="2"/>
            <a:r>
              <a:rPr lang="en-US" dirty="0"/>
              <a:t>Perform Step 2.1</a:t>
            </a:r>
          </a:p>
          <a:p>
            <a:pPr lvl="1"/>
            <a:r>
              <a:rPr lang="en-US" dirty="0"/>
              <a:t>Else if cost is equal-to 0.0</a:t>
            </a:r>
          </a:p>
          <a:p>
            <a:pPr lvl="2"/>
            <a:r>
              <a:rPr lang="en-US" dirty="0"/>
              <a:t>Perform Step 3: Move Containers (info is provided from Calculating Costs for all stacks)</a:t>
            </a:r>
          </a:p>
          <a:p>
            <a:pPr lvl="1"/>
            <a:r>
              <a:rPr lang="en-US" dirty="0"/>
              <a:t>Perform Step 2: Reshuffle Stacks (Recursion)</a:t>
            </a:r>
          </a:p>
          <a:p>
            <a:r>
              <a:rPr lang="en-US" dirty="0"/>
              <a:t>Step 2.1: Determine if there’s a Stack with One container that can be moved </a:t>
            </a:r>
          </a:p>
          <a:p>
            <a:pPr lvl="1"/>
            <a:r>
              <a:rPr lang="en-US" dirty="0"/>
              <a:t>If so then try to find a stack that’s in order with a container with the highest-lowest container that this container being moved.  Also, check stack to determine if it’s less-than MNCPS.</a:t>
            </a:r>
          </a:p>
          <a:p>
            <a:endParaRPr lang="en-US" dirty="0"/>
          </a:p>
        </p:txBody>
      </p:sp>
    </p:spTree>
    <p:extLst>
      <p:ext uri="{BB962C8B-B14F-4D97-AF65-F5344CB8AC3E}">
        <p14:creationId xmlns:p14="http://schemas.microsoft.com/office/powerpoint/2010/main" val="6235803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Pre-Marshalling Algorithm </a:t>
            </a:r>
            <a:r>
              <a:rPr lang="en-US" dirty="0" smtClean="0"/>
              <a:t>(4 </a:t>
            </a:r>
            <a:r>
              <a:rPr lang="en-US" dirty="0" smtClean="0"/>
              <a:t>of </a:t>
            </a:r>
            <a:r>
              <a:rPr lang="en-US" dirty="0" smtClean="0"/>
              <a:t>4)</a:t>
            </a:r>
            <a:endParaRPr lang="en-US" dirty="0"/>
          </a:p>
        </p:txBody>
      </p:sp>
      <p:sp>
        <p:nvSpPr>
          <p:cNvPr id="3" name="Content Placeholder 2"/>
          <p:cNvSpPr>
            <a:spLocks noGrp="1"/>
          </p:cNvSpPr>
          <p:nvPr>
            <p:ph idx="1"/>
          </p:nvPr>
        </p:nvSpPr>
        <p:spPr>
          <a:xfrm>
            <a:off x="270933" y="2133600"/>
            <a:ext cx="8587317" cy="3992563"/>
          </a:xfrm>
        </p:spPr>
        <p:txBody>
          <a:bodyPr>
            <a:normAutofit/>
          </a:bodyPr>
          <a:lstStyle/>
          <a:p>
            <a:r>
              <a:rPr lang="en-US" dirty="0"/>
              <a:t>Step 3: Move Container</a:t>
            </a:r>
          </a:p>
          <a:p>
            <a:pPr lvl="1"/>
            <a:r>
              <a:rPr lang="en-US" dirty="0"/>
              <a:t>Move cargo container to container stack.  Basically, removes (pops) the cargo container from the existing (source) stack and adds (pushes) it to the new (destination) stack.</a:t>
            </a:r>
          </a:p>
          <a:p>
            <a:r>
              <a:rPr lang="en-US" dirty="0"/>
              <a:t>Step 4: Removing Containers From Stacks</a:t>
            </a:r>
          </a:p>
          <a:p>
            <a:pPr lvl="1"/>
            <a:r>
              <a:rPr lang="en-US" dirty="0"/>
              <a:t>Stack should be in order (lowest (on top) and highest (on bottom)).</a:t>
            </a:r>
          </a:p>
          <a:p>
            <a:pPr lvl="1"/>
            <a:r>
              <a:rPr lang="en-US" dirty="0"/>
              <a:t>Loop through container stack and find the next lowest cargo container to be removed.</a:t>
            </a:r>
          </a:p>
          <a:p>
            <a:endParaRPr lang="en-US" dirty="0"/>
          </a:p>
        </p:txBody>
      </p:sp>
    </p:spTree>
    <p:extLst>
      <p:ext uri="{BB962C8B-B14F-4D97-AF65-F5344CB8AC3E}">
        <p14:creationId xmlns:p14="http://schemas.microsoft.com/office/powerpoint/2010/main" val="24891850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Java Computer </a:t>
            </a:r>
            <a:r>
              <a:rPr lang="en-US" dirty="0" smtClean="0"/>
              <a:t>Animation (1 of 3)</a:t>
            </a:r>
            <a:endParaRPr lang="en-US" dirty="0"/>
          </a:p>
        </p:txBody>
      </p:sp>
      <p:sp>
        <p:nvSpPr>
          <p:cNvPr id="3" name="Content Placeholder 2"/>
          <p:cNvSpPr>
            <a:spLocks noGrp="1"/>
          </p:cNvSpPr>
          <p:nvPr>
            <p:ph idx="1"/>
          </p:nvPr>
        </p:nvSpPr>
        <p:spPr>
          <a:xfrm>
            <a:off x="270933" y="2133600"/>
            <a:ext cx="8587317" cy="3992563"/>
          </a:xfrm>
        </p:spPr>
        <p:txBody>
          <a:bodyPr/>
          <a:lstStyle/>
          <a:p>
            <a:r>
              <a:rPr lang="en-US" dirty="0"/>
              <a:t>A</a:t>
            </a:r>
            <a:r>
              <a:rPr lang="en-US" dirty="0" smtClean="0"/>
              <a:t> </a:t>
            </a:r>
            <a:r>
              <a:rPr lang="en-US" dirty="0"/>
              <a:t>user-friendly and easy-to-use Java Graphical User Interface (GUI) software application that provides precise and clear step-by-step instructions with visual animation and voice for the unloading and pre-marshalling algorithms for Terminal Container Yard operations</a:t>
            </a:r>
            <a:r>
              <a:rPr lang="en-US" dirty="0" smtClean="0"/>
              <a:t>.</a:t>
            </a:r>
          </a:p>
          <a:p>
            <a:r>
              <a:rPr lang="en-US" dirty="0" smtClean="0"/>
              <a:t>The </a:t>
            </a:r>
            <a:r>
              <a:rPr lang="en-US" dirty="0"/>
              <a:t>s</a:t>
            </a:r>
            <a:r>
              <a:rPr lang="en-US" dirty="0" smtClean="0"/>
              <a:t>oftware </a:t>
            </a:r>
            <a:r>
              <a:rPr lang="en-US" dirty="0"/>
              <a:t>can be used as an additional/educational tool that would serve both academia students and transportation professionals in solving any complex dynamic Terminal Container Yard layout visually with provided steps to show the “final/optimal” </a:t>
            </a:r>
            <a:r>
              <a:rPr lang="en-US" dirty="0" smtClean="0"/>
              <a:t>results.</a:t>
            </a:r>
          </a:p>
          <a:p>
            <a:endParaRPr lang="en-US" dirty="0"/>
          </a:p>
        </p:txBody>
      </p:sp>
    </p:spTree>
    <p:extLst>
      <p:ext uri="{BB962C8B-B14F-4D97-AF65-F5344CB8AC3E}">
        <p14:creationId xmlns:p14="http://schemas.microsoft.com/office/powerpoint/2010/main" val="15038499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Java Computer </a:t>
            </a:r>
            <a:r>
              <a:rPr lang="en-US" dirty="0" smtClean="0"/>
              <a:t>Animation (2 of 3)</a:t>
            </a:r>
            <a:endParaRPr lang="en-US" dirty="0"/>
          </a:p>
        </p:txBody>
      </p:sp>
      <p:sp>
        <p:nvSpPr>
          <p:cNvPr id="3" name="Content Placeholder 2"/>
          <p:cNvSpPr>
            <a:spLocks noGrp="1"/>
          </p:cNvSpPr>
          <p:nvPr>
            <p:ph idx="1"/>
          </p:nvPr>
        </p:nvSpPr>
        <p:spPr>
          <a:xfrm>
            <a:off x="270933" y="4580791"/>
            <a:ext cx="8587317" cy="1899139"/>
          </a:xfrm>
        </p:spPr>
        <p:txBody>
          <a:bodyPr numCol="2">
            <a:normAutofit fontScale="62500" lnSpcReduction="20000"/>
          </a:bodyPr>
          <a:lstStyle/>
          <a:p>
            <a:pPr marL="0" lvl="0" indent="0">
              <a:buNone/>
            </a:pPr>
            <a:r>
              <a:rPr lang="en-US" b="1" u="sng" dirty="0" smtClean="0"/>
              <a:t>MAIN Graphical User Interface (GUI):</a:t>
            </a:r>
          </a:p>
          <a:p>
            <a:pPr marL="457200" lvl="0" indent="-457200">
              <a:buFont typeface="+mj-lt"/>
              <a:buAutoNum type="arabicPeriod"/>
            </a:pPr>
            <a:r>
              <a:rPr lang="en-US" dirty="0" smtClean="0"/>
              <a:t>Menu </a:t>
            </a:r>
            <a:r>
              <a:rPr lang="en-US" dirty="0"/>
              <a:t>Buttons (File, Preferences, and Help)</a:t>
            </a:r>
          </a:p>
          <a:p>
            <a:pPr marL="457200" indent="-457200">
              <a:buFont typeface="+mj-lt"/>
              <a:buAutoNum type="arabicPeriod"/>
            </a:pPr>
            <a:r>
              <a:rPr lang="en-US" dirty="0" smtClean="0"/>
              <a:t>Input </a:t>
            </a:r>
            <a:r>
              <a:rPr lang="en-US" dirty="0"/>
              <a:t>Control </a:t>
            </a:r>
            <a:r>
              <a:rPr lang="en-US" dirty="0" smtClean="0"/>
              <a:t>Buttons</a:t>
            </a:r>
          </a:p>
          <a:p>
            <a:pPr marL="457200" indent="-457200">
              <a:buFont typeface="+mj-lt"/>
              <a:buAutoNum type="arabicPeriod"/>
            </a:pPr>
            <a:r>
              <a:rPr lang="en-US" dirty="0"/>
              <a:t>Terminal </a:t>
            </a:r>
            <a:r>
              <a:rPr lang="en-US" dirty="0"/>
              <a:t>Y</a:t>
            </a:r>
            <a:r>
              <a:rPr lang="en-US" dirty="0" smtClean="0"/>
              <a:t>ard </a:t>
            </a:r>
            <a:r>
              <a:rPr lang="en-US" dirty="0"/>
              <a:t>Layout </a:t>
            </a:r>
            <a:r>
              <a:rPr lang="en-US" dirty="0" smtClean="0"/>
              <a:t>(Animation View)</a:t>
            </a:r>
          </a:p>
          <a:p>
            <a:pPr marL="457200" indent="-457200">
              <a:buFont typeface="+mj-lt"/>
              <a:buAutoNum type="arabicPeriod"/>
            </a:pPr>
            <a:r>
              <a:rPr lang="en-US" dirty="0" smtClean="0"/>
              <a:t>Status View</a:t>
            </a:r>
          </a:p>
          <a:p>
            <a:pPr marL="457200" indent="-457200">
              <a:buFont typeface="+mj-lt"/>
              <a:buAutoNum type="arabicPeriod"/>
            </a:pPr>
            <a:endParaRPr lang="en-US" dirty="0" smtClean="0"/>
          </a:p>
          <a:p>
            <a:pPr marL="457200" indent="-457200">
              <a:buFont typeface="+mj-lt"/>
              <a:buAutoNum type="arabicPeriod"/>
            </a:pPr>
            <a:r>
              <a:rPr lang="en-US" dirty="0" smtClean="0"/>
              <a:t>Lesson Control Buttons</a:t>
            </a:r>
          </a:p>
          <a:p>
            <a:pPr marL="457200" indent="-457200">
              <a:buFont typeface="+mj-lt"/>
              <a:buAutoNum type="arabicPeriod"/>
            </a:pPr>
            <a:r>
              <a:rPr lang="en-US" dirty="0" smtClean="0"/>
              <a:t>Algorithm Step</a:t>
            </a:r>
          </a:p>
          <a:p>
            <a:pPr marL="457200" indent="-457200">
              <a:buFont typeface="+mj-lt"/>
              <a:buAutoNum type="arabicPeriod"/>
            </a:pPr>
            <a:r>
              <a:rPr lang="en-US" dirty="0" smtClean="0"/>
              <a:t>Tutorial Information View</a:t>
            </a:r>
          </a:p>
          <a:p>
            <a:pPr marL="457200" indent="-457200">
              <a:buFont typeface="+mj-lt"/>
              <a:buAutoNum type="arabicPeriod"/>
            </a:pPr>
            <a:r>
              <a:rPr lang="en-US" dirty="0" smtClean="0"/>
              <a:t>Terminal Yard Layout (Initial View)</a:t>
            </a:r>
            <a:endParaRPr lang="en-US" dirty="0"/>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2795" y="1842965"/>
            <a:ext cx="5138411" cy="2737827"/>
          </a:xfrm>
          <a:prstGeom prst="rect">
            <a:avLst/>
          </a:prstGeom>
          <a:noFill/>
          <a:ln>
            <a:noFill/>
          </a:ln>
        </p:spPr>
      </p:pic>
    </p:spTree>
    <p:extLst>
      <p:ext uri="{BB962C8B-B14F-4D97-AF65-F5344CB8AC3E}">
        <p14:creationId xmlns:p14="http://schemas.microsoft.com/office/powerpoint/2010/main" val="38001801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2795" y="1842964"/>
            <a:ext cx="5138411" cy="2843336"/>
          </a:xfrm>
          <a:prstGeom prst="rect">
            <a:avLst/>
          </a:prstGeom>
          <a:noFill/>
          <a:ln>
            <a:noFill/>
          </a:ln>
        </p:spPr>
      </p:pic>
      <p:sp>
        <p:nvSpPr>
          <p:cNvPr id="2" name="Title 1"/>
          <p:cNvSpPr>
            <a:spLocks noGrp="1"/>
          </p:cNvSpPr>
          <p:nvPr>
            <p:ph type="title"/>
          </p:nvPr>
        </p:nvSpPr>
        <p:spPr/>
        <p:txBody>
          <a:bodyPr/>
          <a:lstStyle/>
          <a:p>
            <a:r>
              <a:rPr lang="en-US" dirty="0"/>
              <a:t>Java Computer </a:t>
            </a:r>
            <a:r>
              <a:rPr lang="en-US" dirty="0" smtClean="0"/>
              <a:t>Animation (3 of 3)</a:t>
            </a:r>
            <a:endParaRPr lang="en-US" dirty="0"/>
          </a:p>
        </p:txBody>
      </p:sp>
      <p:sp>
        <p:nvSpPr>
          <p:cNvPr id="3" name="Content Placeholder 2"/>
          <p:cNvSpPr>
            <a:spLocks noGrp="1"/>
          </p:cNvSpPr>
          <p:nvPr>
            <p:ph idx="1"/>
          </p:nvPr>
        </p:nvSpPr>
        <p:spPr>
          <a:xfrm>
            <a:off x="270933" y="4783009"/>
            <a:ext cx="8587317" cy="1661747"/>
          </a:xfrm>
        </p:spPr>
        <p:txBody>
          <a:bodyPr numCol="2">
            <a:normAutofit fontScale="77500" lnSpcReduction="20000"/>
          </a:bodyPr>
          <a:lstStyle/>
          <a:p>
            <a:pPr marL="0" lvl="0" indent="0">
              <a:buNone/>
            </a:pPr>
            <a:r>
              <a:rPr lang="en-US" b="1" u="sng" dirty="0" smtClean="0"/>
              <a:t>Terminal Yard Editor GUI:</a:t>
            </a:r>
          </a:p>
          <a:p>
            <a:pPr marL="457200" lvl="0" indent="-457200">
              <a:buFont typeface="+mj-lt"/>
              <a:buAutoNum type="arabicPeriod"/>
            </a:pPr>
            <a:r>
              <a:rPr lang="en-US" dirty="0" smtClean="0"/>
              <a:t>Display &amp; Information View</a:t>
            </a:r>
            <a:endParaRPr lang="en-US" dirty="0"/>
          </a:p>
          <a:p>
            <a:pPr marL="457200" indent="-457200">
              <a:buFont typeface="+mj-lt"/>
              <a:buAutoNum type="arabicPeriod"/>
            </a:pPr>
            <a:r>
              <a:rPr lang="en-US" dirty="0" smtClean="0"/>
              <a:t>Editor Buttons</a:t>
            </a:r>
          </a:p>
          <a:p>
            <a:pPr marL="457200" indent="-457200">
              <a:buFont typeface="+mj-lt"/>
              <a:buAutoNum type="arabicPeriod"/>
            </a:pPr>
            <a:r>
              <a:rPr lang="en-US" dirty="0" smtClean="0"/>
              <a:t>Zoom Buttons</a:t>
            </a:r>
          </a:p>
          <a:p>
            <a:pPr marL="457200" indent="-457200">
              <a:buFont typeface="+mj-lt"/>
              <a:buAutoNum type="arabicPeriod"/>
            </a:pPr>
            <a:endParaRPr lang="en-US" dirty="0" smtClean="0"/>
          </a:p>
          <a:p>
            <a:pPr marL="457200" indent="-457200">
              <a:buFont typeface="+mj-lt"/>
              <a:buAutoNum type="arabicPeriod"/>
            </a:pPr>
            <a:r>
              <a:rPr lang="en-US" dirty="0" smtClean="0"/>
              <a:t>Visualization Editor View</a:t>
            </a:r>
          </a:p>
          <a:p>
            <a:pPr marL="457200" indent="-457200">
              <a:buFont typeface="+mj-lt"/>
              <a:buAutoNum type="arabicPeriod"/>
            </a:pPr>
            <a:r>
              <a:rPr lang="en-US" dirty="0" smtClean="0"/>
              <a:t>Confirmation/Close Button</a:t>
            </a:r>
          </a:p>
        </p:txBody>
      </p:sp>
    </p:spTree>
    <p:extLst>
      <p:ext uri="{BB962C8B-B14F-4D97-AF65-F5344CB8AC3E}">
        <p14:creationId xmlns:p14="http://schemas.microsoft.com/office/powerpoint/2010/main" val="33102556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Unloading Algorithm </a:t>
            </a:r>
            <a:r>
              <a:rPr lang="en-US" dirty="0" smtClean="0"/>
              <a:t>Demo</a:t>
            </a:r>
            <a:endParaRPr lang="en-US" dirty="0"/>
          </a:p>
        </p:txBody>
      </p:sp>
      <p:pic>
        <p:nvPicPr>
          <p:cNvPr id="4" name="unloading _algorithm_dem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89100" y="2133600"/>
            <a:ext cx="5765800" cy="3992563"/>
          </a:xfrm>
        </p:spPr>
      </p:pic>
    </p:spTree>
    <p:extLst>
      <p:ext uri="{BB962C8B-B14F-4D97-AF65-F5344CB8AC3E}">
        <p14:creationId xmlns:p14="http://schemas.microsoft.com/office/powerpoint/2010/main" val="7970715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Pre-Marshalling Algorithm </a:t>
            </a:r>
            <a:r>
              <a:rPr lang="en-US" dirty="0" smtClean="0"/>
              <a:t>Demo</a:t>
            </a:r>
            <a:endParaRPr lang="en-US" dirty="0"/>
          </a:p>
        </p:txBody>
      </p:sp>
      <p:pic>
        <p:nvPicPr>
          <p:cNvPr id="4" name="premarshall_algorithm_dem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89100" y="2133600"/>
            <a:ext cx="5765800" cy="3992563"/>
          </a:xfrm>
        </p:spPr>
      </p:pic>
    </p:spTree>
    <p:extLst>
      <p:ext uri="{BB962C8B-B14F-4D97-AF65-F5344CB8AC3E}">
        <p14:creationId xmlns:p14="http://schemas.microsoft.com/office/powerpoint/2010/main" val="9921330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Terminal Yard Editor Demo</a:t>
            </a:r>
            <a:endParaRPr lang="en-US" dirty="0"/>
          </a:p>
        </p:txBody>
      </p:sp>
      <p:pic>
        <p:nvPicPr>
          <p:cNvPr id="4" name="dem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89100" y="2133600"/>
            <a:ext cx="5765800" cy="3992563"/>
          </a:xfrm>
        </p:spPr>
      </p:pic>
    </p:spTree>
    <p:extLst>
      <p:ext uri="{BB962C8B-B14F-4D97-AF65-F5344CB8AC3E}">
        <p14:creationId xmlns:p14="http://schemas.microsoft.com/office/powerpoint/2010/main" val="15562349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(1 of 2)</a:t>
            </a:r>
            <a:endParaRPr lang="en-US" dirty="0"/>
          </a:p>
        </p:txBody>
      </p:sp>
      <p:sp>
        <p:nvSpPr>
          <p:cNvPr id="3" name="Content Placeholder 2"/>
          <p:cNvSpPr>
            <a:spLocks noGrp="1"/>
          </p:cNvSpPr>
          <p:nvPr>
            <p:ph idx="1"/>
          </p:nvPr>
        </p:nvSpPr>
        <p:spPr>
          <a:xfrm>
            <a:off x="270933" y="2133600"/>
            <a:ext cx="8587317" cy="3992563"/>
          </a:xfrm>
        </p:spPr>
        <p:txBody>
          <a:bodyPr>
            <a:normAutofit/>
          </a:bodyPr>
          <a:lstStyle/>
          <a:p>
            <a:r>
              <a:rPr lang="en-US" sz="1500" dirty="0" smtClean="0"/>
              <a:t>Container Terminal Yard Operations:</a:t>
            </a:r>
          </a:p>
          <a:p>
            <a:pPr lvl="1"/>
            <a:r>
              <a:rPr lang="en-US" sz="1500" dirty="0" smtClean="0"/>
              <a:t>Quay Crane (Port-side) unload cargo containers from docked vessels pier side to horizontal transport trucks which transports them to the container yards.</a:t>
            </a:r>
          </a:p>
          <a:p>
            <a:pPr lvl="1"/>
            <a:r>
              <a:rPr lang="en-US" sz="1500" dirty="0" smtClean="0"/>
              <a:t>Container Yards are storage yards for cargo containers.</a:t>
            </a:r>
          </a:p>
          <a:p>
            <a:pPr lvl="1"/>
            <a:r>
              <a:rPr lang="en-US" sz="1500" dirty="0" smtClean="0"/>
              <a:t>Container trucks transport cargo containers to their destinations.</a:t>
            </a:r>
            <a:endParaRPr lang="en-US" sz="1500" dirty="0"/>
          </a:p>
        </p:txBody>
      </p:sp>
      <p:grpSp>
        <p:nvGrpSpPr>
          <p:cNvPr id="329" name="Group 328"/>
          <p:cNvGrpSpPr/>
          <p:nvPr/>
        </p:nvGrpSpPr>
        <p:grpSpPr>
          <a:xfrm>
            <a:off x="584689" y="3938953"/>
            <a:ext cx="7974623" cy="2608887"/>
            <a:chOff x="310083" y="924113"/>
            <a:chExt cx="9828039" cy="3330187"/>
          </a:xfrm>
        </p:grpSpPr>
        <p:sp>
          <p:nvSpPr>
            <p:cNvPr id="197" name="Rectangle 196"/>
            <p:cNvSpPr/>
            <p:nvPr/>
          </p:nvSpPr>
          <p:spPr>
            <a:xfrm>
              <a:off x="325118" y="3590468"/>
              <a:ext cx="9794069" cy="54666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p:cNvSpPr/>
            <p:nvPr/>
          </p:nvSpPr>
          <p:spPr>
            <a:xfrm>
              <a:off x="2914001" y="3451201"/>
              <a:ext cx="7205187" cy="6778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p:cNvSpPr/>
            <p:nvPr/>
          </p:nvSpPr>
          <p:spPr>
            <a:xfrm>
              <a:off x="6143545" y="2910920"/>
              <a:ext cx="533554" cy="12107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0" name="Rectangle 199"/>
            <p:cNvSpPr/>
            <p:nvPr/>
          </p:nvSpPr>
          <p:spPr>
            <a:xfrm>
              <a:off x="6143545" y="3073833"/>
              <a:ext cx="533554" cy="12107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1" name="Rectangle 200"/>
            <p:cNvSpPr/>
            <p:nvPr/>
          </p:nvSpPr>
          <p:spPr>
            <a:xfrm>
              <a:off x="6143545" y="3198062"/>
              <a:ext cx="533554" cy="12107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2" name="Rectangle 201"/>
            <p:cNvSpPr/>
            <p:nvPr/>
          </p:nvSpPr>
          <p:spPr>
            <a:xfrm>
              <a:off x="6143545" y="3323363"/>
              <a:ext cx="533554" cy="12107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3" name="Straight Connector 202"/>
            <p:cNvCxnSpPr/>
            <p:nvPr/>
          </p:nvCxnSpPr>
          <p:spPr>
            <a:xfrm flipH="1" flipV="1">
              <a:off x="6296681" y="2659110"/>
              <a:ext cx="94591" cy="16791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04" name="Rectangle 203"/>
            <p:cNvSpPr/>
            <p:nvPr/>
          </p:nvSpPr>
          <p:spPr>
            <a:xfrm>
              <a:off x="325118" y="3569342"/>
              <a:ext cx="2590239" cy="47419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5" name="Straight Connector 204"/>
            <p:cNvCxnSpPr/>
            <p:nvPr/>
          </p:nvCxnSpPr>
          <p:spPr>
            <a:xfrm>
              <a:off x="310083" y="3566495"/>
              <a:ext cx="258064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06" name="Rounded Rectangle 3"/>
            <p:cNvSpPr/>
            <p:nvPr/>
          </p:nvSpPr>
          <p:spPr>
            <a:xfrm>
              <a:off x="777238" y="2929066"/>
              <a:ext cx="1743074" cy="855348"/>
            </a:xfrm>
            <a:custGeom>
              <a:avLst/>
              <a:gdLst>
                <a:gd name="connsiteX0" fmla="*/ 0 w 1794077"/>
                <a:gd name="connsiteY0" fmla="*/ 216065 h 1296365"/>
                <a:gd name="connsiteX1" fmla="*/ 216065 w 1794077"/>
                <a:gd name="connsiteY1" fmla="*/ 0 h 1296365"/>
                <a:gd name="connsiteX2" fmla="*/ 1578012 w 1794077"/>
                <a:gd name="connsiteY2" fmla="*/ 0 h 1296365"/>
                <a:gd name="connsiteX3" fmla="*/ 1794077 w 1794077"/>
                <a:gd name="connsiteY3" fmla="*/ 216065 h 1296365"/>
                <a:gd name="connsiteX4" fmla="*/ 1794077 w 1794077"/>
                <a:gd name="connsiteY4" fmla="*/ 1080300 h 1296365"/>
                <a:gd name="connsiteX5" fmla="*/ 1578012 w 1794077"/>
                <a:gd name="connsiteY5" fmla="*/ 1296365 h 1296365"/>
                <a:gd name="connsiteX6" fmla="*/ 216065 w 1794077"/>
                <a:gd name="connsiteY6" fmla="*/ 1296365 h 1296365"/>
                <a:gd name="connsiteX7" fmla="*/ 0 w 1794077"/>
                <a:gd name="connsiteY7" fmla="*/ 1080300 h 1296365"/>
                <a:gd name="connsiteX8" fmla="*/ 0 w 1794077"/>
                <a:gd name="connsiteY8" fmla="*/ 216065 h 1296365"/>
                <a:gd name="connsiteX0" fmla="*/ 11575 w 1794077"/>
                <a:gd name="connsiteY0" fmla="*/ 92256 h 1299877"/>
                <a:gd name="connsiteX1" fmla="*/ 216065 w 1794077"/>
                <a:gd name="connsiteY1" fmla="*/ 3512 h 1299877"/>
                <a:gd name="connsiteX2" fmla="*/ 1578012 w 1794077"/>
                <a:gd name="connsiteY2" fmla="*/ 3512 h 1299877"/>
                <a:gd name="connsiteX3" fmla="*/ 1794077 w 1794077"/>
                <a:gd name="connsiteY3" fmla="*/ 219577 h 1299877"/>
                <a:gd name="connsiteX4" fmla="*/ 1794077 w 1794077"/>
                <a:gd name="connsiteY4" fmla="*/ 1083812 h 1299877"/>
                <a:gd name="connsiteX5" fmla="*/ 1578012 w 1794077"/>
                <a:gd name="connsiteY5" fmla="*/ 1299877 h 1299877"/>
                <a:gd name="connsiteX6" fmla="*/ 216065 w 1794077"/>
                <a:gd name="connsiteY6" fmla="*/ 1299877 h 1299877"/>
                <a:gd name="connsiteX7" fmla="*/ 0 w 1794077"/>
                <a:gd name="connsiteY7" fmla="*/ 1083812 h 1299877"/>
                <a:gd name="connsiteX8" fmla="*/ 11575 w 1794077"/>
                <a:gd name="connsiteY8" fmla="*/ 92256 h 1299877"/>
                <a:gd name="connsiteX0" fmla="*/ 11575 w 1794077"/>
                <a:gd name="connsiteY0" fmla="*/ 92256 h 1299877"/>
                <a:gd name="connsiteX1" fmla="*/ 216065 w 1794077"/>
                <a:gd name="connsiteY1" fmla="*/ 3512 h 1299877"/>
                <a:gd name="connsiteX2" fmla="*/ 1578012 w 1794077"/>
                <a:gd name="connsiteY2" fmla="*/ 3512 h 1299877"/>
                <a:gd name="connsiteX3" fmla="*/ 1782502 w 1794077"/>
                <a:gd name="connsiteY3" fmla="*/ 92256 h 1299877"/>
                <a:gd name="connsiteX4" fmla="*/ 1794077 w 1794077"/>
                <a:gd name="connsiteY4" fmla="*/ 1083812 h 1299877"/>
                <a:gd name="connsiteX5" fmla="*/ 1578012 w 1794077"/>
                <a:gd name="connsiteY5" fmla="*/ 1299877 h 1299877"/>
                <a:gd name="connsiteX6" fmla="*/ 216065 w 1794077"/>
                <a:gd name="connsiteY6" fmla="*/ 1299877 h 1299877"/>
                <a:gd name="connsiteX7" fmla="*/ 0 w 1794077"/>
                <a:gd name="connsiteY7" fmla="*/ 1083812 h 1299877"/>
                <a:gd name="connsiteX8" fmla="*/ 11575 w 1794077"/>
                <a:gd name="connsiteY8" fmla="*/ 92256 h 1299877"/>
                <a:gd name="connsiteX0" fmla="*/ 11575 w 1794077"/>
                <a:gd name="connsiteY0" fmla="*/ 92256 h 1299877"/>
                <a:gd name="connsiteX1" fmla="*/ 216065 w 1794077"/>
                <a:gd name="connsiteY1" fmla="*/ 3512 h 1299877"/>
                <a:gd name="connsiteX2" fmla="*/ 1578012 w 1794077"/>
                <a:gd name="connsiteY2" fmla="*/ 3512 h 1299877"/>
                <a:gd name="connsiteX3" fmla="*/ 1782502 w 1794077"/>
                <a:gd name="connsiteY3" fmla="*/ 92256 h 1299877"/>
                <a:gd name="connsiteX4" fmla="*/ 1794077 w 1794077"/>
                <a:gd name="connsiteY4" fmla="*/ 1083812 h 1299877"/>
                <a:gd name="connsiteX5" fmla="*/ 1643558 w 1794077"/>
                <a:gd name="connsiteY5" fmla="*/ 1294090 h 1299877"/>
                <a:gd name="connsiteX6" fmla="*/ 216065 w 1794077"/>
                <a:gd name="connsiteY6" fmla="*/ 1299877 h 1299877"/>
                <a:gd name="connsiteX7" fmla="*/ 0 w 1794077"/>
                <a:gd name="connsiteY7" fmla="*/ 1083812 h 1299877"/>
                <a:gd name="connsiteX8" fmla="*/ 11575 w 1794077"/>
                <a:gd name="connsiteY8" fmla="*/ 92256 h 1299877"/>
                <a:gd name="connsiteX0" fmla="*/ 11575 w 1794077"/>
                <a:gd name="connsiteY0" fmla="*/ 92256 h 1302771"/>
                <a:gd name="connsiteX1" fmla="*/ 216065 w 1794077"/>
                <a:gd name="connsiteY1" fmla="*/ 3512 h 1302771"/>
                <a:gd name="connsiteX2" fmla="*/ 1578012 w 1794077"/>
                <a:gd name="connsiteY2" fmla="*/ 3512 h 1302771"/>
                <a:gd name="connsiteX3" fmla="*/ 1782502 w 1794077"/>
                <a:gd name="connsiteY3" fmla="*/ 92256 h 1302771"/>
                <a:gd name="connsiteX4" fmla="*/ 1794077 w 1794077"/>
                <a:gd name="connsiteY4" fmla="*/ 1083812 h 1302771"/>
                <a:gd name="connsiteX5" fmla="*/ 1643558 w 1794077"/>
                <a:gd name="connsiteY5" fmla="*/ 1294090 h 1302771"/>
                <a:gd name="connsiteX6" fmla="*/ 158231 w 1794077"/>
                <a:gd name="connsiteY6" fmla="*/ 1302771 h 1302771"/>
                <a:gd name="connsiteX7" fmla="*/ 0 w 1794077"/>
                <a:gd name="connsiteY7" fmla="*/ 1083812 h 1302771"/>
                <a:gd name="connsiteX8" fmla="*/ 11575 w 1794077"/>
                <a:gd name="connsiteY8" fmla="*/ 92256 h 1302771"/>
                <a:gd name="connsiteX0" fmla="*/ 3864 w 1786366"/>
                <a:gd name="connsiteY0" fmla="*/ 92256 h 1302771"/>
                <a:gd name="connsiteX1" fmla="*/ 208354 w 1786366"/>
                <a:gd name="connsiteY1" fmla="*/ 3512 h 1302771"/>
                <a:gd name="connsiteX2" fmla="*/ 1570301 w 1786366"/>
                <a:gd name="connsiteY2" fmla="*/ 3512 h 1302771"/>
                <a:gd name="connsiteX3" fmla="*/ 1774791 w 1786366"/>
                <a:gd name="connsiteY3" fmla="*/ 92256 h 1302771"/>
                <a:gd name="connsiteX4" fmla="*/ 1786366 w 1786366"/>
                <a:gd name="connsiteY4" fmla="*/ 1083812 h 1302771"/>
                <a:gd name="connsiteX5" fmla="*/ 1635847 w 1786366"/>
                <a:gd name="connsiteY5" fmla="*/ 1294090 h 1302771"/>
                <a:gd name="connsiteX6" fmla="*/ 150520 w 1786366"/>
                <a:gd name="connsiteY6" fmla="*/ 1302771 h 1302771"/>
                <a:gd name="connsiteX7" fmla="*/ 0 w 1786366"/>
                <a:gd name="connsiteY7" fmla="*/ 1101175 h 1302771"/>
                <a:gd name="connsiteX8" fmla="*/ 3864 w 1786366"/>
                <a:gd name="connsiteY8" fmla="*/ 92256 h 1302771"/>
                <a:gd name="connsiteX0" fmla="*/ 9647 w 1792149"/>
                <a:gd name="connsiteY0" fmla="*/ 92256 h 1302771"/>
                <a:gd name="connsiteX1" fmla="*/ 214137 w 1792149"/>
                <a:gd name="connsiteY1" fmla="*/ 3512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9647 w 1792149"/>
                <a:gd name="connsiteY8" fmla="*/ 92256 h 1302771"/>
                <a:gd name="connsiteX0" fmla="*/ 5792 w 1792149"/>
                <a:gd name="connsiteY0" fmla="*/ 103830 h 1302771"/>
                <a:gd name="connsiteX1" fmla="*/ 214137 w 1792149"/>
                <a:gd name="connsiteY1" fmla="*/ 3512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103830 h 1302771"/>
                <a:gd name="connsiteX0" fmla="*/ 5792 w 1792149"/>
                <a:gd name="connsiteY0" fmla="*/ 95149 h 1302771"/>
                <a:gd name="connsiteX1" fmla="*/ 214137 w 1792149"/>
                <a:gd name="connsiteY1" fmla="*/ 3512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95149 h 1302771"/>
                <a:gd name="connsiteX0" fmla="*/ 5792 w 1792149"/>
                <a:gd name="connsiteY0" fmla="*/ 95149 h 1302771"/>
                <a:gd name="connsiteX1" fmla="*/ 214137 w 1792149"/>
                <a:gd name="connsiteY1" fmla="*/ 3512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95149 h 1302771"/>
                <a:gd name="connsiteX0" fmla="*/ 5792 w 1792149"/>
                <a:gd name="connsiteY0" fmla="*/ 95149 h 1302771"/>
                <a:gd name="connsiteX1" fmla="*/ 214137 w 1792149"/>
                <a:gd name="connsiteY1" fmla="*/ 3512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95149 h 1302771"/>
                <a:gd name="connsiteX0" fmla="*/ 5792 w 1792149"/>
                <a:gd name="connsiteY0" fmla="*/ 95149 h 1302771"/>
                <a:gd name="connsiteX1" fmla="*/ 214137 w 1792149"/>
                <a:gd name="connsiteY1" fmla="*/ 3512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95149 h 1302771"/>
                <a:gd name="connsiteX0" fmla="*/ 5792 w 1792149"/>
                <a:gd name="connsiteY0" fmla="*/ 95149 h 1302771"/>
                <a:gd name="connsiteX1" fmla="*/ 189075 w 1792149"/>
                <a:gd name="connsiteY1" fmla="*/ 12193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95149 h 1302771"/>
                <a:gd name="connsiteX0" fmla="*/ 5792 w 1792149"/>
                <a:gd name="connsiteY0" fmla="*/ 95149 h 1302771"/>
                <a:gd name="connsiteX1" fmla="*/ 175581 w 1792149"/>
                <a:gd name="connsiteY1" fmla="*/ 6406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95149 h 1302771"/>
                <a:gd name="connsiteX0" fmla="*/ 5792 w 1792149"/>
                <a:gd name="connsiteY0" fmla="*/ 93070 h 1300692"/>
                <a:gd name="connsiteX1" fmla="*/ 175581 w 1792149"/>
                <a:gd name="connsiteY1" fmla="*/ 4327 h 1300692"/>
                <a:gd name="connsiteX2" fmla="*/ 1603074 w 1792149"/>
                <a:gd name="connsiteY2" fmla="*/ 4327 h 1300692"/>
                <a:gd name="connsiteX3" fmla="*/ 1780574 w 1792149"/>
                <a:gd name="connsiteY3" fmla="*/ 90177 h 1300692"/>
                <a:gd name="connsiteX4" fmla="*/ 1792149 w 1792149"/>
                <a:gd name="connsiteY4" fmla="*/ 1081733 h 1300692"/>
                <a:gd name="connsiteX5" fmla="*/ 1641630 w 1792149"/>
                <a:gd name="connsiteY5" fmla="*/ 1292011 h 1300692"/>
                <a:gd name="connsiteX6" fmla="*/ 156303 w 1792149"/>
                <a:gd name="connsiteY6" fmla="*/ 1300692 h 1300692"/>
                <a:gd name="connsiteX7" fmla="*/ 0 w 1792149"/>
                <a:gd name="connsiteY7" fmla="*/ 1107777 h 1300692"/>
                <a:gd name="connsiteX8" fmla="*/ 5792 w 1792149"/>
                <a:gd name="connsiteY8" fmla="*/ 93070 h 1300692"/>
                <a:gd name="connsiteX0" fmla="*/ 5792 w 1792149"/>
                <a:gd name="connsiteY0" fmla="*/ 104321 h 1311943"/>
                <a:gd name="connsiteX1" fmla="*/ 175581 w 1792149"/>
                <a:gd name="connsiteY1" fmla="*/ 15578 h 1311943"/>
                <a:gd name="connsiteX2" fmla="*/ 1610785 w 1792149"/>
                <a:gd name="connsiteY2" fmla="*/ 1110 h 1311943"/>
                <a:gd name="connsiteX3" fmla="*/ 1780574 w 1792149"/>
                <a:gd name="connsiteY3" fmla="*/ 101428 h 1311943"/>
                <a:gd name="connsiteX4" fmla="*/ 1792149 w 1792149"/>
                <a:gd name="connsiteY4" fmla="*/ 1092984 h 1311943"/>
                <a:gd name="connsiteX5" fmla="*/ 1641630 w 1792149"/>
                <a:gd name="connsiteY5" fmla="*/ 1303262 h 1311943"/>
                <a:gd name="connsiteX6" fmla="*/ 156303 w 1792149"/>
                <a:gd name="connsiteY6" fmla="*/ 1311943 h 1311943"/>
                <a:gd name="connsiteX7" fmla="*/ 0 w 1792149"/>
                <a:gd name="connsiteY7" fmla="*/ 1119028 h 1311943"/>
                <a:gd name="connsiteX8" fmla="*/ 5792 w 1792149"/>
                <a:gd name="connsiteY8" fmla="*/ 104321 h 1311943"/>
                <a:gd name="connsiteX0" fmla="*/ 5792 w 1792149"/>
                <a:gd name="connsiteY0" fmla="*/ 95149 h 1302771"/>
                <a:gd name="connsiteX1" fmla="*/ 175581 w 1792149"/>
                <a:gd name="connsiteY1" fmla="*/ 6406 h 1302771"/>
                <a:gd name="connsiteX2" fmla="*/ 1610785 w 1792149"/>
                <a:gd name="connsiteY2" fmla="*/ 3513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95149 h 1302771"/>
                <a:gd name="connsiteX0" fmla="*/ 5792 w 1792149"/>
                <a:gd name="connsiteY0" fmla="*/ 91636 h 1299258"/>
                <a:gd name="connsiteX1" fmla="*/ 175581 w 1792149"/>
                <a:gd name="connsiteY1" fmla="*/ 2893 h 1299258"/>
                <a:gd name="connsiteX2" fmla="*/ 1610785 w 1792149"/>
                <a:gd name="connsiteY2" fmla="*/ 0 h 1299258"/>
                <a:gd name="connsiteX3" fmla="*/ 1780574 w 1792149"/>
                <a:gd name="connsiteY3" fmla="*/ 88743 h 1299258"/>
                <a:gd name="connsiteX4" fmla="*/ 1792149 w 1792149"/>
                <a:gd name="connsiteY4" fmla="*/ 1080299 h 1299258"/>
                <a:gd name="connsiteX5" fmla="*/ 1641630 w 1792149"/>
                <a:gd name="connsiteY5" fmla="*/ 1290577 h 1299258"/>
                <a:gd name="connsiteX6" fmla="*/ 156303 w 1792149"/>
                <a:gd name="connsiteY6" fmla="*/ 1299258 h 1299258"/>
                <a:gd name="connsiteX7" fmla="*/ 0 w 1792149"/>
                <a:gd name="connsiteY7" fmla="*/ 1106343 h 1299258"/>
                <a:gd name="connsiteX8" fmla="*/ 5792 w 1792149"/>
                <a:gd name="connsiteY8" fmla="*/ 91636 h 1299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2149" h="1299258">
                  <a:moveTo>
                    <a:pt x="5792" y="91636"/>
                  </a:moveTo>
                  <a:cubicBezTo>
                    <a:pt x="5792" y="-1651"/>
                    <a:pt x="56252" y="2893"/>
                    <a:pt x="175581" y="2893"/>
                  </a:cubicBezTo>
                  <a:lnTo>
                    <a:pt x="1610785" y="0"/>
                  </a:lnTo>
                  <a:cubicBezTo>
                    <a:pt x="1733970" y="8681"/>
                    <a:pt x="1780574" y="-30586"/>
                    <a:pt x="1780574" y="88743"/>
                  </a:cubicBezTo>
                  <a:lnTo>
                    <a:pt x="1792149" y="1080299"/>
                  </a:lnTo>
                  <a:cubicBezTo>
                    <a:pt x="1792149" y="1199628"/>
                    <a:pt x="1760959" y="1290577"/>
                    <a:pt x="1641630" y="1290577"/>
                  </a:cubicBezTo>
                  <a:lnTo>
                    <a:pt x="156303" y="1299258"/>
                  </a:lnTo>
                  <a:cubicBezTo>
                    <a:pt x="36974" y="1299258"/>
                    <a:pt x="0" y="1225672"/>
                    <a:pt x="0" y="1106343"/>
                  </a:cubicBezTo>
                  <a:cubicBezTo>
                    <a:pt x="0" y="818265"/>
                    <a:pt x="5792" y="379714"/>
                    <a:pt x="5792" y="91636"/>
                  </a:cubicBezTo>
                  <a:close/>
                </a:path>
              </a:pathLst>
            </a:cu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ounded Rectangle 3"/>
            <p:cNvSpPr/>
            <p:nvPr/>
          </p:nvSpPr>
          <p:spPr>
            <a:xfrm>
              <a:off x="855252" y="2992500"/>
              <a:ext cx="750586" cy="728242"/>
            </a:xfrm>
            <a:custGeom>
              <a:avLst/>
              <a:gdLst>
                <a:gd name="connsiteX0" fmla="*/ 0 w 1794077"/>
                <a:gd name="connsiteY0" fmla="*/ 216065 h 1296365"/>
                <a:gd name="connsiteX1" fmla="*/ 216065 w 1794077"/>
                <a:gd name="connsiteY1" fmla="*/ 0 h 1296365"/>
                <a:gd name="connsiteX2" fmla="*/ 1578012 w 1794077"/>
                <a:gd name="connsiteY2" fmla="*/ 0 h 1296365"/>
                <a:gd name="connsiteX3" fmla="*/ 1794077 w 1794077"/>
                <a:gd name="connsiteY3" fmla="*/ 216065 h 1296365"/>
                <a:gd name="connsiteX4" fmla="*/ 1794077 w 1794077"/>
                <a:gd name="connsiteY4" fmla="*/ 1080300 h 1296365"/>
                <a:gd name="connsiteX5" fmla="*/ 1578012 w 1794077"/>
                <a:gd name="connsiteY5" fmla="*/ 1296365 h 1296365"/>
                <a:gd name="connsiteX6" fmla="*/ 216065 w 1794077"/>
                <a:gd name="connsiteY6" fmla="*/ 1296365 h 1296365"/>
                <a:gd name="connsiteX7" fmla="*/ 0 w 1794077"/>
                <a:gd name="connsiteY7" fmla="*/ 1080300 h 1296365"/>
                <a:gd name="connsiteX8" fmla="*/ 0 w 1794077"/>
                <a:gd name="connsiteY8" fmla="*/ 216065 h 1296365"/>
                <a:gd name="connsiteX0" fmla="*/ 11575 w 1794077"/>
                <a:gd name="connsiteY0" fmla="*/ 92256 h 1299877"/>
                <a:gd name="connsiteX1" fmla="*/ 216065 w 1794077"/>
                <a:gd name="connsiteY1" fmla="*/ 3512 h 1299877"/>
                <a:gd name="connsiteX2" fmla="*/ 1578012 w 1794077"/>
                <a:gd name="connsiteY2" fmla="*/ 3512 h 1299877"/>
                <a:gd name="connsiteX3" fmla="*/ 1794077 w 1794077"/>
                <a:gd name="connsiteY3" fmla="*/ 219577 h 1299877"/>
                <a:gd name="connsiteX4" fmla="*/ 1794077 w 1794077"/>
                <a:gd name="connsiteY4" fmla="*/ 1083812 h 1299877"/>
                <a:gd name="connsiteX5" fmla="*/ 1578012 w 1794077"/>
                <a:gd name="connsiteY5" fmla="*/ 1299877 h 1299877"/>
                <a:gd name="connsiteX6" fmla="*/ 216065 w 1794077"/>
                <a:gd name="connsiteY6" fmla="*/ 1299877 h 1299877"/>
                <a:gd name="connsiteX7" fmla="*/ 0 w 1794077"/>
                <a:gd name="connsiteY7" fmla="*/ 1083812 h 1299877"/>
                <a:gd name="connsiteX8" fmla="*/ 11575 w 1794077"/>
                <a:gd name="connsiteY8" fmla="*/ 92256 h 1299877"/>
                <a:gd name="connsiteX0" fmla="*/ 11575 w 1794077"/>
                <a:gd name="connsiteY0" fmla="*/ 92256 h 1299877"/>
                <a:gd name="connsiteX1" fmla="*/ 216065 w 1794077"/>
                <a:gd name="connsiteY1" fmla="*/ 3512 h 1299877"/>
                <a:gd name="connsiteX2" fmla="*/ 1578012 w 1794077"/>
                <a:gd name="connsiteY2" fmla="*/ 3512 h 1299877"/>
                <a:gd name="connsiteX3" fmla="*/ 1782502 w 1794077"/>
                <a:gd name="connsiteY3" fmla="*/ 92256 h 1299877"/>
                <a:gd name="connsiteX4" fmla="*/ 1794077 w 1794077"/>
                <a:gd name="connsiteY4" fmla="*/ 1083812 h 1299877"/>
                <a:gd name="connsiteX5" fmla="*/ 1578012 w 1794077"/>
                <a:gd name="connsiteY5" fmla="*/ 1299877 h 1299877"/>
                <a:gd name="connsiteX6" fmla="*/ 216065 w 1794077"/>
                <a:gd name="connsiteY6" fmla="*/ 1299877 h 1299877"/>
                <a:gd name="connsiteX7" fmla="*/ 0 w 1794077"/>
                <a:gd name="connsiteY7" fmla="*/ 1083812 h 1299877"/>
                <a:gd name="connsiteX8" fmla="*/ 11575 w 1794077"/>
                <a:gd name="connsiteY8" fmla="*/ 92256 h 1299877"/>
                <a:gd name="connsiteX0" fmla="*/ 11575 w 1807221"/>
                <a:gd name="connsiteY0" fmla="*/ 92256 h 1299881"/>
                <a:gd name="connsiteX1" fmla="*/ 216065 w 1807221"/>
                <a:gd name="connsiteY1" fmla="*/ 3512 h 1299881"/>
                <a:gd name="connsiteX2" fmla="*/ 1578012 w 1807221"/>
                <a:gd name="connsiteY2" fmla="*/ 3512 h 1299881"/>
                <a:gd name="connsiteX3" fmla="*/ 1782502 w 1807221"/>
                <a:gd name="connsiteY3" fmla="*/ 92256 h 1299881"/>
                <a:gd name="connsiteX4" fmla="*/ 1807221 w 1807221"/>
                <a:gd name="connsiteY4" fmla="*/ 1183190 h 1299881"/>
                <a:gd name="connsiteX5" fmla="*/ 1578012 w 1807221"/>
                <a:gd name="connsiteY5" fmla="*/ 1299877 h 1299881"/>
                <a:gd name="connsiteX6" fmla="*/ 216065 w 1807221"/>
                <a:gd name="connsiteY6" fmla="*/ 1299877 h 1299881"/>
                <a:gd name="connsiteX7" fmla="*/ 0 w 1807221"/>
                <a:gd name="connsiteY7" fmla="*/ 1083812 h 1299881"/>
                <a:gd name="connsiteX8" fmla="*/ 11575 w 1807221"/>
                <a:gd name="connsiteY8" fmla="*/ 92256 h 1299881"/>
                <a:gd name="connsiteX0" fmla="*/ 11575 w 1807221"/>
                <a:gd name="connsiteY0" fmla="*/ 92256 h 1299928"/>
                <a:gd name="connsiteX1" fmla="*/ 216065 w 1807221"/>
                <a:gd name="connsiteY1" fmla="*/ 3512 h 1299928"/>
                <a:gd name="connsiteX2" fmla="*/ 1578012 w 1807221"/>
                <a:gd name="connsiteY2" fmla="*/ 3512 h 1299928"/>
                <a:gd name="connsiteX3" fmla="*/ 1782502 w 1807221"/>
                <a:gd name="connsiteY3" fmla="*/ 92256 h 1299928"/>
                <a:gd name="connsiteX4" fmla="*/ 1807221 w 1807221"/>
                <a:gd name="connsiteY4" fmla="*/ 1186641 h 1299928"/>
                <a:gd name="connsiteX5" fmla="*/ 1578012 w 1807221"/>
                <a:gd name="connsiteY5" fmla="*/ 1299877 h 1299928"/>
                <a:gd name="connsiteX6" fmla="*/ 216065 w 1807221"/>
                <a:gd name="connsiteY6" fmla="*/ 1299877 h 1299928"/>
                <a:gd name="connsiteX7" fmla="*/ 0 w 1807221"/>
                <a:gd name="connsiteY7" fmla="*/ 1083812 h 1299928"/>
                <a:gd name="connsiteX8" fmla="*/ 11575 w 1807221"/>
                <a:gd name="connsiteY8" fmla="*/ 92256 h 1299928"/>
                <a:gd name="connsiteX0" fmla="*/ 11575 w 1807221"/>
                <a:gd name="connsiteY0" fmla="*/ 92256 h 1299930"/>
                <a:gd name="connsiteX1" fmla="*/ 216065 w 1807221"/>
                <a:gd name="connsiteY1" fmla="*/ 3512 h 1299930"/>
                <a:gd name="connsiteX2" fmla="*/ 1578012 w 1807221"/>
                <a:gd name="connsiteY2" fmla="*/ 3512 h 1299930"/>
                <a:gd name="connsiteX3" fmla="*/ 1782502 w 1807221"/>
                <a:gd name="connsiteY3" fmla="*/ 92256 h 1299930"/>
                <a:gd name="connsiteX4" fmla="*/ 1807221 w 1807221"/>
                <a:gd name="connsiteY4" fmla="*/ 1186641 h 1299930"/>
                <a:gd name="connsiteX5" fmla="*/ 1660162 w 1807221"/>
                <a:gd name="connsiteY5" fmla="*/ 1299877 h 1299930"/>
                <a:gd name="connsiteX6" fmla="*/ 216065 w 1807221"/>
                <a:gd name="connsiteY6" fmla="*/ 1299877 h 1299930"/>
                <a:gd name="connsiteX7" fmla="*/ 0 w 1807221"/>
                <a:gd name="connsiteY7" fmla="*/ 1083812 h 1299930"/>
                <a:gd name="connsiteX8" fmla="*/ 11575 w 1807221"/>
                <a:gd name="connsiteY8" fmla="*/ 92256 h 1299930"/>
                <a:gd name="connsiteX0" fmla="*/ 11575 w 1807240"/>
                <a:gd name="connsiteY0" fmla="*/ 92256 h 1300975"/>
                <a:gd name="connsiteX1" fmla="*/ 216065 w 1807240"/>
                <a:gd name="connsiteY1" fmla="*/ 3512 h 1300975"/>
                <a:gd name="connsiteX2" fmla="*/ 1578012 w 1807240"/>
                <a:gd name="connsiteY2" fmla="*/ 3512 h 1300975"/>
                <a:gd name="connsiteX3" fmla="*/ 1782502 w 1807240"/>
                <a:gd name="connsiteY3" fmla="*/ 92256 h 1300975"/>
                <a:gd name="connsiteX4" fmla="*/ 1807221 w 1807240"/>
                <a:gd name="connsiteY4" fmla="*/ 1186641 h 1300975"/>
                <a:gd name="connsiteX5" fmla="*/ 1660162 w 1807240"/>
                <a:gd name="connsiteY5" fmla="*/ 1299877 h 1300975"/>
                <a:gd name="connsiteX6" fmla="*/ 216065 w 1807240"/>
                <a:gd name="connsiteY6" fmla="*/ 1299877 h 1300975"/>
                <a:gd name="connsiteX7" fmla="*/ 0 w 1807240"/>
                <a:gd name="connsiteY7" fmla="*/ 1083812 h 1300975"/>
                <a:gd name="connsiteX8" fmla="*/ 11575 w 1807240"/>
                <a:gd name="connsiteY8" fmla="*/ 92256 h 1300975"/>
                <a:gd name="connsiteX0" fmla="*/ 11575 w 1807240"/>
                <a:gd name="connsiteY0" fmla="*/ 94844 h 1303563"/>
                <a:gd name="connsiteX1" fmla="*/ 216065 w 1807240"/>
                <a:gd name="connsiteY1" fmla="*/ 6100 h 1303563"/>
                <a:gd name="connsiteX2" fmla="*/ 1660161 w 1807240"/>
                <a:gd name="connsiteY2" fmla="*/ 2650 h 1303563"/>
                <a:gd name="connsiteX3" fmla="*/ 1782502 w 1807240"/>
                <a:gd name="connsiteY3" fmla="*/ 94844 h 1303563"/>
                <a:gd name="connsiteX4" fmla="*/ 1807221 w 1807240"/>
                <a:gd name="connsiteY4" fmla="*/ 1189229 h 1303563"/>
                <a:gd name="connsiteX5" fmla="*/ 1660162 w 1807240"/>
                <a:gd name="connsiteY5" fmla="*/ 1302465 h 1303563"/>
                <a:gd name="connsiteX6" fmla="*/ 216065 w 1807240"/>
                <a:gd name="connsiteY6" fmla="*/ 1302465 h 1303563"/>
                <a:gd name="connsiteX7" fmla="*/ 0 w 1807240"/>
                <a:gd name="connsiteY7" fmla="*/ 1086400 h 1303563"/>
                <a:gd name="connsiteX8" fmla="*/ 11575 w 1807240"/>
                <a:gd name="connsiteY8" fmla="*/ 94844 h 1303563"/>
                <a:gd name="connsiteX0" fmla="*/ 11575 w 1807240"/>
                <a:gd name="connsiteY0" fmla="*/ 93004 h 1301723"/>
                <a:gd name="connsiteX1" fmla="*/ 216065 w 1807240"/>
                <a:gd name="connsiteY1" fmla="*/ 4260 h 1301723"/>
                <a:gd name="connsiteX2" fmla="*/ 1660161 w 1807240"/>
                <a:gd name="connsiteY2" fmla="*/ 810 h 1301723"/>
                <a:gd name="connsiteX3" fmla="*/ 1782502 w 1807240"/>
                <a:gd name="connsiteY3" fmla="*/ 103356 h 1301723"/>
                <a:gd name="connsiteX4" fmla="*/ 1807221 w 1807240"/>
                <a:gd name="connsiteY4" fmla="*/ 1187389 h 1301723"/>
                <a:gd name="connsiteX5" fmla="*/ 1660162 w 1807240"/>
                <a:gd name="connsiteY5" fmla="*/ 1300625 h 1301723"/>
                <a:gd name="connsiteX6" fmla="*/ 216065 w 1807240"/>
                <a:gd name="connsiteY6" fmla="*/ 1300625 h 1301723"/>
                <a:gd name="connsiteX7" fmla="*/ 0 w 1807240"/>
                <a:gd name="connsiteY7" fmla="*/ 1084560 h 1301723"/>
                <a:gd name="connsiteX8" fmla="*/ 11575 w 1807240"/>
                <a:gd name="connsiteY8" fmla="*/ 93004 h 1301723"/>
                <a:gd name="connsiteX0" fmla="*/ 16203 w 1811868"/>
                <a:gd name="connsiteY0" fmla="*/ 93002 h 1301721"/>
                <a:gd name="connsiteX1" fmla="*/ 220693 w 1811868"/>
                <a:gd name="connsiteY1" fmla="*/ 4258 h 1301721"/>
                <a:gd name="connsiteX2" fmla="*/ 1664789 w 1811868"/>
                <a:gd name="connsiteY2" fmla="*/ 808 h 1301721"/>
                <a:gd name="connsiteX3" fmla="*/ 1787130 w 1811868"/>
                <a:gd name="connsiteY3" fmla="*/ 103354 h 1301721"/>
                <a:gd name="connsiteX4" fmla="*/ 1811849 w 1811868"/>
                <a:gd name="connsiteY4" fmla="*/ 1187387 h 1301721"/>
                <a:gd name="connsiteX5" fmla="*/ 1664790 w 1811868"/>
                <a:gd name="connsiteY5" fmla="*/ 1300623 h 1301721"/>
                <a:gd name="connsiteX6" fmla="*/ 220693 w 1811868"/>
                <a:gd name="connsiteY6" fmla="*/ 1300623 h 1301721"/>
                <a:gd name="connsiteX7" fmla="*/ 0 w 1811868"/>
                <a:gd name="connsiteY7" fmla="*/ 1139767 h 1301721"/>
                <a:gd name="connsiteX8" fmla="*/ 16203 w 1811868"/>
                <a:gd name="connsiteY8" fmla="*/ 93002 h 1301721"/>
                <a:gd name="connsiteX0" fmla="*/ 16203 w 1811868"/>
                <a:gd name="connsiteY0" fmla="*/ 93002 h 1301721"/>
                <a:gd name="connsiteX1" fmla="*/ 220693 w 1811868"/>
                <a:gd name="connsiteY1" fmla="*/ 4258 h 1301721"/>
                <a:gd name="connsiteX2" fmla="*/ 1664789 w 1811868"/>
                <a:gd name="connsiteY2" fmla="*/ 808 h 1301721"/>
                <a:gd name="connsiteX3" fmla="*/ 1787130 w 1811868"/>
                <a:gd name="connsiteY3" fmla="*/ 103354 h 1301721"/>
                <a:gd name="connsiteX4" fmla="*/ 1811849 w 1811868"/>
                <a:gd name="connsiteY4" fmla="*/ 1187387 h 1301721"/>
                <a:gd name="connsiteX5" fmla="*/ 1664790 w 1811868"/>
                <a:gd name="connsiteY5" fmla="*/ 1300623 h 1301721"/>
                <a:gd name="connsiteX6" fmla="*/ 118874 w 1811868"/>
                <a:gd name="connsiteY6" fmla="*/ 1300623 h 1301721"/>
                <a:gd name="connsiteX7" fmla="*/ 0 w 1811868"/>
                <a:gd name="connsiteY7" fmla="*/ 1139767 h 1301721"/>
                <a:gd name="connsiteX8" fmla="*/ 16203 w 1811868"/>
                <a:gd name="connsiteY8" fmla="*/ 93002 h 1301721"/>
                <a:gd name="connsiteX0" fmla="*/ 20831 w 1816496"/>
                <a:gd name="connsiteY0" fmla="*/ 93002 h 1301721"/>
                <a:gd name="connsiteX1" fmla="*/ 225321 w 1816496"/>
                <a:gd name="connsiteY1" fmla="*/ 4258 h 1301721"/>
                <a:gd name="connsiteX2" fmla="*/ 1669417 w 1816496"/>
                <a:gd name="connsiteY2" fmla="*/ 808 h 1301721"/>
                <a:gd name="connsiteX3" fmla="*/ 1791758 w 1816496"/>
                <a:gd name="connsiteY3" fmla="*/ 103354 h 1301721"/>
                <a:gd name="connsiteX4" fmla="*/ 1816477 w 1816496"/>
                <a:gd name="connsiteY4" fmla="*/ 1187387 h 1301721"/>
                <a:gd name="connsiteX5" fmla="*/ 1669418 w 1816496"/>
                <a:gd name="connsiteY5" fmla="*/ 1300623 h 1301721"/>
                <a:gd name="connsiteX6" fmla="*/ 123502 w 1816496"/>
                <a:gd name="connsiteY6" fmla="*/ 1300623 h 1301721"/>
                <a:gd name="connsiteX7" fmla="*/ 0 w 1816496"/>
                <a:gd name="connsiteY7" fmla="*/ 1174273 h 1301721"/>
                <a:gd name="connsiteX8" fmla="*/ 20831 w 1816496"/>
                <a:gd name="connsiteY8" fmla="*/ 93002 h 1301721"/>
                <a:gd name="connsiteX0" fmla="*/ 20831 w 1816477"/>
                <a:gd name="connsiteY0" fmla="*/ 93002 h 1308247"/>
                <a:gd name="connsiteX1" fmla="*/ 225321 w 1816477"/>
                <a:gd name="connsiteY1" fmla="*/ 4258 h 1308247"/>
                <a:gd name="connsiteX2" fmla="*/ 1669417 w 1816477"/>
                <a:gd name="connsiteY2" fmla="*/ 808 h 1308247"/>
                <a:gd name="connsiteX3" fmla="*/ 1791758 w 1816477"/>
                <a:gd name="connsiteY3" fmla="*/ 103354 h 1308247"/>
                <a:gd name="connsiteX4" fmla="*/ 1816477 w 1816477"/>
                <a:gd name="connsiteY4" fmla="*/ 1187387 h 1308247"/>
                <a:gd name="connsiteX5" fmla="*/ 1632393 w 1816477"/>
                <a:gd name="connsiteY5" fmla="*/ 1307525 h 1308247"/>
                <a:gd name="connsiteX6" fmla="*/ 123502 w 1816477"/>
                <a:gd name="connsiteY6" fmla="*/ 1300623 h 1308247"/>
                <a:gd name="connsiteX7" fmla="*/ 0 w 1816477"/>
                <a:gd name="connsiteY7" fmla="*/ 1174273 h 1308247"/>
                <a:gd name="connsiteX8" fmla="*/ 20831 w 1816477"/>
                <a:gd name="connsiteY8" fmla="*/ 93002 h 1308247"/>
                <a:gd name="connsiteX0" fmla="*/ 20831 w 1816477"/>
                <a:gd name="connsiteY0" fmla="*/ 93002 h 1308249"/>
                <a:gd name="connsiteX1" fmla="*/ 225321 w 1816477"/>
                <a:gd name="connsiteY1" fmla="*/ 4258 h 1308249"/>
                <a:gd name="connsiteX2" fmla="*/ 1669417 w 1816477"/>
                <a:gd name="connsiteY2" fmla="*/ 808 h 1308249"/>
                <a:gd name="connsiteX3" fmla="*/ 1805642 w 1816477"/>
                <a:gd name="connsiteY3" fmla="*/ 103353 h 1308249"/>
                <a:gd name="connsiteX4" fmla="*/ 1816477 w 1816477"/>
                <a:gd name="connsiteY4" fmla="*/ 1187387 h 1308249"/>
                <a:gd name="connsiteX5" fmla="*/ 1632393 w 1816477"/>
                <a:gd name="connsiteY5" fmla="*/ 1307525 h 1308249"/>
                <a:gd name="connsiteX6" fmla="*/ 123502 w 1816477"/>
                <a:gd name="connsiteY6" fmla="*/ 1300623 h 1308249"/>
                <a:gd name="connsiteX7" fmla="*/ 0 w 1816477"/>
                <a:gd name="connsiteY7" fmla="*/ 1174273 h 1308249"/>
                <a:gd name="connsiteX8" fmla="*/ 20831 w 1816477"/>
                <a:gd name="connsiteY8" fmla="*/ 93002 h 1308249"/>
                <a:gd name="connsiteX0" fmla="*/ 20831 w 1816477"/>
                <a:gd name="connsiteY0" fmla="*/ 97558 h 1312803"/>
                <a:gd name="connsiteX1" fmla="*/ 220694 w 1816477"/>
                <a:gd name="connsiteY1" fmla="*/ 1913 h 1312803"/>
                <a:gd name="connsiteX2" fmla="*/ 1669417 w 1816477"/>
                <a:gd name="connsiteY2" fmla="*/ 5364 h 1312803"/>
                <a:gd name="connsiteX3" fmla="*/ 1805642 w 1816477"/>
                <a:gd name="connsiteY3" fmla="*/ 107909 h 1312803"/>
                <a:gd name="connsiteX4" fmla="*/ 1816477 w 1816477"/>
                <a:gd name="connsiteY4" fmla="*/ 1191943 h 1312803"/>
                <a:gd name="connsiteX5" fmla="*/ 1632393 w 1816477"/>
                <a:gd name="connsiteY5" fmla="*/ 1312081 h 1312803"/>
                <a:gd name="connsiteX6" fmla="*/ 123502 w 1816477"/>
                <a:gd name="connsiteY6" fmla="*/ 1305179 h 1312803"/>
                <a:gd name="connsiteX7" fmla="*/ 0 w 1816477"/>
                <a:gd name="connsiteY7" fmla="*/ 1178829 h 1312803"/>
                <a:gd name="connsiteX8" fmla="*/ 20831 w 1816477"/>
                <a:gd name="connsiteY8" fmla="*/ 97558 h 1312803"/>
                <a:gd name="connsiteX0" fmla="*/ 20831 w 1805642"/>
                <a:gd name="connsiteY0" fmla="*/ 97558 h 1314794"/>
                <a:gd name="connsiteX1" fmla="*/ 220694 w 1805642"/>
                <a:gd name="connsiteY1" fmla="*/ 1913 h 1314794"/>
                <a:gd name="connsiteX2" fmla="*/ 1669417 w 1805642"/>
                <a:gd name="connsiteY2" fmla="*/ 5364 h 1314794"/>
                <a:gd name="connsiteX3" fmla="*/ 1805642 w 1805642"/>
                <a:gd name="connsiteY3" fmla="*/ 107909 h 1314794"/>
                <a:gd name="connsiteX4" fmla="*/ 1802446 w 1805642"/>
                <a:gd name="connsiteY4" fmla="*/ 1212647 h 1314794"/>
                <a:gd name="connsiteX5" fmla="*/ 1632393 w 1805642"/>
                <a:gd name="connsiteY5" fmla="*/ 1312081 h 1314794"/>
                <a:gd name="connsiteX6" fmla="*/ 123502 w 1805642"/>
                <a:gd name="connsiteY6" fmla="*/ 1305179 h 1314794"/>
                <a:gd name="connsiteX7" fmla="*/ 0 w 1805642"/>
                <a:gd name="connsiteY7" fmla="*/ 1178829 h 1314794"/>
                <a:gd name="connsiteX8" fmla="*/ 20831 w 1805642"/>
                <a:gd name="connsiteY8" fmla="*/ 97558 h 1314794"/>
                <a:gd name="connsiteX0" fmla="*/ 20831 w 1805642"/>
                <a:gd name="connsiteY0" fmla="*/ 97558 h 1317705"/>
                <a:gd name="connsiteX1" fmla="*/ 220694 w 1805642"/>
                <a:gd name="connsiteY1" fmla="*/ 1913 h 1317705"/>
                <a:gd name="connsiteX2" fmla="*/ 1669417 w 1805642"/>
                <a:gd name="connsiteY2" fmla="*/ 5364 h 1317705"/>
                <a:gd name="connsiteX3" fmla="*/ 1805642 w 1805642"/>
                <a:gd name="connsiteY3" fmla="*/ 107909 h 1317705"/>
                <a:gd name="connsiteX4" fmla="*/ 1802446 w 1805642"/>
                <a:gd name="connsiteY4" fmla="*/ 1212647 h 1317705"/>
                <a:gd name="connsiteX5" fmla="*/ 1632392 w 1805642"/>
                <a:gd name="connsiteY5" fmla="*/ 1315531 h 1317705"/>
                <a:gd name="connsiteX6" fmla="*/ 123502 w 1805642"/>
                <a:gd name="connsiteY6" fmla="*/ 1305179 h 1317705"/>
                <a:gd name="connsiteX7" fmla="*/ 0 w 1805642"/>
                <a:gd name="connsiteY7" fmla="*/ 1178829 h 1317705"/>
                <a:gd name="connsiteX8" fmla="*/ 20831 w 1805642"/>
                <a:gd name="connsiteY8" fmla="*/ 97558 h 1317705"/>
                <a:gd name="connsiteX0" fmla="*/ 20831 w 1805642"/>
                <a:gd name="connsiteY0" fmla="*/ 97558 h 1317703"/>
                <a:gd name="connsiteX1" fmla="*/ 220694 w 1805642"/>
                <a:gd name="connsiteY1" fmla="*/ 1913 h 1317703"/>
                <a:gd name="connsiteX2" fmla="*/ 1669417 w 1805642"/>
                <a:gd name="connsiteY2" fmla="*/ 5364 h 1317703"/>
                <a:gd name="connsiteX3" fmla="*/ 1805642 w 1805642"/>
                <a:gd name="connsiteY3" fmla="*/ 107909 h 1317703"/>
                <a:gd name="connsiteX4" fmla="*/ 1802446 w 1805642"/>
                <a:gd name="connsiteY4" fmla="*/ 1212647 h 1317703"/>
                <a:gd name="connsiteX5" fmla="*/ 1632392 w 1805642"/>
                <a:gd name="connsiteY5" fmla="*/ 1315531 h 1317703"/>
                <a:gd name="connsiteX6" fmla="*/ 123502 w 1805642"/>
                <a:gd name="connsiteY6" fmla="*/ 1305179 h 1317703"/>
                <a:gd name="connsiteX7" fmla="*/ 0 w 1805642"/>
                <a:gd name="connsiteY7" fmla="*/ 1211035 h 1317703"/>
                <a:gd name="connsiteX8" fmla="*/ 20831 w 1805642"/>
                <a:gd name="connsiteY8" fmla="*/ 97558 h 1317703"/>
                <a:gd name="connsiteX0" fmla="*/ 20831 w 1805642"/>
                <a:gd name="connsiteY0" fmla="*/ 97558 h 1317705"/>
                <a:gd name="connsiteX1" fmla="*/ 220694 w 1805642"/>
                <a:gd name="connsiteY1" fmla="*/ 1913 h 1317705"/>
                <a:gd name="connsiteX2" fmla="*/ 1669417 w 1805642"/>
                <a:gd name="connsiteY2" fmla="*/ 5364 h 1317705"/>
                <a:gd name="connsiteX3" fmla="*/ 1805642 w 1805642"/>
                <a:gd name="connsiteY3" fmla="*/ 107909 h 1317705"/>
                <a:gd name="connsiteX4" fmla="*/ 1802446 w 1805642"/>
                <a:gd name="connsiteY4" fmla="*/ 1212647 h 1317705"/>
                <a:gd name="connsiteX5" fmla="*/ 1632392 w 1805642"/>
                <a:gd name="connsiteY5" fmla="*/ 1315531 h 1317705"/>
                <a:gd name="connsiteX6" fmla="*/ 123502 w 1805642"/>
                <a:gd name="connsiteY6" fmla="*/ 1305179 h 1317705"/>
                <a:gd name="connsiteX7" fmla="*/ 0 w 1805642"/>
                <a:gd name="connsiteY7" fmla="*/ 1211035 h 1317705"/>
                <a:gd name="connsiteX8" fmla="*/ 20831 w 1805642"/>
                <a:gd name="connsiteY8" fmla="*/ 97558 h 1317705"/>
                <a:gd name="connsiteX0" fmla="*/ 20831 w 1805642"/>
                <a:gd name="connsiteY0" fmla="*/ 97558 h 1317703"/>
                <a:gd name="connsiteX1" fmla="*/ 220694 w 1805642"/>
                <a:gd name="connsiteY1" fmla="*/ 1913 h 1317703"/>
                <a:gd name="connsiteX2" fmla="*/ 1669417 w 1805642"/>
                <a:gd name="connsiteY2" fmla="*/ 5364 h 1317703"/>
                <a:gd name="connsiteX3" fmla="*/ 1805642 w 1805642"/>
                <a:gd name="connsiteY3" fmla="*/ 107909 h 1317703"/>
                <a:gd name="connsiteX4" fmla="*/ 1802446 w 1805642"/>
                <a:gd name="connsiteY4" fmla="*/ 1212647 h 1317703"/>
                <a:gd name="connsiteX5" fmla="*/ 1632392 w 1805642"/>
                <a:gd name="connsiteY5" fmla="*/ 1315531 h 1317703"/>
                <a:gd name="connsiteX6" fmla="*/ 123502 w 1805642"/>
                <a:gd name="connsiteY6" fmla="*/ 1305179 h 1317703"/>
                <a:gd name="connsiteX7" fmla="*/ 0 w 1805642"/>
                <a:gd name="connsiteY7" fmla="*/ 1234039 h 1317703"/>
                <a:gd name="connsiteX8" fmla="*/ 20831 w 1805642"/>
                <a:gd name="connsiteY8" fmla="*/ 97558 h 1317703"/>
                <a:gd name="connsiteX0" fmla="*/ 14744 w 1799555"/>
                <a:gd name="connsiteY0" fmla="*/ 97558 h 1317705"/>
                <a:gd name="connsiteX1" fmla="*/ 214607 w 1799555"/>
                <a:gd name="connsiteY1" fmla="*/ 1913 h 1317705"/>
                <a:gd name="connsiteX2" fmla="*/ 1663330 w 1799555"/>
                <a:gd name="connsiteY2" fmla="*/ 5364 h 1317705"/>
                <a:gd name="connsiteX3" fmla="*/ 1799555 w 1799555"/>
                <a:gd name="connsiteY3" fmla="*/ 107909 h 1317705"/>
                <a:gd name="connsiteX4" fmla="*/ 1796359 w 1799555"/>
                <a:gd name="connsiteY4" fmla="*/ 1212647 h 1317705"/>
                <a:gd name="connsiteX5" fmla="*/ 1626305 w 1799555"/>
                <a:gd name="connsiteY5" fmla="*/ 1315531 h 1317705"/>
                <a:gd name="connsiteX6" fmla="*/ 117415 w 1799555"/>
                <a:gd name="connsiteY6" fmla="*/ 1305179 h 1317705"/>
                <a:gd name="connsiteX7" fmla="*/ 3 w 1799555"/>
                <a:gd name="connsiteY7" fmla="*/ 1234039 h 1317705"/>
                <a:gd name="connsiteX8" fmla="*/ 14744 w 1799555"/>
                <a:gd name="connsiteY8" fmla="*/ 97558 h 1317705"/>
                <a:gd name="connsiteX0" fmla="*/ 14742 w 1799553"/>
                <a:gd name="connsiteY0" fmla="*/ 97558 h 1319094"/>
                <a:gd name="connsiteX1" fmla="*/ 214605 w 1799553"/>
                <a:gd name="connsiteY1" fmla="*/ 1913 h 1319094"/>
                <a:gd name="connsiteX2" fmla="*/ 1663328 w 1799553"/>
                <a:gd name="connsiteY2" fmla="*/ 5364 h 1319094"/>
                <a:gd name="connsiteX3" fmla="*/ 1799553 w 1799553"/>
                <a:gd name="connsiteY3" fmla="*/ 107909 h 1319094"/>
                <a:gd name="connsiteX4" fmla="*/ 1796357 w 1799553"/>
                <a:gd name="connsiteY4" fmla="*/ 1212647 h 1319094"/>
                <a:gd name="connsiteX5" fmla="*/ 1626303 w 1799553"/>
                <a:gd name="connsiteY5" fmla="*/ 1315531 h 1319094"/>
                <a:gd name="connsiteX6" fmla="*/ 135681 w 1799553"/>
                <a:gd name="connsiteY6" fmla="*/ 1318982 h 1319094"/>
                <a:gd name="connsiteX7" fmla="*/ 1 w 1799553"/>
                <a:gd name="connsiteY7" fmla="*/ 1234039 h 1319094"/>
                <a:gd name="connsiteX8" fmla="*/ 14742 w 1799553"/>
                <a:gd name="connsiteY8" fmla="*/ 97558 h 131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553" h="1319094">
                  <a:moveTo>
                    <a:pt x="14742" y="97558"/>
                  </a:moveTo>
                  <a:cubicBezTo>
                    <a:pt x="14742" y="-21771"/>
                    <a:pt x="95276" y="1913"/>
                    <a:pt x="214605" y="1913"/>
                  </a:cubicBezTo>
                  <a:lnTo>
                    <a:pt x="1663328" y="5364"/>
                  </a:lnTo>
                  <a:cubicBezTo>
                    <a:pt x="1782657" y="5364"/>
                    <a:pt x="1799553" y="-11420"/>
                    <a:pt x="1799553" y="107909"/>
                  </a:cubicBezTo>
                  <a:cubicBezTo>
                    <a:pt x="1798488" y="476155"/>
                    <a:pt x="1797422" y="844401"/>
                    <a:pt x="1796357" y="1212647"/>
                  </a:cubicBezTo>
                  <a:cubicBezTo>
                    <a:pt x="1796357" y="1331976"/>
                    <a:pt x="1778492" y="1318982"/>
                    <a:pt x="1626303" y="1315531"/>
                  </a:cubicBezTo>
                  <a:lnTo>
                    <a:pt x="135681" y="1318982"/>
                  </a:lnTo>
                  <a:cubicBezTo>
                    <a:pt x="16352" y="1318982"/>
                    <a:pt x="1" y="1325763"/>
                    <a:pt x="1" y="1234039"/>
                  </a:cubicBezTo>
                  <a:cubicBezTo>
                    <a:pt x="1" y="945961"/>
                    <a:pt x="14742" y="385636"/>
                    <a:pt x="14742" y="97558"/>
                  </a:cubicBezTo>
                  <a:close/>
                </a:path>
              </a:pathLst>
            </a:cu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8" name="Rounded Rectangle 3"/>
            <p:cNvSpPr/>
            <p:nvPr/>
          </p:nvSpPr>
          <p:spPr>
            <a:xfrm rot="16200000">
              <a:off x="1701216" y="2989243"/>
              <a:ext cx="718657" cy="730187"/>
            </a:xfrm>
            <a:custGeom>
              <a:avLst/>
              <a:gdLst>
                <a:gd name="connsiteX0" fmla="*/ 0 w 1794077"/>
                <a:gd name="connsiteY0" fmla="*/ 216065 h 1296365"/>
                <a:gd name="connsiteX1" fmla="*/ 216065 w 1794077"/>
                <a:gd name="connsiteY1" fmla="*/ 0 h 1296365"/>
                <a:gd name="connsiteX2" fmla="*/ 1578012 w 1794077"/>
                <a:gd name="connsiteY2" fmla="*/ 0 h 1296365"/>
                <a:gd name="connsiteX3" fmla="*/ 1794077 w 1794077"/>
                <a:gd name="connsiteY3" fmla="*/ 216065 h 1296365"/>
                <a:gd name="connsiteX4" fmla="*/ 1794077 w 1794077"/>
                <a:gd name="connsiteY4" fmla="*/ 1080300 h 1296365"/>
                <a:gd name="connsiteX5" fmla="*/ 1578012 w 1794077"/>
                <a:gd name="connsiteY5" fmla="*/ 1296365 h 1296365"/>
                <a:gd name="connsiteX6" fmla="*/ 216065 w 1794077"/>
                <a:gd name="connsiteY6" fmla="*/ 1296365 h 1296365"/>
                <a:gd name="connsiteX7" fmla="*/ 0 w 1794077"/>
                <a:gd name="connsiteY7" fmla="*/ 1080300 h 1296365"/>
                <a:gd name="connsiteX8" fmla="*/ 0 w 1794077"/>
                <a:gd name="connsiteY8" fmla="*/ 216065 h 1296365"/>
                <a:gd name="connsiteX0" fmla="*/ 11575 w 1794077"/>
                <a:gd name="connsiteY0" fmla="*/ 92256 h 1299877"/>
                <a:gd name="connsiteX1" fmla="*/ 216065 w 1794077"/>
                <a:gd name="connsiteY1" fmla="*/ 3512 h 1299877"/>
                <a:gd name="connsiteX2" fmla="*/ 1578012 w 1794077"/>
                <a:gd name="connsiteY2" fmla="*/ 3512 h 1299877"/>
                <a:gd name="connsiteX3" fmla="*/ 1794077 w 1794077"/>
                <a:gd name="connsiteY3" fmla="*/ 219577 h 1299877"/>
                <a:gd name="connsiteX4" fmla="*/ 1794077 w 1794077"/>
                <a:gd name="connsiteY4" fmla="*/ 1083812 h 1299877"/>
                <a:gd name="connsiteX5" fmla="*/ 1578012 w 1794077"/>
                <a:gd name="connsiteY5" fmla="*/ 1299877 h 1299877"/>
                <a:gd name="connsiteX6" fmla="*/ 216065 w 1794077"/>
                <a:gd name="connsiteY6" fmla="*/ 1299877 h 1299877"/>
                <a:gd name="connsiteX7" fmla="*/ 0 w 1794077"/>
                <a:gd name="connsiteY7" fmla="*/ 1083812 h 1299877"/>
                <a:gd name="connsiteX8" fmla="*/ 11575 w 1794077"/>
                <a:gd name="connsiteY8" fmla="*/ 92256 h 1299877"/>
                <a:gd name="connsiteX0" fmla="*/ 11575 w 1794077"/>
                <a:gd name="connsiteY0" fmla="*/ 92256 h 1299877"/>
                <a:gd name="connsiteX1" fmla="*/ 216065 w 1794077"/>
                <a:gd name="connsiteY1" fmla="*/ 3512 h 1299877"/>
                <a:gd name="connsiteX2" fmla="*/ 1578012 w 1794077"/>
                <a:gd name="connsiteY2" fmla="*/ 3512 h 1299877"/>
                <a:gd name="connsiteX3" fmla="*/ 1782502 w 1794077"/>
                <a:gd name="connsiteY3" fmla="*/ 92256 h 1299877"/>
                <a:gd name="connsiteX4" fmla="*/ 1794077 w 1794077"/>
                <a:gd name="connsiteY4" fmla="*/ 1083812 h 1299877"/>
                <a:gd name="connsiteX5" fmla="*/ 1578012 w 1794077"/>
                <a:gd name="connsiteY5" fmla="*/ 1299877 h 1299877"/>
                <a:gd name="connsiteX6" fmla="*/ 216065 w 1794077"/>
                <a:gd name="connsiteY6" fmla="*/ 1299877 h 1299877"/>
                <a:gd name="connsiteX7" fmla="*/ 0 w 1794077"/>
                <a:gd name="connsiteY7" fmla="*/ 1083812 h 1299877"/>
                <a:gd name="connsiteX8" fmla="*/ 11575 w 1794077"/>
                <a:gd name="connsiteY8" fmla="*/ 92256 h 1299877"/>
                <a:gd name="connsiteX0" fmla="*/ 11575 w 1807221"/>
                <a:gd name="connsiteY0" fmla="*/ 92256 h 1299881"/>
                <a:gd name="connsiteX1" fmla="*/ 216065 w 1807221"/>
                <a:gd name="connsiteY1" fmla="*/ 3512 h 1299881"/>
                <a:gd name="connsiteX2" fmla="*/ 1578012 w 1807221"/>
                <a:gd name="connsiteY2" fmla="*/ 3512 h 1299881"/>
                <a:gd name="connsiteX3" fmla="*/ 1782502 w 1807221"/>
                <a:gd name="connsiteY3" fmla="*/ 92256 h 1299881"/>
                <a:gd name="connsiteX4" fmla="*/ 1807221 w 1807221"/>
                <a:gd name="connsiteY4" fmla="*/ 1183190 h 1299881"/>
                <a:gd name="connsiteX5" fmla="*/ 1578012 w 1807221"/>
                <a:gd name="connsiteY5" fmla="*/ 1299877 h 1299881"/>
                <a:gd name="connsiteX6" fmla="*/ 216065 w 1807221"/>
                <a:gd name="connsiteY6" fmla="*/ 1299877 h 1299881"/>
                <a:gd name="connsiteX7" fmla="*/ 0 w 1807221"/>
                <a:gd name="connsiteY7" fmla="*/ 1083812 h 1299881"/>
                <a:gd name="connsiteX8" fmla="*/ 11575 w 1807221"/>
                <a:gd name="connsiteY8" fmla="*/ 92256 h 1299881"/>
                <a:gd name="connsiteX0" fmla="*/ 11575 w 1807221"/>
                <a:gd name="connsiteY0" fmla="*/ 92256 h 1299928"/>
                <a:gd name="connsiteX1" fmla="*/ 216065 w 1807221"/>
                <a:gd name="connsiteY1" fmla="*/ 3512 h 1299928"/>
                <a:gd name="connsiteX2" fmla="*/ 1578012 w 1807221"/>
                <a:gd name="connsiteY2" fmla="*/ 3512 h 1299928"/>
                <a:gd name="connsiteX3" fmla="*/ 1782502 w 1807221"/>
                <a:gd name="connsiteY3" fmla="*/ 92256 h 1299928"/>
                <a:gd name="connsiteX4" fmla="*/ 1807221 w 1807221"/>
                <a:gd name="connsiteY4" fmla="*/ 1186641 h 1299928"/>
                <a:gd name="connsiteX5" fmla="*/ 1578012 w 1807221"/>
                <a:gd name="connsiteY5" fmla="*/ 1299877 h 1299928"/>
                <a:gd name="connsiteX6" fmla="*/ 216065 w 1807221"/>
                <a:gd name="connsiteY6" fmla="*/ 1299877 h 1299928"/>
                <a:gd name="connsiteX7" fmla="*/ 0 w 1807221"/>
                <a:gd name="connsiteY7" fmla="*/ 1083812 h 1299928"/>
                <a:gd name="connsiteX8" fmla="*/ 11575 w 1807221"/>
                <a:gd name="connsiteY8" fmla="*/ 92256 h 1299928"/>
                <a:gd name="connsiteX0" fmla="*/ 11575 w 1807221"/>
                <a:gd name="connsiteY0" fmla="*/ 92256 h 1299930"/>
                <a:gd name="connsiteX1" fmla="*/ 216065 w 1807221"/>
                <a:gd name="connsiteY1" fmla="*/ 3512 h 1299930"/>
                <a:gd name="connsiteX2" fmla="*/ 1578012 w 1807221"/>
                <a:gd name="connsiteY2" fmla="*/ 3512 h 1299930"/>
                <a:gd name="connsiteX3" fmla="*/ 1782502 w 1807221"/>
                <a:gd name="connsiteY3" fmla="*/ 92256 h 1299930"/>
                <a:gd name="connsiteX4" fmla="*/ 1807221 w 1807221"/>
                <a:gd name="connsiteY4" fmla="*/ 1186641 h 1299930"/>
                <a:gd name="connsiteX5" fmla="*/ 1660162 w 1807221"/>
                <a:gd name="connsiteY5" fmla="*/ 1299877 h 1299930"/>
                <a:gd name="connsiteX6" fmla="*/ 216065 w 1807221"/>
                <a:gd name="connsiteY6" fmla="*/ 1299877 h 1299930"/>
                <a:gd name="connsiteX7" fmla="*/ 0 w 1807221"/>
                <a:gd name="connsiteY7" fmla="*/ 1083812 h 1299930"/>
                <a:gd name="connsiteX8" fmla="*/ 11575 w 1807221"/>
                <a:gd name="connsiteY8" fmla="*/ 92256 h 1299930"/>
                <a:gd name="connsiteX0" fmla="*/ 11575 w 1807240"/>
                <a:gd name="connsiteY0" fmla="*/ 92256 h 1300975"/>
                <a:gd name="connsiteX1" fmla="*/ 216065 w 1807240"/>
                <a:gd name="connsiteY1" fmla="*/ 3512 h 1300975"/>
                <a:gd name="connsiteX2" fmla="*/ 1578012 w 1807240"/>
                <a:gd name="connsiteY2" fmla="*/ 3512 h 1300975"/>
                <a:gd name="connsiteX3" fmla="*/ 1782502 w 1807240"/>
                <a:gd name="connsiteY3" fmla="*/ 92256 h 1300975"/>
                <a:gd name="connsiteX4" fmla="*/ 1807221 w 1807240"/>
                <a:gd name="connsiteY4" fmla="*/ 1186641 h 1300975"/>
                <a:gd name="connsiteX5" fmla="*/ 1660162 w 1807240"/>
                <a:gd name="connsiteY5" fmla="*/ 1299877 h 1300975"/>
                <a:gd name="connsiteX6" fmla="*/ 216065 w 1807240"/>
                <a:gd name="connsiteY6" fmla="*/ 1299877 h 1300975"/>
                <a:gd name="connsiteX7" fmla="*/ 0 w 1807240"/>
                <a:gd name="connsiteY7" fmla="*/ 1083812 h 1300975"/>
                <a:gd name="connsiteX8" fmla="*/ 11575 w 1807240"/>
                <a:gd name="connsiteY8" fmla="*/ 92256 h 1300975"/>
                <a:gd name="connsiteX0" fmla="*/ 11575 w 1807240"/>
                <a:gd name="connsiteY0" fmla="*/ 94844 h 1303563"/>
                <a:gd name="connsiteX1" fmla="*/ 216065 w 1807240"/>
                <a:gd name="connsiteY1" fmla="*/ 6100 h 1303563"/>
                <a:gd name="connsiteX2" fmla="*/ 1660161 w 1807240"/>
                <a:gd name="connsiteY2" fmla="*/ 2650 h 1303563"/>
                <a:gd name="connsiteX3" fmla="*/ 1782502 w 1807240"/>
                <a:gd name="connsiteY3" fmla="*/ 94844 h 1303563"/>
                <a:gd name="connsiteX4" fmla="*/ 1807221 w 1807240"/>
                <a:gd name="connsiteY4" fmla="*/ 1189229 h 1303563"/>
                <a:gd name="connsiteX5" fmla="*/ 1660162 w 1807240"/>
                <a:gd name="connsiteY5" fmla="*/ 1302465 h 1303563"/>
                <a:gd name="connsiteX6" fmla="*/ 216065 w 1807240"/>
                <a:gd name="connsiteY6" fmla="*/ 1302465 h 1303563"/>
                <a:gd name="connsiteX7" fmla="*/ 0 w 1807240"/>
                <a:gd name="connsiteY7" fmla="*/ 1086400 h 1303563"/>
                <a:gd name="connsiteX8" fmla="*/ 11575 w 1807240"/>
                <a:gd name="connsiteY8" fmla="*/ 94844 h 1303563"/>
                <a:gd name="connsiteX0" fmla="*/ 11575 w 1807240"/>
                <a:gd name="connsiteY0" fmla="*/ 93004 h 1301723"/>
                <a:gd name="connsiteX1" fmla="*/ 216065 w 1807240"/>
                <a:gd name="connsiteY1" fmla="*/ 4260 h 1301723"/>
                <a:gd name="connsiteX2" fmla="*/ 1660161 w 1807240"/>
                <a:gd name="connsiteY2" fmla="*/ 810 h 1301723"/>
                <a:gd name="connsiteX3" fmla="*/ 1782502 w 1807240"/>
                <a:gd name="connsiteY3" fmla="*/ 103356 h 1301723"/>
                <a:gd name="connsiteX4" fmla="*/ 1807221 w 1807240"/>
                <a:gd name="connsiteY4" fmla="*/ 1187389 h 1301723"/>
                <a:gd name="connsiteX5" fmla="*/ 1660162 w 1807240"/>
                <a:gd name="connsiteY5" fmla="*/ 1300625 h 1301723"/>
                <a:gd name="connsiteX6" fmla="*/ 216065 w 1807240"/>
                <a:gd name="connsiteY6" fmla="*/ 1300625 h 1301723"/>
                <a:gd name="connsiteX7" fmla="*/ 0 w 1807240"/>
                <a:gd name="connsiteY7" fmla="*/ 1084560 h 1301723"/>
                <a:gd name="connsiteX8" fmla="*/ 11575 w 1807240"/>
                <a:gd name="connsiteY8" fmla="*/ 93004 h 1301723"/>
                <a:gd name="connsiteX0" fmla="*/ 11575 w 1807240"/>
                <a:gd name="connsiteY0" fmla="*/ 99635 h 1308354"/>
                <a:gd name="connsiteX1" fmla="*/ 187319 w 1807240"/>
                <a:gd name="connsiteY1" fmla="*/ 1447 h 1308354"/>
                <a:gd name="connsiteX2" fmla="*/ 1660161 w 1807240"/>
                <a:gd name="connsiteY2" fmla="*/ 7441 h 1308354"/>
                <a:gd name="connsiteX3" fmla="*/ 1782502 w 1807240"/>
                <a:gd name="connsiteY3" fmla="*/ 109987 h 1308354"/>
                <a:gd name="connsiteX4" fmla="*/ 1807221 w 1807240"/>
                <a:gd name="connsiteY4" fmla="*/ 1194020 h 1308354"/>
                <a:gd name="connsiteX5" fmla="*/ 1660162 w 1807240"/>
                <a:gd name="connsiteY5" fmla="*/ 1307256 h 1308354"/>
                <a:gd name="connsiteX6" fmla="*/ 216065 w 1807240"/>
                <a:gd name="connsiteY6" fmla="*/ 1307256 h 1308354"/>
                <a:gd name="connsiteX7" fmla="*/ 0 w 1807240"/>
                <a:gd name="connsiteY7" fmla="*/ 1091191 h 1308354"/>
                <a:gd name="connsiteX8" fmla="*/ 11575 w 1807240"/>
                <a:gd name="connsiteY8" fmla="*/ 99635 h 1308354"/>
                <a:gd name="connsiteX0" fmla="*/ 11576 w 1807240"/>
                <a:gd name="connsiteY0" fmla="*/ 89991 h 1311308"/>
                <a:gd name="connsiteX1" fmla="*/ 187319 w 1807240"/>
                <a:gd name="connsiteY1" fmla="*/ 4401 h 1311308"/>
                <a:gd name="connsiteX2" fmla="*/ 1660161 w 1807240"/>
                <a:gd name="connsiteY2" fmla="*/ 10395 h 1311308"/>
                <a:gd name="connsiteX3" fmla="*/ 1782502 w 1807240"/>
                <a:gd name="connsiteY3" fmla="*/ 112941 h 1311308"/>
                <a:gd name="connsiteX4" fmla="*/ 1807221 w 1807240"/>
                <a:gd name="connsiteY4" fmla="*/ 1196974 h 1311308"/>
                <a:gd name="connsiteX5" fmla="*/ 1660162 w 1807240"/>
                <a:gd name="connsiteY5" fmla="*/ 1310210 h 1311308"/>
                <a:gd name="connsiteX6" fmla="*/ 216065 w 1807240"/>
                <a:gd name="connsiteY6" fmla="*/ 1310210 h 1311308"/>
                <a:gd name="connsiteX7" fmla="*/ 0 w 1807240"/>
                <a:gd name="connsiteY7" fmla="*/ 1094145 h 1311308"/>
                <a:gd name="connsiteX8" fmla="*/ 11576 w 1807240"/>
                <a:gd name="connsiteY8" fmla="*/ 89991 h 1311308"/>
                <a:gd name="connsiteX0" fmla="*/ 11574 w 1807240"/>
                <a:gd name="connsiteY0" fmla="*/ 110923 h 1307041"/>
                <a:gd name="connsiteX1" fmla="*/ 187319 w 1807240"/>
                <a:gd name="connsiteY1" fmla="*/ 134 h 1307041"/>
                <a:gd name="connsiteX2" fmla="*/ 1660161 w 1807240"/>
                <a:gd name="connsiteY2" fmla="*/ 6128 h 1307041"/>
                <a:gd name="connsiteX3" fmla="*/ 1782502 w 1807240"/>
                <a:gd name="connsiteY3" fmla="*/ 108674 h 1307041"/>
                <a:gd name="connsiteX4" fmla="*/ 1807221 w 1807240"/>
                <a:gd name="connsiteY4" fmla="*/ 1192707 h 1307041"/>
                <a:gd name="connsiteX5" fmla="*/ 1660162 w 1807240"/>
                <a:gd name="connsiteY5" fmla="*/ 1305943 h 1307041"/>
                <a:gd name="connsiteX6" fmla="*/ 216065 w 1807240"/>
                <a:gd name="connsiteY6" fmla="*/ 1305943 h 1307041"/>
                <a:gd name="connsiteX7" fmla="*/ 0 w 1807240"/>
                <a:gd name="connsiteY7" fmla="*/ 1089878 h 1307041"/>
                <a:gd name="connsiteX8" fmla="*/ 11574 w 1807240"/>
                <a:gd name="connsiteY8" fmla="*/ 110923 h 1307041"/>
                <a:gd name="connsiteX0" fmla="*/ 11574 w 1807240"/>
                <a:gd name="connsiteY0" fmla="*/ 110923 h 1307041"/>
                <a:gd name="connsiteX1" fmla="*/ 134621 w 1807240"/>
                <a:gd name="connsiteY1" fmla="*/ 134 h 1307041"/>
                <a:gd name="connsiteX2" fmla="*/ 1660161 w 1807240"/>
                <a:gd name="connsiteY2" fmla="*/ 6128 h 1307041"/>
                <a:gd name="connsiteX3" fmla="*/ 1782502 w 1807240"/>
                <a:gd name="connsiteY3" fmla="*/ 108674 h 1307041"/>
                <a:gd name="connsiteX4" fmla="*/ 1807221 w 1807240"/>
                <a:gd name="connsiteY4" fmla="*/ 1192707 h 1307041"/>
                <a:gd name="connsiteX5" fmla="*/ 1660162 w 1807240"/>
                <a:gd name="connsiteY5" fmla="*/ 1305943 h 1307041"/>
                <a:gd name="connsiteX6" fmla="*/ 216065 w 1807240"/>
                <a:gd name="connsiteY6" fmla="*/ 1305943 h 1307041"/>
                <a:gd name="connsiteX7" fmla="*/ 0 w 1807240"/>
                <a:gd name="connsiteY7" fmla="*/ 1089878 h 1307041"/>
                <a:gd name="connsiteX8" fmla="*/ 11574 w 1807240"/>
                <a:gd name="connsiteY8" fmla="*/ 110923 h 1307041"/>
                <a:gd name="connsiteX0" fmla="*/ 11573 w 1807240"/>
                <a:gd name="connsiteY0" fmla="*/ 123386 h 1306907"/>
                <a:gd name="connsiteX1" fmla="*/ 134621 w 1807240"/>
                <a:gd name="connsiteY1" fmla="*/ 0 h 1306907"/>
                <a:gd name="connsiteX2" fmla="*/ 1660161 w 1807240"/>
                <a:gd name="connsiteY2" fmla="*/ 5994 h 1306907"/>
                <a:gd name="connsiteX3" fmla="*/ 1782502 w 1807240"/>
                <a:gd name="connsiteY3" fmla="*/ 108540 h 1306907"/>
                <a:gd name="connsiteX4" fmla="*/ 1807221 w 1807240"/>
                <a:gd name="connsiteY4" fmla="*/ 1192573 h 1306907"/>
                <a:gd name="connsiteX5" fmla="*/ 1660162 w 1807240"/>
                <a:gd name="connsiteY5" fmla="*/ 1305809 h 1306907"/>
                <a:gd name="connsiteX6" fmla="*/ 216065 w 1807240"/>
                <a:gd name="connsiteY6" fmla="*/ 1305809 h 1306907"/>
                <a:gd name="connsiteX7" fmla="*/ 0 w 1807240"/>
                <a:gd name="connsiteY7" fmla="*/ 1089744 h 1306907"/>
                <a:gd name="connsiteX8" fmla="*/ 11573 w 1807240"/>
                <a:gd name="connsiteY8" fmla="*/ 123386 h 1306907"/>
                <a:gd name="connsiteX0" fmla="*/ 11573 w 1807240"/>
                <a:gd name="connsiteY0" fmla="*/ 126530 h 1310051"/>
                <a:gd name="connsiteX1" fmla="*/ 110666 w 1807240"/>
                <a:gd name="connsiteY1" fmla="*/ -1 h 1310051"/>
                <a:gd name="connsiteX2" fmla="*/ 1660161 w 1807240"/>
                <a:gd name="connsiteY2" fmla="*/ 9138 h 1310051"/>
                <a:gd name="connsiteX3" fmla="*/ 1782502 w 1807240"/>
                <a:gd name="connsiteY3" fmla="*/ 111684 h 1310051"/>
                <a:gd name="connsiteX4" fmla="*/ 1807221 w 1807240"/>
                <a:gd name="connsiteY4" fmla="*/ 1195717 h 1310051"/>
                <a:gd name="connsiteX5" fmla="*/ 1660162 w 1807240"/>
                <a:gd name="connsiteY5" fmla="*/ 1308953 h 1310051"/>
                <a:gd name="connsiteX6" fmla="*/ 216065 w 1807240"/>
                <a:gd name="connsiteY6" fmla="*/ 1308953 h 1310051"/>
                <a:gd name="connsiteX7" fmla="*/ 0 w 1807240"/>
                <a:gd name="connsiteY7" fmla="*/ 1092888 h 1310051"/>
                <a:gd name="connsiteX8" fmla="*/ 11573 w 1807240"/>
                <a:gd name="connsiteY8" fmla="*/ 126530 h 1310051"/>
                <a:gd name="connsiteX0" fmla="*/ 11573 w 1807240"/>
                <a:gd name="connsiteY0" fmla="*/ 126532 h 1310053"/>
                <a:gd name="connsiteX1" fmla="*/ 110666 w 1807240"/>
                <a:gd name="connsiteY1" fmla="*/ 1 h 1310053"/>
                <a:gd name="connsiteX2" fmla="*/ 1660161 w 1807240"/>
                <a:gd name="connsiteY2" fmla="*/ 9140 h 1310053"/>
                <a:gd name="connsiteX3" fmla="*/ 1782502 w 1807240"/>
                <a:gd name="connsiteY3" fmla="*/ 111686 h 1310053"/>
                <a:gd name="connsiteX4" fmla="*/ 1807221 w 1807240"/>
                <a:gd name="connsiteY4" fmla="*/ 1195719 h 1310053"/>
                <a:gd name="connsiteX5" fmla="*/ 1660162 w 1807240"/>
                <a:gd name="connsiteY5" fmla="*/ 1308955 h 1310053"/>
                <a:gd name="connsiteX6" fmla="*/ 125041 w 1807240"/>
                <a:gd name="connsiteY6" fmla="*/ 1308959 h 1310053"/>
                <a:gd name="connsiteX7" fmla="*/ 0 w 1807240"/>
                <a:gd name="connsiteY7" fmla="*/ 1092890 h 1310053"/>
                <a:gd name="connsiteX8" fmla="*/ 11573 w 1807240"/>
                <a:gd name="connsiteY8" fmla="*/ 126532 h 1310053"/>
                <a:gd name="connsiteX0" fmla="*/ 11573 w 1807240"/>
                <a:gd name="connsiteY0" fmla="*/ 126530 h 1310051"/>
                <a:gd name="connsiteX1" fmla="*/ 110666 w 1807240"/>
                <a:gd name="connsiteY1" fmla="*/ -1 h 1310051"/>
                <a:gd name="connsiteX2" fmla="*/ 1660161 w 1807240"/>
                <a:gd name="connsiteY2" fmla="*/ 9138 h 1310051"/>
                <a:gd name="connsiteX3" fmla="*/ 1782502 w 1807240"/>
                <a:gd name="connsiteY3" fmla="*/ 111684 h 1310051"/>
                <a:gd name="connsiteX4" fmla="*/ 1807221 w 1807240"/>
                <a:gd name="connsiteY4" fmla="*/ 1195717 h 1310051"/>
                <a:gd name="connsiteX5" fmla="*/ 1660162 w 1807240"/>
                <a:gd name="connsiteY5" fmla="*/ 1308953 h 1310051"/>
                <a:gd name="connsiteX6" fmla="*/ 125041 w 1807240"/>
                <a:gd name="connsiteY6" fmla="*/ 1308957 h 1310051"/>
                <a:gd name="connsiteX7" fmla="*/ 0 w 1807240"/>
                <a:gd name="connsiteY7" fmla="*/ 1130680 h 1310051"/>
                <a:gd name="connsiteX8" fmla="*/ 11573 w 1807240"/>
                <a:gd name="connsiteY8" fmla="*/ 126530 h 1310051"/>
                <a:gd name="connsiteX0" fmla="*/ 11573 w 1807240"/>
                <a:gd name="connsiteY0" fmla="*/ 126532 h 1310053"/>
                <a:gd name="connsiteX1" fmla="*/ 110666 w 1807240"/>
                <a:gd name="connsiteY1" fmla="*/ 1 h 1310053"/>
                <a:gd name="connsiteX2" fmla="*/ 1660161 w 1807240"/>
                <a:gd name="connsiteY2" fmla="*/ 9140 h 1310053"/>
                <a:gd name="connsiteX3" fmla="*/ 1782502 w 1807240"/>
                <a:gd name="connsiteY3" fmla="*/ 111686 h 1310053"/>
                <a:gd name="connsiteX4" fmla="*/ 1807221 w 1807240"/>
                <a:gd name="connsiteY4" fmla="*/ 1195719 h 1310053"/>
                <a:gd name="connsiteX5" fmla="*/ 1660162 w 1807240"/>
                <a:gd name="connsiteY5" fmla="*/ 1308955 h 1310053"/>
                <a:gd name="connsiteX6" fmla="*/ 125041 w 1807240"/>
                <a:gd name="connsiteY6" fmla="*/ 1308959 h 1310053"/>
                <a:gd name="connsiteX7" fmla="*/ -1 w 1807240"/>
                <a:gd name="connsiteY7" fmla="*/ 1162179 h 1310053"/>
                <a:gd name="connsiteX8" fmla="*/ 11573 w 1807240"/>
                <a:gd name="connsiteY8" fmla="*/ 126532 h 1310053"/>
                <a:gd name="connsiteX0" fmla="*/ 13361 w 1809028"/>
                <a:gd name="connsiteY0" fmla="*/ 126530 h 1310051"/>
                <a:gd name="connsiteX1" fmla="*/ 112454 w 1809028"/>
                <a:gd name="connsiteY1" fmla="*/ -1 h 1310051"/>
                <a:gd name="connsiteX2" fmla="*/ 1661949 w 1809028"/>
                <a:gd name="connsiteY2" fmla="*/ 9138 h 1310051"/>
                <a:gd name="connsiteX3" fmla="*/ 1784290 w 1809028"/>
                <a:gd name="connsiteY3" fmla="*/ 111684 h 1310051"/>
                <a:gd name="connsiteX4" fmla="*/ 1809009 w 1809028"/>
                <a:gd name="connsiteY4" fmla="*/ 1195717 h 1310051"/>
                <a:gd name="connsiteX5" fmla="*/ 1661950 w 1809028"/>
                <a:gd name="connsiteY5" fmla="*/ 1308953 h 1310051"/>
                <a:gd name="connsiteX6" fmla="*/ 98086 w 1809028"/>
                <a:gd name="connsiteY6" fmla="*/ 1308957 h 1310051"/>
                <a:gd name="connsiteX7" fmla="*/ 1787 w 1809028"/>
                <a:gd name="connsiteY7" fmla="*/ 1162177 h 1310051"/>
                <a:gd name="connsiteX8" fmla="*/ 13361 w 1809028"/>
                <a:gd name="connsiteY8" fmla="*/ 126530 h 1310051"/>
                <a:gd name="connsiteX0" fmla="*/ 11593 w 1807260"/>
                <a:gd name="connsiteY0" fmla="*/ 126532 h 1310053"/>
                <a:gd name="connsiteX1" fmla="*/ 110686 w 1807260"/>
                <a:gd name="connsiteY1" fmla="*/ 1 h 1310053"/>
                <a:gd name="connsiteX2" fmla="*/ 1660181 w 1807260"/>
                <a:gd name="connsiteY2" fmla="*/ 9140 h 1310053"/>
                <a:gd name="connsiteX3" fmla="*/ 1782522 w 1807260"/>
                <a:gd name="connsiteY3" fmla="*/ 111686 h 1310053"/>
                <a:gd name="connsiteX4" fmla="*/ 1807241 w 1807260"/>
                <a:gd name="connsiteY4" fmla="*/ 1195719 h 1310053"/>
                <a:gd name="connsiteX5" fmla="*/ 1660182 w 1807260"/>
                <a:gd name="connsiteY5" fmla="*/ 1308955 h 1310053"/>
                <a:gd name="connsiteX6" fmla="*/ 96318 w 1807260"/>
                <a:gd name="connsiteY6" fmla="*/ 1308959 h 1310053"/>
                <a:gd name="connsiteX7" fmla="*/ 19 w 1807260"/>
                <a:gd name="connsiteY7" fmla="*/ 1162179 h 1310053"/>
                <a:gd name="connsiteX8" fmla="*/ 11593 w 1807260"/>
                <a:gd name="connsiteY8" fmla="*/ 126532 h 1310053"/>
                <a:gd name="connsiteX0" fmla="*/ 11593 w 1807260"/>
                <a:gd name="connsiteY0" fmla="*/ 126530 h 1310051"/>
                <a:gd name="connsiteX1" fmla="*/ 110686 w 1807260"/>
                <a:gd name="connsiteY1" fmla="*/ -1 h 1310051"/>
                <a:gd name="connsiteX2" fmla="*/ 1660181 w 1807260"/>
                <a:gd name="connsiteY2" fmla="*/ 9138 h 1310051"/>
                <a:gd name="connsiteX3" fmla="*/ 1796894 w 1807260"/>
                <a:gd name="connsiteY3" fmla="*/ 102236 h 1310051"/>
                <a:gd name="connsiteX4" fmla="*/ 1807241 w 1807260"/>
                <a:gd name="connsiteY4" fmla="*/ 1195717 h 1310051"/>
                <a:gd name="connsiteX5" fmla="*/ 1660182 w 1807260"/>
                <a:gd name="connsiteY5" fmla="*/ 1308953 h 1310051"/>
                <a:gd name="connsiteX6" fmla="*/ 96318 w 1807260"/>
                <a:gd name="connsiteY6" fmla="*/ 1308957 h 1310051"/>
                <a:gd name="connsiteX7" fmla="*/ 19 w 1807260"/>
                <a:gd name="connsiteY7" fmla="*/ 1162177 h 1310051"/>
                <a:gd name="connsiteX8" fmla="*/ 11593 w 1807260"/>
                <a:gd name="connsiteY8" fmla="*/ 126530 h 1310051"/>
                <a:gd name="connsiteX0" fmla="*/ 11593 w 1807260"/>
                <a:gd name="connsiteY0" fmla="*/ 130461 h 1313982"/>
                <a:gd name="connsiteX1" fmla="*/ 110686 w 1807260"/>
                <a:gd name="connsiteY1" fmla="*/ 3930 h 1313982"/>
                <a:gd name="connsiteX2" fmla="*/ 1669761 w 1807260"/>
                <a:gd name="connsiteY2" fmla="*/ 470 h 1313982"/>
                <a:gd name="connsiteX3" fmla="*/ 1796894 w 1807260"/>
                <a:gd name="connsiteY3" fmla="*/ 106167 h 1313982"/>
                <a:gd name="connsiteX4" fmla="*/ 1807241 w 1807260"/>
                <a:gd name="connsiteY4" fmla="*/ 1199648 h 1313982"/>
                <a:gd name="connsiteX5" fmla="*/ 1660182 w 1807260"/>
                <a:gd name="connsiteY5" fmla="*/ 1312884 h 1313982"/>
                <a:gd name="connsiteX6" fmla="*/ 96318 w 1807260"/>
                <a:gd name="connsiteY6" fmla="*/ 1312888 h 1313982"/>
                <a:gd name="connsiteX7" fmla="*/ 19 w 1807260"/>
                <a:gd name="connsiteY7" fmla="*/ 1166108 h 1313982"/>
                <a:gd name="connsiteX8" fmla="*/ 11593 w 1807260"/>
                <a:gd name="connsiteY8" fmla="*/ 130461 h 131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260" h="1313982">
                  <a:moveTo>
                    <a:pt x="11593" y="130461"/>
                  </a:moveTo>
                  <a:cubicBezTo>
                    <a:pt x="11593" y="11132"/>
                    <a:pt x="-8643" y="3930"/>
                    <a:pt x="110686" y="3930"/>
                  </a:cubicBezTo>
                  <a:lnTo>
                    <a:pt x="1669761" y="470"/>
                  </a:lnTo>
                  <a:cubicBezTo>
                    <a:pt x="1789090" y="470"/>
                    <a:pt x="1796894" y="-13162"/>
                    <a:pt x="1796894" y="106167"/>
                  </a:cubicBezTo>
                  <a:lnTo>
                    <a:pt x="1807241" y="1199648"/>
                  </a:lnTo>
                  <a:cubicBezTo>
                    <a:pt x="1807241" y="1318977"/>
                    <a:pt x="1812371" y="1316335"/>
                    <a:pt x="1660182" y="1312884"/>
                  </a:cubicBezTo>
                  <a:lnTo>
                    <a:pt x="96318" y="1312888"/>
                  </a:lnTo>
                  <a:cubicBezTo>
                    <a:pt x="-3848" y="1312888"/>
                    <a:pt x="19" y="1285437"/>
                    <a:pt x="19" y="1166108"/>
                  </a:cubicBezTo>
                  <a:cubicBezTo>
                    <a:pt x="19" y="878030"/>
                    <a:pt x="11593" y="418539"/>
                    <a:pt x="11593" y="130461"/>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9" name="Straight Connector 208"/>
            <p:cNvCxnSpPr/>
            <p:nvPr/>
          </p:nvCxnSpPr>
          <p:spPr>
            <a:xfrm>
              <a:off x="325118" y="4038834"/>
              <a:ext cx="2580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a:off x="2905758" y="3444239"/>
              <a:ext cx="0" cy="5384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a:off x="2905758" y="3444239"/>
              <a:ext cx="57961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2" name="Rectangle 211"/>
            <p:cNvSpPr/>
            <p:nvPr/>
          </p:nvSpPr>
          <p:spPr>
            <a:xfrm>
              <a:off x="870980" y="3576503"/>
              <a:ext cx="143135" cy="14147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3" name="Rectangle 212"/>
            <p:cNvSpPr/>
            <p:nvPr/>
          </p:nvSpPr>
          <p:spPr>
            <a:xfrm>
              <a:off x="1140301" y="3572192"/>
              <a:ext cx="143135" cy="14147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4" name="Rectangle 213"/>
            <p:cNvSpPr/>
            <p:nvPr/>
          </p:nvSpPr>
          <p:spPr>
            <a:xfrm>
              <a:off x="1282837" y="3571648"/>
              <a:ext cx="143135" cy="14147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15" name="Rectangle 214"/>
            <p:cNvSpPr/>
            <p:nvPr/>
          </p:nvSpPr>
          <p:spPr>
            <a:xfrm>
              <a:off x="1446762" y="3571680"/>
              <a:ext cx="143135" cy="14147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6" name="Rectangle 215"/>
            <p:cNvSpPr/>
            <p:nvPr/>
          </p:nvSpPr>
          <p:spPr>
            <a:xfrm>
              <a:off x="870428" y="3432229"/>
              <a:ext cx="143135" cy="14147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7" name="Rectangle 216"/>
            <p:cNvSpPr/>
            <p:nvPr/>
          </p:nvSpPr>
          <p:spPr>
            <a:xfrm>
              <a:off x="1014881" y="3432229"/>
              <a:ext cx="143135" cy="14147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8" name="Rectangle 217"/>
            <p:cNvSpPr/>
            <p:nvPr/>
          </p:nvSpPr>
          <p:spPr>
            <a:xfrm>
              <a:off x="1158017" y="3431030"/>
              <a:ext cx="143135" cy="14147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9" name="Rectangle 218"/>
            <p:cNvSpPr/>
            <p:nvPr/>
          </p:nvSpPr>
          <p:spPr>
            <a:xfrm>
              <a:off x="1300552" y="3430488"/>
              <a:ext cx="143135" cy="14147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20" name="Rectangle 219"/>
            <p:cNvSpPr/>
            <p:nvPr/>
          </p:nvSpPr>
          <p:spPr>
            <a:xfrm>
              <a:off x="1449237" y="3430518"/>
              <a:ext cx="143135" cy="14147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1" name="Rectangle 220"/>
            <p:cNvSpPr/>
            <p:nvPr/>
          </p:nvSpPr>
          <p:spPr>
            <a:xfrm>
              <a:off x="1703693" y="3569593"/>
              <a:ext cx="143135" cy="14147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2" name="Rectangle 221"/>
            <p:cNvSpPr/>
            <p:nvPr/>
          </p:nvSpPr>
          <p:spPr>
            <a:xfrm>
              <a:off x="1848147" y="3569593"/>
              <a:ext cx="143135" cy="14147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3" name="Rectangle 222"/>
            <p:cNvSpPr/>
            <p:nvPr/>
          </p:nvSpPr>
          <p:spPr>
            <a:xfrm>
              <a:off x="1991282" y="3568395"/>
              <a:ext cx="143135" cy="14147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4" name="Rectangle 223"/>
            <p:cNvSpPr/>
            <p:nvPr/>
          </p:nvSpPr>
          <p:spPr>
            <a:xfrm>
              <a:off x="2133818" y="3567852"/>
              <a:ext cx="143135" cy="14147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25" name="Rectangle 224"/>
            <p:cNvSpPr/>
            <p:nvPr/>
          </p:nvSpPr>
          <p:spPr>
            <a:xfrm>
              <a:off x="2282503" y="3567883"/>
              <a:ext cx="143135" cy="14147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 name="Rectangle 225"/>
            <p:cNvSpPr/>
            <p:nvPr/>
          </p:nvSpPr>
          <p:spPr>
            <a:xfrm>
              <a:off x="1703693" y="3424907"/>
              <a:ext cx="143135" cy="14147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7" name="Rectangle 226"/>
            <p:cNvSpPr/>
            <p:nvPr/>
          </p:nvSpPr>
          <p:spPr>
            <a:xfrm>
              <a:off x="1848147" y="3424907"/>
              <a:ext cx="143135" cy="14147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8" name="Rectangle 227"/>
            <p:cNvSpPr/>
            <p:nvPr/>
          </p:nvSpPr>
          <p:spPr>
            <a:xfrm>
              <a:off x="1991282" y="3423708"/>
              <a:ext cx="143135" cy="14147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9" name="Rectangle 228"/>
            <p:cNvSpPr/>
            <p:nvPr/>
          </p:nvSpPr>
          <p:spPr>
            <a:xfrm>
              <a:off x="2133818" y="3423166"/>
              <a:ext cx="143135" cy="14147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30" name="Rectangle 229"/>
            <p:cNvSpPr/>
            <p:nvPr/>
          </p:nvSpPr>
          <p:spPr>
            <a:xfrm>
              <a:off x="2282503" y="3423197"/>
              <a:ext cx="143135" cy="14147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1" name="Rectangle 230"/>
            <p:cNvSpPr/>
            <p:nvPr/>
          </p:nvSpPr>
          <p:spPr>
            <a:xfrm>
              <a:off x="871583" y="3286116"/>
              <a:ext cx="143135" cy="14147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2" name="Rectangle 231"/>
            <p:cNvSpPr/>
            <p:nvPr/>
          </p:nvSpPr>
          <p:spPr>
            <a:xfrm>
              <a:off x="1016037" y="3286116"/>
              <a:ext cx="143135" cy="14147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3" name="Rectangle 232"/>
            <p:cNvSpPr/>
            <p:nvPr/>
          </p:nvSpPr>
          <p:spPr>
            <a:xfrm>
              <a:off x="1159173" y="3284918"/>
              <a:ext cx="143135" cy="14147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4" name="Rectangle 233"/>
            <p:cNvSpPr/>
            <p:nvPr/>
          </p:nvSpPr>
          <p:spPr>
            <a:xfrm>
              <a:off x="1015207" y="3575104"/>
              <a:ext cx="143135" cy="14147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 name="Rectangle 234"/>
            <p:cNvSpPr/>
            <p:nvPr/>
          </p:nvSpPr>
          <p:spPr>
            <a:xfrm>
              <a:off x="1159661" y="3575104"/>
              <a:ext cx="143135" cy="14147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6" name="Rectangle 235"/>
            <p:cNvSpPr/>
            <p:nvPr/>
          </p:nvSpPr>
          <p:spPr>
            <a:xfrm>
              <a:off x="1302796" y="3573905"/>
              <a:ext cx="143135" cy="14147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7" name="Rectangle 236"/>
            <p:cNvSpPr/>
            <p:nvPr/>
          </p:nvSpPr>
          <p:spPr>
            <a:xfrm>
              <a:off x="1700709" y="3275055"/>
              <a:ext cx="143135" cy="14147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8" name="Rectangle 237"/>
            <p:cNvSpPr/>
            <p:nvPr/>
          </p:nvSpPr>
          <p:spPr>
            <a:xfrm>
              <a:off x="1845163" y="3275055"/>
              <a:ext cx="143135" cy="14147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9" name="Rectangle 238"/>
            <p:cNvSpPr/>
            <p:nvPr/>
          </p:nvSpPr>
          <p:spPr>
            <a:xfrm>
              <a:off x="1988298" y="3273856"/>
              <a:ext cx="143135" cy="14147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0" name="Rectangle 239"/>
            <p:cNvSpPr/>
            <p:nvPr/>
          </p:nvSpPr>
          <p:spPr>
            <a:xfrm>
              <a:off x="2130834" y="3273314"/>
              <a:ext cx="143135" cy="14147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41" name="Rectangle 240"/>
            <p:cNvSpPr/>
            <p:nvPr/>
          </p:nvSpPr>
          <p:spPr>
            <a:xfrm>
              <a:off x="2279519" y="3273344"/>
              <a:ext cx="143135" cy="14147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2" name="Rounded Rectangle 122"/>
            <p:cNvSpPr/>
            <p:nvPr/>
          </p:nvSpPr>
          <p:spPr>
            <a:xfrm>
              <a:off x="2983482" y="2917199"/>
              <a:ext cx="777240" cy="527041"/>
            </a:xfrm>
            <a:custGeom>
              <a:avLst/>
              <a:gdLst>
                <a:gd name="connsiteX0" fmla="*/ 0 w 777240"/>
                <a:gd name="connsiteY0" fmla="*/ 65243 h 391453"/>
                <a:gd name="connsiteX1" fmla="*/ 65243 w 777240"/>
                <a:gd name="connsiteY1" fmla="*/ 0 h 391453"/>
                <a:gd name="connsiteX2" fmla="*/ 711997 w 777240"/>
                <a:gd name="connsiteY2" fmla="*/ 0 h 391453"/>
                <a:gd name="connsiteX3" fmla="*/ 777240 w 777240"/>
                <a:gd name="connsiteY3" fmla="*/ 65243 h 391453"/>
                <a:gd name="connsiteX4" fmla="*/ 777240 w 777240"/>
                <a:gd name="connsiteY4" fmla="*/ 326210 h 391453"/>
                <a:gd name="connsiteX5" fmla="*/ 711997 w 777240"/>
                <a:gd name="connsiteY5" fmla="*/ 391453 h 391453"/>
                <a:gd name="connsiteX6" fmla="*/ 65243 w 777240"/>
                <a:gd name="connsiteY6" fmla="*/ 391453 h 391453"/>
                <a:gd name="connsiteX7" fmla="*/ 0 w 777240"/>
                <a:gd name="connsiteY7" fmla="*/ 326210 h 391453"/>
                <a:gd name="connsiteX8" fmla="*/ 0 w 777240"/>
                <a:gd name="connsiteY8" fmla="*/ 65243 h 391453"/>
                <a:gd name="connsiteX0" fmla="*/ 65243 w 777240"/>
                <a:gd name="connsiteY0" fmla="*/ 391453 h 482893"/>
                <a:gd name="connsiteX1" fmla="*/ 0 w 777240"/>
                <a:gd name="connsiteY1" fmla="*/ 326210 h 482893"/>
                <a:gd name="connsiteX2" fmla="*/ 0 w 777240"/>
                <a:gd name="connsiteY2" fmla="*/ 65243 h 482893"/>
                <a:gd name="connsiteX3" fmla="*/ 65243 w 777240"/>
                <a:gd name="connsiteY3" fmla="*/ 0 h 482893"/>
                <a:gd name="connsiteX4" fmla="*/ 711997 w 777240"/>
                <a:gd name="connsiteY4" fmla="*/ 0 h 482893"/>
                <a:gd name="connsiteX5" fmla="*/ 777240 w 777240"/>
                <a:gd name="connsiteY5" fmla="*/ 65243 h 482893"/>
                <a:gd name="connsiteX6" fmla="*/ 777240 w 777240"/>
                <a:gd name="connsiteY6" fmla="*/ 326210 h 482893"/>
                <a:gd name="connsiteX7" fmla="*/ 711997 w 777240"/>
                <a:gd name="connsiteY7" fmla="*/ 391453 h 482893"/>
                <a:gd name="connsiteX8" fmla="*/ 156683 w 777240"/>
                <a:gd name="connsiteY8" fmla="*/ 482893 h 482893"/>
                <a:gd name="connsiteX0" fmla="*/ 65243 w 777240"/>
                <a:gd name="connsiteY0" fmla="*/ 391453 h 482893"/>
                <a:gd name="connsiteX1" fmla="*/ 0 w 777240"/>
                <a:gd name="connsiteY1" fmla="*/ 326210 h 482893"/>
                <a:gd name="connsiteX2" fmla="*/ 0 w 777240"/>
                <a:gd name="connsiteY2" fmla="*/ 65243 h 482893"/>
                <a:gd name="connsiteX3" fmla="*/ 65243 w 777240"/>
                <a:gd name="connsiteY3" fmla="*/ 0 h 482893"/>
                <a:gd name="connsiteX4" fmla="*/ 711997 w 777240"/>
                <a:gd name="connsiteY4" fmla="*/ 0 h 482893"/>
                <a:gd name="connsiteX5" fmla="*/ 777240 w 777240"/>
                <a:gd name="connsiteY5" fmla="*/ 65243 h 482893"/>
                <a:gd name="connsiteX6" fmla="*/ 777240 w 777240"/>
                <a:gd name="connsiteY6" fmla="*/ 326210 h 482893"/>
                <a:gd name="connsiteX7" fmla="*/ 711997 w 777240"/>
                <a:gd name="connsiteY7" fmla="*/ 391453 h 482893"/>
                <a:gd name="connsiteX8" fmla="*/ 156683 w 777240"/>
                <a:gd name="connsiteY8" fmla="*/ 482893 h 482893"/>
                <a:gd name="connsiteX9" fmla="*/ 65243 w 777240"/>
                <a:gd name="connsiteY9" fmla="*/ 391453 h 482893"/>
                <a:gd name="connsiteX0" fmla="*/ 156683 w 777240"/>
                <a:gd name="connsiteY0" fmla="*/ 482893 h 482893"/>
                <a:gd name="connsiteX1" fmla="*/ 0 w 777240"/>
                <a:gd name="connsiteY1" fmla="*/ 326210 h 482893"/>
                <a:gd name="connsiteX2" fmla="*/ 0 w 777240"/>
                <a:gd name="connsiteY2" fmla="*/ 65243 h 482893"/>
                <a:gd name="connsiteX3" fmla="*/ 65243 w 777240"/>
                <a:gd name="connsiteY3" fmla="*/ 0 h 482893"/>
                <a:gd name="connsiteX4" fmla="*/ 711997 w 777240"/>
                <a:gd name="connsiteY4" fmla="*/ 0 h 482893"/>
                <a:gd name="connsiteX5" fmla="*/ 777240 w 777240"/>
                <a:gd name="connsiteY5" fmla="*/ 65243 h 482893"/>
                <a:gd name="connsiteX6" fmla="*/ 777240 w 777240"/>
                <a:gd name="connsiteY6" fmla="*/ 326210 h 482893"/>
                <a:gd name="connsiteX7" fmla="*/ 711997 w 777240"/>
                <a:gd name="connsiteY7" fmla="*/ 391453 h 482893"/>
                <a:gd name="connsiteX8" fmla="*/ 156683 w 777240"/>
                <a:gd name="connsiteY8" fmla="*/ 482893 h 482893"/>
                <a:gd name="connsiteX0" fmla="*/ 0 w 777240"/>
                <a:gd name="connsiteY0" fmla="*/ 326210 h 574333"/>
                <a:gd name="connsiteX1" fmla="*/ 0 w 777240"/>
                <a:gd name="connsiteY1" fmla="*/ 65243 h 574333"/>
                <a:gd name="connsiteX2" fmla="*/ 65243 w 777240"/>
                <a:gd name="connsiteY2" fmla="*/ 0 h 574333"/>
                <a:gd name="connsiteX3" fmla="*/ 711997 w 777240"/>
                <a:gd name="connsiteY3" fmla="*/ 0 h 574333"/>
                <a:gd name="connsiteX4" fmla="*/ 777240 w 777240"/>
                <a:gd name="connsiteY4" fmla="*/ 65243 h 574333"/>
                <a:gd name="connsiteX5" fmla="*/ 777240 w 777240"/>
                <a:gd name="connsiteY5" fmla="*/ 326210 h 574333"/>
                <a:gd name="connsiteX6" fmla="*/ 711997 w 777240"/>
                <a:gd name="connsiteY6" fmla="*/ 391453 h 574333"/>
                <a:gd name="connsiteX7" fmla="*/ 248123 w 777240"/>
                <a:gd name="connsiteY7" fmla="*/ 574333 h 574333"/>
                <a:gd name="connsiteX0" fmla="*/ 0 w 777240"/>
                <a:gd name="connsiteY0" fmla="*/ 326210 h 574333"/>
                <a:gd name="connsiteX1" fmla="*/ 0 w 777240"/>
                <a:gd name="connsiteY1" fmla="*/ 65243 h 574333"/>
                <a:gd name="connsiteX2" fmla="*/ 65243 w 777240"/>
                <a:gd name="connsiteY2" fmla="*/ 0 h 574333"/>
                <a:gd name="connsiteX3" fmla="*/ 711997 w 777240"/>
                <a:gd name="connsiteY3" fmla="*/ 0 h 574333"/>
                <a:gd name="connsiteX4" fmla="*/ 777240 w 777240"/>
                <a:gd name="connsiteY4" fmla="*/ 65243 h 574333"/>
                <a:gd name="connsiteX5" fmla="*/ 777240 w 777240"/>
                <a:gd name="connsiteY5" fmla="*/ 326210 h 574333"/>
                <a:gd name="connsiteX6" fmla="*/ 248123 w 777240"/>
                <a:gd name="connsiteY6" fmla="*/ 574333 h 574333"/>
                <a:gd name="connsiteX0" fmla="*/ 0 w 821946"/>
                <a:gd name="connsiteY0" fmla="*/ 326210 h 376213"/>
                <a:gd name="connsiteX1" fmla="*/ 0 w 821946"/>
                <a:gd name="connsiteY1" fmla="*/ 65243 h 376213"/>
                <a:gd name="connsiteX2" fmla="*/ 65243 w 821946"/>
                <a:gd name="connsiteY2" fmla="*/ 0 h 376213"/>
                <a:gd name="connsiteX3" fmla="*/ 711997 w 821946"/>
                <a:gd name="connsiteY3" fmla="*/ 0 h 376213"/>
                <a:gd name="connsiteX4" fmla="*/ 777240 w 821946"/>
                <a:gd name="connsiteY4" fmla="*/ 65243 h 376213"/>
                <a:gd name="connsiteX5" fmla="*/ 777240 w 821946"/>
                <a:gd name="connsiteY5" fmla="*/ 326210 h 376213"/>
                <a:gd name="connsiteX6" fmla="*/ 789143 w 821946"/>
                <a:gd name="connsiteY6" fmla="*/ 376213 h 376213"/>
                <a:gd name="connsiteX0" fmla="*/ 0 w 777240"/>
                <a:gd name="connsiteY0" fmla="*/ 326210 h 326210"/>
                <a:gd name="connsiteX1" fmla="*/ 0 w 777240"/>
                <a:gd name="connsiteY1" fmla="*/ 65243 h 326210"/>
                <a:gd name="connsiteX2" fmla="*/ 65243 w 777240"/>
                <a:gd name="connsiteY2" fmla="*/ 0 h 326210"/>
                <a:gd name="connsiteX3" fmla="*/ 711997 w 777240"/>
                <a:gd name="connsiteY3" fmla="*/ 0 h 326210"/>
                <a:gd name="connsiteX4" fmla="*/ 777240 w 777240"/>
                <a:gd name="connsiteY4" fmla="*/ 65243 h 326210"/>
                <a:gd name="connsiteX5" fmla="*/ 777240 w 777240"/>
                <a:gd name="connsiteY5" fmla="*/ 326210 h 326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240" h="326210">
                  <a:moveTo>
                    <a:pt x="0" y="326210"/>
                  </a:moveTo>
                  <a:lnTo>
                    <a:pt x="0" y="65243"/>
                  </a:lnTo>
                  <a:cubicBezTo>
                    <a:pt x="0" y="29210"/>
                    <a:pt x="29210" y="0"/>
                    <a:pt x="65243" y="0"/>
                  </a:cubicBezTo>
                  <a:lnTo>
                    <a:pt x="711997" y="0"/>
                  </a:lnTo>
                  <a:cubicBezTo>
                    <a:pt x="748030" y="0"/>
                    <a:pt x="777240" y="29210"/>
                    <a:pt x="777240" y="65243"/>
                  </a:cubicBezTo>
                  <a:lnTo>
                    <a:pt x="777240" y="326210"/>
                  </a:lnTo>
                </a:path>
              </a:pathLst>
            </a:cu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3" name="Rounded Rectangle 122"/>
            <p:cNvSpPr/>
            <p:nvPr/>
          </p:nvSpPr>
          <p:spPr>
            <a:xfrm rot="10800000">
              <a:off x="3063492" y="2222254"/>
              <a:ext cx="603249" cy="694944"/>
            </a:xfrm>
            <a:custGeom>
              <a:avLst/>
              <a:gdLst>
                <a:gd name="connsiteX0" fmla="*/ 0 w 777240"/>
                <a:gd name="connsiteY0" fmla="*/ 65243 h 391453"/>
                <a:gd name="connsiteX1" fmla="*/ 65243 w 777240"/>
                <a:gd name="connsiteY1" fmla="*/ 0 h 391453"/>
                <a:gd name="connsiteX2" fmla="*/ 711997 w 777240"/>
                <a:gd name="connsiteY2" fmla="*/ 0 h 391453"/>
                <a:gd name="connsiteX3" fmla="*/ 777240 w 777240"/>
                <a:gd name="connsiteY3" fmla="*/ 65243 h 391453"/>
                <a:gd name="connsiteX4" fmla="*/ 777240 w 777240"/>
                <a:gd name="connsiteY4" fmla="*/ 326210 h 391453"/>
                <a:gd name="connsiteX5" fmla="*/ 711997 w 777240"/>
                <a:gd name="connsiteY5" fmla="*/ 391453 h 391453"/>
                <a:gd name="connsiteX6" fmla="*/ 65243 w 777240"/>
                <a:gd name="connsiteY6" fmla="*/ 391453 h 391453"/>
                <a:gd name="connsiteX7" fmla="*/ 0 w 777240"/>
                <a:gd name="connsiteY7" fmla="*/ 326210 h 391453"/>
                <a:gd name="connsiteX8" fmla="*/ 0 w 777240"/>
                <a:gd name="connsiteY8" fmla="*/ 65243 h 391453"/>
                <a:gd name="connsiteX0" fmla="*/ 65243 w 777240"/>
                <a:gd name="connsiteY0" fmla="*/ 391453 h 482893"/>
                <a:gd name="connsiteX1" fmla="*/ 0 w 777240"/>
                <a:gd name="connsiteY1" fmla="*/ 326210 h 482893"/>
                <a:gd name="connsiteX2" fmla="*/ 0 w 777240"/>
                <a:gd name="connsiteY2" fmla="*/ 65243 h 482893"/>
                <a:gd name="connsiteX3" fmla="*/ 65243 w 777240"/>
                <a:gd name="connsiteY3" fmla="*/ 0 h 482893"/>
                <a:gd name="connsiteX4" fmla="*/ 711997 w 777240"/>
                <a:gd name="connsiteY4" fmla="*/ 0 h 482893"/>
                <a:gd name="connsiteX5" fmla="*/ 777240 w 777240"/>
                <a:gd name="connsiteY5" fmla="*/ 65243 h 482893"/>
                <a:gd name="connsiteX6" fmla="*/ 777240 w 777240"/>
                <a:gd name="connsiteY6" fmla="*/ 326210 h 482893"/>
                <a:gd name="connsiteX7" fmla="*/ 711997 w 777240"/>
                <a:gd name="connsiteY7" fmla="*/ 391453 h 482893"/>
                <a:gd name="connsiteX8" fmla="*/ 156683 w 777240"/>
                <a:gd name="connsiteY8" fmla="*/ 482893 h 482893"/>
                <a:gd name="connsiteX0" fmla="*/ 65243 w 777240"/>
                <a:gd name="connsiteY0" fmla="*/ 391453 h 482893"/>
                <a:gd name="connsiteX1" fmla="*/ 0 w 777240"/>
                <a:gd name="connsiteY1" fmla="*/ 326210 h 482893"/>
                <a:gd name="connsiteX2" fmla="*/ 0 w 777240"/>
                <a:gd name="connsiteY2" fmla="*/ 65243 h 482893"/>
                <a:gd name="connsiteX3" fmla="*/ 65243 w 777240"/>
                <a:gd name="connsiteY3" fmla="*/ 0 h 482893"/>
                <a:gd name="connsiteX4" fmla="*/ 711997 w 777240"/>
                <a:gd name="connsiteY4" fmla="*/ 0 h 482893"/>
                <a:gd name="connsiteX5" fmla="*/ 777240 w 777240"/>
                <a:gd name="connsiteY5" fmla="*/ 65243 h 482893"/>
                <a:gd name="connsiteX6" fmla="*/ 777240 w 777240"/>
                <a:gd name="connsiteY6" fmla="*/ 326210 h 482893"/>
                <a:gd name="connsiteX7" fmla="*/ 711997 w 777240"/>
                <a:gd name="connsiteY7" fmla="*/ 391453 h 482893"/>
                <a:gd name="connsiteX8" fmla="*/ 156683 w 777240"/>
                <a:gd name="connsiteY8" fmla="*/ 482893 h 482893"/>
                <a:gd name="connsiteX9" fmla="*/ 65243 w 777240"/>
                <a:gd name="connsiteY9" fmla="*/ 391453 h 482893"/>
                <a:gd name="connsiteX0" fmla="*/ 156683 w 777240"/>
                <a:gd name="connsiteY0" fmla="*/ 482893 h 482893"/>
                <a:gd name="connsiteX1" fmla="*/ 0 w 777240"/>
                <a:gd name="connsiteY1" fmla="*/ 326210 h 482893"/>
                <a:gd name="connsiteX2" fmla="*/ 0 w 777240"/>
                <a:gd name="connsiteY2" fmla="*/ 65243 h 482893"/>
                <a:gd name="connsiteX3" fmla="*/ 65243 w 777240"/>
                <a:gd name="connsiteY3" fmla="*/ 0 h 482893"/>
                <a:gd name="connsiteX4" fmla="*/ 711997 w 777240"/>
                <a:gd name="connsiteY4" fmla="*/ 0 h 482893"/>
                <a:gd name="connsiteX5" fmla="*/ 777240 w 777240"/>
                <a:gd name="connsiteY5" fmla="*/ 65243 h 482893"/>
                <a:gd name="connsiteX6" fmla="*/ 777240 w 777240"/>
                <a:gd name="connsiteY6" fmla="*/ 326210 h 482893"/>
                <a:gd name="connsiteX7" fmla="*/ 711997 w 777240"/>
                <a:gd name="connsiteY7" fmla="*/ 391453 h 482893"/>
                <a:gd name="connsiteX8" fmla="*/ 156683 w 777240"/>
                <a:gd name="connsiteY8" fmla="*/ 482893 h 482893"/>
                <a:gd name="connsiteX0" fmla="*/ 0 w 777240"/>
                <a:gd name="connsiteY0" fmla="*/ 326210 h 574333"/>
                <a:gd name="connsiteX1" fmla="*/ 0 w 777240"/>
                <a:gd name="connsiteY1" fmla="*/ 65243 h 574333"/>
                <a:gd name="connsiteX2" fmla="*/ 65243 w 777240"/>
                <a:gd name="connsiteY2" fmla="*/ 0 h 574333"/>
                <a:gd name="connsiteX3" fmla="*/ 711997 w 777240"/>
                <a:gd name="connsiteY3" fmla="*/ 0 h 574333"/>
                <a:gd name="connsiteX4" fmla="*/ 777240 w 777240"/>
                <a:gd name="connsiteY4" fmla="*/ 65243 h 574333"/>
                <a:gd name="connsiteX5" fmla="*/ 777240 w 777240"/>
                <a:gd name="connsiteY5" fmla="*/ 326210 h 574333"/>
                <a:gd name="connsiteX6" fmla="*/ 711997 w 777240"/>
                <a:gd name="connsiteY6" fmla="*/ 391453 h 574333"/>
                <a:gd name="connsiteX7" fmla="*/ 248123 w 777240"/>
                <a:gd name="connsiteY7" fmla="*/ 574333 h 574333"/>
                <a:gd name="connsiteX0" fmla="*/ 0 w 777240"/>
                <a:gd name="connsiteY0" fmla="*/ 326210 h 574333"/>
                <a:gd name="connsiteX1" fmla="*/ 0 w 777240"/>
                <a:gd name="connsiteY1" fmla="*/ 65243 h 574333"/>
                <a:gd name="connsiteX2" fmla="*/ 65243 w 777240"/>
                <a:gd name="connsiteY2" fmla="*/ 0 h 574333"/>
                <a:gd name="connsiteX3" fmla="*/ 711997 w 777240"/>
                <a:gd name="connsiteY3" fmla="*/ 0 h 574333"/>
                <a:gd name="connsiteX4" fmla="*/ 777240 w 777240"/>
                <a:gd name="connsiteY4" fmla="*/ 65243 h 574333"/>
                <a:gd name="connsiteX5" fmla="*/ 777240 w 777240"/>
                <a:gd name="connsiteY5" fmla="*/ 326210 h 574333"/>
                <a:gd name="connsiteX6" fmla="*/ 248123 w 777240"/>
                <a:gd name="connsiteY6" fmla="*/ 574333 h 574333"/>
                <a:gd name="connsiteX0" fmla="*/ 0 w 821946"/>
                <a:gd name="connsiteY0" fmla="*/ 326210 h 376213"/>
                <a:gd name="connsiteX1" fmla="*/ 0 w 821946"/>
                <a:gd name="connsiteY1" fmla="*/ 65243 h 376213"/>
                <a:gd name="connsiteX2" fmla="*/ 65243 w 821946"/>
                <a:gd name="connsiteY2" fmla="*/ 0 h 376213"/>
                <a:gd name="connsiteX3" fmla="*/ 711997 w 821946"/>
                <a:gd name="connsiteY3" fmla="*/ 0 h 376213"/>
                <a:gd name="connsiteX4" fmla="*/ 777240 w 821946"/>
                <a:gd name="connsiteY4" fmla="*/ 65243 h 376213"/>
                <a:gd name="connsiteX5" fmla="*/ 777240 w 821946"/>
                <a:gd name="connsiteY5" fmla="*/ 326210 h 376213"/>
                <a:gd name="connsiteX6" fmla="*/ 789143 w 821946"/>
                <a:gd name="connsiteY6" fmla="*/ 376213 h 376213"/>
                <a:gd name="connsiteX0" fmla="*/ 0 w 777240"/>
                <a:gd name="connsiteY0" fmla="*/ 326210 h 326210"/>
                <a:gd name="connsiteX1" fmla="*/ 0 w 777240"/>
                <a:gd name="connsiteY1" fmla="*/ 65243 h 326210"/>
                <a:gd name="connsiteX2" fmla="*/ 65243 w 777240"/>
                <a:gd name="connsiteY2" fmla="*/ 0 h 326210"/>
                <a:gd name="connsiteX3" fmla="*/ 711997 w 777240"/>
                <a:gd name="connsiteY3" fmla="*/ 0 h 326210"/>
                <a:gd name="connsiteX4" fmla="*/ 777240 w 777240"/>
                <a:gd name="connsiteY4" fmla="*/ 65243 h 326210"/>
                <a:gd name="connsiteX5" fmla="*/ 777240 w 777240"/>
                <a:gd name="connsiteY5" fmla="*/ 326210 h 326210"/>
                <a:gd name="connsiteX0" fmla="*/ 0 w 793603"/>
                <a:gd name="connsiteY0" fmla="*/ 326210 h 1017090"/>
                <a:gd name="connsiteX1" fmla="*/ 0 w 793603"/>
                <a:gd name="connsiteY1" fmla="*/ 65243 h 1017090"/>
                <a:gd name="connsiteX2" fmla="*/ 65243 w 793603"/>
                <a:gd name="connsiteY2" fmla="*/ 0 h 1017090"/>
                <a:gd name="connsiteX3" fmla="*/ 711997 w 793603"/>
                <a:gd name="connsiteY3" fmla="*/ 0 h 1017090"/>
                <a:gd name="connsiteX4" fmla="*/ 777240 w 793603"/>
                <a:gd name="connsiteY4" fmla="*/ 65243 h 1017090"/>
                <a:gd name="connsiteX5" fmla="*/ 793603 w 793603"/>
                <a:gd name="connsiteY5" fmla="*/ 1017090 h 1017090"/>
                <a:gd name="connsiteX0" fmla="*/ 0 w 777240"/>
                <a:gd name="connsiteY0" fmla="*/ 326210 h 1029790"/>
                <a:gd name="connsiteX1" fmla="*/ 0 w 777240"/>
                <a:gd name="connsiteY1" fmla="*/ 65243 h 1029790"/>
                <a:gd name="connsiteX2" fmla="*/ 65243 w 777240"/>
                <a:gd name="connsiteY2" fmla="*/ 0 h 1029790"/>
                <a:gd name="connsiteX3" fmla="*/ 711997 w 777240"/>
                <a:gd name="connsiteY3" fmla="*/ 0 h 1029790"/>
                <a:gd name="connsiteX4" fmla="*/ 777240 w 777240"/>
                <a:gd name="connsiteY4" fmla="*/ 65243 h 1029790"/>
                <a:gd name="connsiteX5" fmla="*/ 770695 w 777240"/>
                <a:gd name="connsiteY5" fmla="*/ 1029790 h 1029790"/>
                <a:gd name="connsiteX0" fmla="*/ 6545 w 777240"/>
                <a:gd name="connsiteY0" fmla="*/ 735150 h 1029790"/>
                <a:gd name="connsiteX1" fmla="*/ 0 w 777240"/>
                <a:gd name="connsiteY1" fmla="*/ 65243 h 1029790"/>
                <a:gd name="connsiteX2" fmla="*/ 65243 w 777240"/>
                <a:gd name="connsiteY2" fmla="*/ 0 h 1029790"/>
                <a:gd name="connsiteX3" fmla="*/ 711997 w 777240"/>
                <a:gd name="connsiteY3" fmla="*/ 0 h 1029790"/>
                <a:gd name="connsiteX4" fmla="*/ 777240 w 777240"/>
                <a:gd name="connsiteY4" fmla="*/ 65243 h 1029790"/>
                <a:gd name="connsiteX5" fmla="*/ 770695 w 777240"/>
                <a:gd name="connsiteY5" fmla="*/ 1029790 h 1029790"/>
                <a:gd name="connsiteX0" fmla="*/ 6545 w 777240"/>
                <a:gd name="connsiteY0" fmla="*/ 735150 h 1235530"/>
                <a:gd name="connsiteX1" fmla="*/ 0 w 777240"/>
                <a:gd name="connsiteY1" fmla="*/ 65243 h 1235530"/>
                <a:gd name="connsiteX2" fmla="*/ 65243 w 777240"/>
                <a:gd name="connsiteY2" fmla="*/ 0 h 1235530"/>
                <a:gd name="connsiteX3" fmla="*/ 711997 w 777240"/>
                <a:gd name="connsiteY3" fmla="*/ 0 h 1235530"/>
                <a:gd name="connsiteX4" fmla="*/ 777240 w 777240"/>
                <a:gd name="connsiteY4" fmla="*/ 65243 h 1235530"/>
                <a:gd name="connsiteX5" fmla="*/ 775604 w 777240"/>
                <a:gd name="connsiteY5" fmla="*/ 1235530 h 1235530"/>
                <a:gd name="connsiteX0" fmla="*/ 6545 w 777240"/>
                <a:gd name="connsiteY0" fmla="*/ 929460 h 1235530"/>
                <a:gd name="connsiteX1" fmla="*/ 0 w 777240"/>
                <a:gd name="connsiteY1" fmla="*/ 65243 h 1235530"/>
                <a:gd name="connsiteX2" fmla="*/ 65243 w 777240"/>
                <a:gd name="connsiteY2" fmla="*/ 0 h 1235530"/>
                <a:gd name="connsiteX3" fmla="*/ 711997 w 777240"/>
                <a:gd name="connsiteY3" fmla="*/ 0 h 1235530"/>
                <a:gd name="connsiteX4" fmla="*/ 777240 w 777240"/>
                <a:gd name="connsiteY4" fmla="*/ 65243 h 1235530"/>
                <a:gd name="connsiteX5" fmla="*/ 775604 w 777240"/>
                <a:gd name="connsiteY5" fmla="*/ 1235530 h 1235530"/>
                <a:gd name="connsiteX0" fmla="*/ 11454 w 777240"/>
                <a:gd name="connsiteY0" fmla="*/ 1234256 h 1235530"/>
                <a:gd name="connsiteX1" fmla="*/ 0 w 777240"/>
                <a:gd name="connsiteY1" fmla="*/ 65243 h 1235530"/>
                <a:gd name="connsiteX2" fmla="*/ 65243 w 777240"/>
                <a:gd name="connsiteY2" fmla="*/ 0 h 1235530"/>
                <a:gd name="connsiteX3" fmla="*/ 711997 w 777240"/>
                <a:gd name="connsiteY3" fmla="*/ 0 h 1235530"/>
                <a:gd name="connsiteX4" fmla="*/ 777240 w 777240"/>
                <a:gd name="connsiteY4" fmla="*/ 65243 h 1235530"/>
                <a:gd name="connsiteX5" fmla="*/ 775604 w 777240"/>
                <a:gd name="connsiteY5" fmla="*/ 1235530 h 123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240" h="1235530">
                  <a:moveTo>
                    <a:pt x="11454" y="1234256"/>
                  </a:moveTo>
                  <a:cubicBezTo>
                    <a:pt x="9272" y="1010954"/>
                    <a:pt x="2182" y="288545"/>
                    <a:pt x="0" y="65243"/>
                  </a:cubicBezTo>
                  <a:cubicBezTo>
                    <a:pt x="0" y="29210"/>
                    <a:pt x="29210" y="0"/>
                    <a:pt x="65243" y="0"/>
                  </a:cubicBezTo>
                  <a:lnTo>
                    <a:pt x="711997" y="0"/>
                  </a:lnTo>
                  <a:cubicBezTo>
                    <a:pt x="748030" y="0"/>
                    <a:pt x="777240" y="29210"/>
                    <a:pt x="777240" y="65243"/>
                  </a:cubicBezTo>
                  <a:cubicBezTo>
                    <a:pt x="775058" y="386759"/>
                    <a:pt x="777786" y="914014"/>
                    <a:pt x="775604" y="1235530"/>
                  </a:cubicBezTo>
                </a:path>
              </a:pathLst>
            </a:cu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4" name="Rectangle 243"/>
            <p:cNvSpPr/>
            <p:nvPr/>
          </p:nvSpPr>
          <p:spPr>
            <a:xfrm>
              <a:off x="558799" y="2161296"/>
              <a:ext cx="3866132" cy="45947"/>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p:cNvSpPr/>
            <p:nvPr/>
          </p:nvSpPr>
          <p:spPr>
            <a:xfrm>
              <a:off x="558799" y="2103120"/>
              <a:ext cx="3866133" cy="5616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6" name="Straight Connector 245"/>
            <p:cNvCxnSpPr/>
            <p:nvPr/>
          </p:nvCxnSpPr>
          <p:spPr>
            <a:xfrm flipV="1">
              <a:off x="3063490" y="1470660"/>
              <a:ext cx="0" cy="75159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flipV="1">
              <a:off x="3666742" y="1767839"/>
              <a:ext cx="0" cy="76633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flipH="1" flipV="1">
              <a:off x="3036568" y="1483874"/>
              <a:ext cx="1388364" cy="630676"/>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flipH="1">
              <a:off x="3063492" y="1767839"/>
              <a:ext cx="603249" cy="33528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a:stCxn id="243" idx="1"/>
            </p:cNvCxnSpPr>
            <p:nvPr/>
          </p:nvCxnSpPr>
          <p:spPr>
            <a:xfrm flipH="1" flipV="1">
              <a:off x="3090415" y="2095012"/>
              <a:ext cx="576327" cy="78548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51" name="Rectangle 250"/>
            <p:cNvSpPr/>
            <p:nvPr/>
          </p:nvSpPr>
          <p:spPr>
            <a:xfrm>
              <a:off x="876613" y="2784794"/>
              <a:ext cx="143135" cy="14147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2" name="Rectangle 251"/>
            <p:cNvSpPr/>
            <p:nvPr/>
          </p:nvSpPr>
          <p:spPr>
            <a:xfrm>
              <a:off x="1021067" y="2784794"/>
              <a:ext cx="143135" cy="14147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3" name="Rectangle 252"/>
            <p:cNvSpPr/>
            <p:nvPr/>
          </p:nvSpPr>
          <p:spPr>
            <a:xfrm>
              <a:off x="1164202" y="2783596"/>
              <a:ext cx="143135" cy="14147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4" name="Rectangle 253"/>
            <p:cNvSpPr/>
            <p:nvPr/>
          </p:nvSpPr>
          <p:spPr>
            <a:xfrm>
              <a:off x="1306739" y="2785593"/>
              <a:ext cx="143135" cy="14147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55" name="Rectangle 254"/>
            <p:cNvSpPr/>
            <p:nvPr/>
          </p:nvSpPr>
          <p:spPr>
            <a:xfrm>
              <a:off x="1455423" y="2785624"/>
              <a:ext cx="143135" cy="14147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 name="Rectangle 255"/>
            <p:cNvSpPr/>
            <p:nvPr/>
          </p:nvSpPr>
          <p:spPr>
            <a:xfrm>
              <a:off x="1707523" y="2783998"/>
              <a:ext cx="143135" cy="14147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7" name="Rectangle 256"/>
            <p:cNvSpPr/>
            <p:nvPr/>
          </p:nvSpPr>
          <p:spPr>
            <a:xfrm>
              <a:off x="1851977" y="2783998"/>
              <a:ext cx="143135" cy="14147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8" name="Rectangle 257"/>
            <p:cNvSpPr/>
            <p:nvPr/>
          </p:nvSpPr>
          <p:spPr>
            <a:xfrm>
              <a:off x="1995112" y="2785339"/>
              <a:ext cx="143135" cy="14147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9" name="Rectangle 258"/>
            <p:cNvSpPr/>
            <p:nvPr/>
          </p:nvSpPr>
          <p:spPr>
            <a:xfrm>
              <a:off x="2137649" y="2784797"/>
              <a:ext cx="143135" cy="14147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60" name="Rectangle 259"/>
            <p:cNvSpPr/>
            <p:nvPr/>
          </p:nvSpPr>
          <p:spPr>
            <a:xfrm>
              <a:off x="2286332" y="2784827"/>
              <a:ext cx="143135" cy="14147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1" name="Rectangle 260"/>
            <p:cNvSpPr/>
            <p:nvPr/>
          </p:nvSpPr>
          <p:spPr>
            <a:xfrm>
              <a:off x="988719" y="2207596"/>
              <a:ext cx="45719" cy="45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2" name="Rectangle 261"/>
            <p:cNvSpPr/>
            <p:nvPr/>
          </p:nvSpPr>
          <p:spPr>
            <a:xfrm>
              <a:off x="948081" y="2246552"/>
              <a:ext cx="133958" cy="648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3" name="Rectangle 262"/>
            <p:cNvSpPr/>
            <p:nvPr/>
          </p:nvSpPr>
          <p:spPr>
            <a:xfrm>
              <a:off x="988719" y="2309136"/>
              <a:ext cx="45719" cy="45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4" name="Rounded Rectangle 3"/>
            <p:cNvSpPr/>
            <p:nvPr/>
          </p:nvSpPr>
          <p:spPr>
            <a:xfrm>
              <a:off x="957286" y="2342909"/>
              <a:ext cx="116205" cy="88041"/>
            </a:xfrm>
            <a:custGeom>
              <a:avLst/>
              <a:gdLst>
                <a:gd name="connsiteX0" fmla="*/ 0 w 1794077"/>
                <a:gd name="connsiteY0" fmla="*/ 216065 h 1296365"/>
                <a:gd name="connsiteX1" fmla="*/ 216065 w 1794077"/>
                <a:gd name="connsiteY1" fmla="*/ 0 h 1296365"/>
                <a:gd name="connsiteX2" fmla="*/ 1578012 w 1794077"/>
                <a:gd name="connsiteY2" fmla="*/ 0 h 1296365"/>
                <a:gd name="connsiteX3" fmla="*/ 1794077 w 1794077"/>
                <a:gd name="connsiteY3" fmla="*/ 216065 h 1296365"/>
                <a:gd name="connsiteX4" fmla="*/ 1794077 w 1794077"/>
                <a:gd name="connsiteY4" fmla="*/ 1080300 h 1296365"/>
                <a:gd name="connsiteX5" fmla="*/ 1578012 w 1794077"/>
                <a:gd name="connsiteY5" fmla="*/ 1296365 h 1296365"/>
                <a:gd name="connsiteX6" fmla="*/ 216065 w 1794077"/>
                <a:gd name="connsiteY6" fmla="*/ 1296365 h 1296365"/>
                <a:gd name="connsiteX7" fmla="*/ 0 w 1794077"/>
                <a:gd name="connsiteY7" fmla="*/ 1080300 h 1296365"/>
                <a:gd name="connsiteX8" fmla="*/ 0 w 1794077"/>
                <a:gd name="connsiteY8" fmla="*/ 216065 h 1296365"/>
                <a:gd name="connsiteX0" fmla="*/ 11575 w 1794077"/>
                <a:gd name="connsiteY0" fmla="*/ 92256 h 1299877"/>
                <a:gd name="connsiteX1" fmla="*/ 216065 w 1794077"/>
                <a:gd name="connsiteY1" fmla="*/ 3512 h 1299877"/>
                <a:gd name="connsiteX2" fmla="*/ 1578012 w 1794077"/>
                <a:gd name="connsiteY2" fmla="*/ 3512 h 1299877"/>
                <a:gd name="connsiteX3" fmla="*/ 1794077 w 1794077"/>
                <a:gd name="connsiteY3" fmla="*/ 219577 h 1299877"/>
                <a:gd name="connsiteX4" fmla="*/ 1794077 w 1794077"/>
                <a:gd name="connsiteY4" fmla="*/ 1083812 h 1299877"/>
                <a:gd name="connsiteX5" fmla="*/ 1578012 w 1794077"/>
                <a:gd name="connsiteY5" fmla="*/ 1299877 h 1299877"/>
                <a:gd name="connsiteX6" fmla="*/ 216065 w 1794077"/>
                <a:gd name="connsiteY6" fmla="*/ 1299877 h 1299877"/>
                <a:gd name="connsiteX7" fmla="*/ 0 w 1794077"/>
                <a:gd name="connsiteY7" fmla="*/ 1083812 h 1299877"/>
                <a:gd name="connsiteX8" fmla="*/ 11575 w 1794077"/>
                <a:gd name="connsiteY8" fmla="*/ 92256 h 1299877"/>
                <a:gd name="connsiteX0" fmla="*/ 11575 w 1794077"/>
                <a:gd name="connsiteY0" fmla="*/ 92256 h 1299877"/>
                <a:gd name="connsiteX1" fmla="*/ 216065 w 1794077"/>
                <a:gd name="connsiteY1" fmla="*/ 3512 h 1299877"/>
                <a:gd name="connsiteX2" fmla="*/ 1578012 w 1794077"/>
                <a:gd name="connsiteY2" fmla="*/ 3512 h 1299877"/>
                <a:gd name="connsiteX3" fmla="*/ 1782502 w 1794077"/>
                <a:gd name="connsiteY3" fmla="*/ 92256 h 1299877"/>
                <a:gd name="connsiteX4" fmla="*/ 1794077 w 1794077"/>
                <a:gd name="connsiteY4" fmla="*/ 1083812 h 1299877"/>
                <a:gd name="connsiteX5" fmla="*/ 1578012 w 1794077"/>
                <a:gd name="connsiteY5" fmla="*/ 1299877 h 1299877"/>
                <a:gd name="connsiteX6" fmla="*/ 216065 w 1794077"/>
                <a:gd name="connsiteY6" fmla="*/ 1299877 h 1299877"/>
                <a:gd name="connsiteX7" fmla="*/ 0 w 1794077"/>
                <a:gd name="connsiteY7" fmla="*/ 1083812 h 1299877"/>
                <a:gd name="connsiteX8" fmla="*/ 11575 w 1794077"/>
                <a:gd name="connsiteY8" fmla="*/ 92256 h 1299877"/>
                <a:gd name="connsiteX0" fmla="*/ 11575 w 1794077"/>
                <a:gd name="connsiteY0" fmla="*/ 92256 h 1299877"/>
                <a:gd name="connsiteX1" fmla="*/ 216065 w 1794077"/>
                <a:gd name="connsiteY1" fmla="*/ 3512 h 1299877"/>
                <a:gd name="connsiteX2" fmla="*/ 1578012 w 1794077"/>
                <a:gd name="connsiteY2" fmla="*/ 3512 h 1299877"/>
                <a:gd name="connsiteX3" fmla="*/ 1782502 w 1794077"/>
                <a:gd name="connsiteY3" fmla="*/ 92256 h 1299877"/>
                <a:gd name="connsiteX4" fmla="*/ 1794077 w 1794077"/>
                <a:gd name="connsiteY4" fmla="*/ 1083812 h 1299877"/>
                <a:gd name="connsiteX5" fmla="*/ 1643558 w 1794077"/>
                <a:gd name="connsiteY5" fmla="*/ 1294090 h 1299877"/>
                <a:gd name="connsiteX6" fmla="*/ 216065 w 1794077"/>
                <a:gd name="connsiteY6" fmla="*/ 1299877 h 1299877"/>
                <a:gd name="connsiteX7" fmla="*/ 0 w 1794077"/>
                <a:gd name="connsiteY7" fmla="*/ 1083812 h 1299877"/>
                <a:gd name="connsiteX8" fmla="*/ 11575 w 1794077"/>
                <a:gd name="connsiteY8" fmla="*/ 92256 h 1299877"/>
                <a:gd name="connsiteX0" fmla="*/ 11575 w 1794077"/>
                <a:gd name="connsiteY0" fmla="*/ 92256 h 1302771"/>
                <a:gd name="connsiteX1" fmla="*/ 216065 w 1794077"/>
                <a:gd name="connsiteY1" fmla="*/ 3512 h 1302771"/>
                <a:gd name="connsiteX2" fmla="*/ 1578012 w 1794077"/>
                <a:gd name="connsiteY2" fmla="*/ 3512 h 1302771"/>
                <a:gd name="connsiteX3" fmla="*/ 1782502 w 1794077"/>
                <a:gd name="connsiteY3" fmla="*/ 92256 h 1302771"/>
                <a:gd name="connsiteX4" fmla="*/ 1794077 w 1794077"/>
                <a:gd name="connsiteY4" fmla="*/ 1083812 h 1302771"/>
                <a:gd name="connsiteX5" fmla="*/ 1643558 w 1794077"/>
                <a:gd name="connsiteY5" fmla="*/ 1294090 h 1302771"/>
                <a:gd name="connsiteX6" fmla="*/ 158231 w 1794077"/>
                <a:gd name="connsiteY6" fmla="*/ 1302771 h 1302771"/>
                <a:gd name="connsiteX7" fmla="*/ 0 w 1794077"/>
                <a:gd name="connsiteY7" fmla="*/ 1083812 h 1302771"/>
                <a:gd name="connsiteX8" fmla="*/ 11575 w 1794077"/>
                <a:gd name="connsiteY8" fmla="*/ 92256 h 1302771"/>
                <a:gd name="connsiteX0" fmla="*/ 3864 w 1786366"/>
                <a:gd name="connsiteY0" fmla="*/ 92256 h 1302771"/>
                <a:gd name="connsiteX1" fmla="*/ 208354 w 1786366"/>
                <a:gd name="connsiteY1" fmla="*/ 3512 h 1302771"/>
                <a:gd name="connsiteX2" fmla="*/ 1570301 w 1786366"/>
                <a:gd name="connsiteY2" fmla="*/ 3512 h 1302771"/>
                <a:gd name="connsiteX3" fmla="*/ 1774791 w 1786366"/>
                <a:gd name="connsiteY3" fmla="*/ 92256 h 1302771"/>
                <a:gd name="connsiteX4" fmla="*/ 1786366 w 1786366"/>
                <a:gd name="connsiteY4" fmla="*/ 1083812 h 1302771"/>
                <a:gd name="connsiteX5" fmla="*/ 1635847 w 1786366"/>
                <a:gd name="connsiteY5" fmla="*/ 1294090 h 1302771"/>
                <a:gd name="connsiteX6" fmla="*/ 150520 w 1786366"/>
                <a:gd name="connsiteY6" fmla="*/ 1302771 h 1302771"/>
                <a:gd name="connsiteX7" fmla="*/ 0 w 1786366"/>
                <a:gd name="connsiteY7" fmla="*/ 1101175 h 1302771"/>
                <a:gd name="connsiteX8" fmla="*/ 3864 w 1786366"/>
                <a:gd name="connsiteY8" fmla="*/ 92256 h 1302771"/>
                <a:gd name="connsiteX0" fmla="*/ 9647 w 1792149"/>
                <a:gd name="connsiteY0" fmla="*/ 92256 h 1302771"/>
                <a:gd name="connsiteX1" fmla="*/ 214137 w 1792149"/>
                <a:gd name="connsiteY1" fmla="*/ 3512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9647 w 1792149"/>
                <a:gd name="connsiteY8" fmla="*/ 92256 h 1302771"/>
                <a:gd name="connsiteX0" fmla="*/ 5792 w 1792149"/>
                <a:gd name="connsiteY0" fmla="*/ 103830 h 1302771"/>
                <a:gd name="connsiteX1" fmla="*/ 214137 w 1792149"/>
                <a:gd name="connsiteY1" fmla="*/ 3512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103830 h 1302771"/>
                <a:gd name="connsiteX0" fmla="*/ 5792 w 1792149"/>
                <a:gd name="connsiteY0" fmla="*/ 95149 h 1302771"/>
                <a:gd name="connsiteX1" fmla="*/ 214137 w 1792149"/>
                <a:gd name="connsiteY1" fmla="*/ 3512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95149 h 1302771"/>
                <a:gd name="connsiteX0" fmla="*/ 5792 w 1792149"/>
                <a:gd name="connsiteY0" fmla="*/ 95149 h 1302771"/>
                <a:gd name="connsiteX1" fmla="*/ 214137 w 1792149"/>
                <a:gd name="connsiteY1" fmla="*/ 3512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95149 h 1302771"/>
                <a:gd name="connsiteX0" fmla="*/ 5792 w 1792149"/>
                <a:gd name="connsiteY0" fmla="*/ 95149 h 1302771"/>
                <a:gd name="connsiteX1" fmla="*/ 214137 w 1792149"/>
                <a:gd name="connsiteY1" fmla="*/ 3512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95149 h 1302771"/>
                <a:gd name="connsiteX0" fmla="*/ 5792 w 1792149"/>
                <a:gd name="connsiteY0" fmla="*/ 95149 h 1302771"/>
                <a:gd name="connsiteX1" fmla="*/ 214137 w 1792149"/>
                <a:gd name="connsiteY1" fmla="*/ 3512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95149 h 1302771"/>
                <a:gd name="connsiteX0" fmla="*/ 5792 w 1792149"/>
                <a:gd name="connsiteY0" fmla="*/ 95149 h 1302771"/>
                <a:gd name="connsiteX1" fmla="*/ 189075 w 1792149"/>
                <a:gd name="connsiteY1" fmla="*/ 12193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95149 h 1302771"/>
                <a:gd name="connsiteX0" fmla="*/ 5792 w 1792149"/>
                <a:gd name="connsiteY0" fmla="*/ 95149 h 1302771"/>
                <a:gd name="connsiteX1" fmla="*/ 175581 w 1792149"/>
                <a:gd name="connsiteY1" fmla="*/ 6406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95149 h 1302771"/>
                <a:gd name="connsiteX0" fmla="*/ 5792 w 1792149"/>
                <a:gd name="connsiteY0" fmla="*/ 93070 h 1300692"/>
                <a:gd name="connsiteX1" fmla="*/ 175581 w 1792149"/>
                <a:gd name="connsiteY1" fmla="*/ 4327 h 1300692"/>
                <a:gd name="connsiteX2" fmla="*/ 1603074 w 1792149"/>
                <a:gd name="connsiteY2" fmla="*/ 4327 h 1300692"/>
                <a:gd name="connsiteX3" fmla="*/ 1780574 w 1792149"/>
                <a:gd name="connsiteY3" fmla="*/ 90177 h 1300692"/>
                <a:gd name="connsiteX4" fmla="*/ 1792149 w 1792149"/>
                <a:gd name="connsiteY4" fmla="*/ 1081733 h 1300692"/>
                <a:gd name="connsiteX5" fmla="*/ 1641630 w 1792149"/>
                <a:gd name="connsiteY5" fmla="*/ 1292011 h 1300692"/>
                <a:gd name="connsiteX6" fmla="*/ 156303 w 1792149"/>
                <a:gd name="connsiteY6" fmla="*/ 1300692 h 1300692"/>
                <a:gd name="connsiteX7" fmla="*/ 0 w 1792149"/>
                <a:gd name="connsiteY7" fmla="*/ 1107777 h 1300692"/>
                <a:gd name="connsiteX8" fmla="*/ 5792 w 1792149"/>
                <a:gd name="connsiteY8" fmla="*/ 93070 h 1300692"/>
                <a:gd name="connsiteX0" fmla="*/ 5792 w 1792149"/>
                <a:gd name="connsiteY0" fmla="*/ 104321 h 1311943"/>
                <a:gd name="connsiteX1" fmla="*/ 175581 w 1792149"/>
                <a:gd name="connsiteY1" fmla="*/ 15578 h 1311943"/>
                <a:gd name="connsiteX2" fmla="*/ 1610785 w 1792149"/>
                <a:gd name="connsiteY2" fmla="*/ 1110 h 1311943"/>
                <a:gd name="connsiteX3" fmla="*/ 1780574 w 1792149"/>
                <a:gd name="connsiteY3" fmla="*/ 101428 h 1311943"/>
                <a:gd name="connsiteX4" fmla="*/ 1792149 w 1792149"/>
                <a:gd name="connsiteY4" fmla="*/ 1092984 h 1311943"/>
                <a:gd name="connsiteX5" fmla="*/ 1641630 w 1792149"/>
                <a:gd name="connsiteY5" fmla="*/ 1303262 h 1311943"/>
                <a:gd name="connsiteX6" fmla="*/ 156303 w 1792149"/>
                <a:gd name="connsiteY6" fmla="*/ 1311943 h 1311943"/>
                <a:gd name="connsiteX7" fmla="*/ 0 w 1792149"/>
                <a:gd name="connsiteY7" fmla="*/ 1119028 h 1311943"/>
                <a:gd name="connsiteX8" fmla="*/ 5792 w 1792149"/>
                <a:gd name="connsiteY8" fmla="*/ 104321 h 1311943"/>
                <a:gd name="connsiteX0" fmla="*/ 5792 w 1792149"/>
                <a:gd name="connsiteY0" fmla="*/ 95149 h 1302771"/>
                <a:gd name="connsiteX1" fmla="*/ 175581 w 1792149"/>
                <a:gd name="connsiteY1" fmla="*/ 6406 h 1302771"/>
                <a:gd name="connsiteX2" fmla="*/ 1610785 w 1792149"/>
                <a:gd name="connsiteY2" fmla="*/ 3513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95149 h 1302771"/>
                <a:gd name="connsiteX0" fmla="*/ 5792 w 1792149"/>
                <a:gd name="connsiteY0" fmla="*/ 91636 h 1299258"/>
                <a:gd name="connsiteX1" fmla="*/ 175581 w 1792149"/>
                <a:gd name="connsiteY1" fmla="*/ 2893 h 1299258"/>
                <a:gd name="connsiteX2" fmla="*/ 1610785 w 1792149"/>
                <a:gd name="connsiteY2" fmla="*/ 0 h 1299258"/>
                <a:gd name="connsiteX3" fmla="*/ 1780574 w 1792149"/>
                <a:gd name="connsiteY3" fmla="*/ 88743 h 1299258"/>
                <a:gd name="connsiteX4" fmla="*/ 1792149 w 1792149"/>
                <a:gd name="connsiteY4" fmla="*/ 1080299 h 1299258"/>
                <a:gd name="connsiteX5" fmla="*/ 1641630 w 1792149"/>
                <a:gd name="connsiteY5" fmla="*/ 1290577 h 1299258"/>
                <a:gd name="connsiteX6" fmla="*/ 156303 w 1792149"/>
                <a:gd name="connsiteY6" fmla="*/ 1299258 h 1299258"/>
                <a:gd name="connsiteX7" fmla="*/ 0 w 1792149"/>
                <a:gd name="connsiteY7" fmla="*/ 1106343 h 1299258"/>
                <a:gd name="connsiteX8" fmla="*/ 5792 w 1792149"/>
                <a:gd name="connsiteY8" fmla="*/ 91636 h 1299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2149" h="1299258">
                  <a:moveTo>
                    <a:pt x="5792" y="91636"/>
                  </a:moveTo>
                  <a:cubicBezTo>
                    <a:pt x="5792" y="-1651"/>
                    <a:pt x="56252" y="2893"/>
                    <a:pt x="175581" y="2893"/>
                  </a:cubicBezTo>
                  <a:lnTo>
                    <a:pt x="1610785" y="0"/>
                  </a:lnTo>
                  <a:cubicBezTo>
                    <a:pt x="1733970" y="8681"/>
                    <a:pt x="1780574" y="-30586"/>
                    <a:pt x="1780574" y="88743"/>
                  </a:cubicBezTo>
                  <a:lnTo>
                    <a:pt x="1792149" y="1080299"/>
                  </a:lnTo>
                  <a:cubicBezTo>
                    <a:pt x="1792149" y="1199628"/>
                    <a:pt x="1760959" y="1290577"/>
                    <a:pt x="1641630" y="1290577"/>
                  </a:cubicBezTo>
                  <a:lnTo>
                    <a:pt x="156303" y="1299258"/>
                  </a:lnTo>
                  <a:cubicBezTo>
                    <a:pt x="36974" y="1299258"/>
                    <a:pt x="0" y="1225672"/>
                    <a:pt x="0" y="1106343"/>
                  </a:cubicBezTo>
                  <a:cubicBezTo>
                    <a:pt x="0" y="818265"/>
                    <a:pt x="5792" y="379714"/>
                    <a:pt x="5792" y="91636"/>
                  </a:cubicBezTo>
                  <a:close/>
                </a:path>
              </a:pathLst>
            </a:cu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ectangle 264"/>
            <p:cNvSpPr/>
            <p:nvPr/>
          </p:nvSpPr>
          <p:spPr>
            <a:xfrm>
              <a:off x="1242415" y="2207831"/>
              <a:ext cx="45719" cy="45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6" name="Rectangle 265"/>
            <p:cNvSpPr/>
            <p:nvPr/>
          </p:nvSpPr>
          <p:spPr>
            <a:xfrm>
              <a:off x="1201776" y="2246787"/>
              <a:ext cx="133958" cy="648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7" name="Rectangle 266"/>
            <p:cNvSpPr/>
            <p:nvPr/>
          </p:nvSpPr>
          <p:spPr>
            <a:xfrm>
              <a:off x="1242415" y="2309371"/>
              <a:ext cx="45719" cy="45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8" name="Rounded Rectangle 3"/>
            <p:cNvSpPr/>
            <p:nvPr/>
          </p:nvSpPr>
          <p:spPr>
            <a:xfrm>
              <a:off x="1210981" y="2343144"/>
              <a:ext cx="116205" cy="88041"/>
            </a:xfrm>
            <a:custGeom>
              <a:avLst/>
              <a:gdLst>
                <a:gd name="connsiteX0" fmla="*/ 0 w 1794077"/>
                <a:gd name="connsiteY0" fmla="*/ 216065 h 1296365"/>
                <a:gd name="connsiteX1" fmla="*/ 216065 w 1794077"/>
                <a:gd name="connsiteY1" fmla="*/ 0 h 1296365"/>
                <a:gd name="connsiteX2" fmla="*/ 1578012 w 1794077"/>
                <a:gd name="connsiteY2" fmla="*/ 0 h 1296365"/>
                <a:gd name="connsiteX3" fmla="*/ 1794077 w 1794077"/>
                <a:gd name="connsiteY3" fmla="*/ 216065 h 1296365"/>
                <a:gd name="connsiteX4" fmla="*/ 1794077 w 1794077"/>
                <a:gd name="connsiteY4" fmla="*/ 1080300 h 1296365"/>
                <a:gd name="connsiteX5" fmla="*/ 1578012 w 1794077"/>
                <a:gd name="connsiteY5" fmla="*/ 1296365 h 1296365"/>
                <a:gd name="connsiteX6" fmla="*/ 216065 w 1794077"/>
                <a:gd name="connsiteY6" fmla="*/ 1296365 h 1296365"/>
                <a:gd name="connsiteX7" fmla="*/ 0 w 1794077"/>
                <a:gd name="connsiteY7" fmla="*/ 1080300 h 1296365"/>
                <a:gd name="connsiteX8" fmla="*/ 0 w 1794077"/>
                <a:gd name="connsiteY8" fmla="*/ 216065 h 1296365"/>
                <a:gd name="connsiteX0" fmla="*/ 11575 w 1794077"/>
                <a:gd name="connsiteY0" fmla="*/ 92256 h 1299877"/>
                <a:gd name="connsiteX1" fmla="*/ 216065 w 1794077"/>
                <a:gd name="connsiteY1" fmla="*/ 3512 h 1299877"/>
                <a:gd name="connsiteX2" fmla="*/ 1578012 w 1794077"/>
                <a:gd name="connsiteY2" fmla="*/ 3512 h 1299877"/>
                <a:gd name="connsiteX3" fmla="*/ 1794077 w 1794077"/>
                <a:gd name="connsiteY3" fmla="*/ 219577 h 1299877"/>
                <a:gd name="connsiteX4" fmla="*/ 1794077 w 1794077"/>
                <a:gd name="connsiteY4" fmla="*/ 1083812 h 1299877"/>
                <a:gd name="connsiteX5" fmla="*/ 1578012 w 1794077"/>
                <a:gd name="connsiteY5" fmla="*/ 1299877 h 1299877"/>
                <a:gd name="connsiteX6" fmla="*/ 216065 w 1794077"/>
                <a:gd name="connsiteY6" fmla="*/ 1299877 h 1299877"/>
                <a:gd name="connsiteX7" fmla="*/ 0 w 1794077"/>
                <a:gd name="connsiteY7" fmla="*/ 1083812 h 1299877"/>
                <a:gd name="connsiteX8" fmla="*/ 11575 w 1794077"/>
                <a:gd name="connsiteY8" fmla="*/ 92256 h 1299877"/>
                <a:gd name="connsiteX0" fmla="*/ 11575 w 1794077"/>
                <a:gd name="connsiteY0" fmla="*/ 92256 h 1299877"/>
                <a:gd name="connsiteX1" fmla="*/ 216065 w 1794077"/>
                <a:gd name="connsiteY1" fmla="*/ 3512 h 1299877"/>
                <a:gd name="connsiteX2" fmla="*/ 1578012 w 1794077"/>
                <a:gd name="connsiteY2" fmla="*/ 3512 h 1299877"/>
                <a:gd name="connsiteX3" fmla="*/ 1782502 w 1794077"/>
                <a:gd name="connsiteY3" fmla="*/ 92256 h 1299877"/>
                <a:gd name="connsiteX4" fmla="*/ 1794077 w 1794077"/>
                <a:gd name="connsiteY4" fmla="*/ 1083812 h 1299877"/>
                <a:gd name="connsiteX5" fmla="*/ 1578012 w 1794077"/>
                <a:gd name="connsiteY5" fmla="*/ 1299877 h 1299877"/>
                <a:gd name="connsiteX6" fmla="*/ 216065 w 1794077"/>
                <a:gd name="connsiteY6" fmla="*/ 1299877 h 1299877"/>
                <a:gd name="connsiteX7" fmla="*/ 0 w 1794077"/>
                <a:gd name="connsiteY7" fmla="*/ 1083812 h 1299877"/>
                <a:gd name="connsiteX8" fmla="*/ 11575 w 1794077"/>
                <a:gd name="connsiteY8" fmla="*/ 92256 h 1299877"/>
                <a:gd name="connsiteX0" fmla="*/ 11575 w 1794077"/>
                <a:gd name="connsiteY0" fmla="*/ 92256 h 1299877"/>
                <a:gd name="connsiteX1" fmla="*/ 216065 w 1794077"/>
                <a:gd name="connsiteY1" fmla="*/ 3512 h 1299877"/>
                <a:gd name="connsiteX2" fmla="*/ 1578012 w 1794077"/>
                <a:gd name="connsiteY2" fmla="*/ 3512 h 1299877"/>
                <a:gd name="connsiteX3" fmla="*/ 1782502 w 1794077"/>
                <a:gd name="connsiteY3" fmla="*/ 92256 h 1299877"/>
                <a:gd name="connsiteX4" fmla="*/ 1794077 w 1794077"/>
                <a:gd name="connsiteY4" fmla="*/ 1083812 h 1299877"/>
                <a:gd name="connsiteX5" fmla="*/ 1643558 w 1794077"/>
                <a:gd name="connsiteY5" fmla="*/ 1294090 h 1299877"/>
                <a:gd name="connsiteX6" fmla="*/ 216065 w 1794077"/>
                <a:gd name="connsiteY6" fmla="*/ 1299877 h 1299877"/>
                <a:gd name="connsiteX7" fmla="*/ 0 w 1794077"/>
                <a:gd name="connsiteY7" fmla="*/ 1083812 h 1299877"/>
                <a:gd name="connsiteX8" fmla="*/ 11575 w 1794077"/>
                <a:gd name="connsiteY8" fmla="*/ 92256 h 1299877"/>
                <a:gd name="connsiteX0" fmla="*/ 11575 w 1794077"/>
                <a:gd name="connsiteY0" fmla="*/ 92256 h 1302771"/>
                <a:gd name="connsiteX1" fmla="*/ 216065 w 1794077"/>
                <a:gd name="connsiteY1" fmla="*/ 3512 h 1302771"/>
                <a:gd name="connsiteX2" fmla="*/ 1578012 w 1794077"/>
                <a:gd name="connsiteY2" fmla="*/ 3512 h 1302771"/>
                <a:gd name="connsiteX3" fmla="*/ 1782502 w 1794077"/>
                <a:gd name="connsiteY3" fmla="*/ 92256 h 1302771"/>
                <a:gd name="connsiteX4" fmla="*/ 1794077 w 1794077"/>
                <a:gd name="connsiteY4" fmla="*/ 1083812 h 1302771"/>
                <a:gd name="connsiteX5" fmla="*/ 1643558 w 1794077"/>
                <a:gd name="connsiteY5" fmla="*/ 1294090 h 1302771"/>
                <a:gd name="connsiteX6" fmla="*/ 158231 w 1794077"/>
                <a:gd name="connsiteY6" fmla="*/ 1302771 h 1302771"/>
                <a:gd name="connsiteX7" fmla="*/ 0 w 1794077"/>
                <a:gd name="connsiteY7" fmla="*/ 1083812 h 1302771"/>
                <a:gd name="connsiteX8" fmla="*/ 11575 w 1794077"/>
                <a:gd name="connsiteY8" fmla="*/ 92256 h 1302771"/>
                <a:gd name="connsiteX0" fmla="*/ 3864 w 1786366"/>
                <a:gd name="connsiteY0" fmla="*/ 92256 h 1302771"/>
                <a:gd name="connsiteX1" fmla="*/ 208354 w 1786366"/>
                <a:gd name="connsiteY1" fmla="*/ 3512 h 1302771"/>
                <a:gd name="connsiteX2" fmla="*/ 1570301 w 1786366"/>
                <a:gd name="connsiteY2" fmla="*/ 3512 h 1302771"/>
                <a:gd name="connsiteX3" fmla="*/ 1774791 w 1786366"/>
                <a:gd name="connsiteY3" fmla="*/ 92256 h 1302771"/>
                <a:gd name="connsiteX4" fmla="*/ 1786366 w 1786366"/>
                <a:gd name="connsiteY4" fmla="*/ 1083812 h 1302771"/>
                <a:gd name="connsiteX5" fmla="*/ 1635847 w 1786366"/>
                <a:gd name="connsiteY5" fmla="*/ 1294090 h 1302771"/>
                <a:gd name="connsiteX6" fmla="*/ 150520 w 1786366"/>
                <a:gd name="connsiteY6" fmla="*/ 1302771 h 1302771"/>
                <a:gd name="connsiteX7" fmla="*/ 0 w 1786366"/>
                <a:gd name="connsiteY7" fmla="*/ 1101175 h 1302771"/>
                <a:gd name="connsiteX8" fmla="*/ 3864 w 1786366"/>
                <a:gd name="connsiteY8" fmla="*/ 92256 h 1302771"/>
                <a:gd name="connsiteX0" fmla="*/ 9647 w 1792149"/>
                <a:gd name="connsiteY0" fmla="*/ 92256 h 1302771"/>
                <a:gd name="connsiteX1" fmla="*/ 214137 w 1792149"/>
                <a:gd name="connsiteY1" fmla="*/ 3512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9647 w 1792149"/>
                <a:gd name="connsiteY8" fmla="*/ 92256 h 1302771"/>
                <a:gd name="connsiteX0" fmla="*/ 5792 w 1792149"/>
                <a:gd name="connsiteY0" fmla="*/ 103830 h 1302771"/>
                <a:gd name="connsiteX1" fmla="*/ 214137 w 1792149"/>
                <a:gd name="connsiteY1" fmla="*/ 3512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103830 h 1302771"/>
                <a:gd name="connsiteX0" fmla="*/ 5792 w 1792149"/>
                <a:gd name="connsiteY0" fmla="*/ 95149 h 1302771"/>
                <a:gd name="connsiteX1" fmla="*/ 214137 w 1792149"/>
                <a:gd name="connsiteY1" fmla="*/ 3512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95149 h 1302771"/>
                <a:gd name="connsiteX0" fmla="*/ 5792 w 1792149"/>
                <a:gd name="connsiteY0" fmla="*/ 95149 h 1302771"/>
                <a:gd name="connsiteX1" fmla="*/ 214137 w 1792149"/>
                <a:gd name="connsiteY1" fmla="*/ 3512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95149 h 1302771"/>
                <a:gd name="connsiteX0" fmla="*/ 5792 w 1792149"/>
                <a:gd name="connsiteY0" fmla="*/ 95149 h 1302771"/>
                <a:gd name="connsiteX1" fmla="*/ 214137 w 1792149"/>
                <a:gd name="connsiteY1" fmla="*/ 3512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95149 h 1302771"/>
                <a:gd name="connsiteX0" fmla="*/ 5792 w 1792149"/>
                <a:gd name="connsiteY0" fmla="*/ 95149 h 1302771"/>
                <a:gd name="connsiteX1" fmla="*/ 214137 w 1792149"/>
                <a:gd name="connsiteY1" fmla="*/ 3512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95149 h 1302771"/>
                <a:gd name="connsiteX0" fmla="*/ 5792 w 1792149"/>
                <a:gd name="connsiteY0" fmla="*/ 95149 h 1302771"/>
                <a:gd name="connsiteX1" fmla="*/ 189075 w 1792149"/>
                <a:gd name="connsiteY1" fmla="*/ 12193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95149 h 1302771"/>
                <a:gd name="connsiteX0" fmla="*/ 5792 w 1792149"/>
                <a:gd name="connsiteY0" fmla="*/ 95149 h 1302771"/>
                <a:gd name="connsiteX1" fmla="*/ 175581 w 1792149"/>
                <a:gd name="connsiteY1" fmla="*/ 6406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95149 h 1302771"/>
                <a:gd name="connsiteX0" fmla="*/ 5792 w 1792149"/>
                <a:gd name="connsiteY0" fmla="*/ 93070 h 1300692"/>
                <a:gd name="connsiteX1" fmla="*/ 175581 w 1792149"/>
                <a:gd name="connsiteY1" fmla="*/ 4327 h 1300692"/>
                <a:gd name="connsiteX2" fmla="*/ 1603074 w 1792149"/>
                <a:gd name="connsiteY2" fmla="*/ 4327 h 1300692"/>
                <a:gd name="connsiteX3" fmla="*/ 1780574 w 1792149"/>
                <a:gd name="connsiteY3" fmla="*/ 90177 h 1300692"/>
                <a:gd name="connsiteX4" fmla="*/ 1792149 w 1792149"/>
                <a:gd name="connsiteY4" fmla="*/ 1081733 h 1300692"/>
                <a:gd name="connsiteX5" fmla="*/ 1641630 w 1792149"/>
                <a:gd name="connsiteY5" fmla="*/ 1292011 h 1300692"/>
                <a:gd name="connsiteX6" fmla="*/ 156303 w 1792149"/>
                <a:gd name="connsiteY6" fmla="*/ 1300692 h 1300692"/>
                <a:gd name="connsiteX7" fmla="*/ 0 w 1792149"/>
                <a:gd name="connsiteY7" fmla="*/ 1107777 h 1300692"/>
                <a:gd name="connsiteX8" fmla="*/ 5792 w 1792149"/>
                <a:gd name="connsiteY8" fmla="*/ 93070 h 1300692"/>
                <a:gd name="connsiteX0" fmla="*/ 5792 w 1792149"/>
                <a:gd name="connsiteY0" fmla="*/ 104321 h 1311943"/>
                <a:gd name="connsiteX1" fmla="*/ 175581 w 1792149"/>
                <a:gd name="connsiteY1" fmla="*/ 15578 h 1311943"/>
                <a:gd name="connsiteX2" fmla="*/ 1610785 w 1792149"/>
                <a:gd name="connsiteY2" fmla="*/ 1110 h 1311943"/>
                <a:gd name="connsiteX3" fmla="*/ 1780574 w 1792149"/>
                <a:gd name="connsiteY3" fmla="*/ 101428 h 1311943"/>
                <a:gd name="connsiteX4" fmla="*/ 1792149 w 1792149"/>
                <a:gd name="connsiteY4" fmla="*/ 1092984 h 1311943"/>
                <a:gd name="connsiteX5" fmla="*/ 1641630 w 1792149"/>
                <a:gd name="connsiteY5" fmla="*/ 1303262 h 1311943"/>
                <a:gd name="connsiteX6" fmla="*/ 156303 w 1792149"/>
                <a:gd name="connsiteY6" fmla="*/ 1311943 h 1311943"/>
                <a:gd name="connsiteX7" fmla="*/ 0 w 1792149"/>
                <a:gd name="connsiteY7" fmla="*/ 1119028 h 1311943"/>
                <a:gd name="connsiteX8" fmla="*/ 5792 w 1792149"/>
                <a:gd name="connsiteY8" fmla="*/ 104321 h 1311943"/>
                <a:gd name="connsiteX0" fmla="*/ 5792 w 1792149"/>
                <a:gd name="connsiteY0" fmla="*/ 95149 h 1302771"/>
                <a:gd name="connsiteX1" fmla="*/ 175581 w 1792149"/>
                <a:gd name="connsiteY1" fmla="*/ 6406 h 1302771"/>
                <a:gd name="connsiteX2" fmla="*/ 1610785 w 1792149"/>
                <a:gd name="connsiteY2" fmla="*/ 3513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95149 h 1302771"/>
                <a:gd name="connsiteX0" fmla="*/ 5792 w 1792149"/>
                <a:gd name="connsiteY0" fmla="*/ 91636 h 1299258"/>
                <a:gd name="connsiteX1" fmla="*/ 175581 w 1792149"/>
                <a:gd name="connsiteY1" fmla="*/ 2893 h 1299258"/>
                <a:gd name="connsiteX2" fmla="*/ 1610785 w 1792149"/>
                <a:gd name="connsiteY2" fmla="*/ 0 h 1299258"/>
                <a:gd name="connsiteX3" fmla="*/ 1780574 w 1792149"/>
                <a:gd name="connsiteY3" fmla="*/ 88743 h 1299258"/>
                <a:gd name="connsiteX4" fmla="*/ 1792149 w 1792149"/>
                <a:gd name="connsiteY4" fmla="*/ 1080299 h 1299258"/>
                <a:gd name="connsiteX5" fmla="*/ 1641630 w 1792149"/>
                <a:gd name="connsiteY5" fmla="*/ 1290577 h 1299258"/>
                <a:gd name="connsiteX6" fmla="*/ 156303 w 1792149"/>
                <a:gd name="connsiteY6" fmla="*/ 1299258 h 1299258"/>
                <a:gd name="connsiteX7" fmla="*/ 0 w 1792149"/>
                <a:gd name="connsiteY7" fmla="*/ 1106343 h 1299258"/>
                <a:gd name="connsiteX8" fmla="*/ 5792 w 1792149"/>
                <a:gd name="connsiteY8" fmla="*/ 91636 h 1299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2149" h="1299258">
                  <a:moveTo>
                    <a:pt x="5792" y="91636"/>
                  </a:moveTo>
                  <a:cubicBezTo>
                    <a:pt x="5792" y="-1651"/>
                    <a:pt x="56252" y="2893"/>
                    <a:pt x="175581" y="2893"/>
                  </a:cubicBezTo>
                  <a:lnTo>
                    <a:pt x="1610785" y="0"/>
                  </a:lnTo>
                  <a:cubicBezTo>
                    <a:pt x="1733970" y="8681"/>
                    <a:pt x="1780574" y="-30586"/>
                    <a:pt x="1780574" y="88743"/>
                  </a:cubicBezTo>
                  <a:lnTo>
                    <a:pt x="1792149" y="1080299"/>
                  </a:lnTo>
                  <a:cubicBezTo>
                    <a:pt x="1792149" y="1199628"/>
                    <a:pt x="1760959" y="1290577"/>
                    <a:pt x="1641630" y="1290577"/>
                  </a:cubicBezTo>
                  <a:lnTo>
                    <a:pt x="156303" y="1299258"/>
                  </a:lnTo>
                  <a:cubicBezTo>
                    <a:pt x="36974" y="1299258"/>
                    <a:pt x="0" y="1225672"/>
                    <a:pt x="0" y="1106343"/>
                  </a:cubicBezTo>
                  <a:cubicBezTo>
                    <a:pt x="0" y="818265"/>
                    <a:pt x="5792" y="379714"/>
                    <a:pt x="5792" y="91636"/>
                  </a:cubicBezTo>
                  <a:close/>
                </a:path>
              </a:pathLst>
            </a:cu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ectangle 268"/>
            <p:cNvSpPr/>
            <p:nvPr/>
          </p:nvSpPr>
          <p:spPr>
            <a:xfrm>
              <a:off x="4022421" y="2229490"/>
              <a:ext cx="45719" cy="45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0" name="Rectangle 269"/>
            <p:cNvSpPr/>
            <p:nvPr/>
          </p:nvSpPr>
          <p:spPr>
            <a:xfrm>
              <a:off x="3981782" y="2268447"/>
              <a:ext cx="133958" cy="648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1" name="Rectangle 270"/>
            <p:cNvSpPr/>
            <p:nvPr/>
          </p:nvSpPr>
          <p:spPr>
            <a:xfrm>
              <a:off x="4022421" y="2331030"/>
              <a:ext cx="45719" cy="45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2" name="Rounded Rectangle 3"/>
            <p:cNvSpPr/>
            <p:nvPr/>
          </p:nvSpPr>
          <p:spPr>
            <a:xfrm>
              <a:off x="3990987" y="2364805"/>
              <a:ext cx="116205" cy="88041"/>
            </a:xfrm>
            <a:custGeom>
              <a:avLst/>
              <a:gdLst>
                <a:gd name="connsiteX0" fmla="*/ 0 w 1794077"/>
                <a:gd name="connsiteY0" fmla="*/ 216065 h 1296365"/>
                <a:gd name="connsiteX1" fmla="*/ 216065 w 1794077"/>
                <a:gd name="connsiteY1" fmla="*/ 0 h 1296365"/>
                <a:gd name="connsiteX2" fmla="*/ 1578012 w 1794077"/>
                <a:gd name="connsiteY2" fmla="*/ 0 h 1296365"/>
                <a:gd name="connsiteX3" fmla="*/ 1794077 w 1794077"/>
                <a:gd name="connsiteY3" fmla="*/ 216065 h 1296365"/>
                <a:gd name="connsiteX4" fmla="*/ 1794077 w 1794077"/>
                <a:gd name="connsiteY4" fmla="*/ 1080300 h 1296365"/>
                <a:gd name="connsiteX5" fmla="*/ 1578012 w 1794077"/>
                <a:gd name="connsiteY5" fmla="*/ 1296365 h 1296365"/>
                <a:gd name="connsiteX6" fmla="*/ 216065 w 1794077"/>
                <a:gd name="connsiteY6" fmla="*/ 1296365 h 1296365"/>
                <a:gd name="connsiteX7" fmla="*/ 0 w 1794077"/>
                <a:gd name="connsiteY7" fmla="*/ 1080300 h 1296365"/>
                <a:gd name="connsiteX8" fmla="*/ 0 w 1794077"/>
                <a:gd name="connsiteY8" fmla="*/ 216065 h 1296365"/>
                <a:gd name="connsiteX0" fmla="*/ 11575 w 1794077"/>
                <a:gd name="connsiteY0" fmla="*/ 92256 h 1299877"/>
                <a:gd name="connsiteX1" fmla="*/ 216065 w 1794077"/>
                <a:gd name="connsiteY1" fmla="*/ 3512 h 1299877"/>
                <a:gd name="connsiteX2" fmla="*/ 1578012 w 1794077"/>
                <a:gd name="connsiteY2" fmla="*/ 3512 h 1299877"/>
                <a:gd name="connsiteX3" fmla="*/ 1794077 w 1794077"/>
                <a:gd name="connsiteY3" fmla="*/ 219577 h 1299877"/>
                <a:gd name="connsiteX4" fmla="*/ 1794077 w 1794077"/>
                <a:gd name="connsiteY4" fmla="*/ 1083812 h 1299877"/>
                <a:gd name="connsiteX5" fmla="*/ 1578012 w 1794077"/>
                <a:gd name="connsiteY5" fmla="*/ 1299877 h 1299877"/>
                <a:gd name="connsiteX6" fmla="*/ 216065 w 1794077"/>
                <a:gd name="connsiteY6" fmla="*/ 1299877 h 1299877"/>
                <a:gd name="connsiteX7" fmla="*/ 0 w 1794077"/>
                <a:gd name="connsiteY7" fmla="*/ 1083812 h 1299877"/>
                <a:gd name="connsiteX8" fmla="*/ 11575 w 1794077"/>
                <a:gd name="connsiteY8" fmla="*/ 92256 h 1299877"/>
                <a:gd name="connsiteX0" fmla="*/ 11575 w 1794077"/>
                <a:gd name="connsiteY0" fmla="*/ 92256 h 1299877"/>
                <a:gd name="connsiteX1" fmla="*/ 216065 w 1794077"/>
                <a:gd name="connsiteY1" fmla="*/ 3512 h 1299877"/>
                <a:gd name="connsiteX2" fmla="*/ 1578012 w 1794077"/>
                <a:gd name="connsiteY2" fmla="*/ 3512 h 1299877"/>
                <a:gd name="connsiteX3" fmla="*/ 1782502 w 1794077"/>
                <a:gd name="connsiteY3" fmla="*/ 92256 h 1299877"/>
                <a:gd name="connsiteX4" fmla="*/ 1794077 w 1794077"/>
                <a:gd name="connsiteY4" fmla="*/ 1083812 h 1299877"/>
                <a:gd name="connsiteX5" fmla="*/ 1578012 w 1794077"/>
                <a:gd name="connsiteY5" fmla="*/ 1299877 h 1299877"/>
                <a:gd name="connsiteX6" fmla="*/ 216065 w 1794077"/>
                <a:gd name="connsiteY6" fmla="*/ 1299877 h 1299877"/>
                <a:gd name="connsiteX7" fmla="*/ 0 w 1794077"/>
                <a:gd name="connsiteY7" fmla="*/ 1083812 h 1299877"/>
                <a:gd name="connsiteX8" fmla="*/ 11575 w 1794077"/>
                <a:gd name="connsiteY8" fmla="*/ 92256 h 1299877"/>
                <a:gd name="connsiteX0" fmla="*/ 11575 w 1794077"/>
                <a:gd name="connsiteY0" fmla="*/ 92256 h 1299877"/>
                <a:gd name="connsiteX1" fmla="*/ 216065 w 1794077"/>
                <a:gd name="connsiteY1" fmla="*/ 3512 h 1299877"/>
                <a:gd name="connsiteX2" fmla="*/ 1578012 w 1794077"/>
                <a:gd name="connsiteY2" fmla="*/ 3512 h 1299877"/>
                <a:gd name="connsiteX3" fmla="*/ 1782502 w 1794077"/>
                <a:gd name="connsiteY3" fmla="*/ 92256 h 1299877"/>
                <a:gd name="connsiteX4" fmla="*/ 1794077 w 1794077"/>
                <a:gd name="connsiteY4" fmla="*/ 1083812 h 1299877"/>
                <a:gd name="connsiteX5" fmla="*/ 1643558 w 1794077"/>
                <a:gd name="connsiteY5" fmla="*/ 1294090 h 1299877"/>
                <a:gd name="connsiteX6" fmla="*/ 216065 w 1794077"/>
                <a:gd name="connsiteY6" fmla="*/ 1299877 h 1299877"/>
                <a:gd name="connsiteX7" fmla="*/ 0 w 1794077"/>
                <a:gd name="connsiteY7" fmla="*/ 1083812 h 1299877"/>
                <a:gd name="connsiteX8" fmla="*/ 11575 w 1794077"/>
                <a:gd name="connsiteY8" fmla="*/ 92256 h 1299877"/>
                <a:gd name="connsiteX0" fmla="*/ 11575 w 1794077"/>
                <a:gd name="connsiteY0" fmla="*/ 92256 h 1302771"/>
                <a:gd name="connsiteX1" fmla="*/ 216065 w 1794077"/>
                <a:gd name="connsiteY1" fmla="*/ 3512 h 1302771"/>
                <a:gd name="connsiteX2" fmla="*/ 1578012 w 1794077"/>
                <a:gd name="connsiteY2" fmla="*/ 3512 h 1302771"/>
                <a:gd name="connsiteX3" fmla="*/ 1782502 w 1794077"/>
                <a:gd name="connsiteY3" fmla="*/ 92256 h 1302771"/>
                <a:gd name="connsiteX4" fmla="*/ 1794077 w 1794077"/>
                <a:gd name="connsiteY4" fmla="*/ 1083812 h 1302771"/>
                <a:gd name="connsiteX5" fmla="*/ 1643558 w 1794077"/>
                <a:gd name="connsiteY5" fmla="*/ 1294090 h 1302771"/>
                <a:gd name="connsiteX6" fmla="*/ 158231 w 1794077"/>
                <a:gd name="connsiteY6" fmla="*/ 1302771 h 1302771"/>
                <a:gd name="connsiteX7" fmla="*/ 0 w 1794077"/>
                <a:gd name="connsiteY7" fmla="*/ 1083812 h 1302771"/>
                <a:gd name="connsiteX8" fmla="*/ 11575 w 1794077"/>
                <a:gd name="connsiteY8" fmla="*/ 92256 h 1302771"/>
                <a:gd name="connsiteX0" fmla="*/ 3864 w 1786366"/>
                <a:gd name="connsiteY0" fmla="*/ 92256 h 1302771"/>
                <a:gd name="connsiteX1" fmla="*/ 208354 w 1786366"/>
                <a:gd name="connsiteY1" fmla="*/ 3512 h 1302771"/>
                <a:gd name="connsiteX2" fmla="*/ 1570301 w 1786366"/>
                <a:gd name="connsiteY2" fmla="*/ 3512 h 1302771"/>
                <a:gd name="connsiteX3" fmla="*/ 1774791 w 1786366"/>
                <a:gd name="connsiteY3" fmla="*/ 92256 h 1302771"/>
                <a:gd name="connsiteX4" fmla="*/ 1786366 w 1786366"/>
                <a:gd name="connsiteY4" fmla="*/ 1083812 h 1302771"/>
                <a:gd name="connsiteX5" fmla="*/ 1635847 w 1786366"/>
                <a:gd name="connsiteY5" fmla="*/ 1294090 h 1302771"/>
                <a:gd name="connsiteX6" fmla="*/ 150520 w 1786366"/>
                <a:gd name="connsiteY6" fmla="*/ 1302771 h 1302771"/>
                <a:gd name="connsiteX7" fmla="*/ 0 w 1786366"/>
                <a:gd name="connsiteY7" fmla="*/ 1101175 h 1302771"/>
                <a:gd name="connsiteX8" fmla="*/ 3864 w 1786366"/>
                <a:gd name="connsiteY8" fmla="*/ 92256 h 1302771"/>
                <a:gd name="connsiteX0" fmla="*/ 9647 w 1792149"/>
                <a:gd name="connsiteY0" fmla="*/ 92256 h 1302771"/>
                <a:gd name="connsiteX1" fmla="*/ 214137 w 1792149"/>
                <a:gd name="connsiteY1" fmla="*/ 3512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9647 w 1792149"/>
                <a:gd name="connsiteY8" fmla="*/ 92256 h 1302771"/>
                <a:gd name="connsiteX0" fmla="*/ 5792 w 1792149"/>
                <a:gd name="connsiteY0" fmla="*/ 103830 h 1302771"/>
                <a:gd name="connsiteX1" fmla="*/ 214137 w 1792149"/>
                <a:gd name="connsiteY1" fmla="*/ 3512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103830 h 1302771"/>
                <a:gd name="connsiteX0" fmla="*/ 5792 w 1792149"/>
                <a:gd name="connsiteY0" fmla="*/ 95149 h 1302771"/>
                <a:gd name="connsiteX1" fmla="*/ 214137 w 1792149"/>
                <a:gd name="connsiteY1" fmla="*/ 3512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95149 h 1302771"/>
                <a:gd name="connsiteX0" fmla="*/ 5792 w 1792149"/>
                <a:gd name="connsiteY0" fmla="*/ 95149 h 1302771"/>
                <a:gd name="connsiteX1" fmla="*/ 214137 w 1792149"/>
                <a:gd name="connsiteY1" fmla="*/ 3512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95149 h 1302771"/>
                <a:gd name="connsiteX0" fmla="*/ 5792 w 1792149"/>
                <a:gd name="connsiteY0" fmla="*/ 95149 h 1302771"/>
                <a:gd name="connsiteX1" fmla="*/ 214137 w 1792149"/>
                <a:gd name="connsiteY1" fmla="*/ 3512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95149 h 1302771"/>
                <a:gd name="connsiteX0" fmla="*/ 5792 w 1792149"/>
                <a:gd name="connsiteY0" fmla="*/ 95149 h 1302771"/>
                <a:gd name="connsiteX1" fmla="*/ 214137 w 1792149"/>
                <a:gd name="connsiteY1" fmla="*/ 3512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95149 h 1302771"/>
                <a:gd name="connsiteX0" fmla="*/ 5792 w 1792149"/>
                <a:gd name="connsiteY0" fmla="*/ 95149 h 1302771"/>
                <a:gd name="connsiteX1" fmla="*/ 189075 w 1792149"/>
                <a:gd name="connsiteY1" fmla="*/ 12193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95149 h 1302771"/>
                <a:gd name="connsiteX0" fmla="*/ 5792 w 1792149"/>
                <a:gd name="connsiteY0" fmla="*/ 95149 h 1302771"/>
                <a:gd name="connsiteX1" fmla="*/ 175581 w 1792149"/>
                <a:gd name="connsiteY1" fmla="*/ 6406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95149 h 1302771"/>
                <a:gd name="connsiteX0" fmla="*/ 5792 w 1792149"/>
                <a:gd name="connsiteY0" fmla="*/ 93070 h 1300692"/>
                <a:gd name="connsiteX1" fmla="*/ 175581 w 1792149"/>
                <a:gd name="connsiteY1" fmla="*/ 4327 h 1300692"/>
                <a:gd name="connsiteX2" fmla="*/ 1603074 w 1792149"/>
                <a:gd name="connsiteY2" fmla="*/ 4327 h 1300692"/>
                <a:gd name="connsiteX3" fmla="*/ 1780574 w 1792149"/>
                <a:gd name="connsiteY3" fmla="*/ 90177 h 1300692"/>
                <a:gd name="connsiteX4" fmla="*/ 1792149 w 1792149"/>
                <a:gd name="connsiteY4" fmla="*/ 1081733 h 1300692"/>
                <a:gd name="connsiteX5" fmla="*/ 1641630 w 1792149"/>
                <a:gd name="connsiteY5" fmla="*/ 1292011 h 1300692"/>
                <a:gd name="connsiteX6" fmla="*/ 156303 w 1792149"/>
                <a:gd name="connsiteY6" fmla="*/ 1300692 h 1300692"/>
                <a:gd name="connsiteX7" fmla="*/ 0 w 1792149"/>
                <a:gd name="connsiteY7" fmla="*/ 1107777 h 1300692"/>
                <a:gd name="connsiteX8" fmla="*/ 5792 w 1792149"/>
                <a:gd name="connsiteY8" fmla="*/ 93070 h 1300692"/>
                <a:gd name="connsiteX0" fmla="*/ 5792 w 1792149"/>
                <a:gd name="connsiteY0" fmla="*/ 104321 h 1311943"/>
                <a:gd name="connsiteX1" fmla="*/ 175581 w 1792149"/>
                <a:gd name="connsiteY1" fmla="*/ 15578 h 1311943"/>
                <a:gd name="connsiteX2" fmla="*/ 1610785 w 1792149"/>
                <a:gd name="connsiteY2" fmla="*/ 1110 h 1311943"/>
                <a:gd name="connsiteX3" fmla="*/ 1780574 w 1792149"/>
                <a:gd name="connsiteY3" fmla="*/ 101428 h 1311943"/>
                <a:gd name="connsiteX4" fmla="*/ 1792149 w 1792149"/>
                <a:gd name="connsiteY4" fmla="*/ 1092984 h 1311943"/>
                <a:gd name="connsiteX5" fmla="*/ 1641630 w 1792149"/>
                <a:gd name="connsiteY5" fmla="*/ 1303262 h 1311943"/>
                <a:gd name="connsiteX6" fmla="*/ 156303 w 1792149"/>
                <a:gd name="connsiteY6" fmla="*/ 1311943 h 1311943"/>
                <a:gd name="connsiteX7" fmla="*/ 0 w 1792149"/>
                <a:gd name="connsiteY7" fmla="*/ 1119028 h 1311943"/>
                <a:gd name="connsiteX8" fmla="*/ 5792 w 1792149"/>
                <a:gd name="connsiteY8" fmla="*/ 104321 h 1311943"/>
                <a:gd name="connsiteX0" fmla="*/ 5792 w 1792149"/>
                <a:gd name="connsiteY0" fmla="*/ 95149 h 1302771"/>
                <a:gd name="connsiteX1" fmla="*/ 175581 w 1792149"/>
                <a:gd name="connsiteY1" fmla="*/ 6406 h 1302771"/>
                <a:gd name="connsiteX2" fmla="*/ 1610785 w 1792149"/>
                <a:gd name="connsiteY2" fmla="*/ 3513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95149 h 1302771"/>
                <a:gd name="connsiteX0" fmla="*/ 5792 w 1792149"/>
                <a:gd name="connsiteY0" fmla="*/ 91636 h 1299258"/>
                <a:gd name="connsiteX1" fmla="*/ 175581 w 1792149"/>
                <a:gd name="connsiteY1" fmla="*/ 2893 h 1299258"/>
                <a:gd name="connsiteX2" fmla="*/ 1610785 w 1792149"/>
                <a:gd name="connsiteY2" fmla="*/ 0 h 1299258"/>
                <a:gd name="connsiteX3" fmla="*/ 1780574 w 1792149"/>
                <a:gd name="connsiteY3" fmla="*/ 88743 h 1299258"/>
                <a:gd name="connsiteX4" fmla="*/ 1792149 w 1792149"/>
                <a:gd name="connsiteY4" fmla="*/ 1080299 h 1299258"/>
                <a:gd name="connsiteX5" fmla="*/ 1641630 w 1792149"/>
                <a:gd name="connsiteY5" fmla="*/ 1290577 h 1299258"/>
                <a:gd name="connsiteX6" fmla="*/ 156303 w 1792149"/>
                <a:gd name="connsiteY6" fmla="*/ 1299258 h 1299258"/>
                <a:gd name="connsiteX7" fmla="*/ 0 w 1792149"/>
                <a:gd name="connsiteY7" fmla="*/ 1106343 h 1299258"/>
                <a:gd name="connsiteX8" fmla="*/ 5792 w 1792149"/>
                <a:gd name="connsiteY8" fmla="*/ 91636 h 1299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2149" h="1299258">
                  <a:moveTo>
                    <a:pt x="5792" y="91636"/>
                  </a:moveTo>
                  <a:cubicBezTo>
                    <a:pt x="5792" y="-1651"/>
                    <a:pt x="56252" y="2893"/>
                    <a:pt x="175581" y="2893"/>
                  </a:cubicBezTo>
                  <a:lnTo>
                    <a:pt x="1610785" y="0"/>
                  </a:lnTo>
                  <a:cubicBezTo>
                    <a:pt x="1733970" y="8681"/>
                    <a:pt x="1780574" y="-30586"/>
                    <a:pt x="1780574" y="88743"/>
                  </a:cubicBezTo>
                  <a:lnTo>
                    <a:pt x="1792149" y="1080299"/>
                  </a:lnTo>
                  <a:cubicBezTo>
                    <a:pt x="1792149" y="1199628"/>
                    <a:pt x="1760959" y="1290577"/>
                    <a:pt x="1641630" y="1290577"/>
                  </a:cubicBezTo>
                  <a:lnTo>
                    <a:pt x="156303" y="1299258"/>
                  </a:lnTo>
                  <a:cubicBezTo>
                    <a:pt x="36974" y="1299258"/>
                    <a:pt x="0" y="1225672"/>
                    <a:pt x="0" y="1106343"/>
                  </a:cubicBezTo>
                  <a:cubicBezTo>
                    <a:pt x="0" y="818265"/>
                    <a:pt x="5792" y="379714"/>
                    <a:pt x="5792" y="91636"/>
                  </a:cubicBezTo>
                  <a:close/>
                </a:path>
              </a:pathLst>
            </a:cu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3" name="Straight Connector 272"/>
            <p:cNvCxnSpPr/>
            <p:nvPr/>
          </p:nvCxnSpPr>
          <p:spPr>
            <a:xfrm flipV="1">
              <a:off x="315518" y="4137119"/>
              <a:ext cx="8386351" cy="80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p:nvCxnSpPr>
          <p:spPr>
            <a:xfrm>
              <a:off x="10119189" y="3444240"/>
              <a:ext cx="0" cy="70093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p:nvCxnSpPr>
          <p:spPr>
            <a:xfrm flipV="1">
              <a:off x="6248457" y="2650751"/>
              <a:ext cx="41517" cy="79348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p:nvCxnSpPr>
          <p:spPr>
            <a:xfrm flipH="1" flipV="1">
              <a:off x="6525611" y="2650751"/>
              <a:ext cx="56243" cy="80045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77" name="Rectangle 276"/>
            <p:cNvSpPr/>
            <p:nvPr/>
          </p:nvSpPr>
          <p:spPr>
            <a:xfrm>
              <a:off x="6198927" y="2620269"/>
              <a:ext cx="433444" cy="66961"/>
            </a:xfrm>
            <a:prstGeom prst="rect">
              <a:avLst/>
            </a:prstGeom>
            <a:solidFill>
              <a:schemeClr val="bg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p:cNvSpPr/>
            <p:nvPr/>
          </p:nvSpPr>
          <p:spPr>
            <a:xfrm>
              <a:off x="6231252" y="2553093"/>
              <a:ext cx="371476" cy="66961"/>
            </a:xfrm>
            <a:prstGeom prst="rect">
              <a:avLst/>
            </a:prstGeom>
            <a:solidFill>
              <a:schemeClr val="tx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9" name="Straight Connector 278"/>
            <p:cNvCxnSpPr/>
            <p:nvPr/>
          </p:nvCxnSpPr>
          <p:spPr>
            <a:xfrm flipV="1">
              <a:off x="6448422" y="2703572"/>
              <a:ext cx="56315" cy="12344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80" name="Rectangle 279"/>
            <p:cNvSpPr/>
            <p:nvPr/>
          </p:nvSpPr>
          <p:spPr>
            <a:xfrm>
              <a:off x="6377897" y="2810646"/>
              <a:ext cx="85766" cy="45720"/>
            </a:xfrm>
            <a:prstGeom prst="rect">
              <a:avLst/>
            </a:prstGeom>
            <a:solidFill>
              <a:schemeClr val="bg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p:cNvSpPr/>
            <p:nvPr/>
          </p:nvSpPr>
          <p:spPr>
            <a:xfrm>
              <a:off x="6351921" y="2854659"/>
              <a:ext cx="138411" cy="45720"/>
            </a:xfrm>
            <a:prstGeom prst="rect">
              <a:avLst/>
            </a:prstGeom>
            <a:solidFill>
              <a:schemeClr val="bg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p:cNvSpPr/>
            <p:nvPr/>
          </p:nvSpPr>
          <p:spPr>
            <a:xfrm>
              <a:off x="7937132" y="2904900"/>
              <a:ext cx="533554" cy="12107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3" name="Rectangle 282"/>
            <p:cNvSpPr/>
            <p:nvPr/>
          </p:nvSpPr>
          <p:spPr>
            <a:xfrm>
              <a:off x="7937132" y="3067813"/>
              <a:ext cx="533554" cy="12107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4" name="Rectangle 283"/>
            <p:cNvSpPr/>
            <p:nvPr/>
          </p:nvSpPr>
          <p:spPr>
            <a:xfrm>
              <a:off x="7937132" y="3192040"/>
              <a:ext cx="533554" cy="12107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5" name="Rectangle 284"/>
            <p:cNvSpPr/>
            <p:nvPr/>
          </p:nvSpPr>
          <p:spPr>
            <a:xfrm>
              <a:off x="7937132" y="3317341"/>
              <a:ext cx="533554" cy="12107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86" name="Straight Connector 285"/>
            <p:cNvCxnSpPr/>
            <p:nvPr/>
          </p:nvCxnSpPr>
          <p:spPr>
            <a:xfrm flipH="1" flipV="1">
              <a:off x="8090267" y="2653089"/>
              <a:ext cx="94591" cy="16791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p:cNvCxnSpPr/>
            <p:nvPr/>
          </p:nvCxnSpPr>
          <p:spPr>
            <a:xfrm flipV="1">
              <a:off x="8042044" y="2644729"/>
              <a:ext cx="41517" cy="79348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flipH="1" flipV="1">
              <a:off x="8319198" y="2644729"/>
              <a:ext cx="56243" cy="80045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89" name="Rectangle 288"/>
            <p:cNvSpPr/>
            <p:nvPr/>
          </p:nvSpPr>
          <p:spPr>
            <a:xfrm>
              <a:off x="7992514" y="2614247"/>
              <a:ext cx="433444" cy="66961"/>
            </a:xfrm>
            <a:prstGeom prst="rect">
              <a:avLst/>
            </a:prstGeom>
            <a:solidFill>
              <a:schemeClr val="bg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Rectangle 289"/>
            <p:cNvSpPr/>
            <p:nvPr/>
          </p:nvSpPr>
          <p:spPr>
            <a:xfrm>
              <a:off x="8024839" y="2547071"/>
              <a:ext cx="371476" cy="66961"/>
            </a:xfrm>
            <a:prstGeom prst="rect">
              <a:avLst/>
            </a:prstGeom>
            <a:solidFill>
              <a:schemeClr val="tx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1" name="Straight Connector 290"/>
            <p:cNvCxnSpPr/>
            <p:nvPr/>
          </p:nvCxnSpPr>
          <p:spPr>
            <a:xfrm flipV="1">
              <a:off x="8242009" y="2697550"/>
              <a:ext cx="56315" cy="12344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92" name="Rectangle 291"/>
            <p:cNvSpPr/>
            <p:nvPr/>
          </p:nvSpPr>
          <p:spPr>
            <a:xfrm>
              <a:off x="8171484" y="2804625"/>
              <a:ext cx="85766" cy="45720"/>
            </a:xfrm>
            <a:prstGeom prst="rect">
              <a:avLst/>
            </a:prstGeom>
            <a:solidFill>
              <a:schemeClr val="bg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Rectangle 292"/>
            <p:cNvSpPr/>
            <p:nvPr/>
          </p:nvSpPr>
          <p:spPr>
            <a:xfrm>
              <a:off x="8145508" y="2848636"/>
              <a:ext cx="138411" cy="45720"/>
            </a:xfrm>
            <a:prstGeom prst="rect">
              <a:avLst/>
            </a:prstGeom>
            <a:solidFill>
              <a:schemeClr val="bg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Rectangle 293"/>
            <p:cNvSpPr/>
            <p:nvPr/>
          </p:nvSpPr>
          <p:spPr>
            <a:xfrm>
              <a:off x="6731731" y="3067813"/>
              <a:ext cx="533554" cy="12107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5" name="Rectangle 294"/>
            <p:cNvSpPr/>
            <p:nvPr/>
          </p:nvSpPr>
          <p:spPr>
            <a:xfrm>
              <a:off x="6731731" y="3192040"/>
              <a:ext cx="533554" cy="12107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6" name="Rectangle 295"/>
            <p:cNvSpPr/>
            <p:nvPr/>
          </p:nvSpPr>
          <p:spPr>
            <a:xfrm>
              <a:off x="6731731" y="3317341"/>
              <a:ext cx="533554" cy="12107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97" name="Straight Connector 296"/>
            <p:cNvCxnSpPr/>
            <p:nvPr/>
          </p:nvCxnSpPr>
          <p:spPr>
            <a:xfrm flipV="1">
              <a:off x="2905759" y="3445565"/>
              <a:ext cx="7213431" cy="56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8" name="Rectangle 297"/>
            <p:cNvSpPr/>
            <p:nvPr/>
          </p:nvSpPr>
          <p:spPr>
            <a:xfrm>
              <a:off x="7337739" y="3062991"/>
              <a:ext cx="533554" cy="12107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9" name="Rectangle 298"/>
            <p:cNvSpPr/>
            <p:nvPr/>
          </p:nvSpPr>
          <p:spPr>
            <a:xfrm>
              <a:off x="7337739" y="3187220"/>
              <a:ext cx="533554" cy="12107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0" name="Rectangle 299"/>
            <p:cNvSpPr/>
            <p:nvPr/>
          </p:nvSpPr>
          <p:spPr>
            <a:xfrm>
              <a:off x="7337739" y="3312520"/>
              <a:ext cx="533554" cy="12107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1" name="Rectangle 300"/>
            <p:cNvSpPr/>
            <p:nvPr/>
          </p:nvSpPr>
          <p:spPr>
            <a:xfrm>
              <a:off x="5548895" y="3067571"/>
              <a:ext cx="533554" cy="12107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2" name="Rectangle 301"/>
            <p:cNvSpPr/>
            <p:nvPr/>
          </p:nvSpPr>
          <p:spPr>
            <a:xfrm>
              <a:off x="5548895" y="3191800"/>
              <a:ext cx="533554" cy="12107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3" name="Rectangle 302"/>
            <p:cNvSpPr/>
            <p:nvPr/>
          </p:nvSpPr>
          <p:spPr>
            <a:xfrm>
              <a:off x="5548895" y="3317100"/>
              <a:ext cx="533554" cy="12107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4" name="Rectangle 303"/>
            <p:cNvSpPr/>
            <p:nvPr/>
          </p:nvSpPr>
          <p:spPr>
            <a:xfrm>
              <a:off x="4187454" y="3248870"/>
              <a:ext cx="533554" cy="12107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5" name="Rounded Rectangle 3"/>
            <p:cNvSpPr/>
            <p:nvPr/>
          </p:nvSpPr>
          <p:spPr>
            <a:xfrm flipV="1">
              <a:off x="4174842" y="3368188"/>
              <a:ext cx="556354" cy="45720"/>
            </a:xfrm>
            <a:custGeom>
              <a:avLst/>
              <a:gdLst>
                <a:gd name="connsiteX0" fmla="*/ 0 w 1794077"/>
                <a:gd name="connsiteY0" fmla="*/ 216065 h 1296365"/>
                <a:gd name="connsiteX1" fmla="*/ 216065 w 1794077"/>
                <a:gd name="connsiteY1" fmla="*/ 0 h 1296365"/>
                <a:gd name="connsiteX2" fmla="*/ 1578012 w 1794077"/>
                <a:gd name="connsiteY2" fmla="*/ 0 h 1296365"/>
                <a:gd name="connsiteX3" fmla="*/ 1794077 w 1794077"/>
                <a:gd name="connsiteY3" fmla="*/ 216065 h 1296365"/>
                <a:gd name="connsiteX4" fmla="*/ 1794077 w 1794077"/>
                <a:gd name="connsiteY4" fmla="*/ 1080300 h 1296365"/>
                <a:gd name="connsiteX5" fmla="*/ 1578012 w 1794077"/>
                <a:gd name="connsiteY5" fmla="*/ 1296365 h 1296365"/>
                <a:gd name="connsiteX6" fmla="*/ 216065 w 1794077"/>
                <a:gd name="connsiteY6" fmla="*/ 1296365 h 1296365"/>
                <a:gd name="connsiteX7" fmla="*/ 0 w 1794077"/>
                <a:gd name="connsiteY7" fmla="*/ 1080300 h 1296365"/>
                <a:gd name="connsiteX8" fmla="*/ 0 w 1794077"/>
                <a:gd name="connsiteY8" fmla="*/ 216065 h 1296365"/>
                <a:gd name="connsiteX0" fmla="*/ 11575 w 1794077"/>
                <a:gd name="connsiteY0" fmla="*/ 92256 h 1299877"/>
                <a:gd name="connsiteX1" fmla="*/ 216065 w 1794077"/>
                <a:gd name="connsiteY1" fmla="*/ 3512 h 1299877"/>
                <a:gd name="connsiteX2" fmla="*/ 1578012 w 1794077"/>
                <a:gd name="connsiteY2" fmla="*/ 3512 h 1299877"/>
                <a:gd name="connsiteX3" fmla="*/ 1794077 w 1794077"/>
                <a:gd name="connsiteY3" fmla="*/ 219577 h 1299877"/>
                <a:gd name="connsiteX4" fmla="*/ 1794077 w 1794077"/>
                <a:gd name="connsiteY4" fmla="*/ 1083812 h 1299877"/>
                <a:gd name="connsiteX5" fmla="*/ 1578012 w 1794077"/>
                <a:gd name="connsiteY5" fmla="*/ 1299877 h 1299877"/>
                <a:gd name="connsiteX6" fmla="*/ 216065 w 1794077"/>
                <a:gd name="connsiteY6" fmla="*/ 1299877 h 1299877"/>
                <a:gd name="connsiteX7" fmla="*/ 0 w 1794077"/>
                <a:gd name="connsiteY7" fmla="*/ 1083812 h 1299877"/>
                <a:gd name="connsiteX8" fmla="*/ 11575 w 1794077"/>
                <a:gd name="connsiteY8" fmla="*/ 92256 h 1299877"/>
                <a:gd name="connsiteX0" fmla="*/ 11575 w 1794077"/>
                <a:gd name="connsiteY0" fmla="*/ 92256 h 1299877"/>
                <a:gd name="connsiteX1" fmla="*/ 216065 w 1794077"/>
                <a:gd name="connsiteY1" fmla="*/ 3512 h 1299877"/>
                <a:gd name="connsiteX2" fmla="*/ 1578012 w 1794077"/>
                <a:gd name="connsiteY2" fmla="*/ 3512 h 1299877"/>
                <a:gd name="connsiteX3" fmla="*/ 1782502 w 1794077"/>
                <a:gd name="connsiteY3" fmla="*/ 92256 h 1299877"/>
                <a:gd name="connsiteX4" fmla="*/ 1794077 w 1794077"/>
                <a:gd name="connsiteY4" fmla="*/ 1083812 h 1299877"/>
                <a:gd name="connsiteX5" fmla="*/ 1578012 w 1794077"/>
                <a:gd name="connsiteY5" fmla="*/ 1299877 h 1299877"/>
                <a:gd name="connsiteX6" fmla="*/ 216065 w 1794077"/>
                <a:gd name="connsiteY6" fmla="*/ 1299877 h 1299877"/>
                <a:gd name="connsiteX7" fmla="*/ 0 w 1794077"/>
                <a:gd name="connsiteY7" fmla="*/ 1083812 h 1299877"/>
                <a:gd name="connsiteX8" fmla="*/ 11575 w 1794077"/>
                <a:gd name="connsiteY8" fmla="*/ 92256 h 1299877"/>
                <a:gd name="connsiteX0" fmla="*/ 11575 w 1794077"/>
                <a:gd name="connsiteY0" fmla="*/ 92256 h 1299877"/>
                <a:gd name="connsiteX1" fmla="*/ 216065 w 1794077"/>
                <a:gd name="connsiteY1" fmla="*/ 3512 h 1299877"/>
                <a:gd name="connsiteX2" fmla="*/ 1578012 w 1794077"/>
                <a:gd name="connsiteY2" fmla="*/ 3512 h 1299877"/>
                <a:gd name="connsiteX3" fmla="*/ 1782502 w 1794077"/>
                <a:gd name="connsiteY3" fmla="*/ 92256 h 1299877"/>
                <a:gd name="connsiteX4" fmla="*/ 1794077 w 1794077"/>
                <a:gd name="connsiteY4" fmla="*/ 1083812 h 1299877"/>
                <a:gd name="connsiteX5" fmla="*/ 1643558 w 1794077"/>
                <a:gd name="connsiteY5" fmla="*/ 1294090 h 1299877"/>
                <a:gd name="connsiteX6" fmla="*/ 216065 w 1794077"/>
                <a:gd name="connsiteY6" fmla="*/ 1299877 h 1299877"/>
                <a:gd name="connsiteX7" fmla="*/ 0 w 1794077"/>
                <a:gd name="connsiteY7" fmla="*/ 1083812 h 1299877"/>
                <a:gd name="connsiteX8" fmla="*/ 11575 w 1794077"/>
                <a:gd name="connsiteY8" fmla="*/ 92256 h 1299877"/>
                <a:gd name="connsiteX0" fmla="*/ 11575 w 1794077"/>
                <a:gd name="connsiteY0" fmla="*/ 92256 h 1302771"/>
                <a:gd name="connsiteX1" fmla="*/ 216065 w 1794077"/>
                <a:gd name="connsiteY1" fmla="*/ 3512 h 1302771"/>
                <a:gd name="connsiteX2" fmla="*/ 1578012 w 1794077"/>
                <a:gd name="connsiteY2" fmla="*/ 3512 h 1302771"/>
                <a:gd name="connsiteX3" fmla="*/ 1782502 w 1794077"/>
                <a:gd name="connsiteY3" fmla="*/ 92256 h 1302771"/>
                <a:gd name="connsiteX4" fmla="*/ 1794077 w 1794077"/>
                <a:gd name="connsiteY4" fmla="*/ 1083812 h 1302771"/>
                <a:gd name="connsiteX5" fmla="*/ 1643558 w 1794077"/>
                <a:gd name="connsiteY5" fmla="*/ 1294090 h 1302771"/>
                <a:gd name="connsiteX6" fmla="*/ 158231 w 1794077"/>
                <a:gd name="connsiteY6" fmla="*/ 1302771 h 1302771"/>
                <a:gd name="connsiteX7" fmla="*/ 0 w 1794077"/>
                <a:gd name="connsiteY7" fmla="*/ 1083812 h 1302771"/>
                <a:gd name="connsiteX8" fmla="*/ 11575 w 1794077"/>
                <a:gd name="connsiteY8" fmla="*/ 92256 h 1302771"/>
                <a:gd name="connsiteX0" fmla="*/ 3864 w 1786366"/>
                <a:gd name="connsiteY0" fmla="*/ 92256 h 1302771"/>
                <a:gd name="connsiteX1" fmla="*/ 208354 w 1786366"/>
                <a:gd name="connsiteY1" fmla="*/ 3512 h 1302771"/>
                <a:gd name="connsiteX2" fmla="*/ 1570301 w 1786366"/>
                <a:gd name="connsiteY2" fmla="*/ 3512 h 1302771"/>
                <a:gd name="connsiteX3" fmla="*/ 1774791 w 1786366"/>
                <a:gd name="connsiteY3" fmla="*/ 92256 h 1302771"/>
                <a:gd name="connsiteX4" fmla="*/ 1786366 w 1786366"/>
                <a:gd name="connsiteY4" fmla="*/ 1083812 h 1302771"/>
                <a:gd name="connsiteX5" fmla="*/ 1635847 w 1786366"/>
                <a:gd name="connsiteY5" fmla="*/ 1294090 h 1302771"/>
                <a:gd name="connsiteX6" fmla="*/ 150520 w 1786366"/>
                <a:gd name="connsiteY6" fmla="*/ 1302771 h 1302771"/>
                <a:gd name="connsiteX7" fmla="*/ 0 w 1786366"/>
                <a:gd name="connsiteY7" fmla="*/ 1101175 h 1302771"/>
                <a:gd name="connsiteX8" fmla="*/ 3864 w 1786366"/>
                <a:gd name="connsiteY8" fmla="*/ 92256 h 1302771"/>
                <a:gd name="connsiteX0" fmla="*/ 9647 w 1792149"/>
                <a:gd name="connsiteY0" fmla="*/ 92256 h 1302771"/>
                <a:gd name="connsiteX1" fmla="*/ 214137 w 1792149"/>
                <a:gd name="connsiteY1" fmla="*/ 3512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9647 w 1792149"/>
                <a:gd name="connsiteY8" fmla="*/ 92256 h 1302771"/>
                <a:gd name="connsiteX0" fmla="*/ 5792 w 1792149"/>
                <a:gd name="connsiteY0" fmla="*/ 103830 h 1302771"/>
                <a:gd name="connsiteX1" fmla="*/ 214137 w 1792149"/>
                <a:gd name="connsiteY1" fmla="*/ 3512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103830 h 1302771"/>
                <a:gd name="connsiteX0" fmla="*/ 5792 w 1792149"/>
                <a:gd name="connsiteY0" fmla="*/ 95149 h 1302771"/>
                <a:gd name="connsiteX1" fmla="*/ 214137 w 1792149"/>
                <a:gd name="connsiteY1" fmla="*/ 3512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95149 h 1302771"/>
                <a:gd name="connsiteX0" fmla="*/ 5792 w 1792149"/>
                <a:gd name="connsiteY0" fmla="*/ 95149 h 1302771"/>
                <a:gd name="connsiteX1" fmla="*/ 214137 w 1792149"/>
                <a:gd name="connsiteY1" fmla="*/ 3512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95149 h 1302771"/>
                <a:gd name="connsiteX0" fmla="*/ 5792 w 1792149"/>
                <a:gd name="connsiteY0" fmla="*/ 95149 h 1302771"/>
                <a:gd name="connsiteX1" fmla="*/ 214137 w 1792149"/>
                <a:gd name="connsiteY1" fmla="*/ 3512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95149 h 1302771"/>
                <a:gd name="connsiteX0" fmla="*/ 5792 w 1792149"/>
                <a:gd name="connsiteY0" fmla="*/ 95149 h 1302771"/>
                <a:gd name="connsiteX1" fmla="*/ 214137 w 1792149"/>
                <a:gd name="connsiteY1" fmla="*/ 3512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95149 h 1302771"/>
                <a:gd name="connsiteX0" fmla="*/ 5792 w 1792149"/>
                <a:gd name="connsiteY0" fmla="*/ 95149 h 1302771"/>
                <a:gd name="connsiteX1" fmla="*/ 189075 w 1792149"/>
                <a:gd name="connsiteY1" fmla="*/ 12193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95149 h 1302771"/>
                <a:gd name="connsiteX0" fmla="*/ 5792 w 1792149"/>
                <a:gd name="connsiteY0" fmla="*/ 95149 h 1302771"/>
                <a:gd name="connsiteX1" fmla="*/ 175581 w 1792149"/>
                <a:gd name="connsiteY1" fmla="*/ 6406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95149 h 1302771"/>
                <a:gd name="connsiteX0" fmla="*/ 5792 w 1792149"/>
                <a:gd name="connsiteY0" fmla="*/ 93070 h 1300692"/>
                <a:gd name="connsiteX1" fmla="*/ 175581 w 1792149"/>
                <a:gd name="connsiteY1" fmla="*/ 4327 h 1300692"/>
                <a:gd name="connsiteX2" fmla="*/ 1603074 w 1792149"/>
                <a:gd name="connsiteY2" fmla="*/ 4327 h 1300692"/>
                <a:gd name="connsiteX3" fmla="*/ 1780574 w 1792149"/>
                <a:gd name="connsiteY3" fmla="*/ 90177 h 1300692"/>
                <a:gd name="connsiteX4" fmla="*/ 1792149 w 1792149"/>
                <a:gd name="connsiteY4" fmla="*/ 1081733 h 1300692"/>
                <a:gd name="connsiteX5" fmla="*/ 1641630 w 1792149"/>
                <a:gd name="connsiteY5" fmla="*/ 1292011 h 1300692"/>
                <a:gd name="connsiteX6" fmla="*/ 156303 w 1792149"/>
                <a:gd name="connsiteY6" fmla="*/ 1300692 h 1300692"/>
                <a:gd name="connsiteX7" fmla="*/ 0 w 1792149"/>
                <a:gd name="connsiteY7" fmla="*/ 1107777 h 1300692"/>
                <a:gd name="connsiteX8" fmla="*/ 5792 w 1792149"/>
                <a:gd name="connsiteY8" fmla="*/ 93070 h 1300692"/>
                <a:gd name="connsiteX0" fmla="*/ 5792 w 1792149"/>
                <a:gd name="connsiteY0" fmla="*/ 104321 h 1311943"/>
                <a:gd name="connsiteX1" fmla="*/ 175581 w 1792149"/>
                <a:gd name="connsiteY1" fmla="*/ 15578 h 1311943"/>
                <a:gd name="connsiteX2" fmla="*/ 1610785 w 1792149"/>
                <a:gd name="connsiteY2" fmla="*/ 1110 h 1311943"/>
                <a:gd name="connsiteX3" fmla="*/ 1780574 w 1792149"/>
                <a:gd name="connsiteY3" fmla="*/ 101428 h 1311943"/>
                <a:gd name="connsiteX4" fmla="*/ 1792149 w 1792149"/>
                <a:gd name="connsiteY4" fmla="*/ 1092984 h 1311943"/>
                <a:gd name="connsiteX5" fmla="*/ 1641630 w 1792149"/>
                <a:gd name="connsiteY5" fmla="*/ 1303262 h 1311943"/>
                <a:gd name="connsiteX6" fmla="*/ 156303 w 1792149"/>
                <a:gd name="connsiteY6" fmla="*/ 1311943 h 1311943"/>
                <a:gd name="connsiteX7" fmla="*/ 0 w 1792149"/>
                <a:gd name="connsiteY7" fmla="*/ 1119028 h 1311943"/>
                <a:gd name="connsiteX8" fmla="*/ 5792 w 1792149"/>
                <a:gd name="connsiteY8" fmla="*/ 104321 h 1311943"/>
                <a:gd name="connsiteX0" fmla="*/ 5792 w 1792149"/>
                <a:gd name="connsiteY0" fmla="*/ 95149 h 1302771"/>
                <a:gd name="connsiteX1" fmla="*/ 175581 w 1792149"/>
                <a:gd name="connsiteY1" fmla="*/ 6406 h 1302771"/>
                <a:gd name="connsiteX2" fmla="*/ 1610785 w 1792149"/>
                <a:gd name="connsiteY2" fmla="*/ 3513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95149 h 1302771"/>
                <a:gd name="connsiteX0" fmla="*/ 5792 w 1792149"/>
                <a:gd name="connsiteY0" fmla="*/ 91636 h 1299258"/>
                <a:gd name="connsiteX1" fmla="*/ 175581 w 1792149"/>
                <a:gd name="connsiteY1" fmla="*/ 2893 h 1299258"/>
                <a:gd name="connsiteX2" fmla="*/ 1610785 w 1792149"/>
                <a:gd name="connsiteY2" fmla="*/ 0 h 1299258"/>
                <a:gd name="connsiteX3" fmla="*/ 1780574 w 1792149"/>
                <a:gd name="connsiteY3" fmla="*/ 88743 h 1299258"/>
                <a:gd name="connsiteX4" fmla="*/ 1792149 w 1792149"/>
                <a:gd name="connsiteY4" fmla="*/ 1080299 h 1299258"/>
                <a:gd name="connsiteX5" fmla="*/ 1641630 w 1792149"/>
                <a:gd name="connsiteY5" fmla="*/ 1290577 h 1299258"/>
                <a:gd name="connsiteX6" fmla="*/ 156303 w 1792149"/>
                <a:gd name="connsiteY6" fmla="*/ 1299258 h 1299258"/>
                <a:gd name="connsiteX7" fmla="*/ 0 w 1792149"/>
                <a:gd name="connsiteY7" fmla="*/ 1106343 h 1299258"/>
                <a:gd name="connsiteX8" fmla="*/ 5792 w 1792149"/>
                <a:gd name="connsiteY8" fmla="*/ 91636 h 1299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2149" h="1299258">
                  <a:moveTo>
                    <a:pt x="5792" y="91636"/>
                  </a:moveTo>
                  <a:cubicBezTo>
                    <a:pt x="5792" y="-1651"/>
                    <a:pt x="56252" y="2893"/>
                    <a:pt x="175581" y="2893"/>
                  </a:cubicBezTo>
                  <a:lnTo>
                    <a:pt x="1610785" y="0"/>
                  </a:lnTo>
                  <a:cubicBezTo>
                    <a:pt x="1733970" y="8681"/>
                    <a:pt x="1780574" y="-30586"/>
                    <a:pt x="1780574" y="88743"/>
                  </a:cubicBezTo>
                  <a:lnTo>
                    <a:pt x="1792149" y="1080299"/>
                  </a:lnTo>
                  <a:cubicBezTo>
                    <a:pt x="1792149" y="1199628"/>
                    <a:pt x="1760959" y="1290577"/>
                    <a:pt x="1641630" y="1290577"/>
                  </a:cubicBezTo>
                  <a:lnTo>
                    <a:pt x="156303" y="1299258"/>
                  </a:lnTo>
                  <a:cubicBezTo>
                    <a:pt x="36974" y="1299258"/>
                    <a:pt x="0" y="1225672"/>
                    <a:pt x="0" y="1106343"/>
                  </a:cubicBezTo>
                  <a:cubicBezTo>
                    <a:pt x="0" y="818265"/>
                    <a:pt x="5792" y="379714"/>
                    <a:pt x="5792" y="91636"/>
                  </a:cubicBezTo>
                  <a:close/>
                </a:path>
              </a:pathLst>
            </a:cu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Oval 305"/>
            <p:cNvSpPr/>
            <p:nvPr/>
          </p:nvSpPr>
          <p:spPr>
            <a:xfrm>
              <a:off x="4623781" y="3398991"/>
              <a:ext cx="45719" cy="45720"/>
            </a:xfrm>
            <a:prstGeom prst="ellipse">
              <a:avLst/>
            </a:prstGeom>
            <a:solidFill>
              <a:schemeClr val="tx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p:cNvSpPr/>
            <p:nvPr/>
          </p:nvSpPr>
          <p:spPr>
            <a:xfrm>
              <a:off x="4565337" y="3398991"/>
              <a:ext cx="45719" cy="45720"/>
            </a:xfrm>
            <a:prstGeom prst="ellipse">
              <a:avLst/>
            </a:prstGeom>
            <a:solidFill>
              <a:schemeClr val="tx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p:cNvSpPr/>
            <p:nvPr/>
          </p:nvSpPr>
          <p:spPr>
            <a:xfrm>
              <a:off x="4301462" y="3396533"/>
              <a:ext cx="45719" cy="45720"/>
            </a:xfrm>
            <a:prstGeom prst="ellipse">
              <a:avLst/>
            </a:prstGeom>
            <a:solidFill>
              <a:schemeClr val="tx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p:cNvSpPr/>
            <p:nvPr/>
          </p:nvSpPr>
          <p:spPr>
            <a:xfrm>
              <a:off x="4243018" y="3396533"/>
              <a:ext cx="45719" cy="45720"/>
            </a:xfrm>
            <a:prstGeom prst="ellipse">
              <a:avLst/>
            </a:prstGeom>
            <a:solidFill>
              <a:schemeClr val="tx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Rectangle 309"/>
            <p:cNvSpPr/>
            <p:nvPr/>
          </p:nvSpPr>
          <p:spPr>
            <a:xfrm>
              <a:off x="9083707" y="3244435"/>
              <a:ext cx="533554" cy="12107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1" name="Rounded Rectangle 3"/>
            <p:cNvSpPr/>
            <p:nvPr/>
          </p:nvSpPr>
          <p:spPr>
            <a:xfrm>
              <a:off x="9636065" y="3263566"/>
              <a:ext cx="121997" cy="144000"/>
            </a:xfrm>
            <a:custGeom>
              <a:avLst/>
              <a:gdLst>
                <a:gd name="connsiteX0" fmla="*/ 0 w 1794077"/>
                <a:gd name="connsiteY0" fmla="*/ 216065 h 1296365"/>
                <a:gd name="connsiteX1" fmla="*/ 216065 w 1794077"/>
                <a:gd name="connsiteY1" fmla="*/ 0 h 1296365"/>
                <a:gd name="connsiteX2" fmla="*/ 1578012 w 1794077"/>
                <a:gd name="connsiteY2" fmla="*/ 0 h 1296365"/>
                <a:gd name="connsiteX3" fmla="*/ 1794077 w 1794077"/>
                <a:gd name="connsiteY3" fmla="*/ 216065 h 1296365"/>
                <a:gd name="connsiteX4" fmla="*/ 1794077 w 1794077"/>
                <a:gd name="connsiteY4" fmla="*/ 1080300 h 1296365"/>
                <a:gd name="connsiteX5" fmla="*/ 1578012 w 1794077"/>
                <a:gd name="connsiteY5" fmla="*/ 1296365 h 1296365"/>
                <a:gd name="connsiteX6" fmla="*/ 216065 w 1794077"/>
                <a:gd name="connsiteY6" fmla="*/ 1296365 h 1296365"/>
                <a:gd name="connsiteX7" fmla="*/ 0 w 1794077"/>
                <a:gd name="connsiteY7" fmla="*/ 1080300 h 1296365"/>
                <a:gd name="connsiteX8" fmla="*/ 0 w 1794077"/>
                <a:gd name="connsiteY8" fmla="*/ 216065 h 1296365"/>
                <a:gd name="connsiteX0" fmla="*/ 11575 w 1794077"/>
                <a:gd name="connsiteY0" fmla="*/ 92256 h 1299877"/>
                <a:gd name="connsiteX1" fmla="*/ 216065 w 1794077"/>
                <a:gd name="connsiteY1" fmla="*/ 3512 h 1299877"/>
                <a:gd name="connsiteX2" fmla="*/ 1578012 w 1794077"/>
                <a:gd name="connsiteY2" fmla="*/ 3512 h 1299877"/>
                <a:gd name="connsiteX3" fmla="*/ 1794077 w 1794077"/>
                <a:gd name="connsiteY3" fmla="*/ 219577 h 1299877"/>
                <a:gd name="connsiteX4" fmla="*/ 1794077 w 1794077"/>
                <a:gd name="connsiteY4" fmla="*/ 1083812 h 1299877"/>
                <a:gd name="connsiteX5" fmla="*/ 1578012 w 1794077"/>
                <a:gd name="connsiteY5" fmla="*/ 1299877 h 1299877"/>
                <a:gd name="connsiteX6" fmla="*/ 216065 w 1794077"/>
                <a:gd name="connsiteY6" fmla="*/ 1299877 h 1299877"/>
                <a:gd name="connsiteX7" fmla="*/ 0 w 1794077"/>
                <a:gd name="connsiteY7" fmla="*/ 1083812 h 1299877"/>
                <a:gd name="connsiteX8" fmla="*/ 11575 w 1794077"/>
                <a:gd name="connsiteY8" fmla="*/ 92256 h 1299877"/>
                <a:gd name="connsiteX0" fmla="*/ 11575 w 1794077"/>
                <a:gd name="connsiteY0" fmla="*/ 92256 h 1299877"/>
                <a:gd name="connsiteX1" fmla="*/ 216065 w 1794077"/>
                <a:gd name="connsiteY1" fmla="*/ 3512 h 1299877"/>
                <a:gd name="connsiteX2" fmla="*/ 1578012 w 1794077"/>
                <a:gd name="connsiteY2" fmla="*/ 3512 h 1299877"/>
                <a:gd name="connsiteX3" fmla="*/ 1782502 w 1794077"/>
                <a:gd name="connsiteY3" fmla="*/ 92256 h 1299877"/>
                <a:gd name="connsiteX4" fmla="*/ 1794077 w 1794077"/>
                <a:gd name="connsiteY4" fmla="*/ 1083812 h 1299877"/>
                <a:gd name="connsiteX5" fmla="*/ 1578012 w 1794077"/>
                <a:gd name="connsiteY5" fmla="*/ 1299877 h 1299877"/>
                <a:gd name="connsiteX6" fmla="*/ 216065 w 1794077"/>
                <a:gd name="connsiteY6" fmla="*/ 1299877 h 1299877"/>
                <a:gd name="connsiteX7" fmla="*/ 0 w 1794077"/>
                <a:gd name="connsiteY7" fmla="*/ 1083812 h 1299877"/>
                <a:gd name="connsiteX8" fmla="*/ 11575 w 1794077"/>
                <a:gd name="connsiteY8" fmla="*/ 92256 h 1299877"/>
                <a:gd name="connsiteX0" fmla="*/ 11575 w 1794077"/>
                <a:gd name="connsiteY0" fmla="*/ 92256 h 1299877"/>
                <a:gd name="connsiteX1" fmla="*/ 216065 w 1794077"/>
                <a:gd name="connsiteY1" fmla="*/ 3512 h 1299877"/>
                <a:gd name="connsiteX2" fmla="*/ 1578012 w 1794077"/>
                <a:gd name="connsiteY2" fmla="*/ 3512 h 1299877"/>
                <a:gd name="connsiteX3" fmla="*/ 1782502 w 1794077"/>
                <a:gd name="connsiteY3" fmla="*/ 92256 h 1299877"/>
                <a:gd name="connsiteX4" fmla="*/ 1794077 w 1794077"/>
                <a:gd name="connsiteY4" fmla="*/ 1083812 h 1299877"/>
                <a:gd name="connsiteX5" fmla="*/ 1643558 w 1794077"/>
                <a:gd name="connsiteY5" fmla="*/ 1294090 h 1299877"/>
                <a:gd name="connsiteX6" fmla="*/ 216065 w 1794077"/>
                <a:gd name="connsiteY6" fmla="*/ 1299877 h 1299877"/>
                <a:gd name="connsiteX7" fmla="*/ 0 w 1794077"/>
                <a:gd name="connsiteY7" fmla="*/ 1083812 h 1299877"/>
                <a:gd name="connsiteX8" fmla="*/ 11575 w 1794077"/>
                <a:gd name="connsiteY8" fmla="*/ 92256 h 1299877"/>
                <a:gd name="connsiteX0" fmla="*/ 11575 w 1794077"/>
                <a:gd name="connsiteY0" fmla="*/ 92256 h 1302771"/>
                <a:gd name="connsiteX1" fmla="*/ 216065 w 1794077"/>
                <a:gd name="connsiteY1" fmla="*/ 3512 h 1302771"/>
                <a:gd name="connsiteX2" fmla="*/ 1578012 w 1794077"/>
                <a:gd name="connsiteY2" fmla="*/ 3512 h 1302771"/>
                <a:gd name="connsiteX3" fmla="*/ 1782502 w 1794077"/>
                <a:gd name="connsiteY3" fmla="*/ 92256 h 1302771"/>
                <a:gd name="connsiteX4" fmla="*/ 1794077 w 1794077"/>
                <a:gd name="connsiteY4" fmla="*/ 1083812 h 1302771"/>
                <a:gd name="connsiteX5" fmla="*/ 1643558 w 1794077"/>
                <a:gd name="connsiteY5" fmla="*/ 1294090 h 1302771"/>
                <a:gd name="connsiteX6" fmla="*/ 158231 w 1794077"/>
                <a:gd name="connsiteY6" fmla="*/ 1302771 h 1302771"/>
                <a:gd name="connsiteX7" fmla="*/ 0 w 1794077"/>
                <a:gd name="connsiteY7" fmla="*/ 1083812 h 1302771"/>
                <a:gd name="connsiteX8" fmla="*/ 11575 w 1794077"/>
                <a:gd name="connsiteY8" fmla="*/ 92256 h 1302771"/>
                <a:gd name="connsiteX0" fmla="*/ 3864 w 1786366"/>
                <a:gd name="connsiteY0" fmla="*/ 92256 h 1302771"/>
                <a:gd name="connsiteX1" fmla="*/ 208354 w 1786366"/>
                <a:gd name="connsiteY1" fmla="*/ 3512 h 1302771"/>
                <a:gd name="connsiteX2" fmla="*/ 1570301 w 1786366"/>
                <a:gd name="connsiteY2" fmla="*/ 3512 h 1302771"/>
                <a:gd name="connsiteX3" fmla="*/ 1774791 w 1786366"/>
                <a:gd name="connsiteY3" fmla="*/ 92256 h 1302771"/>
                <a:gd name="connsiteX4" fmla="*/ 1786366 w 1786366"/>
                <a:gd name="connsiteY4" fmla="*/ 1083812 h 1302771"/>
                <a:gd name="connsiteX5" fmla="*/ 1635847 w 1786366"/>
                <a:gd name="connsiteY5" fmla="*/ 1294090 h 1302771"/>
                <a:gd name="connsiteX6" fmla="*/ 150520 w 1786366"/>
                <a:gd name="connsiteY6" fmla="*/ 1302771 h 1302771"/>
                <a:gd name="connsiteX7" fmla="*/ 0 w 1786366"/>
                <a:gd name="connsiteY7" fmla="*/ 1101175 h 1302771"/>
                <a:gd name="connsiteX8" fmla="*/ 3864 w 1786366"/>
                <a:gd name="connsiteY8" fmla="*/ 92256 h 1302771"/>
                <a:gd name="connsiteX0" fmla="*/ 9647 w 1792149"/>
                <a:gd name="connsiteY0" fmla="*/ 92256 h 1302771"/>
                <a:gd name="connsiteX1" fmla="*/ 214137 w 1792149"/>
                <a:gd name="connsiteY1" fmla="*/ 3512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9647 w 1792149"/>
                <a:gd name="connsiteY8" fmla="*/ 92256 h 1302771"/>
                <a:gd name="connsiteX0" fmla="*/ 5792 w 1792149"/>
                <a:gd name="connsiteY0" fmla="*/ 103830 h 1302771"/>
                <a:gd name="connsiteX1" fmla="*/ 214137 w 1792149"/>
                <a:gd name="connsiteY1" fmla="*/ 3512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103830 h 1302771"/>
                <a:gd name="connsiteX0" fmla="*/ 5792 w 1792149"/>
                <a:gd name="connsiteY0" fmla="*/ 95149 h 1302771"/>
                <a:gd name="connsiteX1" fmla="*/ 214137 w 1792149"/>
                <a:gd name="connsiteY1" fmla="*/ 3512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95149 h 1302771"/>
                <a:gd name="connsiteX0" fmla="*/ 5792 w 1792149"/>
                <a:gd name="connsiteY0" fmla="*/ 95149 h 1302771"/>
                <a:gd name="connsiteX1" fmla="*/ 214137 w 1792149"/>
                <a:gd name="connsiteY1" fmla="*/ 3512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95149 h 1302771"/>
                <a:gd name="connsiteX0" fmla="*/ 5792 w 1792149"/>
                <a:gd name="connsiteY0" fmla="*/ 95149 h 1302771"/>
                <a:gd name="connsiteX1" fmla="*/ 214137 w 1792149"/>
                <a:gd name="connsiteY1" fmla="*/ 3512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95149 h 1302771"/>
                <a:gd name="connsiteX0" fmla="*/ 5792 w 1792149"/>
                <a:gd name="connsiteY0" fmla="*/ 95149 h 1302771"/>
                <a:gd name="connsiteX1" fmla="*/ 214137 w 1792149"/>
                <a:gd name="connsiteY1" fmla="*/ 3512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95149 h 1302771"/>
                <a:gd name="connsiteX0" fmla="*/ 5792 w 1792149"/>
                <a:gd name="connsiteY0" fmla="*/ 95149 h 1302771"/>
                <a:gd name="connsiteX1" fmla="*/ 189075 w 1792149"/>
                <a:gd name="connsiteY1" fmla="*/ 12193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95149 h 1302771"/>
                <a:gd name="connsiteX0" fmla="*/ 5792 w 1792149"/>
                <a:gd name="connsiteY0" fmla="*/ 95149 h 1302771"/>
                <a:gd name="connsiteX1" fmla="*/ 175581 w 1792149"/>
                <a:gd name="connsiteY1" fmla="*/ 6406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95149 h 1302771"/>
                <a:gd name="connsiteX0" fmla="*/ 5792 w 1792149"/>
                <a:gd name="connsiteY0" fmla="*/ 93070 h 1300692"/>
                <a:gd name="connsiteX1" fmla="*/ 175581 w 1792149"/>
                <a:gd name="connsiteY1" fmla="*/ 4327 h 1300692"/>
                <a:gd name="connsiteX2" fmla="*/ 1603074 w 1792149"/>
                <a:gd name="connsiteY2" fmla="*/ 4327 h 1300692"/>
                <a:gd name="connsiteX3" fmla="*/ 1780574 w 1792149"/>
                <a:gd name="connsiteY3" fmla="*/ 90177 h 1300692"/>
                <a:gd name="connsiteX4" fmla="*/ 1792149 w 1792149"/>
                <a:gd name="connsiteY4" fmla="*/ 1081733 h 1300692"/>
                <a:gd name="connsiteX5" fmla="*/ 1641630 w 1792149"/>
                <a:gd name="connsiteY5" fmla="*/ 1292011 h 1300692"/>
                <a:gd name="connsiteX6" fmla="*/ 156303 w 1792149"/>
                <a:gd name="connsiteY6" fmla="*/ 1300692 h 1300692"/>
                <a:gd name="connsiteX7" fmla="*/ 0 w 1792149"/>
                <a:gd name="connsiteY7" fmla="*/ 1107777 h 1300692"/>
                <a:gd name="connsiteX8" fmla="*/ 5792 w 1792149"/>
                <a:gd name="connsiteY8" fmla="*/ 93070 h 1300692"/>
                <a:gd name="connsiteX0" fmla="*/ 5792 w 1792149"/>
                <a:gd name="connsiteY0" fmla="*/ 104321 h 1311943"/>
                <a:gd name="connsiteX1" fmla="*/ 175581 w 1792149"/>
                <a:gd name="connsiteY1" fmla="*/ 15578 h 1311943"/>
                <a:gd name="connsiteX2" fmla="*/ 1610785 w 1792149"/>
                <a:gd name="connsiteY2" fmla="*/ 1110 h 1311943"/>
                <a:gd name="connsiteX3" fmla="*/ 1780574 w 1792149"/>
                <a:gd name="connsiteY3" fmla="*/ 101428 h 1311943"/>
                <a:gd name="connsiteX4" fmla="*/ 1792149 w 1792149"/>
                <a:gd name="connsiteY4" fmla="*/ 1092984 h 1311943"/>
                <a:gd name="connsiteX5" fmla="*/ 1641630 w 1792149"/>
                <a:gd name="connsiteY5" fmla="*/ 1303262 h 1311943"/>
                <a:gd name="connsiteX6" fmla="*/ 156303 w 1792149"/>
                <a:gd name="connsiteY6" fmla="*/ 1311943 h 1311943"/>
                <a:gd name="connsiteX7" fmla="*/ 0 w 1792149"/>
                <a:gd name="connsiteY7" fmla="*/ 1119028 h 1311943"/>
                <a:gd name="connsiteX8" fmla="*/ 5792 w 1792149"/>
                <a:gd name="connsiteY8" fmla="*/ 104321 h 1311943"/>
                <a:gd name="connsiteX0" fmla="*/ 5792 w 1792149"/>
                <a:gd name="connsiteY0" fmla="*/ 95149 h 1302771"/>
                <a:gd name="connsiteX1" fmla="*/ 175581 w 1792149"/>
                <a:gd name="connsiteY1" fmla="*/ 6406 h 1302771"/>
                <a:gd name="connsiteX2" fmla="*/ 1610785 w 1792149"/>
                <a:gd name="connsiteY2" fmla="*/ 3513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95149 h 1302771"/>
                <a:gd name="connsiteX0" fmla="*/ 5792 w 1792149"/>
                <a:gd name="connsiteY0" fmla="*/ 91636 h 1299258"/>
                <a:gd name="connsiteX1" fmla="*/ 175581 w 1792149"/>
                <a:gd name="connsiteY1" fmla="*/ 2893 h 1299258"/>
                <a:gd name="connsiteX2" fmla="*/ 1610785 w 1792149"/>
                <a:gd name="connsiteY2" fmla="*/ 0 h 1299258"/>
                <a:gd name="connsiteX3" fmla="*/ 1780574 w 1792149"/>
                <a:gd name="connsiteY3" fmla="*/ 88743 h 1299258"/>
                <a:gd name="connsiteX4" fmla="*/ 1792149 w 1792149"/>
                <a:gd name="connsiteY4" fmla="*/ 1080299 h 1299258"/>
                <a:gd name="connsiteX5" fmla="*/ 1641630 w 1792149"/>
                <a:gd name="connsiteY5" fmla="*/ 1290577 h 1299258"/>
                <a:gd name="connsiteX6" fmla="*/ 156303 w 1792149"/>
                <a:gd name="connsiteY6" fmla="*/ 1299258 h 1299258"/>
                <a:gd name="connsiteX7" fmla="*/ 0 w 1792149"/>
                <a:gd name="connsiteY7" fmla="*/ 1106343 h 1299258"/>
                <a:gd name="connsiteX8" fmla="*/ 5792 w 1792149"/>
                <a:gd name="connsiteY8" fmla="*/ 91636 h 1299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2149" h="1299258">
                  <a:moveTo>
                    <a:pt x="5792" y="91636"/>
                  </a:moveTo>
                  <a:cubicBezTo>
                    <a:pt x="5792" y="-1651"/>
                    <a:pt x="56252" y="2893"/>
                    <a:pt x="175581" y="2893"/>
                  </a:cubicBezTo>
                  <a:lnTo>
                    <a:pt x="1610785" y="0"/>
                  </a:lnTo>
                  <a:cubicBezTo>
                    <a:pt x="1733970" y="8681"/>
                    <a:pt x="1780574" y="-30586"/>
                    <a:pt x="1780574" y="88743"/>
                  </a:cubicBezTo>
                  <a:lnTo>
                    <a:pt x="1792149" y="1080299"/>
                  </a:lnTo>
                  <a:cubicBezTo>
                    <a:pt x="1792149" y="1199628"/>
                    <a:pt x="1760959" y="1290577"/>
                    <a:pt x="1641630" y="1290577"/>
                  </a:cubicBezTo>
                  <a:lnTo>
                    <a:pt x="156303" y="1299258"/>
                  </a:lnTo>
                  <a:cubicBezTo>
                    <a:pt x="36974" y="1299258"/>
                    <a:pt x="0" y="1225672"/>
                    <a:pt x="0" y="1106343"/>
                  </a:cubicBezTo>
                  <a:cubicBezTo>
                    <a:pt x="0" y="818265"/>
                    <a:pt x="5792" y="379714"/>
                    <a:pt x="5792" y="91636"/>
                  </a:cubicBezTo>
                  <a:close/>
                </a:path>
              </a:pathLst>
            </a:cu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Rounded Rectangle 3"/>
            <p:cNvSpPr/>
            <p:nvPr/>
          </p:nvSpPr>
          <p:spPr>
            <a:xfrm>
              <a:off x="9687508" y="3268612"/>
              <a:ext cx="61978" cy="45720"/>
            </a:xfrm>
            <a:custGeom>
              <a:avLst/>
              <a:gdLst>
                <a:gd name="connsiteX0" fmla="*/ 0 w 1794077"/>
                <a:gd name="connsiteY0" fmla="*/ 216065 h 1296365"/>
                <a:gd name="connsiteX1" fmla="*/ 216065 w 1794077"/>
                <a:gd name="connsiteY1" fmla="*/ 0 h 1296365"/>
                <a:gd name="connsiteX2" fmla="*/ 1578012 w 1794077"/>
                <a:gd name="connsiteY2" fmla="*/ 0 h 1296365"/>
                <a:gd name="connsiteX3" fmla="*/ 1794077 w 1794077"/>
                <a:gd name="connsiteY3" fmla="*/ 216065 h 1296365"/>
                <a:gd name="connsiteX4" fmla="*/ 1794077 w 1794077"/>
                <a:gd name="connsiteY4" fmla="*/ 1080300 h 1296365"/>
                <a:gd name="connsiteX5" fmla="*/ 1578012 w 1794077"/>
                <a:gd name="connsiteY5" fmla="*/ 1296365 h 1296365"/>
                <a:gd name="connsiteX6" fmla="*/ 216065 w 1794077"/>
                <a:gd name="connsiteY6" fmla="*/ 1296365 h 1296365"/>
                <a:gd name="connsiteX7" fmla="*/ 0 w 1794077"/>
                <a:gd name="connsiteY7" fmla="*/ 1080300 h 1296365"/>
                <a:gd name="connsiteX8" fmla="*/ 0 w 1794077"/>
                <a:gd name="connsiteY8" fmla="*/ 216065 h 1296365"/>
                <a:gd name="connsiteX0" fmla="*/ 11575 w 1794077"/>
                <a:gd name="connsiteY0" fmla="*/ 92256 h 1299877"/>
                <a:gd name="connsiteX1" fmla="*/ 216065 w 1794077"/>
                <a:gd name="connsiteY1" fmla="*/ 3512 h 1299877"/>
                <a:gd name="connsiteX2" fmla="*/ 1578012 w 1794077"/>
                <a:gd name="connsiteY2" fmla="*/ 3512 h 1299877"/>
                <a:gd name="connsiteX3" fmla="*/ 1794077 w 1794077"/>
                <a:gd name="connsiteY3" fmla="*/ 219577 h 1299877"/>
                <a:gd name="connsiteX4" fmla="*/ 1794077 w 1794077"/>
                <a:gd name="connsiteY4" fmla="*/ 1083812 h 1299877"/>
                <a:gd name="connsiteX5" fmla="*/ 1578012 w 1794077"/>
                <a:gd name="connsiteY5" fmla="*/ 1299877 h 1299877"/>
                <a:gd name="connsiteX6" fmla="*/ 216065 w 1794077"/>
                <a:gd name="connsiteY6" fmla="*/ 1299877 h 1299877"/>
                <a:gd name="connsiteX7" fmla="*/ 0 w 1794077"/>
                <a:gd name="connsiteY7" fmla="*/ 1083812 h 1299877"/>
                <a:gd name="connsiteX8" fmla="*/ 11575 w 1794077"/>
                <a:gd name="connsiteY8" fmla="*/ 92256 h 1299877"/>
                <a:gd name="connsiteX0" fmla="*/ 11575 w 1794077"/>
                <a:gd name="connsiteY0" fmla="*/ 92256 h 1299877"/>
                <a:gd name="connsiteX1" fmla="*/ 216065 w 1794077"/>
                <a:gd name="connsiteY1" fmla="*/ 3512 h 1299877"/>
                <a:gd name="connsiteX2" fmla="*/ 1578012 w 1794077"/>
                <a:gd name="connsiteY2" fmla="*/ 3512 h 1299877"/>
                <a:gd name="connsiteX3" fmla="*/ 1782502 w 1794077"/>
                <a:gd name="connsiteY3" fmla="*/ 92256 h 1299877"/>
                <a:gd name="connsiteX4" fmla="*/ 1794077 w 1794077"/>
                <a:gd name="connsiteY4" fmla="*/ 1083812 h 1299877"/>
                <a:gd name="connsiteX5" fmla="*/ 1578012 w 1794077"/>
                <a:gd name="connsiteY5" fmla="*/ 1299877 h 1299877"/>
                <a:gd name="connsiteX6" fmla="*/ 216065 w 1794077"/>
                <a:gd name="connsiteY6" fmla="*/ 1299877 h 1299877"/>
                <a:gd name="connsiteX7" fmla="*/ 0 w 1794077"/>
                <a:gd name="connsiteY7" fmla="*/ 1083812 h 1299877"/>
                <a:gd name="connsiteX8" fmla="*/ 11575 w 1794077"/>
                <a:gd name="connsiteY8" fmla="*/ 92256 h 1299877"/>
                <a:gd name="connsiteX0" fmla="*/ 11575 w 1794077"/>
                <a:gd name="connsiteY0" fmla="*/ 92256 h 1299877"/>
                <a:gd name="connsiteX1" fmla="*/ 216065 w 1794077"/>
                <a:gd name="connsiteY1" fmla="*/ 3512 h 1299877"/>
                <a:gd name="connsiteX2" fmla="*/ 1578012 w 1794077"/>
                <a:gd name="connsiteY2" fmla="*/ 3512 h 1299877"/>
                <a:gd name="connsiteX3" fmla="*/ 1782502 w 1794077"/>
                <a:gd name="connsiteY3" fmla="*/ 92256 h 1299877"/>
                <a:gd name="connsiteX4" fmla="*/ 1794077 w 1794077"/>
                <a:gd name="connsiteY4" fmla="*/ 1083812 h 1299877"/>
                <a:gd name="connsiteX5" fmla="*/ 1643558 w 1794077"/>
                <a:gd name="connsiteY5" fmla="*/ 1294090 h 1299877"/>
                <a:gd name="connsiteX6" fmla="*/ 216065 w 1794077"/>
                <a:gd name="connsiteY6" fmla="*/ 1299877 h 1299877"/>
                <a:gd name="connsiteX7" fmla="*/ 0 w 1794077"/>
                <a:gd name="connsiteY7" fmla="*/ 1083812 h 1299877"/>
                <a:gd name="connsiteX8" fmla="*/ 11575 w 1794077"/>
                <a:gd name="connsiteY8" fmla="*/ 92256 h 1299877"/>
                <a:gd name="connsiteX0" fmla="*/ 11575 w 1794077"/>
                <a:gd name="connsiteY0" fmla="*/ 92256 h 1302771"/>
                <a:gd name="connsiteX1" fmla="*/ 216065 w 1794077"/>
                <a:gd name="connsiteY1" fmla="*/ 3512 h 1302771"/>
                <a:gd name="connsiteX2" fmla="*/ 1578012 w 1794077"/>
                <a:gd name="connsiteY2" fmla="*/ 3512 h 1302771"/>
                <a:gd name="connsiteX3" fmla="*/ 1782502 w 1794077"/>
                <a:gd name="connsiteY3" fmla="*/ 92256 h 1302771"/>
                <a:gd name="connsiteX4" fmla="*/ 1794077 w 1794077"/>
                <a:gd name="connsiteY4" fmla="*/ 1083812 h 1302771"/>
                <a:gd name="connsiteX5" fmla="*/ 1643558 w 1794077"/>
                <a:gd name="connsiteY5" fmla="*/ 1294090 h 1302771"/>
                <a:gd name="connsiteX6" fmla="*/ 158231 w 1794077"/>
                <a:gd name="connsiteY6" fmla="*/ 1302771 h 1302771"/>
                <a:gd name="connsiteX7" fmla="*/ 0 w 1794077"/>
                <a:gd name="connsiteY7" fmla="*/ 1083812 h 1302771"/>
                <a:gd name="connsiteX8" fmla="*/ 11575 w 1794077"/>
                <a:gd name="connsiteY8" fmla="*/ 92256 h 1302771"/>
                <a:gd name="connsiteX0" fmla="*/ 3864 w 1786366"/>
                <a:gd name="connsiteY0" fmla="*/ 92256 h 1302771"/>
                <a:gd name="connsiteX1" fmla="*/ 208354 w 1786366"/>
                <a:gd name="connsiteY1" fmla="*/ 3512 h 1302771"/>
                <a:gd name="connsiteX2" fmla="*/ 1570301 w 1786366"/>
                <a:gd name="connsiteY2" fmla="*/ 3512 h 1302771"/>
                <a:gd name="connsiteX3" fmla="*/ 1774791 w 1786366"/>
                <a:gd name="connsiteY3" fmla="*/ 92256 h 1302771"/>
                <a:gd name="connsiteX4" fmla="*/ 1786366 w 1786366"/>
                <a:gd name="connsiteY4" fmla="*/ 1083812 h 1302771"/>
                <a:gd name="connsiteX5" fmla="*/ 1635847 w 1786366"/>
                <a:gd name="connsiteY5" fmla="*/ 1294090 h 1302771"/>
                <a:gd name="connsiteX6" fmla="*/ 150520 w 1786366"/>
                <a:gd name="connsiteY6" fmla="*/ 1302771 h 1302771"/>
                <a:gd name="connsiteX7" fmla="*/ 0 w 1786366"/>
                <a:gd name="connsiteY7" fmla="*/ 1101175 h 1302771"/>
                <a:gd name="connsiteX8" fmla="*/ 3864 w 1786366"/>
                <a:gd name="connsiteY8" fmla="*/ 92256 h 1302771"/>
                <a:gd name="connsiteX0" fmla="*/ 9647 w 1792149"/>
                <a:gd name="connsiteY0" fmla="*/ 92256 h 1302771"/>
                <a:gd name="connsiteX1" fmla="*/ 214137 w 1792149"/>
                <a:gd name="connsiteY1" fmla="*/ 3512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9647 w 1792149"/>
                <a:gd name="connsiteY8" fmla="*/ 92256 h 1302771"/>
                <a:gd name="connsiteX0" fmla="*/ 5792 w 1792149"/>
                <a:gd name="connsiteY0" fmla="*/ 103830 h 1302771"/>
                <a:gd name="connsiteX1" fmla="*/ 214137 w 1792149"/>
                <a:gd name="connsiteY1" fmla="*/ 3512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103830 h 1302771"/>
                <a:gd name="connsiteX0" fmla="*/ 5792 w 1792149"/>
                <a:gd name="connsiteY0" fmla="*/ 95149 h 1302771"/>
                <a:gd name="connsiteX1" fmla="*/ 214137 w 1792149"/>
                <a:gd name="connsiteY1" fmla="*/ 3512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95149 h 1302771"/>
                <a:gd name="connsiteX0" fmla="*/ 5792 w 1792149"/>
                <a:gd name="connsiteY0" fmla="*/ 95149 h 1302771"/>
                <a:gd name="connsiteX1" fmla="*/ 214137 w 1792149"/>
                <a:gd name="connsiteY1" fmla="*/ 3512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95149 h 1302771"/>
                <a:gd name="connsiteX0" fmla="*/ 5792 w 1792149"/>
                <a:gd name="connsiteY0" fmla="*/ 95149 h 1302771"/>
                <a:gd name="connsiteX1" fmla="*/ 214137 w 1792149"/>
                <a:gd name="connsiteY1" fmla="*/ 3512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95149 h 1302771"/>
                <a:gd name="connsiteX0" fmla="*/ 5792 w 1792149"/>
                <a:gd name="connsiteY0" fmla="*/ 95149 h 1302771"/>
                <a:gd name="connsiteX1" fmla="*/ 214137 w 1792149"/>
                <a:gd name="connsiteY1" fmla="*/ 3512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95149 h 1302771"/>
                <a:gd name="connsiteX0" fmla="*/ 5792 w 1792149"/>
                <a:gd name="connsiteY0" fmla="*/ 95149 h 1302771"/>
                <a:gd name="connsiteX1" fmla="*/ 189075 w 1792149"/>
                <a:gd name="connsiteY1" fmla="*/ 12193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95149 h 1302771"/>
                <a:gd name="connsiteX0" fmla="*/ 5792 w 1792149"/>
                <a:gd name="connsiteY0" fmla="*/ 95149 h 1302771"/>
                <a:gd name="connsiteX1" fmla="*/ 175581 w 1792149"/>
                <a:gd name="connsiteY1" fmla="*/ 6406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95149 h 1302771"/>
                <a:gd name="connsiteX0" fmla="*/ 5792 w 1792149"/>
                <a:gd name="connsiteY0" fmla="*/ 93070 h 1300692"/>
                <a:gd name="connsiteX1" fmla="*/ 175581 w 1792149"/>
                <a:gd name="connsiteY1" fmla="*/ 4327 h 1300692"/>
                <a:gd name="connsiteX2" fmla="*/ 1603074 w 1792149"/>
                <a:gd name="connsiteY2" fmla="*/ 4327 h 1300692"/>
                <a:gd name="connsiteX3" fmla="*/ 1780574 w 1792149"/>
                <a:gd name="connsiteY3" fmla="*/ 90177 h 1300692"/>
                <a:gd name="connsiteX4" fmla="*/ 1792149 w 1792149"/>
                <a:gd name="connsiteY4" fmla="*/ 1081733 h 1300692"/>
                <a:gd name="connsiteX5" fmla="*/ 1641630 w 1792149"/>
                <a:gd name="connsiteY5" fmla="*/ 1292011 h 1300692"/>
                <a:gd name="connsiteX6" fmla="*/ 156303 w 1792149"/>
                <a:gd name="connsiteY6" fmla="*/ 1300692 h 1300692"/>
                <a:gd name="connsiteX7" fmla="*/ 0 w 1792149"/>
                <a:gd name="connsiteY7" fmla="*/ 1107777 h 1300692"/>
                <a:gd name="connsiteX8" fmla="*/ 5792 w 1792149"/>
                <a:gd name="connsiteY8" fmla="*/ 93070 h 1300692"/>
                <a:gd name="connsiteX0" fmla="*/ 5792 w 1792149"/>
                <a:gd name="connsiteY0" fmla="*/ 104321 h 1311943"/>
                <a:gd name="connsiteX1" fmla="*/ 175581 w 1792149"/>
                <a:gd name="connsiteY1" fmla="*/ 15578 h 1311943"/>
                <a:gd name="connsiteX2" fmla="*/ 1610785 w 1792149"/>
                <a:gd name="connsiteY2" fmla="*/ 1110 h 1311943"/>
                <a:gd name="connsiteX3" fmla="*/ 1780574 w 1792149"/>
                <a:gd name="connsiteY3" fmla="*/ 101428 h 1311943"/>
                <a:gd name="connsiteX4" fmla="*/ 1792149 w 1792149"/>
                <a:gd name="connsiteY4" fmla="*/ 1092984 h 1311943"/>
                <a:gd name="connsiteX5" fmla="*/ 1641630 w 1792149"/>
                <a:gd name="connsiteY5" fmla="*/ 1303262 h 1311943"/>
                <a:gd name="connsiteX6" fmla="*/ 156303 w 1792149"/>
                <a:gd name="connsiteY6" fmla="*/ 1311943 h 1311943"/>
                <a:gd name="connsiteX7" fmla="*/ 0 w 1792149"/>
                <a:gd name="connsiteY7" fmla="*/ 1119028 h 1311943"/>
                <a:gd name="connsiteX8" fmla="*/ 5792 w 1792149"/>
                <a:gd name="connsiteY8" fmla="*/ 104321 h 1311943"/>
                <a:gd name="connsiteX0" fmla="*/ 5792 w 1792149"/>
                <a:gd name="connsiteY0" fmla="*/ 95149 h 1302771"/>
                <a:gd name="connsiteX1" fmla="*/ 175581 w 1792149"/>
                <a:gd name="connsiteY1" fmla="*/ 6406 h 1302771"/>
                <a:gd name="connsiteX2" fmla="*/ 1610785 w 1792149"/>
                <a:gd name="connsiteY2" fmla="*/ 3513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95149 h 1302771"/>
                <a:gd name="connsiteX0" fmla="*/ 5792 w 1792149"/>
                <a:gd name="connsiteY0" fmla="*/ 91636 h 1299258"/>
                <a:gd name="connsiteX1" fmla="*/ 175581 w 1792149"/>
                <a:gd name="connsiteY1" fmla="*/ 2893 h 1299258"/>
                <a:gd name="connsiteX2" fmla="*/ 1610785 w 1792149"/>
                <a:gd name="connsiteY2" fmla="*/ 0 h 1299258"/>
                <a:gd name="connsiteX3" fmla="*/ 1780574 w 1792149"/>
                <a:gd name="connsiteY3" fmla="*/ 88743 h 1299258"/>
                <a:gd name="connsiteX4" fmla="*/ 1792149 w 1792149"/>
                <a:gd name="connsiteY4" fmla="*/ 1080299 h 1299258"/>
                <a:gd name="connsiteX5" fmla="*/ 1641630 w 1792149"/>
                <a:gd name="connsiteY5" fmla="*/ 1290577 h 1299258"/>
                <a:gd name="connsiteX6" fmla="*/ 156303 w 1792149"/>
                <a:gd name="connsiteY6" fmla="*/ 1299258 h 1299258"/>
                <a:gd name="connsiteX7" fmla="*/ 0 w 1792149"/>
                <a:gd name="connsiteY7" fmla="*/ 1106343 h 1299258"/>
                <a:gd name="connsiteX8" fmla="*/ 5792 w 1792149"/>
                <a:gd name="connsiteY8" fmla="*/ 91636 h 1299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2149" h="1299258">
                  <a:moveTo>
                    <a:pt x="5792" y="91636"/>
                  </a:moveTo>
                  <a:cubicBezTo>
                    <a:pt x="5792" y="-1651"/>
                    <a:pt x="56252" y="2893"/>
                    <a:pt x="175581" y="2893"/>
                  </a:cubicBezTo>
                  <a:lnTo>
                    <a:pt x="1610785" y="0"/>
                  </a:lnTo>
                  <a:cubicBezTo>
                    <a:pt x="1733970" y="8681"/>
                    <a:pt x="1780574" y="-30586"/>
                    <a:pt x="1780574" y="88743"/>
                  </a:cubicBezTo>
                  <a:lnTo>
                    <a:pt x="1792149" y="1080299"/>
                  </a:lnTo>
                  <a:cubicBezTo>
                    <a:pt x="1792149" y="1199628"/>
                    <a:pt x="1760959" y="1290577"/>
                    <a:pt x="1641630" y="1290577"/>
                  </a:cubicBezTo>
                  <a:lnTo>
                    <a:pt x="156303" y="1299258"/>
                  </a:lnTo>
                  <a:cubicBezTo>
                    <a:pt x="36974" y="1299258"/>
                    <a:pt x="0" y="1225672"/>
                    <a:pt x="0" y="1106343"/>
                  </a:cubicBezTo>
                  <a:cubicBezTo>
                    <a:pt x="0" y="818265"/>
                    <a:pt x="5792" y="379714"/>
                    <a:pt x="5792" y="91636"/>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ounded Rectangle 3"/>
            <p:cNvSpPr/>
            <p:nvPr/>
          </p:nvSpPr>
          <p:spPr>
            <a:xfrm flipV="1">
              <a:off x="9079711" y="3363802"/>
              <a:ext cx="556354" cy="45720"/>
            </a:xfrm>
            <a:custGeom>
              <a:avLst/>
              <a:gdLst>
                <a:gd name="connsiteX0" fmla="*/ 0 w 1794077"/>
                <a:gd name="connsiteY0" fmla="*/ 216065 h 1296365"/>
                <a:gd name="connsiteX1" fmla="*/ 216065 w 1794077"/>
                <a:gd name="connsiteY1" fmla="*/ 0 h 1296365"/>
                <a:gd name="connsiteX2" fmla="*/ 1578012 w 1794077"/>
                <a:gd name="connsiteY2" fmla="*/ 0 h 1296365"/>
                <a:gd name="connsiteX3" fmla="*/ 1794077 w 1794077"/>
                <a:gd name="connsiteY3" fmla="*/ 216065 h 1296365"/>
                <a:gd name="connsiteX4" fmla="*/ 1794077 w 1794077"/>
                <a:gd name="connsiteY4" fmla="*/ 1080300 h 1296365"/>
                <a:gd name="connsiteX5" fmla="*/ 1578012 w 1794077"/>
                <a:gd name="connsiteY5" fmla="*/ 1296365 h 1296365"/>
                <a:gd name="connsiteX6" fmla="*/ 216065 w 1794077"/>
                <a:gd name="connsiteY6" fmla="*/ 1296365 h 1296365"/>
                <a:gd name="connsiteX7" fmla="*/ 0 w 1794077"/>
                <a:gd name="connsiteY7" fmla="*/ 1080300 h 1296365"/>
                <a:gd name="connsiteX8" fmla="*/ 0 w 1794077"/>
                <a:gd name="connsiteY8" fmla="*/ 216065 h 1296365"/>
                <a:gd name="connsiteX0" fmla="*/ 11575 w 1794077"/>
                <a:gd name="connsiteY0" fmla="*/ 92256 h 1299877"/>
                <a:gd name="connsiteX1" fmla="*/ 216065 w 1794077"/>
                <a:gd name="connsiteY1" fmla="*/ 3512 h 1299877"/>
                <a:gd name="connsiteX2" fmla="*/ 1578012 w 1794077"/>
                <a:gd name="connsiteY2" fmla="*/ 3512 h 1299877"/>
                <a:gd name="connsiteX3" fmla="*/ 1794077 w 1794077"/>
                <a:gd name="connsiteY3" fmla="*/ 219577 h 1299877"/>
                <a:gd name="connsiteX4" fmla="*/ 1794077 w 1794077"/>
                <a:gd name="connsiteY4" fmla="*/ 1083812 h 1299877"/>
                <a:gd name="connsiteX5" fmla="*/ 1578012 w 1794077"/>
                <a:gd name="connsiteY5" fmla="*/ 1299877 h 1299877"/>
                <a:gd name="connsiteX6" fmla="*/ 216065 w 1794077"/>
                <a:gd name="connsiteY6" fmla="*/ 1299877 h 1299877"/>
                <a:gd name="connsiteX7" fmla="*/ 0 w 1794077"/>
                <a:gd name="connsiteY7" fmla="*/ 1083812 h 1299877"/>
                <a:gd name="connsiteX8" fmla="*/ 11575 w 1794077"/>
                <a:gd name="connsiteY8" fmla="*/ 92256 h 1299877"/>
                <a:gd name="connsiteX0" fmla="*/ 11575 w 1794077"/>
                <a:gd name="connsiteY0" fmla="*/ 92256 h 1299877"/>
                <a:gd name="connsiteX1" fmla="*/ 216065 w 1794077"/>
                <a:gd name="connsiteY1" fmla="*/ 3512 h 1299877"/>
                <a:gd name="connsiteX2" fmla="*/ 1578012 w 1794077"/>
                <a:gd name="connsiteY2" fmla="*/ 3512 h 1299877"/>
                <a:gd name="connsiteX3" fmla="*/ 1782502 w 1794077"/>
                <a:gd name="connsiteY3" fmla="*/ 92256 h 1299877"/>
                <a:gd name="connsiteX4" fmla="*/ 1794077 w 1794077"/>
                <a:gd name="connsiteY4" fmla="*/ 1083812 h 1299877"/>
                <a:gd name="connsiteX5" fmla="*/ 1578012 w 1794077"/>
                <a:gd name="connsiteY5" fmla="*/ 1299877 h 1299877"/>
                <a:gd name="connsiteX6" fmla="*/ 216065 w 1794077"/>
                <a:gd name="connsiteY6" fmla="*/ 1299877 h 1299877"/>
                <a:gd name="connsiteX7" fmla="*/ 0 w 1794077"/>
                <a:gd name="connsiteY7" fmla="*/ 1083812 h 1299877"/>
                <a:gd name="connsiteX8" fmla="*/ 11575 w 1794077"/>
                <a:gd name="connsiteY8" fmla="*/ 92256 h 1299877"/>
                <a:gd name="connsiteX0" fmla="*/ 11575 w 1794077"/>
                <a:gd name="connsiteY0" fmla="*/ 92256 h 1299877"/>
                <a:gd name="connsiteX1" fmla="*/ 216065 w 1794077"/>
                <a:gd name="connsiteY1" fmla="*/ 3512 h 1299877"/>
                <a:gd name="connsiteX2" fmla="*/ 1578012 w 1794077"/>
                <a:gd name="connsiteY2" fmla="*/ 3512 h 1299877"/>
                <a:gd name="connsiteX3" fmla="*/ 1782502 w 1794077"/>
                <a:gd name="connsiteY3" fmla="*/ 92256 h 1299877"/>
                <a:gd name="connsiteX4" fmla="*/ 1794077 w 1794077"/>
                <a:gd name="connsiteY4" fmla="*/ 1083812 h 1299877"/>
                <a:gd name="connsiteX5" fmla="*/ 1643558 w 1794077"/>
                <a:gd name="connsiteY5" fmla="*/ 1294090 h 1299877"/>
                <a:gd name="connsiteX6" fmla="*/ 216065 w 1794077"/>
                <a:gd name="connsiteY6" fmla="*/ 1299877 h 1299877"/>
                <a:gd name="connsiteX7" fmla="*/ 0 w 1794077"/>
                <a:gd name="connsiteY7" fmla="*/ 1083812 h 1299877"/>
                <a:gd name="connsiteX8" fmla="*/ 11575 w 1794077"/>
                <a:gd name="connsiteY8" fmla="*/ 92256 h 1299877"/>
                <a:gd name="connsiteX0" fmla="*/ 11575 w 1794077"/>
                <a:gd name="connsiteY0" fmla="*/ 92256 h 1302771"/>
                <a:gd name="connsiteX1" fmla="*/ 216065 w 1794077"/>
                <a:gd name="connsiteY1" fmla="*/ 3512 h 1302771"/>
                <a:gd name="connsiteX2" fmla="*/ 1578012 w 1794077"/>
                <a:gd name="connsiteY2" fmla="*/ 3512 h 1302771"/>
                <a:gd name="connsiteX3" fmla="*/ 1782502 w 1794077"/>
                <a:gd name="connsiteY3" fmla="*/ 92256 h 1302771"/>
                <a:gd name="connsiteX4" fmla="*/ 1794077 w 1794077"/>
                <a:gd name="connsiteY4" fmla="*/ 1083812 h 1302771"/>
                <a:gd name="connsiteX5" fmla="*/ 1643558 w 1794077"/>
                <a:gd name="connsiteY5" fmla="*/ 1294090 h 1302771"/>
                <a:gd name="connsiteX6" fmla="*/ 158231 w 1794077"/>
                <a:gd name="connsiteY6" fmla="*/ 1302771 h 1302771"/>
                <a:gd name="connsiteX7" fmla="*/ 0 w 1794077"/>
                <a:gd name="connsiteY7" fmla="*/ 1083812 h 1302771"/>
                <a:gd name="connsiteX8" fmla="*/ 11575 w 1794077"/>
                <a:gd name="connsiteY8" fmla="*/ 92256 h 1302771"/>
                <a:gd name="connsiteX0" fmla="*/ 3864 w 1786366"/>
                <a:gd name="connsiteY0" fmla="*/ 92256 h 1302771"/>
                <a:gd name="connsiteX1" fmla="*/ 208354 w 1786366"/>
                <a:gd name="connsiteY1" fmla="*/ 3512 h 1302771"/>
                <a:gd name="connsiteX2" fmla="*/ 1570301 w 1786366"/>
                <a:gd name="connsiteY2" fmla="*/ 3512 h 1302771"/>
                <a:gd name="connsiteX3" fmla="*/ 1774791 w 1786366"/>
                <a:gd name="connsiteY3" fmla="*/ 92256 h 1302771"/>
                <a:gd name="connsiteX4" fmla="*/ 1786366 w 1786366"/>
                <a:gd name="connsiteY4" fmla="*/ 1083812 h 1302771"/>
                <a:gd name="connsiteX5" fmla="*/ 1635847 w 1786366"/>
                <a:gd name="connsiteY5" fmla="*/ 1294090 h 1302771"/>
                <a:gd name="connsiteX6" fmla="*/ 150520 w 1786366"/>
                <a:gd name="connsiteY6" fmla="*/ 1302771 h 1302771"/>
                <a:gd name="connsiteX7" fmla="*/ 0 w 1786366"/>
                <a:gd name="connsiteY7" fmla="*/ 1101175 h 1302771"/>
                <a:gd name="connsiteX8" fmla="*/ 3864 w 1786366"/>
                <a:gd name="connsiteY8" fmla="*/ 92256 h 1302771"/>
                <a:gd name="connsiteX0" fmla="*/ 9647 w 1792149"/>
                <a:gd name="connsiteY0" fmla="*/ 92256 h 1302771"/>
                <a:gd name="connsiteX1" fmla="*/ 214137 w 1792149"/>
                <a:gd name="connsiteY1" fmla="*/ 3512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9647 w 1792149"/>
                <a:gd name="connsiteY8" fmla="*/ 92256 h 1302771"/>
                <a:gd name="connsiteX0" fmla="*/ 5792 w 1792149"/>
                <a:gd name="connsiteY0" fmla="*/ 103830 h 1302771"/>
                <a:gd name="connsiteX1" fmla="*/ 214137 w 1792149"/>
                <a:gd name="connsiteY1" fmla="*/ 3512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103830 h 1302771"/>
                <a:gd name="connsiteX0" fmla="*/ 5792 w 1792149"/>
                <a:gd name="connsiteY0" fmla="*/ 95149 h 1302771"/>
                <a:gd name="connsiteX1" fmla="*/ 214137 w 1792149"/>
                <a:gd name="connsiteY1" fmla="*/ 3512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95149 h 1302771"/>
                <a:gd name="connsiteX0" fmla="*/ 5792 w 1792149"/>
                <a:gd name="connsiteY0" fmla="*/ 95149 h 1302771"/>
                <a:gd name="connsiteX1" fmla="*/ 214137 w 1792149"/>
                <a:gd name="connsiteY1" fmla="*/ 3512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95149 h 1302771"/>
                <a:gd name="connsiteX0" fmla="*/ 5792 w 1792149"/>
                <a:gd name="connsiteY0" fmla="*/ 95149 h 1302771"/>
                <a:gd name="connsiteX1" fmla="*/ 214137 w 1792149"/>
                <a:gd name="connsiteY1" fmla="*/ 3512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95149 h 1302771"/>
                <a:gd name="connsiteX0" fmla="*/ 5792 w 1792149"/>
                <a:gd name="connsiteY0" fmla="*/ 95149 h 1302771"/>
                <a:gd name="connsiteX1" fmla="*/ 214137 w 1792149"/>
                <a:gd name="connsiteY1" fmla="*/ 3512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95149 h 1302771"/>
                <a:gd name="connsiteX0" fmla="*/ 5792 w 1792149"/>
                <a:gd name="connsiteY0" fmla="*/ 95149 h 1302771"/>
                <a:gd name="connsiteX1" fmla="*/ 189075 w 1792149"/>
                <a:gd name="connsiteY1" fmla="*/ 12193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95149 h 1302771"/>
                <a:gd name="connsiteX0" fmla="*/ 5792 w 1792149"/>
                <a:gd name="connsiteY0" fmla="*/ 95149 h 1302771"/>
                <a:gd name="connsiteX1" fmla="*/ 175581 w 1792149"/>
                <a:gd name="connsiteY1" fmla="*/ 6406 h 1302771"/>
                <a:gd name="connsiteX2" fmla="*/ 1576084 w 1792149"/>
                <a:gd name="connsiteY2" fmla="*/ 3512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95149 h 1302771"/>
                <a:gd name="connsiteX0" fmla="*/ 5792 w 1792149"/>
                <a:gd name="connsiteY0" fmla="*/ 93070 h 1300692"/>
                <a:gd name="connsiteX1" fmla="*/ 175581 w 1792149"/>
                <a:gd name="connsiteY1" fmla="*/ 4327 h 1300692"/>
                <a:gd name="connsiteX2" fmla="*/ 1603074 w 1792149"/>
                <a:gd name="connsiteY2" fmla="*/ 4327 h 1300692"/>
                <a:gd name="connsiteX3" fmla="*/ 1780574 w 1792149"/>
                <a:gd name="connsiteY3" fmla="*/ 90177 h 1300692"/>
                <a:gd name="connsiteX4" fmla="*/ 1792149 w 1792149"/>
                <a:gd name="connsiteY4" fmla="*/ 1081733 h 1300692"/>
                <a:gd name="connsiteX5" fmla="*/ 1641630 w 1792149"/>
                <a:gd name="connsiteY5" fmla="*/ 1292011 h 1300692"/>
                <a:gd name="connsiteX6" fmla="*/ 156303 w 1792149"/>
                <a:gd name="connsiteY6" fmla="*/ 1300692 h 1300692"/>
                <a:gd name="connsiteX7" fmla="*/ 0 w 1792149"/>
                <a:gd name="connsiteY7" fmla="*/ 1107777 h 1300692"/>
                <a:gd name="connsiteX8" fmla="*/ 5792 w 1792149"/>
                <a:gd name="connsiteY8" fmla="*/ 93070 h 1300692"/>
                <a:gd name="connsiteX0" fmla="*/ 5792 w 1792149"/>
                <a:gd name="connsiteY0" fmla="*/ 104321 h 1311943"/>
                <a:gd name="connsiteX1" fmla="*/ 175581 w 1792149"/>
                <a:gd name="connsiteY1" fmla="*/ 15578 h 1311943"/>
                <a:gd name="connsiteX2" fmla="*/ 1610785 w 1792149"/>
                <a:gd name="connsiteY2" fmla="*/ 1110 h 1311943"/>
                <a:gd name="connsiteX3" fmla="*/ 1780574 w 1792149"/>
                <a:gd name="connsiteY3" fmla="*/ 101428 h 1311943"/>
                <a:gd name="connsiteX4" fmla="*/ 1792149 w 1792149"/>
                <a:gd name="connsiteY4" fmla="*/ 1092984 h 1311943"/>
                <a:gd name="connsiteX5" fmla="*/ 1641630 w 1792149"/>
                <a:gd name="connsiteY5" fmla="*/ 1303262 h 1311943"/>
                <a:gd name="connsiteX6" fmla="*/ 156303 w 1792149"/>
                <a:gd name="connsiteY6" fmla="*/ 1311943 h 1311943"/>
                <a:gd name="connsiteX7" fmla="*/ 0 w 1792149"/>
                <a:gd name="connsiteY7" fmla="*/ 1119028 h 1311943"/>
                <a:gd name="connsiteX8" fmla="*/ 5792 w 1792149"/>
                <a:gd name="connsiteY8" fmla="*/ 104321 h 1311943"/>
                <a:gd name="connsiteX0" fmla="*/ 5792 w 1792149"/>
                <a:gd name="connsiteY0" fmla="*/ 95149 h 1302771"/>
                <a:gd name="connsiteX1" fmla="*/ 175581 w 1792149"/>
                <a:gd name="connsiteY1" fmla="*/ 6406 h 1302771"/>
                <a:gd name="connsiteX2" fmla="*/ 1610785 w 1792149"/>
                <a:gd name="connsiteY2" fmla="*/ 3513 h 1302771"/>
                <a:gd name="connsiteX3" fmla="*/ 1780574 w 1792149"/>
                <a:gd name="connsiteY3" fmla="*/ 92256 h 1302771"/>
                <a:gd name="connsiteX4" fmla="*/ 1792149 w 1792149"/>
                <a:gd name="connsiteY4" fmla="*/ 1083812 h 1302771"/>
                <a:gd name="connsiteX5" fmla="*/ 1641630 w 1792149"/>
                <a:gd name="connsiteY5" fmla="*/ 1294090 h 1302771"/>
                <a:gd name="connsiteX6" fmla="*/ 156303 w 1792149"/>
                <a:gd name="connsiteY6" fmla="*/ 1302771 h 1302771"/>
                <a:gd name="connsiteX7" fmla="*/ 0 w 1792149"/>
                <a:gd name="connsiteY7" fmla="*/ 1109856 h 1302771"/>
                <a:gd name="connsiteX8" fmla="*/ 5792 w 1792149"/>
                <a:gd name="connsiteY8" fmla="*/ 95149 h 1302771"/>
                <a:gd name="connsiteX0" fmla="*/ 5792 w 1792149"/>
                <a:gd name="connsiteY0" fmla="*/ 91636 h 1299258"/>
                <a:gd name="connsiteX1" fmla="*/ 175581 w 1792149"/>
                <a:gd name="connsiteY1" fmla="*/ 2893 h 1299258"/>
                <a:gd name="connsiteX2" fmla="*/ 1610785 w 1792149"/>
                <a:gd name="connsiteY2" fmla="*/ 0 h 1299258"/>
                <a:gd name="connsiteX3" fmla="*/ 1780574 w 1792149"/>
                <a:gd name="connsiteY3" fmla="*/ 88743 h 1299258"/>
                <a:gd name="connsiteX4" fmla="*/ 1792149 w 1792149"/>
                <a:gd name="connsiteY4" fmla="*/ 1080299 h 1299258"/>
                <a:gd name="connsiteX5" fmla="*/ 1641630 w 1792149"/>
                <a:gd name="connsiteY5" fmla="*/ 1290577 h 1299258"/>
                <a:gd name="connsiteX6" fmla="*/ 156303 w 1792149"/>
                <a:gd name="connsiteY6" fmla="*/ 1299258 h 1299258"/>
                <a:gd name="connsiteX7" fmla="*/ 0 w 1792149"/>
                <a:gd name="connsiteY7" fmla="*/ 1106343 h 1299258"/>
                <a:gd name="connsiteX8" fmla="*/ 5792 w 1792149"/>
                <a:gd name="connsiteY8" fmla="*/ 91636 h 1299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2149" h="1299258">
                  <a:moveTo>
                    <a:pt x="5792" y="91636"/>
                  </a:moveTo>
                  <a:cubicBezTo>
                    <a:pt x="5792" y="-1651"/>
                    <a:pt x="56252" y="2893"/>
                    <a:pt x="175581" y="2893"/>
                  </a:cubicBezTo>
                  <a:lnTo>
                    <a:pt x="1610785" y="0"/>
                  </a:lnTo>
                  <a:cubicBezTo>
                    <a:pt x="1733970" y="8681"/>
                    <a:pt x="1780574" y="-30586"/>
                    <a:pt x="1780574" y="88743"/>
                  </a:cubicBezTo>
                  <a:lnTo>
                    <a:pt x="1792149" y="1080299"/>
                  </a:lnTo>
                  <a:cubicBezTo>
                    <a:pt x="1792149" y="1199628"/>
                    <a:pt x="1760959" y="1290577"/>
                    <a:pt x="1641630" y="1290577"/>
                  </a:cubicBezTo>
                  <a:lnTo>
                    <a:pt x="156303" y="1299258"/>
                  </a:lnTo>
                  <a:cubicBezTo>
                    <a:pt x="36974" y="1299258"/>
                    <a:pt x="0" y="1225672"/>
                    <a:pt x="0" y="1106343"/>
                  </a:cubicBezTo>
                  <a:cubicBezTo>
                    <a:pt x="0" y="818265"/>
                    <a:pt x="5792" y="379714"/>
                    <a:pt x="5792" y="91636"/>
                  </a:cubicBezTo>
                  <a:close/>
                </a:path>
              </a:pathLst>
            </a:cu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p:cNvSpPr/>
            <p:nvPr/>
          </p:nvSpPr>
          <p:spPr>
            <a:xfrm>
              <a:off x="9656244" y="3388650"/>
              <a:ext cx="45719" cy="45720"/>
            </a:xfrm>
            <a:prstGeom prst="ellipse">
              <a:avLst/>
            </a:prstGeom>
            <a:solidFill>
              <a:schemeClr val="tx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p:cNvSpPr/>
            <p:nvPr/>
          </p:nvSpPr>
          <p:spPr>
            <a:xfrm>
              <a:off x="9509874" y="3394557"/>
              <a:ext cx="45719" cy="45720"/>
            </a:xfrm>
            <a:prstGeom prst="ellipse">
              <a:avLst/>
            </a:prstGeom>
            <a:solidFill>
              <a:schemeClr val="tx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p:cNvSpPr/>
            <p:nvPr/>
          </p:nvSpPr>
          <p:spPr>
            <a:xfrm>
              <a:off x="9451430" y="3394557"/>
              <a:ext cx="45719" cy="45720"/>
            </a:xfrm>
            <a:prstGeom prst="ellipse">
              <a:avLst/>
            </a:prstGeom>
            <a:solidFill>
              <a:schemeClr val="tx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p:cNvSpPr/>
            <p:nvPr/>
          </p:nvSpPr>
          <p:spPr>
            <a:xfrm>
              <a:off x="9187554" y="3392098"/>
              <a:ext cx="45719" cy="45720"/>
            </a:xfrm>
            <a:prstGeom prst="ellipse">
              <a:avLst/>
            </a:prstGeom>
            <a:solidFill>
              <a:schemeClr val="tx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p:cNvSpPr/>
            <p:nvPr/>
          </p:nvSpPr>
          <p:spPr>
            <a:xfrm>
              <a:off x="9129110" y="3392098"/>
              <a:ext cx="45719" cy="45720"/>
            </a:xfrm>
            <a:prstGeom prst="ellipse">
              <a:avLst/>
            </a:prstGeom>
            <a:solidFill>
              <a:schemeClr val="tx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Left Brace 318"/>
            <p:cNvSpPr/>
            <p:nvPr/>
          </p:nvSpPr>
          <p:spPr>
            <a:xfrm rot="5400000">
              <a:off x="6854069" y="915289"/>
              <a:ext cx="291380" cy="3122864"/>
            </a:xfrm>
            <a:prstGeom prst="leftBrace">
              <a:avLst>
                <a:gd name="adj1" fmla="val 8333"/>
                <a:gd name="adj2" fmla="val 51706"/>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0" name="Left Brace 319"/>
            <p:cNvSpPr/>
            <p:nvPr/>
          </p:nvSpPr>
          <p:spPr>
            <a:xfrm rot="5400000">
              <a:off x="2376356" y="-700942"/>
              <a:ext cx="219821" cy="4158139"/>
            </a:xfrm>
            <a:prstGeom prst="leftBrace">
              <a:avLst>
                <a:gd name="adj1" fmla="val 8333"/>
                <a:gd name="adj2" fmla="val 51706"/>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1" name="TextBox 320"/>
            <p:cNvSpPr txBox="1"/>
            <p:nvPr/>
          </p:nvSpPr>
          <p:spPr>
            <a:xfrm>
              <a:off x="6677099" y="3554169"/>
              <a:ext cx="1190775" cy="369332"/>
            </a:xfrm>
            <a:prstGeom prst="rect">
              <a:avLst/>
            </a:prstGeom>
            <a:noFill/>
          </p:spPr>
          <p:txBody>
            <a:bodyPr wrap="none" rtlCol="0">
              <a:spAutoFit/>
            </a:bodyPr>
            <a:lstStyle/>
            <a:p>
              <a:r>
                <a:rPr lang="en-US" dirty="0" smtClean="0"/>
                <a:t>Yard Crane</a:t>
              </a:r>
              <a:endParaRPr lang="en-US" dirty="0"/>
            </a:p>
          </p:txBody>
        </p:sp>
        <p:cxnSp>
          <p:nvCxnSpPr>
            <p:cNvPr id="322" name="Straight Arrow Connector 321"/>
            <p:cNvCxnSpPr>
              <a:stCxn id="198" idx="0"/>
            </p:cNvCxnSpPr>
            <p:nvPr/>
          </p:nvCxnSpPr>
          <p:spPr>
            <a:xfrm>
              <a:off x="6516595" y="3451202"/>
              <a:ext cx="215135" cy="1855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3" name="Straight Arrow Connector 322"/>
            <p:cNvCxnSpPr/>
            <p:nvPr/>
          </p:nvCxnSpPr>
          <p:spPr>
            <a:xfrm flipH="1">
              <a:off x="7781977" y="3446429"/>
              <a:ext cx="260068" cy="21548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4" name="TextBox 323"/>
            <p:cNvSpPr txBox="1"/>
            <p:nvPr/>
          </p:nvSpPr>
          <p:spPr>
            <a:xfrm>
              <a:off x="6217894" y="2007668"/>
              <a:ext cx="1564083" cy="369332"/>
            </a:xfrm>
            <a:prstGeom prst="rect">
              <a:avLst/>
            </a:prstGeom>
            <a:noFill/>
          </p:spPr>
          <p:txBody>
            <a:bodyPr wrap="none" rtlCol="0">
              <a:spAutoFit/>
            </a:bodyPr>
            <a:lstStyle/>
            <a:p>
              <a:r>
                <a:rPr lang="en-US" dirty="0" smtClean="0"/>
                <a:t>Container Yard</a:t>
              </a:r>
              <a:endParaRPr lang="en-US" dirty="0"/>
            </a:p>
          </p:txBody>
        </p:sp>
        <p:sp>
          <p:nvSpPr>
            <p:cNvPr id="325" name="TextBox 324"/>
            <p:cNvSpPr txBox="1"/>
            <p:nvPr/>
          </p:nvSpPr>
          <p:spPr>
            <a:xfrm>
              <a:off x="1422939" y="924113"/>
              <a:ext cx="2307810" cy="369332"/>
            </a:xfrm>
            <a:prstGeom prst="rect">
              <a:avLst/>
            </a:prstGeom>
            <a:noFill/>
          </p:spPr>
          <p:txBody>
            <a:bodyPr wrap="none" rtlCol="0">
              <a:spAutoFit/>
            </a:bodyPr>
            <a:lstStyle/>
            <a:p>
              <a:r>
                <a:rPr lang="en-US" dirty="0" smtClean="0"/>
                <a:t>Quay Crane (Port Side)</a:t>
              </a:r>
              <a:endParaRPr lang="en-US" dirty="0"/>
            </a:p>
          </p:txBody>
        </p:sp>
        <p:sp>
          <p:nvSpPr>
            <p:cNvPr id="326" name="TextBox 325"/>
            <p:cNvSpPr txBox="1"/>
            <p:nvPr/>
          </p:nvSpPr>
          <p:spPr>
            <a:xfrm>
              <a:off x="1118777" y="3687171"/>
              <a:ext cx="767903" cy="369332"/>
            </a:xfrm>
            <a:prstGeom prst="rect">
              <a:avLst/>
            </a:prstGeom>
            <a:noFill/>
          </p:spPr>
          <p:txBody>
            <a:bodyPr wrap="none" rtlCol="0">
              <a:spAutoFit/>
            </a:bodyPr>
            <a:lstStyle/>
            <a:p>
              <a:r>
                <a:rPr lang="en-US" dirty="0" smtClean="0"/>
                <a:t>Vessel</a:t>
              </a:r>
              <a:endParaRPr lang="en-US" dirty="0"/>
            </a:p>
          </p:txBody>
        </p:sp>
        <p:sp>
          <p:nvSpPr>
            <p:cNvPr id="327" name="TextBox 326"/>
            <p:cNvSpPr txBox="1"/>
            <p:nvPr/>
          </p:nvSpPr>
          <p:spPr>
            <a:xfrm>
              <a:off x="3622174" y="3429273"/>
              <a:ext cx="1802392" cy="825027"/>
            </a:xfrm>
            <a:prstGeom prst="rect">
              <a:avLst/>
            </a:prstGeom>
            <a:noFill/>
          </p:spPr>
          <p:txBody>
            <a:bodyPr wrap="square" rtlCol="0">
              <a:spAutoFit/>
            </a:bodyPr>
            <a:lstStyle/>
            <a:p>
              <a:pPr algn="ctr"/>
              <a:r>
                <a:rPr lang="en-US" dirty="0" smtClean="0"/>
                <a:t>Transport</a:t>
              </a:r>
            </a:p>
            <a:p>
              <a:pPr algn="ctr"/>
              <a:r>
                <a:rPr lang="en-US" dirty="0" smtClean="0"/>
                <a:t>(Horizontal)</a:t>
              </a:r>
              <a:endParaRPr lang="en-US" dirty="0"/>
            </a:p>
          </p:txBody>
        </p:sp>
        <p:sp>
          <p:nvSpPr>
            <p:cNvPr id="328" name="TextBox 327"/>
            <p:cNvSpPr txBox="1"/>
            <p:nvPr/>
          </p:nvSpPr>
          <p:spPr>
            <a:xfrm>
              <a:off x="8703559" y="3430396"/>
              <a:ext cx="1434563" cy="646331"/>
            </a:xfrm>
            <a:prstGeom prst="rect">
              <a:avLst/>
            </a:prstGeom>
            <a:noFill/>
          </p:spPr>
          <p:txBody>
            <a:bodyPr wrap="square" rtlCol="0">
              <a:spAutoFit/>
            </a:bodyPr>
            <a:lstStyle/>
            <a:p>
              <a:pPr algn="ctr"/>
              <a:r>
                <a:rPr lang="en-US" dirty="0" smtClean="0"/>
                <a:t>Container Truck</a:t>
              </a:r>
            </a:p>
          </p:txBody>
        </p:sp>
      </p:grpSp>
    </p:spTree>
    <p:extLst>
      <p:ext uri="{BB962C8B-B14F-4D97-AF65-F5344CB8AC3E}">
        <p14:creationId xmlns:p14="http://schemas.microsoft.com/office/powerpoint/2010/main" val="38768908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Experimental Results</a:t>
            </a:r>
            <a:endParaRPr lang="en-US" dirty="0"/>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1935" y="2242038"/>
            <a:ext cx="8080131" cy="4281853"/>
          </a:xfrm>
          <a:prstGeom prst="rect">
            <a:avLst/>
          </a:prstGeom>
          <a:noFill/>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98095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Questions/Comments</a:t>
            </a:r>
            <a:endParaRPr lang="en-US" dirty="0"/>
          </a:p>
        </p:txBody>
      </p:sp>
      <p:sp>
        <p:nvSpPr>
          <p:cNvPr id="3" name="Content Placeholder 2"/>
          <p:cNvSpPr>
            <a:spLocks noGrp="1"/>
          </p:cNvSpPr>
          <p:nvPr>
            <p:ph idx="1"/>
          </p:nvPr>
        </p:nvSpPr>
        <p:spPr>
          <a:xfrm>
            <a:off x="270933" y="2133600"/>
            <a:ext cx="8587317" cy="3992563"/>
          </a:xfrm>
        </p:spPr>
        <p:txBody>
          <a:bodyPr/>
          <a:lstStyle/>
          <a:p>
            <a:endParaRPr lang="en-US" dirty="0" smtClean="0"/>
          </a:p>
          <a:p>
            <a:endParaRPr lang="en-US" dirty="0"/>
          </a:p>
          <a:p>
            <a:pPr marL="0" indent="0" algn="ctr">
              <a:buNone/>
            </a:pPr>
            <a:endParaRPr lang="en-US" sz="4800" dirty="0"/>
          </a:p>
        </p:txBody>
      </p:sp>
      <p:pic>
        <p:nvPicPr>
          <p:cNvPr id="1026" name="Picture 2" descr="http://adminsecret.monster.com/nfs/adminsecret/attachment_images/0001/4400/QuestionAnswer_crop380w.jpg?12240073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3969" y="2348281"/>
            <a:ext cx="5416062" cy="3563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87879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Acronyms</a:t>
            </a:r>
            <a:endParaRPr lang="en-US" dirty="0"/>
          </a:p>
        </p:txBody>
      </p:sp>
      <p:sp>
        <p:nvSpPr>
          <p:cNvPr id="3" name="Content Placeholder 2"/>
          <p:cNvSpPr>
            <a:spLocks noGrp="1"/>
          </p:cNvSpPr>
          <p:nvPr>
            <p:ph idx="1"/>
          </p:nvPr>
        </p:nvSpPr>
        <p:spPr>
          <a:xfrm>
            <a:off x="270933" y="2133600"/>
            <a:ext cx="8587317" cy="3992563"/>
          </a:xfrm>
        </p:spPr>
        <p:txBody>
          <a:bodyPr>
            <a:normAutofit fontScale="55000" lnSpcReduction="20000"/>
          </a:bodyPr>
          <a:lstStyle/>
          <a:p>
            <a:endParaRPr lang="en-US" dirty="0" smtClean="0"/>
          </a:p>
          <a:p>
            <a:r>
              <a:rPr lang="en-US" b="1" dirty="0" smtClean="0"/>
              <a:t>NS</a:t>
            </a:r>
            <a:r>
              <a:rPr lang="en-US" dirty="0" smtClean="0"/>
              <a:t>		Number of Stacks</a:t>
            </a:r>
          </a:p>
          <a:p>
            <a:r>
              <a:rPr lang="en-US" b="1" dirty="0" smtClean="0"/>
              <a:t>MNCPS</a:t>
            </a:r>
            <a:r>
              <a:rPr lang="en-US" dirty="0" smtClean="0"/>
              <a:t>	Maximum Number of Containers Per Stack</a:t>
            </a:r>
          </a:p>
          <a:p>
            <a:r>
              <a:rPr lang="en-US" b="1" dirty="0" smtClean="0"/>
              <a:t>NAES</a:t>
            </a:r>
            <a:r>
              <a:rPr lang="en-US" dirty="0" smtClean="0"/>
              <a:t>		Number of Available Empty Spaces (</a:t>
            </a:r>
            <a:r>
              <a:rPr lang="en-US" dirty="0"/>
              <a:t>a.k.a. </a:t>
            </a:r>
            <a:r>
              <a:rPr lang="en-US" dirty="0" smtClean="0"/>
              <a:t>NAES = TNS – NCC)</a:t>
            </a:r>
          </a:p>
          <a:p>
            <a:r>
              <a:rPr lang="en-US" b="1" dirty="0" smtClean="0"/>
              <a:t>NESR</a:t>
            </a:r>
            <a:r>
              <a:rPr lang="en-US" dirty="0" smtClean="0"/>
              <a:t>		Number of Empty Spaces Required (a.k.a. NESR = MNCPS)</a:t>
            </a:r>
          </a:p>
          <a:p>
            <a:r>
              <a:rPr lang="en-US" b="1" dirty="0" smtClean="0"/>
              <a:t>NCC</a:t>
            </a:r>
            <a:r>
              <a:rPr lang="en-US" dirty="0" smtClean="0"/>
              <a:t>		Number of Cargo Containers</a:t>
            </a:r>
          </a:p>
          <a:p>
            <a:r>
              <a:rPr lang="en-US" b="1" dirty="0" smtClean="0"/>
              <a:t>TNS</a:t>
            </a:r>
            <a:r>
              <a:rPr lang="en-US" dirty="0" smtClean="0"/>
              <a:t>		Total Number of Spaces (</a:t>
            </a:r>
            <a:r>
              <a:rPr lang="en-US" dirty="0"/>
              <a:t>a.k.a. </a:t>
            </a:r>
            <a:r>
              <a:rPr lang="en-US" dirty="0" smtClean="0"/>
              <a:t>TNS = M x N)</a:t>
            </a:r>
          </a:p>
          <a:p>
            <a:r>
              <a:rPr lang="en-US" b="1" dirty="0" smtClean="0"/>
              <a:t>NM</a:t>
            </a:r>
            <a:r>
              <a:rPr lang="en-US" dirty="0" smtClean="0"/>
              <a:t>		Number of Moves</a:t>
            </a:r>
          </a:p>
          <a:p>
            <a:r>
              <a:rPr lang="en-US" b="1" dirty="0" smtClean="0"/>
              <a:t>NR</a:t>
            </a:r>
            <a:r>
              <a:rPr lang="en-US" dirty="0" smtClean="0"/>
              <a:t>		Number of Removes</a:t>
            </a:r>
          </a:p>
          <a:p>
            <a:r>
              <a:rPr lang="en-US" b="1" dirty="0" smtClean="0"/>
              <a:t>M</a:t>
            </a:r>
            <a:r>
              <a:rPr lang="en-US" dirty="0" smtClean="0"/>
              <a:t>		The number of Rows (</a:t>
            </a:r>
            <a:r>
              <a:rPr lang="en-US" dirty="0" smtClean="0"/>
              <a:t>a.k.a. MNCPS)</a:t>
            </a:r>
            <a:endParaRPr lang="en-US" dirty="0" smtClean="0"/>
          </a:p>
          <a:p>
            <a:r>
              <a:rPr lang="en-US" b="1" dirty="0" smtClean="0"/>
              <a:t>N</a:t>
            </a:r>
            <a:r>
              <a:rPr lang="en-US" dirty="0" smtClean="0"/>
              <a:t>		The number of Columns (a.k.a. NS)</a:t>
            </a:r>
            <a:endParaRPr lang="en-US" dirty="0"/>
          </a:p>
          <a:p>
            <a:pPr marL="0" indent="0" algn="ctr">
              <a:buNone/>
            </a:pPr>
            <a:endParaRPr lang="en-US" sz="4800" dirty="0"/>
          </a:p>
        </p:txBody>
      </p:sp>
    </p:spTree>
    <p:extLst>
      <p:ext uri="{BB962C8B-B14F-4D97-AF65-F5344CB8AC3E}">
        <p14:creationId xmlns:p14="http://schemas.microsoft.com/office/powerpoint/2010/main" val="20015953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Extra Slides</a:t>
            </a:r>
            <a:endParaRPr lang="en-US" dirty="0"/>
          </a:p>
        </p:txBody>
      </p:sp>
      <p:sp>
        <p:nvSpPr>
          <p:cNvPr id="3" name="Content Placeholder 2"/>
          <p:cNvSpPr>
            <a:spLocks noGrp="1"/>
          </p:cNvSpPr>
          <p:nvPr>
            <p:ph idx="1"/>
          </p:nvPr>
        </p:nvSpPr>
        <p:spPr>
          <a:xfrm>
            <a:off x="270933" y="2133600"/>
            <a:ext cx="8587317" cy="3992563"/>
          </a:xfrm>
        </p:spPr>
        <p:txBody>
          <a:bodyPr/>
          <a:lstStyle/>
          <a:p>
            <a:endParaRPr lang="en-US" dirty="0" smtClean="0"/>
          </a:p>
          <a:p>
            <a:endParaRPr lang="en-US" dirty="0"/>
          </a:p>
          <a:p>
            <a:pPr marL="0" indent="0" algn="ctr">
              <a:buNone/>
            </a:pPr>
            <a:r>
              <a:rPr lang="en-US" sz="4800" dirty="0" smtClean="0"/>
              <a:t>Additional Slides</a:t>
            </a:r>
          </a:p>
        </p:txBody>
      </p:sp>
    </p:spTree>
    <p:extLst>
      <p:ext uri="{BB962C8B-B14F-4D97-AF65-F5344CB8AC3E}">
        <p14:creationId xmlns:p14="http://schemas.microsoft.com/office/powerpoint/2010/main" val="1462056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Pre-Marshalling Algorithm</a:t>
            </a:r>
            <a:endParaRPr lang="en-US" dirty="0"/>
          </a:p>
        </p:txBody>
      </p:sp>
      <p:sp>
        <p:nvSpPr>
          <p:cNvPr id="3" name="Content Placeholder 2"/>
          <p:cNvSpPr>
            <a:spLocks noGrp="1"/>
          </p:cNvSpPr>
          <p:nvPr>
            <p:ph idx="1"/>
          </p:nvPr>
        </p:nvSpPr>
        <p:spPr>
          <a:xfrm>
            <a:off x="270933" y="2133600"/>
            <a:ext cx="8587317" cy="3992563"/>
          </a:xfrm>
        </p:spPr>
        <p:txBody>
          <a:bodyPr/>
          <a:lstStyle/>
          <a:p>
            <a:endParaRPr lang="en-US" dirty="0" smtClean="0"/>
          </a:p>
          <a:p>
            <a:endParaRPr lang="en-US" dirty="0"/>
          </a:p>
          <a:p>
            <a:pPr marL="0" indent="0" algn="ctr">
              <a:buNone/>
            </a:pPr>
            <a:r>
              <a:rPr lang="en-US" sz="4800" dirty="0" smtClean="0"/>
              <a:t>Pre-Marshalling (Reshuffling)</a:t>
            </a:r>
          </a:p>
          <a:p>
            <a:pPr marL="0" indent="0" algn="ctr">
              <a:buNone/>
            </a:pPr>
            <a:r>
              <a:rPr lang="en-US" sz="4800" dirty="0" smtClean="0"/>
              <a:t>(Examples)</a:t>
            </a:r>
            <a:endParaRPr lang="en-US" sz="4800" dirty="0"/>
          </a:p>
        </p:txBody>
      </p:sp>
    </p:spTree>
    <p:extLst>
      <p:ext uri="{BB962C8B-B14F-4D97-AF65-F5344CB8AC3E}">
        <p14:creationId xmlns:p14="http://schemas.microsoft.com/office/powerpoint/2010/main" val="31095629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2800" dirty="0"/>
              <a:t>HW Set #1 – Problem </a:t>
            </a:r>
            <a:r>
              <a:rPr lang="en-US" sz="2800" dirty="0" smtClean="0"/>
              <a:t>6 </a:t>
            </a:r>
            <a:r>
              <a:rPr lang="en-US" sz="2800" dirty="0"/>
              <a:t>Special Team’s Project</a:t>
            </a:r>
            <a:endParaRPr lang="en-US" sz="2800" dirty="0" smtClean="0"/>
          </a:p>
        </p:txBody>
      </p:sp>
      <p:pic>
        <p:nvPicPr>
          <p:cNvPr id="7" name="Picture 6" descr="CrownWhite.png"/>
          <p:cNvPicPr>
            <a:picLocks noChangeAspect="1"/>
          </p:cNvPicPr>
          <p:nvPr/>
        </p:nvPicPr>
        <p:blipFill>
          <a:blip r:embed="rId2"/>
          <a:stretch>
            <a:fillRect/>
          </a:stretch>
        </p:blipFill>
        <p:spPr>
          <a:xfrm>
            <a:off x="459672" y="823798"/>
            <a:ext cx="415190" cy="324848"/>
          </a:xfrm>
          <a:prstGeom prst="rect">
            <a:avLst/>
          </a:prstGeom>
        </p:spPr>
      </p:pic>
      <p:sp>
        <p:nvSpPr>
          <p:cNvPr id="8" name="Content Placeholder 2"/>
          <p:cNvSpPr>
            <a:spLocks noGrp="1"/>
          </p:cNvSpPr>
          <p:nvPr>
            <p:ph idx="1"/>
          </p:nvPr>
        </p:nvSpPr>
        <p:spPr>
          <a:xfrm>
            <a:off x="286808" y="2072640"/>
            <a:ext cx="8582025" cy="2001520"/>
          </a:xfrm>
        </p:spPr>
        <p:txBody>
          <a:bodyPr>
            <a:normAutofit/>
          </a:bodyPr>
          <a:lstStyle/>
          <a:p>
            <a:r>
              <a:rPr lang="en-US" sz="2000" dirty="0"/>
              <a:t>Referring to the instructor’s (26 page) notes on “Port Container Terminals”, and based on the explanation/discussion and illustrated example shown on page </a:t>
            </a:r>
            <a:r>
              <a:rPr lang="en-US" sz="2000" dirty="0" smtClean="0"/>
              <a:t>17-26 (Pre-marshalling, or Reshuffling algorithm):</a:t>
            </a:r>
          </a:p>
          <a:p>
            <a:pPr lvl="1"/>
            <a:r>
              <a:rPr lang="en-US" sz="1600" dirty="0"/>
              <a:t>Write a “General” step-by-step computer program (any computer language) for the </a:t>
            </a:r>
            <a:r>
              <a:rPr lang="en-US" sz="1600" dirty="0" smtClean="0"/>
              <a:t>reshuffling </a:t>
            </a:r>
            <a:r>
              <a:rPr lang="en-US" sz="1600" dirty="0"/>
              <a:t>operations</a:t>
            </a:r>
            <a:r>
              <a:rPr lang="en-US" sz="1600" dirty="0" smtClean="0"/>
              <a:t>.</a:t>
            </a:r>
            <a:endParaRPr lang="en-US" sz="1600" dirty="0"/>
          </a:p>
        </p:txBody>
      </p:sp>
      <p:sp>
        <p:nvSpPr>
          <p:cNvPr id="5" name="Content Placeholder 2"/>
          <p:cNvSpPr txBox="1">
            <a:spLocks/>
          </p:cNvSpPr>
          <p:nvPr/>
        </p:nvSpPr>
        <p:spPr>
          <a:xfrm>
            <a:off x="286808" y="4074160"/>
            <a:ext cx="8582025" cy="2001520"/>
          </a:xfrm>
          <a:prstGeom prst="rect">
            <a:avLst/>
          </a:prstGeom>
        </p:spPr>
        <p:txBody>
          <a:bodyPr vert="horz" lIns="91440" tIns="45720" rIns="91440" bIns="45720" numCol="2" rtlCol="0">
            <a:normAutofit/>
          </a:bodyPr>
          <a:lstStyle>
            <a:lvl1pPr marL="454025" indent="-454025" algn="l" defTabSz="914400" rtl="0" eaLnBrk="1" latinLnBrk="0" hangingPunct="1">
              <a:spcBef>
                <a:spcPts val="1600"/>
              </a:spcBef>
              <a:buClr>
                <a:srgbClr val="4C323B"/>
              </a:buClr>
              <a:buSzPct val="90000"/>
              <a:buFont typeface="Wingdings" charset="2"/>
              <a:buChar char="v"/>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rgbClr val="8ED8F8"/>
              </a:buClr>
              <a:buSzPct val="90000"/>
              <a:buFont typeface="Wingdings" charset="2"/>
              <a:buChar char="v"/>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rgbClr val="5B9029"/>
              </a:buClr>
              <a:buSzPct val="90000"/>
              <a:buFont typeface="Wingdings" charset="2"/>
              <a:buChar char="v"/>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rgbClr val="DA5120"/>
              </a:buClr>
              <a:buSzPct val="90000"/>
              <a:buFont typeface="Wingdings" charset="2"/>
              <a:buChar char="v"/>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rgbClr val="003767"/>
              </a:buClr>
              <a:buSzPct val="90000"/>
              <a:buFont typeface="Wingdings" charset="2"/>
              <a:buChar char="v"/>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sz="1600" dirty="0" smtClean="0"/>
              <a:t>Solve for the initial storage layout:</a:t>
            </a:r>
          </a:p>
          <a:p>
            <a:pPr lvl="2"/>
            <a:r>
              <a:rPr lang="en-US" sz="1400" dirty="0" smtClean="0"/>
              <a:t>NS = 4</a:t>
            </a:r>
          </a:p>
          <a:p>
            <a:pPr lvl="2"/>
            <a:r>
              <a:rPr lang="en-US" sz="1400" dirty="0" smtClean="0"/>
              <a:t>MNCPS = b_max = 3</a:t>
            </a:r>
          </a:p>
          <a:p>
            <a:pPr lvl="2"/>
            <a:r>
              <a:rPr lang="en-US" sz="1400" dirty="0" smtClean="0"/>
              <a:t>NS &gt; MNCPS</a:t>
            </a:r>
          </a:p>
          <a:p>
            <a:pPr lvl="2"/>
            <a:endParaRPr lang="en-US" sz="1400" dirty="0" smtClean="0"/>
          </a:p>
          <a:p>
            <a:pPr lvl="2"/>
            <a:endParaRPr lang="en-US" sz="2000" dirty="0" smtClean="0"/>
          </a:p>
          <a:p>
            <a:pPr lvl="1"/>
            <a:r>
              <a:rPr lang="en-US" sz="1600" dirty="0"/>
              <a:t>Solve for the initial storage layout:</a:t>
            </a:r>
          </a:p>
          <a:p>
            <a:pPr lvl="2"/>
            <a:r>
              <a:rPr lang="en-US" sz="1400" dirty="0" smtClean="0"/>
              <a:t>NS = 4</a:t>
            </a:r>
          </a:p>
          <a:p>
            <a:pPr lvl="2"/>
            <a:r>
              <a:rPr lang="en-US" sz="1400" dirty="0" smtClean="0"/>
              <a:t>MNCPS = b_max = 3</a:t>
            </a:r>
          </a:p>
          <a:p>
            <a:pPr lvl="2"/>
            <a:r>
              <a:rPr lang="en-US" sz="1400" dirty="0" smtClean="0"/>
              <a:t>NS &gt; MNCPS</a:t>
            </a:r>
          </a:p>
        </p:txBody>
      </p:sp>
      <p:pic>
        <p:nvPicPr>
          <p:cNvPr id="2" name="Picture 1"/>
          <p:cNvPicPr>
            <a:picLocks noChangeAspect="1"/>
          </p:cNvPicPr>
          <p:nvPr/>
        </p:nvPicPr>
        <p:blipFill>
          <a:blip r:embed="rId3"/>
          <a:stretch>
            <a:fillRect/>
          </a:stretch>
        </p:blipFill>
        <p:spPr>
          <a:xfrm>
            <a:off x="1561782" y="5297170"/>
            <a:ext cx="3114675" cy="1181100"/>
          </a:xfrm>
          <a:prstGeom prst="rect">
            <a:avLst/>
          </a:prstGeom>
        </p:spPr>
      </p:pic>
      <p:sp>
        <p:nvSpPr>
          <p:cNvPr id="9" name="Content Placeholder 2"/>
          <p:cNvSpPr txBox="1">
            <a:spLocks/>
          </p:cNvSpPr>
          <p:nvPr/>
        </p:nvSpPr>
        <p:spPr>
          <a:xfrm>
            <a:off x="286808" y="6374300"/>
            <a:ext cx="8582025" cy="465370"/>
          </a:xfrm>
          <a:prstGeom prst="rect">
            <a:avLst/>
          </a:prstGeom>
        </p:spPr>
        <p:txBody>
          <a:bodyPr vert="horz" lIns="91440" tIns="45720" rIns="91440" bIns="45720" rtlCol="0">
            <a:normAutofit fontScale="77500" lnSpcReduction="20000"/>
          </a:bodyPr>
          <a:lstStyle>
            <a:lvl1pPr marL="454025" indent="-454025" algn="l" defTabSz="914400" rtl="0" eaLnBrk="1" latinLnBrk="0" hangingPunct="1">
              <a:spcBef>
                <a:spcPts val="1600"/>
              </a:spcBef>
              <a:buClr>
                <a:srgbClr val="4C323B"/>
              </a:buClr>
              <a:buSzPct val="90000"/>
              <a:buFont typeface="Wingdings" charset="2"/>
              <a:buChar char="v"/>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rgbClr val="8ED8F8"/>
              </a:buClr>
              <a:buSzPct val="90000"/>
              <a:buFont typeface="Wingdings" charset="2"/>
              <a:buChar char="v"/>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rgbClr val="5B9029"/>
              </a:buClr>
              <a:buSzPct val="90000"/>
              <a:buFont typeface="Wingdings" charset="2"/>
              <a:buChar char="v"/>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rgbClr val="DA5120"/>
              </a:buClr>
              <a:buSzPct val="90000"/>
              <a:buFont typeface="Wingdings" charset="2"/>
              <a:buChar char="v"/>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rgbClr val="003767"/>
              </a:buClr>
              <a:buSzPct val="90000"/>
              <a:buFont typeface="Wingdings" charset="2"/>
              <a:buChar char="v"/>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r>
              <a:rPr lang="en-US" sz="1600" dirty="0" smtClean="0"/>
              <a:t>NS = Number of Stacks</a:t>
            </a:r>
          </a:p>
          <a:p>
            <a:pPr marL="457200" lvl="1" indent="0">
              <a:buNone/>
            </a:pPr>
            <a:r>
              <a:rPr lang="en-US" sz="1600" dirty="0" smtClean="0"/>
              <a:t>MNCPS = Maximum Number of Containers Per Stack</a:t>
            </a:r>
          </a:p>
        </p:txBody>
      </p:sp>
      <p:pic>
        <p:nvPicPr>
          <p:cNvPr id="3" name="Picture 2"/>
          <p:cNvPicPr>
            <a:picLocks noChangeAspect="1"/>
          </p:cNvPicPr>
          <p:nvPr/>
        </p:nvPicPr>
        <p:blipFill>
          <a:blip r:embed="rId4"/>
          <a:stretch>
            <a:fillRect/>
          </a:stretch>
        </p:blipFill>
        <p:spPr>
          <a:xfrm>
            <a:off x="5634672" y="5297170"/>
            <a:ext cx="3076575" cy="1104900"/>
          </a:xfrm>
          <a:prstGeom prst="rect">
            <a:avLst/>
          </a:prstGeom>
        </p:spPr>
      </p:pic>
    </p:spTree>
    <p:extLst>
      <p:ext uri="{BB962C8B-B14F-4D97-AF65-F5344CB8AC3E}">
        <p14:creationId xmlns:p14="http://schemas.microsoft.com/office/powerpoint/2010/main" val="2072026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HW Set #1 – Problem </a:t>
            </a:r>
            <a:r>
              <a:rPr lang="en-US" sz="3600" dirty="0" smtClean="0"/>
              <a:t>6  (h) - </a:t>
            </a:r>
            <a:r>
              <a:rPr lang="en-US" sz="3600" dirty="0"/>
              <a:t>Solution</a:t>
            </a:r>
          </a:p>
        </p:txBody>
      </p:sp>
      <p:sp>
        <p:nvSpPr>
          <p:cNvPr id="5" name="Content Placeholder 2"/>
          <p:cNvSpPr>
            <a:spLocks noGrp="1"/>
          </p:cNvSpPr>
          <p:nvPr>
            <p:ph idx="1"/>
          </p:nvPr>
        </p:nvSpPr>
        <p:spPr>
          <a:xfrm>
            <a:off x="286808" y="2072640"/>
            <a:ext cx="8582025" cy="2001520"/>
          </a:xfrm>
        </p:spPr>
        <p:txBody>
          <a:bodyPr>
            <a:normAutofit/>
          </a:bodyPr>
          <a:lstStyle/>
          <a:p>
            <a:r>
              <a:rPr lang="en-US" sz="1800" dirty="0"/>
              <a:t>Solve for the initial storage layout:</a:t>
            </a:r>
          </a:p>
          <a:p>
            <a:pPr lvl="1"/>
            <a:r>
              <a:rPr lang="en-US" sz="1600" dirty="0"/>
              <a:t>NS = 4</a:t>
            </a:r>
          </a:p>
          <a:p>
            <a:pPr lvl="1"/>
            <a:r>
              <a:rPr lang="en-US" sz="1600" dirty="0"/>
              <a:t>MNCPS = b_max = 3</a:t>
            </a:r>
          </a:p>
          <a:p>
            <a:pPr lvl="1"/>
            <a:r>
              <a:rPr lang="en-US" sz="1600" dirty="0"/>
              <a:t>NS &gt; MNCPS</a:t>
            </a:r>
          </a:p>
        </p:txBody>
      </p:sp>
      <p:pic>
        <p:nvPicPr>
          <p:cNvPr id="6" name="Picture 5"/>
          <p:cNvPicPr>
            <a:picLocks noChangeAspect="1"/>
          </p:cNvPicPr>
          <p:nvPr/>
        </p:nvPicPr>
        <p:blipFill>
          <a:blip r:embed="rId2"/>
          <a:stretch>
            <a:fillRect/>
          </a:stretch>
        </p:blipFill>
        <p:spPr>
          <a:xfrm>
            <a:off x="4569883" y="2072640"/>
            <a:ext cx="4260071" cy="1615440"/>
          </a:xfrm>
          <a:prstGeom prst="rect">
            <a:avLst/>
          </a:prstGeom>
        </p:spPr>
      </p:pic>
      <p:pic>
        <p:nvPicPr>
          <p:cNvPr id="7" name="Picture 6" descr="CrownWhite.png"/>
          <p:cNvPicPr>
            <a:picLocks noChangeAspect="1"/>
          </p:cNvPicPr>
          <p:nvPr/>
        </p:nvPicPr>
        <p:blipFill>
          <a:blip r:embed="rId3"/>
          <a:stretch>
            <a:fillRect/>
          </a:stretch>
        </p:blipFill>
        <p:spPr>
          <a:xfrm>
            <a:off x="459672" y="823798"/>
            <a:ext cx="415190" cy="324848"/>
          </a:xfrm>
          <a:prstGeom prst="rect">
            <a:avLst/>
          </a:prstGeom>
        </p:spPr>
      </p:pic>
      <p:sp>
        <p:nvSpPr>
          <p:cNvPr id="8" name="Content Placeholder 2"/>
          <p:cNvSpPr txBox="1">
            <a:spLocks/>
          </p:cNvSpPr>
          <p:nvPr/>
        </p:nvSpPr>
        <p:spPr>
          <a:xfrm>
            <a:off x="286808" y="3973376"/>
            <a:ext cx="8735272" cy="2449733"/>
          </a:xfrm>
          <a:prstGeom prst="rect">
            <a:avLst/>
          </a:prstGeom>
        </p:spPr>
        <p:txBody>
          <a:bodyPr vert="horz" lIns="91440" tIns="45720" rIns="91440" bIns="45720" numCol="2" rtlCol="0">
            <a:normAutofit/>
          </a:bodyPr>
          <a:lstStyle>
            <a:lvl1pPr marL="454025" indent="-454025" algn="l" defTabSz="914400" rtl="0" eaLnBrk="1" latinLnBrk="0" hangingPunct="1">
              <a:spcBef>
                <a:spcPts val="1600"/>
              </a:spcBef>
              <a:buClr>
                <a:srgbClr val="4C323B"/>
              </a:buClr>
              <a:buSzPct val="90000"/>
              <a:buFont typeface="Wingdings" charset="2"/>
              <a:buChar char="v"/>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rgbClr val="8ED8F8"/>
              </a:buClr>
              <a:buSzPct val="90000"/>
              <a:buFont typeface="Wingdings" charset="2"/>
              <a:buChar char="v"/>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rgbClr val="5B9029"/>
              </a:buClr>
              <a:buSzPct val="90000"/>
              <a:buFont typeface="Wingdings" charset="2"/>
              <a:buChar char="v"/>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rgbClr val="DA5120"/>
              </a:buClr>
              <a:buSzPct val="90000"/>
              <a:buFont typeface="Wingdings" charset="2"/>
              <a:buChar char="v"/>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rgbClr val="003767"/>
              </a:buClr>
              <a:buSzPct val="90000"/>
              <a:buFont typeface="Wingdings" charset="2"/>
              <a:buChar char="v"/>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1" dirty="0"/>
              <a:t>Iteration </a:t>
            </a:r>
            <a:r>
              <a:rPr lang="en-US" sz="1800" b="1" dirty="0" smtClean="0"/>
              <a:t># 1</a:t>
            </a:r>
            <a:endParaRPr lang="en-US" sz="1800" b="1" dirty="0"/>
          </a:p>
          <a:p>
            <a:pPr lvl="1"/>
            <a:r>
              <a:rPr lang="en-US" sz="1600" dirty="0" smtClean="0"/>
              <a:t>Moved Container 6 to Stack 2</a:t>
            </a:r>
          </a:p>
          <a:p>
            <a:pPr lvl="2"/>
            <a:endParaRPr lang="en-US" sz="1400" dirty="0" smtClean="0"/>
          </a:p>
          <a:p>
            <a:pPr lvl="2"/>
            <a:endParaRPr lang="en-US" sz="1400" dirty="0"/>
          </a:p>
          <a:p>
            <a:pPr marL="457200" lvl="1" indent="0">
              <a:buNone/>
            </a:pPr>
            <a:endParaRPr lang="en-US" sz="1400" dirty="0"/>
          </a:p>
          <a:p>
            <a:pPr marL="457200" lvl="1" indent="0">
              <a:buNone/>
            </a:pPr>
            <a:endParaRPr lang="en-US" sz="1400" dirty="0" smtClean="0"/>
          </a:p>
          <a:p>
            <a:pPr marL="457200" lvl="1" indent="0">
              <a:buNone/>
            </a:pPr>
            <a:endParaRPr lang="en-US" sz="1400" dirty="0"/>
          </a:p>
          <a:p>
            <a:r>
              <a:rPr lang="en-US" sz="1800" b="1" dirty="0" smtClean="0"/>
              <a:t>Iteration # 2</a:t>
            </a:r>
          </a:p>
          <a:p>
            <a:pPr lvl="1"/>
            <a:r>
              <a:rPr lang="en-US" sz="1600" dirty="0" smtClean="0"/>
              <a:t>Moved </a:t>
            </a:r>
            <a:r>
              <a:rPr lang="en-US" sz="1600" dirty="0"/>
              <a:t>Container </a:t>
            </a:r>
            <a:r>
              <a:rPr lang="en-US" sz="1600" dirty="0" smtClean="0"/>
              <a:t>3 </a:t>
            </a:r>
            <a:r>
              <a:rPr lang="en-US" sz="1600" dirty="0"/>
              <a:t>to Stack 2</a:t>
            </a:r>
          </a:p>
          <a:p>
            <a:pPr lvl="2"/>
            <a:endParaRPr lang="en-US" sz="1400" dirty="0" smtClean="0"/>
          </a:p>
        </p:txBody>
      </p:sp>
      <p:pic>
        <p:nvPicPr>
          <p:cNvPr id="9" name="Picture 8"/>
          <p:cNvPicPr>
            <a:picLocks noChangeAspect="1"/>
          </p:cNvPicPr>
          <p:nvPr/>
        </p:nvPicPr>
        <p:blipFill>
          <a:blip r:embed="rId4"/>
          <a:stretch>
            <a:fillRect/>
          </a:stretch>
        </p:blipFill>
        <p:spPr>
          <a:xfrm>
            <a:off x="761682" y="5051425"/>
            <a:ext cx="3190875" cy="1123950"/>
          </a:xfrm>
          <a:prstGeom prst="rect">
            <a:avLst/>
          </a:prstGeom>
        </p:spPr>
      </p:pic>
      <p:sp>
        <p:nvSpPr>
          <p:cNvPr id="10" name="Right Arrow 9"/>
          <p:cNvSpPr/>
          <p:nvPr/>
        </p:nvSpPr>
        <p:spPr>
          <a:xfrm>
            <a:off x="4199043" y="5233931"/>
            <a:ext cx="741680" cy="740965"/>
          </a:xfrm>
          <a:prstGeom prst="rightArrow">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5"/>
          <a:stretch>
            <a:fillRect/>
          </a:stretch>
        </p:blipFill>
        <p:spPr>
          <a:xfrm>
            <a:off x="5187209" y="5051425"/>
            <a:ext cx="3200400" cy="1104900"/>
          </a:xfrm>
          <a:prstGeom prst="rect">
            <a:avLst/>
          </a:prstGeom>
        </p:spPr>
      </p:pic>
    </p:spTree>
    <p:extLst>
      <p:ext uri="{BB962C8B-B14F-4D97-AF65-F5344CB8AC3E}">
        <p14:creationId xmlns:p14="http://schemas.microsoft.com/office/powerpoint/2010/main" val="6591722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HW Set #1 – Problem 6  (h) - Solution</a:t>
            </a:r>
          </a:p>
        </p:txBody>
      </p:sp>
      <p:pic>
        <p:nvPicPr>
          <p:cNvPr id="4" name="Picture 3" descr="CrownWhite.png"/>
          <p:cNvPicPr>
            <a:picLocks noChangeAspect="1"/>
          </p:cNvPicPr>
          <p:nvPr/>
        </p:nvPicPr>
        <p:blipFill>
          <a:blip r:embed="rId3"/>
          <a:stretch>
            <a:fillRect/>
          </a:stretch>
        </p:blipFill>
        <p:spPr>
          <a:xfrm>
            <a:off x="459672" y="823798"/>
            <a:ext cx="415190" cy="324848"/>
          </a:xfrm>
          <a:prstGeom prst="rect">
            <a:avLst/>
          </a:prstGeom>
        </p:spPr>
      </p:pic>
      <p:sp>
        <p:nvSpPr>
          <p:cNvPr id="5" name="Content Placeholder 2"/>
          <p:cNvSpPr txBox="1">
            <a:spLocks/>
          </p:cNvSpPr>
          <p:nvPr/>
        </p:nvSpPr>
        <p:spPr>
          <a:xfrm>
            <a:off x="101943" y="6457367"/>
            <a:ext cx="8582025" cy="465370"/>
          </a:xfrm>
          <a:prstGeom prst="rect">
            <a:avLst/>
          </a:prstGeom>
        </p:spPr>
        <p:txBody>
          <a:bodyPr vert="horz" lIns="91440" tIns="45720" rIns="91440" bIns="45720" rtlCol="0">
            <a:normAutofit/>
          </a:bodyPr>
          <a:lstStyle>
            <a:lvl1pPr marL="454025" indent="-454025" algn="l" defTabSz="914400" rtl="0" eaLnBrk="1" latinLnBrk="0" hangingPunct="1">
              <a:spcBef>
                <a:spcPts val="1600"/>
              </a:spcBef>
              <a:buClr>
                <a:srgbClr val="4C323B"/>
              </a:buClr>
              <a:buSzPct val="90000"/>
              <a:buFont typeface="Wingdings" charset="2"/>
              <a:buChar char="v"/>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rgbClr val="8ED8F8"/>
              </a:buClr>
              <a:buSzPct val="90000"/>
              <a:buFont typeface="Wingdings" charset="2"/>
              <a:buChar char="v"/>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rgbClr val="5B9029"/>
              </a:buClr>
              <a:buSzPct val="90000"/>
              <a:buFont typeface="Wingdings" charset="2"/>
              <a:buChar char="v"/>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rgbClr val="DA5120"/>
              </a:buClr>
              <a:buSzPct val="90000"/>
              <a:buFont typeface="Wingdings" charset="2"/>
              <a:buChar char="v"/>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rgbClr val="003767"/>
              </a:buClr>
              <a:buSzPct val="90000"/>
              <a:buFont typeface="Wingdings" charset="2"/>
              <a:buChar char="v"/>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r>
              <a:rPr lang="en-US" sz="1600" dirty="0" smtClean="0"/>
              <a:t>* = Denotes empty space</a:t>
            </a:r>
            <a:endParaRPr lang="en-US" sz="1600" dirty="0"/>
          </a:p>
          <a:p>
            <a:pPr marL="457200" lvl="1" indent="0">
              <a:buNone/>
            </a:pPr>
            <a:endParaRPr lang="en-US" sz="1600" dirty="0" smtClean="0"/>
          </a:p>
        </p:txBody>
      </p:sp>
      <p:sp>
        <p:nvSpPr>
          <p:cNvPr id="7" name="Content Placeholder 2"/>
          <p:cNvSpPr txBox="1">
            <a:spLocks/>
          </p:cNvSpPr>
          <p:nvPr/>
        </p:nvSpPr>
        <p:spPr>
          <a:xfrm>
            <a:off x="202247" y="1910896"/>
            <a:ext cx="8735272" cy="2449733"/>
          </a:xfrm>
          <a:prstGeom prst="rect">
            <a:avLst/>
          </a:prstGeom>
        </p:spPr>
        <p:txBody>
          <a:bodyPr vert="horz" lIns="91440" tIns="45720" rIns="91440" bIns="45720" numCol="2" rtlCol="0">
            <a:normAutofit/>
          </a:bodyPr>
          <a:lstStyle>
            <a:lvl1pPr marL="454025" indent="-454025" algn="l" defTabSz="914400" rtl="0" eaLnBrk="1" latinLnBrk="0" hangingPunct="1">
              <a:spcBef>
                <a:spcPts val="1600"/>
              </a:spcBef>
              <a:buClr>
                <a:srgbClr val="4C323B"/>
              </a:buClr>
              <a:buSzPct val="90000"/>
              <a:buFont typeface="Wingdings" charset="2"/>
              <a:buChar char="v"/>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rgbClr val="8ED8F8"/>
              </a:buClr>
              <a:buSzPct val="90000"/>
              <a:buFont typeface="Wingdings" charset="2"/>
              <a:buChar char="v"/>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rgbClr val="5B9029"/>
              </a:buClr>
              <a:buSzPct val="90000"/>
              <a:buFont typeface="Wingdings" charset="2"/>
              <a:buChar char="v"/>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rgbClr val="DA5120"/>
              </a:buClr>
              <a:buSzPct val="90000"/>
              <a:buFont typeface="Wingdings" charset="2"/>
              <a:buChar char="v"/>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rgbClr val="003767"/>
              </a:buClr>
              <a:buSzPct val="90000"/>
              <a:buFont typeface="Wingdings" charset="2"/>
              <a:buChar char="v"/>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1" dirty="0"/>
              <a:t>Iteration </a:t>
            </a:r>
            <a:r>
              <a:rPr lang="en-US" sz="1800" b="1" dirty="0" smtClean="0"/>
              <a:t># 3</a:t>
            </a:r>
            <a:endParaRPr lang="en-US" sz="1800" b="1" dirty="0"/>
          </a:p>
          <a:p>
            <a:pPr lvl="1"/>
            <a:r>
              <a:rPr lang="en-US" sz="1600" dirty="0" smtClean="0"/>
              <a:t>Moved </a:t>
            </a:r>
            <a:r>
              <a:rPr lang="en-US" sz="1600" dirty="0"/>
              <a:t>Container </a:t>
            </a:r>
            <a:r>
              <a:rPr lang="en-US" sz="1600" dirty="0" smtClean="0"/>
              <a:t>8 </a:t>
            </a:r>
            <a:r>
              <a:rPr lang="en-US" sz="1600" dirty="0"/>
              <a:t>to Stack </a:t>
            </a:r>
            <a:r>
              <a:rPr lang="en-US" sz="1600" dirty="0" smtClean="0"/>
              <a:t>4</a:t>
            </a:r>
            <a:endParaRPr lang="en-US" sz="1600" dirty="0"/>
          </a:p>
          <a:p>
            <a:pPr lvl="1"/>
            <a:endParaRPr lang="en-US" sz="1600" dirty="0"/>
          </a:p>
          <a:p>
            <a:pPr lvl="1"/>
            <a:endParaRPr lang="en-US" sz="1400" dirty="0"/>
          </a:p>
          <a:p>
            <a:pPr marL="457200" lvl="1" indent="0">
              <a:buNone/>
            </a:pPr>
            <a:endParaRPr lang="en-US" sz="1400" dirty="0"/>
          </a:p>
          <a:p>
            <a:pPr marL="457200" lvl="1" indent="0">
              <a:buNone/>
            </a:pPr>
            <a:endParaRPr lang="en-US" sz="1400" dirty="0" smtClean="0"/>
          </a:p>
          <a:p>
            <a:pPr marL="457200" lvl="1" indent="0">
              <a:buNone/>
            </a:pPr>
            <a:endParaRPr lang="en-US" sz="1400" dirty="0"/>
          </a:p>
          <a:p>
            <a:r>
              <a:rPr lang="en-US" sz="1800" b="1" dirty="0" smtClean="0"/>
              <a:t>Iteration # 4</a:t>
            </a:r>
          </a:p>
          <a:p>
            <a:pPr lvl="1"/>
            <a:r>
              <a:rPr lang="en-US" sz="1600" dirty="0" smtClean="0"/>
              <a:t>Moved </a:t>
            </a:r>
            <a:r>
              <a:rPr lang="en-US" sz="1600" dirty="0"/>
              <a:t>Container </a:t>
            </a:r>
            <a:r>
              <a:rPr lang="en-US" sz="1600" dirty="0" smtClean="0"/>
              <a:t>4 </a:t>
            </a:r>
            <a:r>
              <a:rPr lang="en-US" sz="1600" dirty="0"/>
              <a:t>to Stack </a:t>
            </a:r>
            <a:r>
              <a:rPr lang="en-US" sz="1600" dirty="0" smtClean="0"/>
              <a:t>4</a:t>
            </a:r>
            <a:endParaRPr lang="en-US" sz="1600" dirty="0"/>
          </a:p>
          <a:p>
            <a:pPr lvl="2"/>
            <a:endParaRPr lang="en-US" sz="1400" dirty="0" smtClean="0"/>
          </a:p>
        </p:txBody>
      </p:sp>
      <p:sp>
        <p:nvSpPr>
          <p:cNvPr id="8" name="Content Placeholder 2"/>
          <p:cNvSpPr txBox="1">
            <a:spLocks/>
          </p:cNvSpPr>
          <p:nvPr/>
        </p:nvSpPr>
        <p:spPr>
          <a:xfrm>
            <a:off x="270933" y="4360629"/>
            <a:ext cx="8735272" cy="2449733"/>
          </a:xfrm>
          <a:prstGeom prst="rect">
            <a:avLst/>
          </a:prstGeom>
        </p:spPr>
        <p:txBody>
          <a:bodyPr vert="horz" lIns="91440" tIns="45720" rIns="91440" bIns="45720" numCol="2" rtlCol="0">
            <a:normAutofit/>
          </a:bodyPr>
          <a:lstStyle>
            <a:lvl1pPr marL="454025" indent="-454025" algn="l" defTabSz="914400" rtl="0" eaLnBrk="1" latinLnBrk="0" hangingPunct="1">
              <a:spcBef>
                <a:spcPts val="1600"/>
              </a:spcBef>
              <a:buClr>
                <a:srgbClr val="4C323B"/>
              </a:buClr>
              <a:buSzPct val="90000"/>
              <a:buFont typeface="Wingdings" charset="2"/>
              <a:buChar char="v"/>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rgbClr val="8ED8F8"/>
              </a:buClr>
              <a:buSzPct val="90000"/>
              <a:buFont typeface="Wingdings" charset="2"/>
              <a:buChar char="v"/>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rgbClr val="5B9029"/>
              </a:buClr>
              <a:buSzPct val="90000"/>
              <a:buFont typeface="Wingdings" charset="2"/>
              <a:buChar char="v"/>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rgbClr val="DA5120"/>
              </a:buClr>
              <a:buSzPct val="90000"/>
              <a:buFont typeface="Wingdings" charset="2"/>
              <a:buChar char="v"/>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rgbClr val="003767"/>
              </a:buClr>
              <a:buSzPct val="90000"/>
              <a:buFont typeface="Wingdings" charset="2"/>
              <a:buChar char="v"/>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1" dirty="0"/>
              <a:t>Iteration </a:t>
            </a:r>
            <a:r>
              <a:rPr lang="en-US" sz="1800" b="1" dirty="0" smtClean="0"/>
              <a:t># 5</a:t>
            </a:r>
            <a:endParaRPr lang="en-US" sz="1800" b="1" dirty="0"/>
          </a:p>
          <a:p>
            <a:pPr lvl="1"/>
            <a:r>
              <a:rPr lang="en-US" sz="1600" dirty="0" smtClean="0"/>
              <a:t>Removed </a:t>
            </a:r>
            <a:r>
              <a:rPr lang="en-US" sz="1600" dirty="0"/>
              <a:t>Container </a:t>
            </a:r>
            <a:r>
              <a:rPr lang="en-US" sz="1600" dirty="0" smtClean="0"/>
              <a:t>1</a:t>
            </a:r>
            <a:endParaRPr lang="en-US" sz="1600" dirty="0"/>
          </a:p>
          <a:p>
            <a:pPr lvl="1"/>
            <a:endParaRPr lang="en-US" sz="1600" dirty="0" smtClean="0"/>
          </a:p>
          <a:p>
            <a:pPr lvl="2"/>
            <a:endParaRPr lang="en-US" sz="1400" dirty="0"/>
          </a:p>
          <a:p>
            <a:pPr marL="457200" lvl="1" indent="0">
              <a:buNone/>
            </a:pPr>
            <a:endParaRPr lang="en-US" sz="1400" dirty="0"/>
          </a:p>
          <a:p>
            <a:pPr marL="457200" lvl="1" indent="0">
              <a:buNone/>
            </a:pPr>
            <a:endParaRPr lang="en-US" sz="1400" dirty="0" smtClean="0"/>
          </a:p>
          <a:p>
            <a:pPr marL="457200" lvl="1" indent="0">
              <a:buNone/>
            </a:pPr>
            <a:endParaRPr lang="en-US" sz="1400" dirty="0"/>
          </a:p>
          <a:p>
            <a:r>
              <a:rPr lang="en-US" sz="1800" b="1" dirty="0" smtClean="0"/>
              <a:t>Iteration # 6</a:t>
            </a:r>
          </a:p>
          <a:p>
            <a:pPr lvl="1"/>
            <a:r>
              <a:rPr lang="en-US" sz="1600" dirty="0" smtClean="0"/>
              <a:t>Removed </a:t>
            </a:r>
            <a:r>
              <a:rPr lang="en-US" sz="1600" dirty="0"/>
              <a:t>Container </a:t>
            </a:r>
            <a:r>
              <a:rPr lang="en-US" sz="1600" dirty="0" smtClean="0"/>
              <a:t>2</a:t>
            </a:r>
            <a:endParaRPr lang="en-US" sz="1600" dirty="0"/>
          </a:p>
          <a:p>
            <a:pPr lvl="2"/>
            <a:endParaRPr lang="en-US" sz="1400" dirty="0" smtClean="0"/>
          </a:p>
        </p:txBody>
      </p:sp>
      <p:sp>
        <p:nvSpPr>
          <p:cNvPr id="10" name="Right Arrow 9"/>
          <p:cNvSpPr/>
          <p:nvPr/>
        </p:nvSpPr>
        <p:spPr>
          <a:xfrm>
            <a:off x="4238148" y="3144976"/>
            <a:ext cx="741680" cy="740965"/>
          </a:xfrm>
          <a:prstGeom prst="rightArrow">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2" name="Right Arrow 11"/>
          <p:cNvSpPr/>
          <p:nvPr/>
        </p:nvSpPr>
        <p:spPr>
          <a:xfrm>
            <a:off x="4255811" y="5406237"/>
            <a:ext cx="741680" cy="740965"/>
          </a:xfrm>
          <a:prstGeom prst="rightArrow">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630026" y="2989810"/>
            <a:ext cx="3209925" cy="1133475"/>
          </a:xfrm>
          <a:prstGeom prst="rect">
            <a:avLst/>
          </a:prstGeom>
        </p:spPr>
      </p:pic>
      <p:pic>
        <p:nvPicPr>
          <p:cNvPr id="6" name="Picture 5"/>
          <p:cNvPicPr>
            <a:picLocks noChangeAspect="1"/>
          </p:cNvPicPr>
          <p:nvPr/>
        </p:nvPicPr>
        <p:blipFill>
          <a:blip r:embed="rId5"/>
          <a:stretch>
            <a:fillRect/>
          </a:stretch>
        </p:blipFill>
        <p:spPr>
          <a:xfrm>
            <a:off x="5378026" y="2953484"/>
            <a:ext cx="3190875" cy="1123950"/>
          </a:xfrm>
          <a:prstGeom prst="rect">
            <a:avLst/>
          </a:prstGeom>
        </p:spPr>
      </p:pic>
      <p:pic>
        <p:nvPicPr>
          <p:cNvPr id="15" name="Picture 14"/>
          <p:cNvPicPr>
            <a:picLocks noChangeAspect="1"/>
          </p:cNvPicPr>
          <p:nvPr/>
        </p:nvPicPr>
        <p:blipFill>
          <a:blip r:embed="rId6"/>
          <a:stretch>
            <a:fillRect/>
          </a:stretch>
        </p:blipFill>
        <p:spPr>
          <a:xfrm>
            <a:off x="674877" y="5221042"/>
            <a:ext cx="3200400" cy="1123950"/>
          </a:xfrm>
          <a:prstGeom prst="rect">
            <a:avLst/>
          </a:prstGeom>
        </p:spPr>
      </p:pic>
      <p:pic>
        <p:nvPicPr>
          <p:cNvPr id="16" name="Picture 15"/>
          <p:cNvPicPr>
            <a:picLocks noChangeAspect="1"/>
          </p:cNvPicPr>
          <p:nvPr/>
        </p:nvPicPr>
        <p:blipFill>
          <a:blip r:embed="rId7"/>
          <a:stretch>
            <a:fillRect/>
          </a:stretch>
        </p:blipFill>
        <p:spPr>
          <a:xfrm>
            <a:off x="5378026" y="5214745"/>
            <a:ext cx="3209925" cy="1123950"/>
          </a:xfrm>
          <a:prstGeom prst="rect">
            <a:avLst/>
          </a:prstGeom>
        </p:spPr>
      </p:pic>
    </p:spTree>
    <p:extLst>
      <p:ext uri="{BB962C8B-B14F-4D97-AF65-F5344CB8AC3E}">
        <p14:creationId xmlns:p14="http://schemas.microsoft.com/office/powerpoint/2010/main" val="24313993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HW Set #1 – Problem 6  (h) - Solution</a:t>
            </a:r>
          </a:p>
        </p:txBody>
      </p:sp>
      <p:pic>
        <p:nvPicPr>
          <p:cNvPr id="4" name="Picture 3" descr="CrownWhite.png"/>
          <p:cNvPicPr>
            <a:picLocks noChangeAspect="1"/>
          </p:cNvPicPr>
          <p:nvPr/>
        </p:nvPicPr>
        <p:blipFill>
          <a:blip r:embed="rId3"/>
          <a:stretch>
            <a:fillRect/>
          </a:stretch>
        </p:blipFill>
        <p:spPr>
          <a:xfrm>
            <a:off x="459672" y="823798"/>
            <a:ext cx="415190" cy="324848"/>
          </a:xfrm>
          <a:prstGeom prst="rect">
            <a:avLst/>
          </a:prstGeom>
        </p:spPr>
      </p:pic>
      <p:sp>
        <p:nvSpPr>
          <p:cNvPr id="5" name="Content Placeholder 2"/>
          <p:cNvSpPr txBox="1">
            <a:spLocks/>
          </p:cNvSpPr>
          <p:nvPr/>
        </p:nvSpPr>
        <p:spPr>
          <a:xfrm>
            <a:off x="101943" y="6457367"/>
            <a:ext cx="8582025" cy="465370"/>
          </a:xfrm>
          <a:prstGeom prst="rect">
            <a:avLst/>
          </a:prstGeom>
        </p:spPr>
        <p:txBody>
          <a:bodyPr vert="horz" lIns="91440" tIns="45720" rIns="91440" bIns="45720" rtlCol="0">
            <a:normAutofit/>
          </a:bodyPr>
          <a:lstStyle>
            <a:lvl1pPr marL="454025" indent="-454025" algn="l" defTabSz="914400" rtl="0" eaLnBrk="1" latinLnBrk="0" hangingPunct="1">
              <a:spcBef>
                <a:spcPts val="1600"/>
              </a:spcBef>
              <a:buClr>
                <a:srgbClr val="4C323B"/>
              </a:buClr>
              <a:buSzPct val="90000"/>
              <a:buFont typeface="Wingdings" charset="2"/>
              <a:buChar char="v"/>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rgbClr val="8ED8F8"/>
              </a:buClr>
              <a:buSzPct val="90000"/>
              <a:buFont typeface="Wingdings" charset="2"/>
              <a:buChar char="v"/>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rgbClr val="5B9029"/>
              </a:buClr>
              <a:buSzPct val="90000"/>
              <a:buFont typeface="Wingdings" charset="2"/>
              <a:buChar char="v"/>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rgbClr val="DA5120"/>
              </a:buClr>
              <a:buSzPct val="90000"/>
              <a:buFont typeface="Wingdings" charset="2"/>
              <a:buChar char="v"/>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rgbClr val="003767"/>
              </a:buClr>
              <a:buSzPct val="90000"/>
              <a:buFont typeface="Wingdings" charset="2"/>
              <a:buChar char="v"/>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r>
              <a:rPr lang="en-US" sz="1600" dirty="0" smtClean="0"/>
              <a:t>* = Denotes empty space</a:t>
            </a:r>
            <a:endParaRPr lang="en-US" sz="1600" dirty="0"/>
          </a:p>
          <a:p>
            <a:pPr marL="457200" lvl="1" indent="0">
              <a:buNone/>
            </a:pPr>
            <a:endParaRPr lang="en-US" sz="1600" dirty="0" smtClean="0"/>
          </a:p>
        </p:txBody>
      </p:sp>
      <p:sp>
        <p:nvSpPr>
          <p:cNvPr id="7" name="Content Placeholder 2"/>
          <p:cNvSpPr txBox="1">
            <a:spLocks/>
          </p:cNvSpPr>
          <p:nvPr/>
        </p:nvSpPr>
        <p:spPr>
          <a:xfrm>
            <a:off x="202247" y="1910896"/>
            <a:ext cx="8735272" cy="2449733"/>
          </a:xfrm>
          <a:prstGeom prst="rect">
            <a:avLst/>
          </a:prstGeom>
        </p:spPr>
        <p:txBody>
          <a:bodyPr vert="horz" lIns="91440" tIns="45720" rIns="91440" bIns="45720" numCol="2" rtlCol="0">
            <a:normAutofit/>
          </a:bodyPr>
          <a:lstStyle>
            <a:lvl1pPr marL="454025" indent="-454025" algn="l" defTabSz="914400" rtl="0" eaLnBrk="1" latinLnBrk="0" hangingPunct="1">
              <a:spcBef>
                <a:spcPts val="1600"/>
              </a:spcBef>
              <a:buClr>
                <a:srgbClr val="4C323B"/>
              </a:buClr>
              <a:buSzPct val="90000"/>
              <a:buFont typeface="Wingdings" charset="2"/>
              <a:buChar char="v"/>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rgbClr val="8ED8F8"/>
              </a:buClr>
              <a:buSzPct val="90000"/>
              <a:buFont typeface="Wingdings" charset="2"/>
              <a:buChar char="v"/>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rgbClr val="5B9029"/>
              </a:buClr>
              <a:buSzPct val="90000"/>
              <a:buFont typeface="Wingdings" charset="2"/>
              <a:buChar char="v"/>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rgbClr val="DA5120"/>
              </a:buClr>
              <a:buSzPct val="90000"/>
              <a:buFont typeface="Wingdings" charset="2"/>
              <a:buChar char="v"/>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rgbClr val="003767"/>
              </a:buClr>
              <a:buSzPct val="90000"/>
              <a:buFont typeface="Wingdings" charset="2"/>
              <a:buChar char="v"/>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1" dirty="0"/>
              <a:t>Iteration </a:t>
            </a:r>
            <a:r>
              <a:rPr lang="en-US" sz="1800" b="1" dirty="0" smtClean="0"/>
              <a:t># 7</a:t>
            </a:r>
            <a:endParaRPr lang="en-US" sz="1800" b="1" dirty="0"/>
          </a:p>
          <a:p>
            <a:pPr lvl="1"/>
            <a:r>
              <a:rPr lang="en-US" sz="1600" dirty="0" smtClean="0"/>
              <a:t>Removed </a:t>
            </a:r>
            <a:r>
              <a:rPr lang="en-US" sz="1600" dirty="0"/>
              <a:t>Container </a:t>
            </a:r>
            <a:r>
              <a:rPr lang="en-US" sz="1600" dirty="0" smtClean="0"/>
              <a:t>3</a:t>
            </a:r>
            <a:endParaRPr lang="en-US" sz="1600" dirty="0"/>
          </a:p>
          <a:p>
            <a:pPr lvl="1"/>
            <a:endParaRPr lang="en-US" sz="1600" dirty="0"/>
          </a:p>
          <a:p>
            <a:pPr lvl="1"/>
            <a:endParaRPr lang="en-US" sz="1400" dirty="0"/>
          </a:p>
          <a:p>
            <a:pPr marL="457200" lvl="1" indent="0">
              <a:buNone/>
            </a:pPr>
            <a:endParaRPr lang="en-US" sz="1400" dirty="0"/>
          </a:p>
          <a:p>
            <a:pPr marL="457200" lvl="1" indent="0">
              <a:buNone/>
            </a:pPr>
            <a:endParaRPr lang="en-US" sz="1400" dirty="0" smtClean="0"/>
          </a:p>
          <a:p>
            <a:pPr marL="457200" lvl="1" indent="0">
              <a:buNone/>
            </a:pPr>
            <a:endParaRPr lang="en-US" sz="1400" dirty="0"/>
          </a:p>
          <a:p>
            <a:r>
              <a:rPr lang="en-US" sz="1800" b="1" dirty="0" smtClean="0"/>
              <a:t>Iteration # 8</a:t>
            </a:r>
          </a:p>
          <a:p>
            <a:pPr lvl="1"/>
            <a:r>
              <a:rPr lang="en-US" sz="1600" dirty="0" smtClean="0"/>
              <a:t>Removed </a:t>
            </a:r>
            <a:r>
              <a:rPr lang="en-US" sz="1600" dirty="0"/>
              <a:t>Container </a:t>
            </a:r>
            <a:r>
              <a:rPr lang="en-US" sz="1600" dirty="0" smtClean="0"/>
              <a:t>4</a:t>
            </a:r>
            <a:endParaRPr lang="en-US" sz="1600" dirty="0"/>
          </a:p>
          <a:p>
            <a:pPr lvl="2"/>
            <a:endParaRPr lang="en-US" sz="1400" dirty="0" smtClean="0"/>
          </a:p>
        </p:txBody>
      </p:sp>
      <p:sp>
        <p:nvSpPr>
          <p:cNvPr id="8" name="Content Placeholder 2"/>
          <p:cNvSpPr txBox="1">
            <a:spLocks/>
          </p:cNvSpPr>
          <p:nvPr/>
        </p:nvSpPr>
        <p:spPr>
          <a:xfrm>
            <a:off x="270933" y="4360629"/>
            <a:ext cx="8735272" cy="2449733"/>
          </a:xfrm>
          <a:prstGeom prst="rect">
            <a:avLst/>
          </a:prstGeom>
        </p:spPr>
        <p:txBody>
          <a:bodyPr vert="horz" lIns="91440" tIns="45720" rIns="91440" bIns="45720" numCol="2" rtlCol="0">
            <a:normAutofit/>
          </a:bodyPr>
          <a:lstStyle>
            <a:lvl1pPr marL="454025" indent="-454025" algn="l" defTabSz="914400" rtl="0" eaLnBrk="1" latinLnBrk="0" hangingPunct="1">
              <a:spcBef>
                <a:spcPts val="1600"/>
              </a:spcBef>
              <a:buClr>
                <a:srgbClr val="4C323B"/>
              </a:buClr>
              <a:buSzPct val="90000"/>
              <a:buFont typeface="Wingdings" charset="2"/>
              <a:buChar char="v"/>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rgbClr val="8ED8F8"/>
              </a:buClr>
              <a:buSzPct val="90000"/>
              <a:buFont typeface="Wingdings" charset="2"/>
              <a:buChar char="v"/>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rgbClr val="5B9029"/>
              </a:buClr>
              <a:buSzPct val="90000"/>
              <a:buFont typeface="Wingdings" charset="2"/>
              <a:buChar char="v"/>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rgbClr val="DA5120"/>
              </a:buClr>
              <a:buSzPct val="90000"/>
              <a:buFont typeface="Wingdings" charset="2"/>
              <a:buChar char="v"/>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rgbClr val="003767"/>
              </a:buClr>
              <a:buSzPct val="90000"/>
              <a:buFont typeface="Wingdings" charset="2"/>
              <a:buChar char="v"/>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1" dirty="0"/>
              <a:t>Iteration </a:t>
            </a:r>
            <a:r>
              <a:rPr lang="en-US" sz="1800" b="1" dirty="0" smtClean="0"/>
              <a:t># 9</a:t>
            </a:r>
            <a:endParaRPr lang="en-US" sz="1800" b="1" dirty="0"/>
          </a:p>
          <a:p>
            <a:pPr lvl="1"/>
            <a:r>
              <a:rPr lang="en-US" sz="1600" dirty="0" smtClean="0"/>
              <a:t>Removed </a:t>
            </a:r>
            <a:r>
              <a:rPr lang="en-US" sz="1600" dirty="0"/>
              <a:t>Container 5</a:t>
            </a:r>
          </a:p>
          <a:p>
            <a:pPr lvl="1"/>
            <a:endParaRPr lang="en-US" sz="1600" dirty="0" smtClean="0"/>
          </a:p>
          <a:p>
            <a:pPr lvl="2"/>
            <a:endParaRPr lang="en-US" sz="1400" dirty="0"/>
          </a:p>
          <a:p>
            <a:pPr marL="457200" lvl="1" indent="0">
              <a:buNone/>
            </a:pPr>
            <a:endParaRPr lang="en-US" sz="1400" dirty="0"/>
          </a:p>
          <a:p>
            <a:pPr marL="457200" lvl="1" indent="0">
              <a:buNone/>
            </a:pPr>
            <a:endParaRPr lang="en-US" sz="1400" dirty="0" smtClean="0"/>
          </a:p>
          <a:p>
            <a:pPr marL="457200" lvl="1" indent="0">
              <a:buNone/>
            </a:pPr>
            <a:endParaRPr lang="en-US" sz="1400" dirty="0"/>
          </a:p>
          <a:p>
            <a:r>
              <a:rPr lang="en-US" sz="1800" b="1" dirty="0" smtClean="0"/>
              <a:t>Iteration # 10</a:t>
            </a:r>
          </a:p>
          <a:p>
            <a:pPr lvl="1"/>
            <a:r>
              <a:rPr lang="en-US" sz="1600" dirty="0" smtClean="0"/>
              <a:t>Removed </a:t>
            </a:r>
            <a:r>
              <a:rPr lang="en-US" sz="1600" dirty="0"/>
              <a:t>Container 6</a:t>
            </a:r>
          </a:p>
          <a:p>
            <a:pPr lvl="2"/>
            <a:endParaRPr lang="en-US" sz="1400" dirty="0" smtClean="0"/>
          </a:p>
        </p:txBody>
      </p:sp>
      <p:sp>
        <p:nvSpPr>
          <p:cNvPr id="10" name="Right Arrow 9"/>
          <p:cNvSpPr/>
          <p:nvPr/>
        </p:nvSpPr>
        <p:spPr>
          <a:xfrm>
            <a:off x="4235767" y="3135762"/>
            <a:ext cx="741680" cy="740965"/>
          </a:xfrm>
          <a:prstGeom prst="rightArrow">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2" name="Right Arrow 11"/>
          <p:cNvSpPr/>
          <p:nvPr/>
        </p:nvSpPr>
        <p:spPr>
          <a:xfrm>
            <a:off x="4246223" y="5474451"/>
            <a:ext cx="741680" cy="740965"/>
          </a:xfrm>
          <a:prstGeom prst="rightArrow">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stretch>
            <a:fillRect/>
          </a:stretch>
        </p:blipFill>
        <p:spPr>
          <a:xfrm>
            <a:off x="639551" y="2933530"/>
            <a:ext cx="3190875" cy="1114425"/>
          </a:xfrm>
          <a:prstGeom prst="rect">
            <a:avLst/>
          </a:prstGeom>
        </p:spPr>
      </p:pic>
      <p:pic>
        <p:nvPicPr>
          <p:cNvPr id="11" name="Picture 10"/>
          <p:cNvPicPr>
            <a:picLocks noChangeAspect="1"/>
          </p:cNvPicPr>
          <p:nvPr/>
        </p:nvPicPr>
        <p:blipFill>
          <a:blip r:embed="rId5"/>
          <a:stretch>
            <a:fillRect/>
          </a:stretch>
        </p:blipFill>
        <p:spPr>
          <a:xfrm>
            <a:off x="5382789" y="2952580"/>
            <a:ext cx="3181350" cy="1095375"/>
          </a:xfrm>
          <a:prstGeom prst="rect">
            <a:avLst/>
          </a:prstGeom>
        </p:spPr>
      </p:pic>
      <p:pic>
        <p:nvPicPr>
          <p:cNvPr id="13" name="Picture 12"/>
          <p:cNvPicPr>
            <a:picLocks noChangeAspect="1"/>
          </p:cNvPicPr>
          <p:nvPr/>
        </p:nvPicPr>
        <p:blipFill>
          <a:blip r:embed="rId6"/>
          <a:stretch>
            <a:fillRect/>
          </a:stretch>
        </p:blipFill>
        <p:spPr>
          <a:xfrm>
            <a:off x="639551" y="5221042"/>
            <a:ext cx="3209925" cy="1123950"/>
          </a:xfrm>
          <a:prstGeom prst="rect">
            <a:avLst/>
          </a:prstGeom>
        </p:spPr>
      </p:pic>
      <p:pic>
        <p:nvPicPr>
          <p:cNvPr id="14" name="Picture 13"/>
          <p:cNvPicPr>
            <a:picLocks noChangeAspect="1"/>
          </p:cNvPicPr>
          <p:nvPr/>
        </p:nvPicPr>
        <p:blipFill>
          <a:blip r:embed="rId7"/>
          <a:stretch>
            <a:fillRect/>
          </a:stretch>
        </p:blipFill>
        <p:spPr>
          <a:xfrm>
            <a:off x="5384650" y="5221042"/>
            <a:ext cx="3209925" cy="1123950"/>
          </a:xfrm>
          <a:prstGeom prst="rect">
            <a:avLst/>
          </a:prstGeom>
        </p:spPr>
      </p:pic>
    </p:spTree>
    <p:extLst>
      <p:ext uri="{BB962C8B-B14F-4D97-AF65-F5344CB8AC3E}">
        <p14:creationId xmlns:p14="http://schemas.microsoft.com/office/powerpoint/2010/main" val="23475764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HW Set #1 – Problem 6  (h) - Solution</a:t>
            </a:r>
          </a:p>
        </p:txBody>
      </p:sp>
      <p:pic>
        <p:nvPicPr>
          <p:cNvPr id="4" name="Picture 3" descr="CrownWhite.png"/>
          <p:cNvPicPr>
            <a:picLocks noChangeAspect="1"/>
          </p:cNvPicPr>
          <p:nvPr/>
        </p:nvPicPr>
        <p:blipFill>
          <a:blip r:embed="rId3"/>
          <a:stretch>
            <a:fillRect/>
          </a:stretch>
        </p:blipFill>
        <p:spPr>
          <a:xfrm>
            <a:off x="459672" y="823798"/>
            <a:ext cx="415190" cy="324848"/>
          </a:xfrm>
          <a:prstGeom prst="rect">
            <a:avLst/>
          </a:prstGeom>
        </p:spPr>
      </p:pic>
      <p:sp>
        <p:nvSpPr>
          <p:cNvPr id="5" name="Content Placeholder 2"/>
          <p:cNvSpPr txBox="1">
            <a:spLocks/>
          </p:cNvSpPr>
          <p:nvPr/>
        </p:nvSpPr>
        <p:spPr>
          <a:xfrm>
            <a:off x="101943" y="6457367"/>
            <a:ext cx="8582025" cy="465370"/>
          </a:xfrm>
          <a:prstGeom prst="rect">
            <a:avLst/>
          </a:prstGeom>
        </p:spPr>
        <p:txBody>
          <a:bodyPr vert="horz" lIns="91440" tIns="45720" rIns="91440" bIns="45720" rtlCol="0">
            <a:normAutofit/>
          </a:bodyPr>
          <a:lstStyle>
            <a:lvl1pPr marL="454025" indent="-454025" algn="l" defTabSz="914400" rtl="0" eaLnBrk="1" latinLnBrk="0" hangingPunct="1">
              <a:spcBef>
                <a:spcPts val="1600"/>
              </a:spcBef>
              <a:buClr>
                <a:srgbClr val="4C323B"/>
              </a:buClr>
              <a:buSzPct val="90000"/>
              <a:buFont typeface="Wingdings" charset="2"/>
              <a:buChar char="v"/>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rgbClr val="8ED8F8"/>
              </a:buClr>
              <a:buSzPct val="90000"/>
              <a:buFont typeface="Wingdings" charset="2"/>
              <a:buChar char="v"/>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rgbClr val="5B9029"/>
              </a:buClr>
              <a:buSzPct val="90000"/>
              <a:buFont typeface="Wingdings" charset="2"/>
              <a:buChar char="v"/>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rgbClr val="DA5120"/>
              </a:buClr>
              <a:buSzPct val="90000"/>
              <a:buFont typeface="Wingdings" charset="2"/>
              <a:buChar char="v"/>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rgbClr val="003767"/>
              </a:buClr>
              <a:buSzPct val="90000"/>
              <a:buFont typeface="Wingdings" charset="2"/>
              <a:buChar char="v"/>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r>
              <a:rPr lang="en-US" sz="1600" dirty="0" smtClean="0"/>
              <a:t>* = Denotes empty space</a:t>
            </a:r>
            <a:endParaRPr lang="en-US" sz="1600" dirty="0"/>
          </a:p>
          <a:p>
            <a:pPr marL="457200" lvl="1" indent="0">
              <a:buNone/>
            </a:pPr>
            <a:endParaRPr lang="en-US" sz="1600" dirty="0" smtClean="0"/>
          </a:p>
        </p:txBody>
      </p:sp>
      <p:sp>
        <p:nvSpPr>
          <p:cNvPr id="7" name="Content Placeholder 2"/>
          <p:cNvSpPr txBox="1">
            <a:spLocks/>
          </p:cNvSpPr>
          <p:nvPr/>
        </p:nvSpPr>
        <p:spPr>
          <a:xfrm>
            <a:off x="202247" y="1910896"/>
            <a:ext cx="8735272" cy="2449733"/>
          </a:xfrm>
          <a:prstGeom prst="rect">
            <a:avLst/>
          </a:prstGeom>
        </p:spPr>
        <p:txBody>
          <a:bodyPr vert="horz" lIns="91440" tIns="45720" rIns="91440" bIns="45720" numCol="2" rtlCol="0">
            <a:normAutofit/>
          </a:bodyPr>
          <a:lstStyle>
            <a:lvl1pPr marL="454025" indent="-454025" algn="l" defTabSz="914400" rtl="0" eaLnBrk="1" latinLnBrk="0" hangingPunct="1">
              <a:spcBef>
                <a:spcPts val="1600"/>
              </a:spcBef>
              <a:buClr>
                <a:srgbClr val="4C323B"/>
              </a:buClr>
              <a:buSzPct val="90000"/>
              <a:buFont typeface="Wingdings" charset="2"/>
              <a:buChar char="v"/>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rgbClr val="8ED8F8"/>
              </a:buClr>
              <a:buSzPct val="90000"/>
              <a:buFont typeface="Wingdings" charset="2"/>
              <a:buChar char="v"/>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rgbClr val="5B9029"/>
              </a:buClr>
              <a:buSzPct val="90000"/>
              <a:buFont typeface="Wingdings" charset="2"/>
              <a:buChar char="v"/>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rgbClr val="DA5120"/>
              </a:buClr>
              <a:buSzPct val="90000"/>
              <a:buFont typeface="Wingdings" charset="2"/>
              <a:buChar char="v"/>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rgbClr val="003767"/>
              </a:buClr>
              <a:buSzPct val="90000"/>
              <a:buFont typeface="Wingdings" charset="2"/>
              <a:buChar char="v"/>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1" dirty="0"/>
              <a:t>Iteration </a:t>
            </a:r>
            <a:r>
              <a:rPr lang="en-US" sz="1800" b="1" dirty="0" smtClean="0"/>
              <a:t># 11</a:t>
            </a:r>
            <a:endParaRPr lang="en-US" sz="1800" b="1" dirty="0"/>
          </a:p>
          <a:p>
            <a:pPr lvl="1"/>
            <a:r>
              <a:rPr lang="en-US" sz="1600" dirty="0" smtClean="0"/>
              <a:t>Removed </a:t>
            </a:r>
            <a:r>
              <a:rPr lang="en-US" sz="1600" dirty="0"/>
              <a:t>Container 7</a:t>
            </a:r>
          </a:p>
          <a:p>
            <a:pPr lvl="1"/>
            <a:endParaRPr lang="en-US" sz="1600" dirty="0"/>
          </a:p>
          <a:p>
            <a:pPr lvl="1"/>
            <a:endParaRPr lang="en-US" sz="1400" dirty="0"/>
          </a:p>
          <a:p>
            <a:pPr marL="457200" lvl="1" indent="0">
              <a:buNone/>
            </a:pPr>
            <a:endParaRPr lang="en-US" sz="1400" dirty="0"/>
          </a:p>
          <a:p>
            <a:pPr marL="457200" lvl="1" indent="0">
              <a:buNone/>
            </a:pPr>
            <a:endParaRPr lang="en-US" sz="1400" dirty="0" smtClean="0"/>
          </a:p>
          <a:p>
            <a:pPr marL="457200" lvl="1" indent="0">
              <a:buNone/>
            </a:pPr>
            <a:endParaRPr lang="en-US" sz="1400" dirty="0"/>
          </a:p>
          <a:p>
            <a:r>
              <a:rPr lang="en-US" sz="1800" b="1" dirty="0" smtClean="0"/>
              <a:t>Iteration # 12</a:t>
            </a:r>
          </a:p>
          <a:p>
            <a:pPr lvl="1"/>
            <a:r>
              <a:rPr lang="en-US" sz="1600" dirty="0" smtClean="0"/>
              <a:t>Removed </a:t>
            </a:r>
            <a:r>
              <a:rPr lang="en-US" sz="1600" dirty="0"/>
              <a:t>Container 8</a:t>
            </a:r>
          </a:p>
          <a:p>
            <a:pPr lvl="2"/>
            <a:endParaRPr lang="en-US" sz="1400" dirty="0" smtClean="0"/>
          </a:p>
        </p:txBody>
      </p:sp>
      <p:sp>
        <p:nvSpPr>
          <p:cNvPr id="10" name="Right Arrow 9"/>
          <p:cNvSpPr/>
          <p:nvPr/>
        </p:nvSpPr>
        <p:spPr>
          <a:xfrm>
            <a:off x="4267729" y="3144977"/>
            <a:ext cx="741680" cy="740965"/>
          </a:xfrm>
          <a:prstGeom prst="rightArrow">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639551" y="2943959"/>
            <a:ext cx="3190875" cy="1143000"/>
          </a:xfrm>
          <a:prstGeom prst="rect">
            <a:avLst/>
          </a:prstGeom>
        </p:spPr>
      </p:pic>
      <p:pic>
        <p:nvPicPr>
          <p:cNvPr id="6" name="Picture 5"/>
          <p:cNvPicPr>
            <a:picLocks noChangeAspect="1"/>
          </p:cNvPicPr>
          <p:nvPr/>
        </p:nvPicPr>
        <p:blipFill>
          <a:blip r:embed="rId5"/>
          <a:stretch>
            <a:fillRect/>
          </a:stretch>
        </p:blipFill>
        <p:spPr>
          <a:xfrm>
            <a:off x="5378026" y="2953484"/>
            <a:ext cx="3190875" cy="1133475"/>
          </a:xfrm>
          <a:prstGeom prst="rect">
            <a:avLst/>
          </a:prstGeom>
        </p:spPr>
      </p:pic>
    </p:spTree>
    <p:extLst>
      <p:ext uri="{BB962C8B-B14F-4D97-AF65-F5344CB8AC3E}">
        <p14:creationId xmlns:p14="http://schemas.microsoft.com/office/powerpoint/2010/main" val="42796667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(1 of 2)</a:t>
            </a:r>
            <a:endParaRPr lang="en-US" dirty="0"/>
          </a:p>
        </p:txBody>
      </p:sp>
      <p:sp>
        <p:nvSpPr>
          <p:cNvPr id="3" name="Content Placeholder 2"/>
          <p:cNvSpPr>
            <a:spLocks noGrp="1"/>
          </p:cNvSpPr>
          <p:nvPr>
            <p:ph idx="1"/>
          </p:nvPr>
        </p:nvSpPr>
        <p:spPr>
          <a:xfrm>
            <a:off x="270933" y="2133600"/>
            <a:ext cx="8587317" cy="3992563"/>
          </a:xfrm>
        </p:spPr>
        <p:txBody>
          <a:bodyPr/>
          <a:lstStyle/>
          <a:p>
            <a:r>
              <a:rPr lang="en-US" sz="1500" b="1" dirty="0" smtClean="0"/>
              <a:t>Container Terminal Yard:</a:t>
            </a:r>
          </a:p>
          <a:p>
            <a:pPr lvl="1"/>
            <a:r>
              <a:rPr lang="en-US" sz="1500" b="1" dirty="0" smtClean="0"/>
              <a:t>Crane	</a:t>
            </a:r>
            <a:r>
              <a:rPr lang="en-US" sz="1500" dirty="0" smtClean="0"/>
              <a:t>The yard crane </a:t>
            </a:r>
            <a:r>
              <a:rPr lang="en-US" sz="1500" dirty="0" smtClean="0"/>
              <a:t>that services bays. </a:t>
            </a:r>
          </a:p>
          <a:p>
            <a:pPr lvl="1"/>
            <a:r>
              <a:rPr lang="en-US" sz="1500" b="1" dirty="0" smtClean="0"/>
              <a:t>Bay</a:t>
            </a:r>
            <a:r>
              <a:rPr lang="en-US" sz="1500" dirty="0" smtClean="0"/>
              <a:t>	Contains </a:t>
            </a:r>
            <a:r>
              <a:rPr lang="en-US" sz="1500" dirty="0" smtClean="0"/>
              <a:t>a set of container stacks.</a:t>
            </a:r>
          </a:p>
          <a:p>
            <a:pPr lvl="1"/>
            <a:r>
              <a:rPr lang="en-US" sz="1500" b="1" dirty="0" smtClean="0"/>
              <a:t>Stack</a:t>
            </a:r>
            <a:r>
              <a:rPr lang="en-US" sz="1500" dirty="0" smtClean="0"/>
              <a:t>	Contains </a:t>
            </a:r>
            <a:r>
              <a:rPr lang="en-US" sz="1500" dirty="0" smtClean="0"/>
              <a:t>stackable cargo </a:t>
            </a:r>
            <a:r>
              <a:rPr lang="en-US" sz="1500" dirty="0" smtClean="0"/>
              <a:t>containers up to MNCPS.</a:t>
            </a:r>
            <a:endParaRPr lang="en-US" sz="1500" dirty="0" smtClean="0"/>
          </a:p>
          <a:p>
            <a:pPr lvl="1"/>
            <a:r>
              <a:rPr lang="en-US" sz="1500" b="1" dirty="0" smtClean="0"/>
              <a:t>Tier</a:t>
            </a:r>
            <a:r>
              <a:rPr lang="en-US" sz="1500" dirty="0" smtClean="0"/>
              <a:t>	Height </a:t>
            </a:r>
            <a:r>
              <a:rPr lang="en-US" sz="1500" dirty="0" smtClean="0"/>
              <a:t>(level) of the stack. </a:t>
            </a:r>
          </a:p>
          <a:p>
            <a:pPr marL="457200" lvl="1" indent="0">
              <a:buNone/>
            </a:pPr>
            <a:endParaRPr lang="en-US" dirty="0"/>
          </a:p>
        </p:txBody>
      </p:sp>
      <p:sp>
        <p:nvSpPr>
          <p:cNvPr id="5" name="TextBox 4"/>
          <p:cNvSpPr txBox="1"/>
          <p:nvPr/>
        </p:nvSpPr>
        <p:spPr>
          <a:xfrm>
            <a:off x="7539016" y="5060169"/>
            <a:ext cx="855439" cy="1138773"/>
          </a:xfrm>
          <a:prstGeom prst="rect">
            <a:avLst/>
          </a:prstGeom>
          <a:solidFill>
            <a:schemeClr val="bg1">
              <a:lumMod val="95000"/>
            </a:schemeClr>
          </a:solidFill>
          <a:ln>
            <a:solidFill>
              <a:schemeClr val="accent1">
                <a:shade val="50000"/>
              </a:schemeClr>
            </a:solidFill>
          </a:ln>
        </p:spPr>
        <p:txBody>
          <a:bodyPr wrap="square" rtlCol="0">
            <a:spAutoFit/>
          </a:bodyPr>
          <a:lstStyle/>
          <a:p>
            <a:pPr algn="ctr"/>
            <a:r>
              <a:rPr lang="en-US" sz="1400" dirty="0" smtClean="0"/>
              <a:t>Legend</a:t>
            </a:r>
          </a:p>
          <a:p>
            <a:endParaRPr lang="en-US" dirty="0" smtClean="0"/>
          </a:p>
          <a:p>
            <a:endParaRPr lang="en-US" dirty="0" smtClean="0"/>
          </a:p>
          <a:p>
            <a:endParaRPr lang="en-US" dirty="0"/>
          </a:p>
        </p:txBody>
      </p:sp>
      <p:sp>
        <p:nvSpPr>
          <p:cNvPr id="6" name="Cube 5"/>
          <p:cNvSpPr/>
          <p:nvPr/>
        </p:nvSpPr>
        <p:spPr>
          <a:xfrm>
            <a:off x="4823703" y="4913179"/>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be 6"/>
          <p:cNvSpPr/>
          <p:nvPr/>
        </p:nvSpPr>
        <p:spPr>
          <a:xfrm>
            <a:off x="4823703" y="4747165"/>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p:cNvSpPr/>
          <p:nvPr/>
        </p:nvSpPr>
        <p:spPr>
          <a:xfrm>
            <a:off x="4823703" y="4581150"/>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be 8"/>
          <p:cNvSpPr/>
          <p:nvPr/>
        </p:nvSpPr>
        <p:spPr>
          <a:xfrm>
            <a:off x="4714044" y="5024030"/>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be 9"/>
          <p:cNvSpPr/>
          <p:nvPr/>
        </p:nvSpPr>
        <p:spPr>
          <a:xfrm>
            <a:off x="4714044" y="4858015"/>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ube 10"/>
          <p:cNvSpPr/>
          <p:nvPr/>
        </p:nvSpPr>
        <p:spPr>
          <a:xfrm>
            <a:off x="4714044" y="4692000"/>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p:cNvSpPr/>
          <p:nvPr/>
        </p:nvSpPr>
        <p:spPr>
          <a:xfrm>
            <a:off x="4604386" y="5134880"/>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ube 12"/>
          <p:cNvSpPr/>
          <p:nvPr/>
        </p:nvSpPr>
        <p:spPr>
          <a:xfrm>
            <a:off x="4604386" y="4968865"/>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ube 13"/>
          <p:cNvSpPr/>
          <p:nvPr/>
        </p:nvSpPr>
        <p:spPr>
          <a:xfrm>
            <a:off x="4604386" y="4802851"/>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ube 14"/>
          <p:cNvSpPr/>
          <p:nvPr/>
        </p:nvSpPr>
        <p:spPr>
          <a:xfrm>
            <a:off x="5713331" y="4913179"/>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be 15"/>
          <p:cNvSpPr/>
          <p:nvPr/>
        </p:nvSpPr>
        <p:spPr>
          <a:xfrm>
            <a:off x="5713331" y="4747165"/>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be 16"/>
          <p:cNvSpPr/>
          <p:nvPr/>
        </p:nvSpPr>
        <p:spPr>
          <a:xfrm>
            <a:off x="5713331" y="4581150"/>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p:cNvSpPr/>
          <p:nvPr/>
        </p:nvSpPr>
        <p:spPr>
          <a:xfrm>
            <a:off x="5603673" y="5024030"/>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p:cNvSpPr/>
          <p:nvPr/>
        </p:nvSpPr>
        <p:spPr>
          <a:xfrm>
            <a:off x="5603673" y="4858015"/>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p:cNvSpPr/>
          <p:nvPr/>
        </p:nvSpPr>
        <p:spPr>
          <a:xfrm>
            <a:off x="5603673" y="4692000"/>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ube 20"/>
          <p:cNvSpPr/>
          <p:nvPr/>
        </p:nvSpPr>
        <p:spPr>
          <a:xfrm>
            <a:off x="5494014" y="5134880"/>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p:cNvSpPr/>
          <p:nvPr/>
        </p:nvSpPr>
        <p:spPr>
          <a:xfrm>
            <a:off x="5494014" y="4968865"/>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ube 22"/>
          <p:cNvSpPr/>
          <p:nvPr/>
        </p:nvSpPr>
        <p:spPr>
          <a:xfrm>
            <a:off x="5494014" y="4802851"/>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ube 23"/>
          <p:cNvSpPr/>
          <p:nvPr/>
        </p:nvSpPr>
        <p:spPr>
          <a:xfrm>
            <a:off x="6602960" y="4913179"/>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ube 24"/>
          <p:cNvSpPr/>
          <p:nvPr/>
        </p:nvSpPr>
        <p:spPr>
          <a:xfrm>
            <a:off x="6602960" y="4747165"/>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ube 25"/>
          <p:cNvSpPr/>
          <p:nvPr/>
        </p:nvSpPr>
        <p:spPr>
          <a:xfrm>
            <a:off x="6602960" y="4581150"/>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be 26"/>
          <p:cNvSpPr/>
          <p:nvPr/>
        </p:nvSpPr>
        <p:spPr>
          <a:xfrm>
            <a:off x="6493301" y="5024030"/>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ube 27"/>
          <p:cNvSpPr/>
          <p:nvPr/>
        </p:nvSpPr>
        <p:spPr>
          <a:xfrm>
            <a:off x="6493301" y="4858015"/>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p:cNvSpPr/>
          <p:nvPr/>
        </p:nvSpPr>
        <p:spPr>
          <a:xfrm>
            <a:off x="6493301" y="4692000"/>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be 29"/>
          <p:cNvSpPr/>
          <p:nvPr/>
        </p:nvSpPr>
        <p:spPr>
          <a:xfrm>
            <a:off x="6383643" y="5134880"/>
            <a:ext cx="741357" cy="221701"/>
          </a:xfrm>
          <a:prstGeom prst="cub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p:cNvSpPr/>
          <p:nvPr/>
        </p:nvSpPr>
        <p:spPr>
          <a:xfrm>
            <a:off x="6383643" y="4968865"/>
            <a:ext cx="741357" cy="221701"/>
          </a:xfrm>
          <a:prstGeom prst="cub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be 31"/>
          <p:cNvSpPr/>
          <p:nvPr/>
        </p:nvSpPr>
        <p:spPr>
          <a:xfrm>
            <a:off x="6383643" y="4802851"/>
            <a:ext cx="741357" cy="221701"/>
          </a:xfrm>
          <a:prstGeom prst="cub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p:cNvSpPr/>
          <p:nvPr/>
        </p:nvSpPr>
        <p:spPr>
          <a:xfrm>
            <a:off x="1809817" y="4914167"/>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p:cNvSpPr/>
          <p:nvPr/>
        </p:nvSpPr>
        <p:spPr>
          <a:xfrm>
            <a:off x="1809817" y="4748152"/>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ube 34"/>
          <p:cNvSpPr/>
          <p:nvPr/>
        </p:nvSpPr>
        <p:spPr>
          <a:xfrm>
            <a:off x="1809817" y="4582137"/>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ube 35"/>
          <p:cNvSpPr/>
          <p:nvPr/>
        </p:nvSpPr>
        <p:spPr>
          <a:xfrm>
            <a:off x="1700159" y="5025017"/>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p:cNvSpPr/>
          <p:nvPr/>
        </p:nvSpPr>
        <p:spPr>
          <a:xfrm>
            <a:off x="1700159" y="4859002"/>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p:cNvSpPr/>
          <p:nvPr/>
        </p:nvSpPr>
        <p:spPr>
          <a:xfrm>
            <a:off x="1700159" y="4692988"/>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be 38"/>
          <p:cNvSpPr/>
          <p:nvPr/>
        </p:nvSpPr>
        <p:spPr>
          <a:xfrm>
            <a:off x="1590500" y="5135866"/>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ube 39"/>
          <p:cNvSpPr/>
          <p:nvPr/>
        </p:nvSpPr>
        <p:spPr>
          <a:xfrm>
            <a:off x="1590500" y="4969852"/>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ube 40"/>
          <p:cNvSpPr/>
          <p:nvPr/>
        </p:nvSpPr>
        <p:spPr>
          <a:xfrm>
            <a:off x="1590500" y="4803838"/>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ube 41"/>
          <p:cNvSpPr/>
          <p:nvPr/>
        </p:nvSpPr>
        <p:spPr>
          <a:xfrm>
            <a:off x="2699446" y="4914167"/>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ube 42"/>
          <p:cNvSpPr/>
          <p:nvPr/>
        </p:nvSpPr>
        <p:spPr>
          <a:xfrm>
            <a:off x="2699446" y="4748152"/>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ube 43"/>
          <p:cNvSpPr/>
          <p:nvPr/>
        </p:nvSpPr>
        <p:spPr>
          <a:xfrm>
            <a:off x="2699446" y="4582137"/>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ube 44"/>
          <p:cNvSpPr/>
          <p:nvPr/>
        </p:nvSpPr>
        <p:spPr>
          <a:xfrm>
            <a:off x="2589787" y="5025017"/>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ube 45"/>
          <p:cNvSpPr/>
          <p:nvPr/>
        </p:nvSpPr>
        <p:spPr>
          <a:xfrm>
            <a:off x="2589787" y="4859002"/>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ube 46"/>
          <p:cNvSpPr/>
          <p:nvPr/>
        </p:nvSpPr>
        <p:spPr>
          <a:xfrm>
            <a:off x="2589787" y="4692988"/>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ube 47"/>
          <p:cNvSpPr/>
          <p:nvPr/>
        </p:nvSpPr>
        <p:spPr>
          <a:xfrm>
            <a:off x="2480129" y="5135866"/>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ube 48"/>
          <p:cNvSpPr/>
          <p:nvPr/>
        </p:nvSpPr>
        <p:spPr>
          <a:xfrm>
            <a:off x="2480129" y="4969852"/>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ube 49"/>
          <p:cNvSpPr/>
          <p:nvPr/>
        </p:nvSpPr>
        <p:spPr>
          <a:xfrm>
            <a:off x="2480129" y="4803838"/>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ube 50"/>
          <p:cNvSpPr/>
          <p:nvPr/>
        </p:nvSpPr>
        <p:spPr>
          <a:xfrm>
            <a:off x="3589074" y="4914167"/>
            <a:ext cx="741357" cy="221701"/>
          </a:xfrm>
          <a:prstGeom prst="cub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ube 51"/>
          <p:cNvSpPr/>
          <p:nvPr/>
        </p:nvSpPr>
        <p:spPr>
          <a:xfrm>
            <a:off x="3589074" y="4748152"/>
            <a:ext cx="741357" cy="221701"/>
          </a:xfrm>
          <a:prstGeom prst="cub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ube 52"/>
          <p:cNvSpPr/>
          <p:nvPr/>
        </p:nvSpPr>
        <p:spPr>
          <a:xfrm>
            <a:off x="3589074" y="4582137"/>
            <a:ext cx="741357" cy="221701"/>
          </a:xfrm>
          <a:prstGeom prst="cub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ube 53"/>
          <p:cNvSpPr/>
          <p:nvPr/>
        </p:nvSpPr>
        <p:spPr>
          <a:xfrm>
            <a:off x="3479416" y="5025017"/>
            <a:ext cx="741357" cy="221701"/>
          </a:xfrm>
          <a:prstGeom prst="cub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ube 54"/>
          <p:cNvSpPr/>
          <p:nvPr/>
        </p:nvSpPr>
        <p:spPr>
          <a:xfrm>
            <a:off x="3479416" y="4859002"/>
            <a:ext cx="741357" cy="221701"/>
          </a:xfrm>
          <a:prstGeom prst="cub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ube 55"/>
          <p:cNvSpPr/>
          <p:nvPr/>
        </p:nvSpPr>
        <p:spPr>
          <a:xfrm>
            <a:off x="3479416" y="4692988"/>
            <a:ext cx="741357" cy="221701"/>
          </a:xfrm>
          <a:prstGeom prst="cub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ube 56"/>
          <p:cNvSpPr/>
          <p:nvPr/>
        </p:nvSpPr>
        <p:spPr>
          <a:xfrm>
            <a:off x="3369757" y="5135866"/>
            <a:ext cx="741357" cy="221701"/>
          </a:xfrm>
          <a:prstGeom prst="cub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ube 57"/>
          <p:cNvSpPr/>
          <p:nvPr/>
        </p:nvSpPr>
        <p:spPr>
          <a:xfrm>
            <a:off x="3369757" y="4969852"/>
            <a:ext cx="741357" cy="221701"/>
          </a:xfrm>
          <a:prstGeom prst="cub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ube 58"/>
          <p:cNvSpPr/>
          <p:nvPr/>
        </p:nvSpPr>
        <p:spPr>
          <a:xfrm>
            <a:off x="3369757" y="4803838"/>
            <a:ext cx="741357" cy="221701"/>
          </a:xfrm>
          <a:prstGeom prst="cub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1524784" y="5012546"/>
            <a:ext cx="316622" cy="42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1023547" y="5343076"/>
            <a:ext cx="316622" cy="42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1492300" y="4943915"/>
            <a:ext cx="77225" cy="10237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ube 62"/>
          <p:cNvSpPr/>
          <p:nvPr/>
        </p:nvSpPr>
        <p:spPr>
          <a:xfrm>
            <a:off x="954044" y="5752207"/>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ube 63"/>
          <p:cNvSpPr/>
          <p:nvPr/>
        </p:nvSpPr>
        <p:spPr>
          <a:xfrm>
            <a:off x="954044" y="5586193"/>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ube 64"/>
          <p:cNvSpPr/>
          <p:nvPr/>
        </p:nvSpPr>
        <p:spPr>
          <a:xfrm>
            <a:off x="954044" y="5420178"/>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ube 65"/>
          <p:cNvSpPr/>
          <p:nvPr/>
        </p:nvSpPr>
        <p:spPr>
          <a:xfrm>
            <a:off x="844385" y="5863057"/>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ube 66"/>
          <p:cNvSpPr/>
          <p:nvPr/>
        </p:nvSpPr>
        <p:spPr>
          <a:xfrm>
            <a:off x="844385" y="5697042"/>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ube 67"/>
          <p:cNvSpPr/>
          <p:nvPr/>
        </p:nvSpPr>
        <p:spPr>
          <a:xfrm>
            <a:off x="844385" y="5531028"/>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ube 68"/>
          <p:cNvSpPr/>
          <p:nvPr/>
        </p:nvSpPr>
        <p:spPr>
          <a:xfrm>
            <a:off x="734727" y="5973907"/>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ube 69"/>
          <p:cNvSpPr/>
          <p:nvPr/>
        </p:nvSpPr>
        <p:spPr>
          <a:xfrm>
            <a:off x="734727" y="5807892"/>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ube 70"/>
          <p:cNvSpPr/>
          <p:nvPr/>
        </p:nvSpPr>
        <p:spPr>
          <a:xfrm>
            <a:off x="734727" y="5641878"/>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1783535" y="4943915"/>
            <a:ext cx="77225" cy="10237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1039506" y="6194491"/>
            <a:ext cx="357133" cy="358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1028180" y="5288745"/>
            <a:ext cx="77225" cy="10237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1319415" y="5288745"/>
            <a:ext cx="77225" cy="10237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p:cNvCxnSpPr/>
          <p:nvPr/>
        </p:nvCxnSpPr>
        <p:spPr>
          <a:xfrm flipV="1">
            <a:off x="1070748" y="4825283"/>
            <a:ext cx="923609" cy="705569"/>
          </a:xfrm>
          <a:prstGeom prst="line">
            <a:avLst/>
          </a:prstGeom>
          <a:ln w="127000" cmpd="sng">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V="1">
            <a:off x="779513" y="4825283"/>
            <a:ext cx="923609" cy="705569"/>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78" name="Cube 77"/>
          <p:cNvSpPr/>
          <p:nvPr/>
        </p:nvSpPr>
        <p:spPr>
          <a:xfrm>
            <a:off x="1843672" y="5752207"/>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Cube 78"/>
          <p:cNvSpPr/>
          <p:nvPr/>
        </p:nvSpPr>
        <p:spPr>
          <a:xfrm>
            <a:off x="1843672" y="5586193"/>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ube 79"/>
          <p:cNvSpPr/>
          <p:nvPr/>
        </p:nvSpPr>
        <p:spPr>
          <a:xfrm>
            <a:off x="1843672" y="5420178"/>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ube 80"/>
          <p:cNvSpPr/>
          <p:nvPr/>
        </p:nvSpPr>
        <p:spPr>
          <a:xfrm>
            <a:off x="1734014" y="5863057"/>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ube 81"/>
          <p:cNvSpPr/>
          <p:nvPr/>
        </p:nvSpPr>
        <p:spPr>
          <a:xfrm>
            <a:off x="1734014" y="5697042"/>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Cube 82"/>
          <p:cNvSpPr/>
          <p:nvPr/>
        </p:nvSpPr>
        <p:spPr>
          <a:xfrm>
            <a:off x="1734014" y="5531028"/>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ube 83"/>
          <p:cNvSpPr/>
          <p:nvPr/>
        </p:nvSpPr>
        <p:spPr>
          <a:xfrm>
            <a:off x="1624355" y="5973907"/>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Cube 84"/>
          <p:cNvSpPr/>
          <p:nvPr/>
        </p:nvSpPr>
        <p:spPr>
          <a:xfrm>
            <a:off x="1624355" y="5807892"/>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Cube 85"/>
          <p:cNvSpPr/>
          <p:nvPr/>
        </p:nvSpPr>
        <p:spPr>
          <a:xfrm>
            <a:off x="1624355" y="5641878"/>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Cube 86"/>
          <p:cNvSpPr/>
          <p:nvPr/>
        </p:nvSpPr>
        <p:spPr>
          <a:xfrm>
            <a:off x="2733301" y="5752207"/>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Cube 87"/>
          <p:cNvSpPr/>
          <p:nvPr/>
        </p:nvSpPr>
        <p:spPr>
          <a:xfrm>
            <a:off x="2733301" y="5586193"/>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Cube 88"/>
          <p:cNvSpPr/>
          <p:nvPr/>
        </p:nvSpPr>
        <p:spPr>
          <a:xfrm>
            <a:off x="2733301" y="5420178"/>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Cube 89"/>
          <p:cNvSpPr/>
          <p:nvPr/>
        </p:nvSpPr>
        <p:spPr>
          <a:xfrm>
            <a:off x="2623643" y="5863057"/>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ube 90"/>
          <p:cNvSpPr/>
          <p:nvPr/>
        </p:nvSpPr>
        <p:spPr>
          <a:xfrm>
            <a:off x="2623643" y="5697042"/>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Cube 91"/>
          <p:cNvSpPr/>
          <p:nvPr/>
        </p:nvSpPr>
        <p:spPr>
          <a:xfrm>
            <a:off x="2623643" y="5531028"/>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Cube 92"/>
          <p:cNvSpPr/>
          <p:nvPr/>
        </p:nvSpPr>
        <p:spPr>
          <a:xfrm>
            <a:off x="2513984" y="5973907"/>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Cube 93"/>
          <p:cNvSpPr/>
          <p:nvPr/>
        </p:nvSpPr>
        <p:spPr>
          <a:xfrm>
            <a:off x="2513984" y="5807892"/>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Cube 94"/>
          <p:cNvSpPr/>
          <p:nvPr/>
        </p:nvSpPr>
        <p:spPr>
          <a:xfrm>
            <a:off x="2513984" y="5641878"/>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951856" y="6248755"/>
            <a:ext cx="106908" cy="8988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7" name="Oval 96"/>
          <p:cNvSpPr/>
          <p:nvPr/>
        </p:nvSpPr>
        <p:spPr>
          <a:xfrm>
            <a:off x="1067821" y="6249365"/>
            <a:ext cx="106908" cy="8988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8" name="Oval 97"/>
          <p:cNvSpPr/>
          <p:nvPr/>
        </p:nvSpPr>
        <p:spPr>
          <a:xfrm>
            <a:off x="1245666" y="6245698"/>
            <a:ext cx="106908" cy="8988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9" name="Oval 98"/>
          <p:cNvSpPr/>
          <p:nvPr/>
        </p:nvSpPr>
        <p:spPr>
          <a:xfrm>
            <a:off x="1364446" y="6241644"/>
            <a:ext cx="106908" cy="8988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00" name="Straight Connector 99"/>
          <p:cNvCxnSpPr/>
          <p:nvPr/>
        </p:nvCxnSpPr>
        <p:spPr>
          <a:xfrm flipV="1">
            <a:off x="1026829" y="4801649"/>
            <a:ext cx="928369" cy="700669"/>
          </a:xfrm>
          <a:prstGeom prst="line">
            <a:avLst/>
          </a:prstGeom>
          <a:ln>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V="1">
            <a:off x="1108688" y="4855651"/>
            <a:ext cx="926847" cy="702686"/>
          </a:xfrm>
          <a:prstGeom prst="line">
            <a:avLst/>
          </a:prstGeom>
          <a:ln>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V="1">
            <a:off x="736230" y="4800054"/>
            <a:ext cx="928369" cy="700669"/>
          </a:xfrm>
          <a:prstGeom prst="line">
            <a:avLst/>
          </a:prstGeom>
          <a:ln>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V="1">
            <a:off x="817314" y="4855687"/>
            <a:ext cx="928369" cy="700669"/>
          </a:xfrm>
          <a:prstGeom prst="line">
            <a:avLst/>
          </a:prstGeom>
          <a:ln>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H="1" flipV="1">
            <a:off x="734728" y="5500724"/>
            <a:ext cx="84934" cy="57640"/>
          </a:xfrm>
          <a:prstGeom prst="line">
            <a:avLst/>
          </a:prstGeom>
          <a:ln>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flipV="1">
            <a:off x="1025678" y="5499400"/>
            <a:ext cx="84934" cy="57640"/>
          </a:xfrm>
          <a:prstGeom prst="line">
            <a:avLst/>
          </a:prstGeom>
          <a:ln>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H="1" flipV="1">
            <a:off x="1657097" y="4808390"/>
            <a:ext cx="84934" cy="57640"/>
          </a:xfrm>
          <a:prstGeom prst="line">
            <a:avLst/>
          </a:prstGeom>
          <a:ln>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H="1" flipV="1">
            <a:off x="1950532" y="4807814"/>
            <a:ext cx="84934" cy="57640"/>
          </a:xfrm>
          <a:prstGeom prst="line">
            <a:avLst/>
          </a:prstGeom>
          <a:ln>
            <a:solidFill>
              <a:srgbClr val="41719C"/>
            </a:solidFill>
          </a:ln>
        </p:spPr>
        <p:style>
          <a:lnRef idx="1">
            <a:schemeClr val="accent1"/>
          </a:lnRef>
          <a:fillRef idx="0">
            <a:schemeClr val="accent1"/>
          </a:fillRef>
          <a:effectRef idx="0">
            <a:schemeClr val="accent1"/>
          </a:effectRef>
          <a:fontRef idx="minor">
            <a:schemeClr val="tx1"/>
          </a:fontRef>
        </p:style>
      </p:cxnSp>
      <p:sp>
        <p:nvSpPr>
          <p:cNvPr id="108" name="Rectangle 107"/>
          <p:cNvSpPr/>
          <p:nvPr/>
        </p:nvSpPr>
        <p:spPr>
          <a:xfrm>
            <a:off x="7630476" y="5417213"/>
            <a:ext cx="666595" cy="16875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Bay</a:t>
            </a:r>
            <a:endParaRPr lang="en-US" sz="1400" dirty="0"/>
          </a:p>
        </p:txBody>
      </p:sp>
      <p:sp>
        <p:nvSpPr>
          <p:cNvPr id="109" name="Rectangle 108"/>
          <p:cNvSpPr/>
          <p:nvPr/>
        </p:nvSpPr>
        <p:spPr>
          <a:xfrm>
            <a:off x="7628955" y="5638913"/>
            <a:ext cx="666595" cy="16875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Stack</a:t>
            </a:r>
            <a:endParaRPr lang="en-US" sz="1400" dirty="0"/>
          </a:p>
        </p:txBody>
      </p:sp>
      <p:sp>
        <p:nvSpPr>
          <p:cNvPr id="110" name="Rectangle 109"/>
          <p:cNvSpPr/>
          <p:nvPr/>
        </p:nvSpPr>
        <p:spPr>
          <a:xfrm>
            <a:off x="7628955" y="5856476"/>
            <a:ext cx="666595" cy="16875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Tier</a:t>
            </a:r>
            <a:endParaRPr lang="en-US" sz="1400" dirty="0"/>
          </a:p>
        </p:txBody>
      </p:sp>
      <p:sp>
        <p:nvSpPr>
          <p:cNvPr id="111" name="Cube 110"/>
          <p:cNvSpPr/>
          <p:nvPr/>
        </p:nvSpPr>
        <p:spPr>
          <a:xfrm>
            <a:off x="4026706" y="5755004"/>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Cube 111"/>
          <p:cNvSpPr/>
          <p:nvPr/>
        </p:nvSpPr>
        <p:spPr>
          <a:xfrm>
            <a:off x="4026706" y="5588989"/>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Cube 112"/>
          <p:cNvSpPr/>
          <p:nvPr/>
        </p:nvSpPr>
        <p:spPr>
          <a:xfrm>
            <a:off x="4026706" y="5422974"/>
            <a:ext cx="741357" cy="221701"/>
          </a:xfrm>
          <a:prstGeom prst="cub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Cube 113"/>
          <p:cNvSpPr/>
          <p:nvPr/>
        </p:nvSpPr>
        <p:spPr>
          <a:xfrm>
            <a:off x="3917048" y="5865853"/>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Cube 114"/>
          <p:cNvSpPr/>
          <p:nvPr/>
        </p:nvSpPr>
        <p:spPr>
          <a:xfrm>
            <a:off x="3917048" y="5699839"/>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Cube 115"/>
          <p:cNvSpPr/>
          <p:nvPr/>
        </p:nvSpPr>
        <p:spPr>
          <a:xfrm>
            <a:off x="3917048" y="5533825"/>
            <a:ext cx="741357" cy="221701"/>
          </a:xfrm>
          <a:prstGeom prst="cub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Cube 116"/>
          <p:cNvSpPr/>
          <p:nvPr/>
        </p:nvSpPr>
        <p:spPr>
          <a:xfrm>
            <a:off x="3807390" y="5976704"/>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Cube 117"/>
          <p:cNvSpPr/>
          <p:nvPr/>
        </p:nvSpPr>
        <p:spPr>
          <a:xfrm>
            <a:off x="3807390" y="5810689"/>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Cube 118"/>
          <p:cNvSpPr/>
          <p:nvPr/>
        </p:nvSpPr>
        <p:spPr>
          <a:xfrm>
            <a:off x="3807390" y="5644674"/>
            <a:ext cx="741357" cy="221701"/>
          </a:xfrm>
          <a:prstGeom prst="cub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Cube 119"/>
          <p:cNvSpPr/>
          <p:nvPr/>
        </p:nvSpPr>
        <p:spPr>
          <a:xfrm>
            <a:off x="4916335" y="5755004"/>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Cube 120"/>
          <p:cNvSpPr/>
          <p:nvPr/>
        </p:nvSpPr>
        <p:spPr>
          <a:xfrm>
            <a:off x="4916335" y="5588989"/>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Cube 121"/>
          <p:cNvSpPr/>
          <p:nvPr/>
        </p:nvSpPr>
        <p:spPr>
          <a:xfrm>
            <a:off x="4916335" y="5422974"/>
            <a:ext cx="741357" cy="221701"/>
          </a:xfrm>
          <a:prstGeom prst="cub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Cube 122"/>
          <p:cNvSpPr/>
          <p:nvPr/>
        </p:nvSpPr>
        <p:spPr>
          <a:xfrm>
            <a:off x="4806677" y="5865853"/>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Cube 123"/>
          <p:cNvSpPr/>
          <p:nvPr/>
        </p:nvSpPr>
        <p:spPr>
          <a:xfrm>
            <a:off x="4806677" y="5699839"/>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Cube 124"/>
          <p:cNvSpPr/>
          <p:nvPr/>
        </p:nvSpPr>
        <p:spPr>
          <a:xfrm>
            <a:off x="4806677" y="5533825"/>
            <a:ext cx="741357" cy="221701"/>
          </a:xfrm>
          <a:prstGeom prst="cub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Cube 125"/>
          <p:cNvSpPr/>
          <p:nvPr/>
        </p:nvSpPr>
        <p:spPr>
          <a:xfrm>
            <a:off x="4697018" y="5976704"/>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Cube 126"/>
          <p:cNvSpPr/>
          <p:nvPr/>
        </p:nvSpPr>
        <p:spPr>
          <a:xfrm>
            <a:off x="4697018" y="5810689"/>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Cube 127"/>
          <p:cNvSpPr/>
          <p:nvPr/>
        </p:nvSpPr>
        <p:spPr>
          <a:xfrm>
            <a:off x="4697018" y="5644674"/>
            <a:ext cx="741357" cy="221701"/>
          </a:xfrm>
          <a:prstGeom prst="cub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Cube 128"/>
          <p:cNvSpPr/>
          <p:nvPr/>
        </p:nvSpPr>
        <p:spPr>
          <a:xfrm>
            <a:off x="5805964" y="5755004"/>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Cube 129"/>
          <p:cNvSpPr/>
          <p:nvPr/>
        </p:nvSpPr>
        <p:spPr>
          <a:xfrm>
            <a:off x="5805964" y="5588989"/>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Cube 130"/>
          <p:cNvSpPr/>
          <p:nvPr/>
        </p:nvSpPr>
        <p:spPr>
          <a:xfrm>
            <a:off x="5805964" y="5422974"/>
            <a:ext cx="741357" cy="221701"/>
          </a:xfrm>
          <a:prstGeom prst="cub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Cube 131"/>
          <p:cNvSpPr/>
          <p:nvPr/>
        </p:nvSpPr>
        <p:spPr>
          <a:xfrm>
            <a:off x="5696305" y="5865853"/>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Cube 132"/>
          <p:cNvSpPr/>
          <p:nvPr/>
        </p:nvSpPr>
        <p:spPr>
          <a:xfrm>
            <a:off x="5696305" y="5699839"/>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Cube 133"/>
          <p:cNvSpPr/>
          <p:nvPr/>
        </p:nvSpPr>
        <p:spPr>
          <a:xfrm>
            <a:off x="5696305" y="5533825"/>
            <a:ext cx="741357" cy="221701"/>
          </a:xfrm>
          <a:prstGeom prst="cub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Cube 134"/>
          <p:cNvSpPr/>
          <p:nvPr/>
        </p:nvSpPr>
        <p:spPr>
          <a:xfrm>
            <a:off x="5586647" y="5976704"/>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Cube 135"/>
          <p:cNvSpPr/>
          <p:nvPr/>
        </p:nvSpPr>
        <p:spPr>
          <a:xfrm>
            <a:off x="5586647" y="5810689"/>
            <a:ext cx="741357" cy="221701"/>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Cube 136"/>
          <p:cNvSpPr/>
          <p:nvPr/>
        </p:nvSpPr>
        <p:spPr>
          <a:xfrm>
            <a:off x="5586647" y="5644674"/>
            <a:ext cx="741357" cy="221701"/>
          </a:xfrm>
          <a:prstGeom prst="cub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TextBox 137"/>
          <p:cNvSpPr txBox="1"/>
          <p:nvPr/>
        </p:nvSpPr>
        <p:spPr>
          <a:xfrm rot="19341893">
            <a:off x="498639" y="5022979"/>
            <a:ext cx="765688" cy="318154"/>
          </a:xfrm>
          <a:prstGeom prst="rect">
            <a:avLst/>
          </a:prstGeom>
          <a:noFill/>
        </p:spPr>
        <p:txBody>
          <a:bodyPr wrap="none" rtlCol="0">
            <a:spAutoFit/>
          </a:bodyPr>
          <a:lstStyle/>
          <a:p>
            <a:r>
              <a:rPr lang="en-US" dirty="0" smtClean="0"/>
              <a:t>Yard Crane</a:t>
            </a:r>
            <a:endParaRPr lang="en-US" dirty="0"/>
          </a:p>
        </p:txBody>
      </p:sp>
      <p:sp>
        <p:nvSpPr>
          <p:cNvPr id="139" name="TextBox 138"/>
          <p:cNvSpPr txBox="1"/>
          <p:nvPr/>
        </p:nvSpPr>
        <p:spPr>
          <a:xfrm>
            <a:off x="3365000" y="4000500"/>
            <a:ext cx="2272147" cy="376020"/>
          </a:xfrm>
          <a:prstGeom prst="rect">
            <a:avLst/>
          </a:prstGeom>
          <a:noFill/>
        </p:spPr>
        <p:txBody>
          <a:bodyPr wrap="none" rtlCol="0">
            <a:spAutoFit/>
          </a:bodyPr>
          <a:lstStyle/>
          <a:p>
            <a:r>
              <a:rPr lang="en-US" sz="3200" dirty="0" smtClean="0"/>
              <a:t>Container Yard</a:t>
            </a:r>
            <a:endParaRPr lang="en-US" sz="3200" dirty="0"/>
          </a:p>
        </p:txBody>
      </p:sp>
      <p:sp>
        <p:nvSpPr>
          <p:cNvPr id="140" name="Left Brace 139"/>
          <p:cNvSpPr/>
          <p:nvPr/>
        </p:nvSpPr>
        <p:spPr>
          <a:xfrm rot="5400000">
            <a:off x="4500238" y="668602"/>
            <a:ext cx="208294" cy="7580139"/>
          </a:xfrm>
          <a:prstGeom prst="leftBrace">
            <a:avLst>
              <a:gd name="adj1" fmla="val 8333"/>
              <a:gd name="adj2" fmla="val 51706"/>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156038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HW Set #1 – Problem 6  (h) - Solution</a:t>
            </a:r>
          </a:p>
        </p:txBody>
      </p:sp>
      <p:sp>
        <p:nvSpPr>
          <p:cNvPr id="5" name="Content Placeholder 2"/>
          <p:cNvSpPr>
            <a:spLocks noGrp="1"/>
          </p:cNvSpPr>
          <p:nvPr>
            <p:ph idx="1"/>
          </p:nvPr>
        </p:nvSpPr>
        <p:spPr>
          <a:xfrm>
            <a:off x="286808" y="2072640"/>
            <a:ext cx="8582025" cy="2001520"/>
          </a:xfrm>
        </p:spPr>
        <p:txBody>
          <a:bodyPr>
            <a:normAutofit/>
          </a:bodyPr>
          <a:lstStyle/>
          <a:p>
            <a:r>
              <a:rPr lang="en-US" sz="1800" dirty="0"/>
              <a:t>Solve for the initial storage layout:</a:t>
            </a:r>
          </a:p>
          <a:p>
            <a:pPr lvl="1"/>
            <a:r>
              <a:rPr lang="en-US" sz="1600" dirty="0"/>
              <a:t>NS = 4</a:t>
            </a:r>
          </a:p>
          <a:p>
            <a:pPr lvl="1"/>
            <a:r>
              <a:rPr lang="en-US" sz="1600" dirty="0"/>
              <a:t>MNCPS = b_max = 3</a:t>
            </a:r>
          </a:p>
          <a:p>
            <a:pPr lvl="1"/>
            <a:r>
              <a:rPr lang="en-US" sz="1600" dirty="0"/>
              <a:t>NS &gt; MNCPS</a:t>
            </a:r>
          </a:p>
        </p:txBody>
      </p:sp>
      <p:pic>
        <p:nvPicPr>
          <p:cNvPr id="7" name="Picture 6" descr="CrownWhite.png"/>
          <p:cNvPicPr>
            <a:picLocks noChangeAspect="1"/>
          </p:cNvPicPr>
          <p:nvPr/>
        </p:nvPicPr>
        <p:blipFill>
          <a:blip r:embed="rId2"/>
          <a:stretch>
            <a:fillRect/>
          </a:stretch>
        </p:blipFill>
        <p:spPr>
          <a:xfrm>
            <a:off x="459672" y="823798"/>
            <a:ext cx="415190" cy="324848"/>
          </a:xfrm>
          <a:prstGeom prst="rect">
            <a:avLst/>
          </a:prstGeom>
        </p:spPr>
      </p:pic>
      <p:pic>
        <p:nvPicPr>
          <p:cNvPr id="8" name="Picture 7"/>
          <p:cNvPicPr>
            <a:picLocks noChangeAspect="1"/>
          </p:cNvPicPr>
          <p:nvPr/>
        </p:nvPicPr>
        <p:blipFill>
          <a:blip r:embed="rId3"/>
          <a:stretch>
            <a:fillRect/>
          </a:stretch>
        </p:blipFill>
        <p:spPr>
          <a:xfrm>
            <a:off x="4662616" y="2072640"/>
            <a:ext cx="4206217" cy="1510592"/>
          </a:xfrm>
          <a:prstGeom prst="rect">
            <a:avLst/>
          </a:prstGeom>
        </p:spPr>
      </p:pic>
      <p:sp>
        <p:nvSpPr>
          <p:cNvPr id="6" name="Content Placeholder 2"/>
          <p:cNvSpPr txBox="1">
            <a:spLocks/>
          </p:cNvSpPr>
          <p:nvPr/>
        </p:nvSpPr>
        <p:spPr>
          <a:xfrm>
            <a:off x="286808" y="3973376"/>
            <a:ext cx="8735272" cy="2449733"/>
          </a:xfrm>
          <a:prstGeom prst="rect">
            <a:avLst/>
          </a:prstGeom>
        </p:spPr>
        <p:txBody>
          <a:bodyPr vert="horz" lIns="91440" tIns="45720" rIns="91440" bIns="45720" numCol="2" rtlCol="0">
            <a:normAutofit/>
          </a:bodyPr>
          <a:lstStyle>
            <a:lvl1pPr marL="454025" indent="-454025" algn="l" defTabSz="914400" rtl="0" eaLnBrk="1" latinLnBrk="0" hangingPunct="1">
              <a:spcBef>
                <a:spcPts val="1600"/>
              </a:spcBef>
              <a:buClr>
                <a:srgbClr val="4C323B"/>
              </a:buClr>
              <a:buSzPct val="90000"/>
              <a:buFont typeface="Wingdings" charset="2"/>
              <a:buChar char="v"/>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rgbClr val="8ED8F8"/>
              </a:buClr>
              <a:buSzPct val="90000"/>
              <a:buFont typeface="Wingdings" charset="2"/>
              <a:buChar char="v"/>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rgbClr val="5B9029"/>
              </a:buClr>
              <a:buSzPct val="90000"/>
              <a:buFont typeface="Wingdings" charset="2"/>
              <a:buChar char="v"/>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rgbClr val="DA5120"/>
              </a:buClr>
              <a:buSzPct val="90000"/>
              <a:buFont typeface="Wingdings" charset="2"/>
              <a:buChar char="v"/>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rgbClr val="003767"/>
              </a:buClr>
              <a:buSzPct val="90000"/>
              <a:buFont typeface="Wingdings" charset="2"/>
              <a:buChar char="v"/>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1" dirty="0"/>
              <a:t>Iteration </a:t>
            </a:r>
            <a:r>
              <a:rPr lang="en-US" sz="1800" b="1" dirty="0" smtClean="0"/>
              <a:t># 1</a:t>
            </a:r>
            <a:endParaRPr lang="en-US" sz="1800" b="1" dirty="0"/>
          </a:p>
          <a:p>
            <a:pPr lvl="1"/>
            <a:r>
              <a:rPr lang="en-US" sz="1600" dirty="0" smtClean="0"/>
              <a:t>Moved Container </a:t>
            </a:r>
            <a:r>
              <a:rPr lang="en-US" sz="1600" dirty="0"/>
              <a:t>4</a:t>
            </a:r>
            <a:r>
              <a:rPr lang="en-US" sz="1600" dirty="0" smtClean="0"/>
              <a:t> to Stack 2</a:t>
            </a:r>
          </a:p>
          <a:p>
            <a:pPr lvl="2"/>
            <a:endParaRPr lang="en-US" sz="1400" dirty="0" smtClean="0"/>
          </a:p>
          <a:p>
            <a:pPr lvl="2"/>
            <a:endParaRPr lang="en-US" sz="1400" dirty="0"/>
          </a:p>
          <a:p>
            <a:pPr marL="457200" lvl="1" indent="0">
              <a:buNone/>
            </a:pPr>
            <a:endParaRPr lang="en-US" sz="1400" dirty="0"/>
          </a:p>
          <a:p>
            <a:pPr marL="457200" lvl="1" indent="0">
              <a:buNone/>
            </a:pPr>
            <a:endParaRPr lang="en-US" sz="1400" dirty="0" smtClean="0"/>
          </a:p>
          <a:p>
            <a:pPr marL="457200" lvl="1" indent="0">
              <a:buNone/>
            </a:pPr>
            <a:endParaRPr lang="en-US" sz="1400" dirty="0"/>
          </a:p>
          <a:p>
            <a:r>
              <a:rPr lang="en-US" sz="1800" b="1" dirty="0" smtClean="0"/>
              <a:t>Iteration # 2</a:t>
            </a:r>
          </a:p>
          <a:p>
            <a:pPr lvl="1"/>
            <a:r>
              <a:rPr lang="en-US" sz="1600" dirty="0" smtClean="0"/>
              <a:t>Moved </a:t>
            </a:r>
            <a:r>
              <a:rPr lang="en-US" sz="1600" dirty="0"/>
              <a:t>Container 8</a:t>
            </a:r>
            <a:r>
              <a:rPr lang="en-US" sz="1600" dirty="0" smtClean="0"/>
              <a:t> </a:t>
            </a:r>
            <a:r>
              <a:rPr lang="en-US" sz="1600" dirty="0"/>
              <a:t>to Stack </a:t>
            </a:r>
            <a:r>
              <a:rPr lang="en-US" sz="1600" dirty="0" smtClean="0"/>
              <a:t>3</a:t>
            </a:r>
            <a:endParaRPr lang="en-US" sz="1600" dirty="0"/>
          </a:p>
          <a:p>
            <a:pPr lvl="2"/>
            <a:endParaRPr lang="en-US" sz="1400" dirty="0" smtClean="0"/>
          </a:p>
        </p:txBody>
      </p:sp>
      <p:sp>
        <p:nvSpPr>
          <p:cNvPr id="9" name="Right Arrow 8"/>
          <p:cNvSpPr/>
          <p:nvPr/>
        </p:nvSpPr>
        <p:spPr>
          <a:xfrm>
            <a:off x="4199043" y="5233931"/>
            <a:ext cx="741680" cy="740965"/>
          </a:xfrm>
          <a:prstGeom prst="rightArrow">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680826" y="5009100"/>
            <a:ext cx="3124200" cy="1190625"/>
          </a:xfrm>
          <a:prstGeom prst="rect">
            <a:avLst/>
          </a:prstGeom>
        </p:spPr>
      </p:pic>
      <p:pic>
        <p:nvPicPr>
          <p:cNvPr id="4" name="Picture 3"/>
          <p:cNvPicPr>
            <a:picLocks noChangeAspect="1"/>
          </p:cNvPicPr>
          <p:nvPr/>
        </p:nvPicPr>
        <p:blipFill>
          <a:blip r:embed="rId5"/>
          <a:stretch>
            <a:fillRect/>
          </a:stretch>
        </p:blipFill>
        <p:spPr>
          <a:xfrm>
            <a:off x="5334740" y="5009100"/>
            <a:ext cx="3114675" cy="1190625"/>
          </a:xfrm>
          <a:prstGeom prst="rect">
            <a:avLst/>
          </a:prstGeom>
        </p:spPr>
      </p:pic>
    </p:spTree>
    <p:extLst>
      <p:ext uri="{BB962C8B-B14F-4D97-AF65-F5344CB8AC3E}">
        <p14:creationId xmlns:p14="http://schemas.microsoft.com/office/powerpoint/2010/main" val="240493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HW Set #1 – Problem 6  (h) - Solution</a:t>
            </a:r>
          </a:p>
        </p:txBody>
      </p:sp>
      <p:pic>
        <p:nvPicPr>
          <p:cNvPr id="4" name="Picture 3" descr="CrownWhite.png"/>
          <p:cNvPicPr>
            <a:picLocks noChangeAspect="1"/>
          </p:cNvPicPr>
          <p:nvPr/>
        </p:nvPicPr>
        <p:blipFill>
          <a:blip r:embed="rId3"/>
          <a:stretch>
            <a:fillRect/>
          </a:stretch>
        </p:blipFill>
        <p:spPr>
          <a:xfrm>
            <a:off x="459672" y="823798"/>
            <a:ext cx="415190" cy="324848"/>
          </a:xfrm>
          <a:prstGeom prst="rect">
            <a:avLst/>
          </a:prstGeom>
        </p:spPr>
      </p:pic>
      <p:sp>
        <p:nvSpPr>
          <p:cNvPr id="5" name="Content Placeholder 2"/>
          <p:cNvSpPr txBox="1">
            <a:spLocks/>
          </p:cNvSpPr>
          <p:nvPr/>
        </p:nvSpPr>
        <p:spPr>
          <a:xfrm>
            <a:off x="101943" y="6457367"/>
            <a:ext cx="8582025" cy="465370"/>
          </a:xfrm>
          <a:prstGeom prst="rect">
            <a:avLst/>
          </a:prstGeom>
        </p:spPr>
        <p:txBody>
          <a:bodyPr vert="horz" lIns="91440" tIns="45720" rIns="91440" bIns="45720" rtlCol="0">
            <a:normAutofit/>
          </a:bodyPr>
          <a:lstStyle>
            <a:lvl1pPr marL="454025" indent="-454025" algn="l" defTabSz="914400" rtl="0" eaLnBrk="1" latinLnBrk="0" hangingPunct="1">
              <a:spcBef>
                <a:spcPts val="1600"/>
              </a:spcBef>
              <a:buClr>
                <a:srgbClr val="4C323B"/>
              </a:buClr>
              <a:buSzPct val="90000"/>
              <a:buFont typeface="Wingdings" charset="2"/>
              <a:buChar char="v"/>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rgbClr val="8ED8F8"/>
              </a:buClr>
              <a:buSzPct val="90000"/>
              <a:buFont typeface="Wingdings" charset="2"/>
              <a:buChar char="v"/>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rgbClr val="5B9029"/>
              </a:buClr>
              <a:buSzPct val="90000"/>
              <a:buFont typeface="Wingdings" charset="2"/>
              <a:buChar char="v"/>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rgbClr val="DA5120"/>
              </a:buClr>
              <a:buSzPct val="90000"/>
              <a:buFont typeface="Wingdings" charset="2"/>
              <a:buChar char="v"/>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rgbClr val="003767"/>
              </a:buClr>
              <a:buSzPct val="90000"/>
              <a:buFont typeface="Wingdings" charset="2"/>
              <a:buChar char="v"/>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r>
              <a:rPr lang="en-US" sz="1600" dirty="0" smtClean="0"/>
              <a:t>* = Denotes empty space</a:t>
            </a:r>
            <a:endParaRPr lang="en-US" sz="1600" dirty="0"/>
          </a:p>
          <a:p>
            <a:pPr marL="457200" lvl="1" indent="0">
              <a:buNone/>
            </a:pPr>
            <a:endParaRPr lang="en-US" sz="1600" dirty="0" smtClean="0"/>
          </a:p>
        </p:txBody>
      </p:sp>
      <p:sp>
        <p:nvSpPr>
          <p:cNvPr id="7" name="Content Placeholder 2"/>
          <p:cNvSpPr txBox="1">
            <a:spLocks/>
          </p:cNvSpPr>
          <p:nvPr/>
        </p:nvSpPr>
        <p:spPr>
          <a:xfrm>
            <a:off x="202247" y="1910896"/>
            <a:ext cx="8735272" cy="2449733"/>
          </a:xfrm>
          <a:prstGeom prst="rect">
            <a:avLst/>
          </a:prstGeom>
        </p:spPr>
        <p:txBody>
          <a:bodyPr vert="horz" lIns="91440" tIns="45720" rIns="91440" bIns="45720" numCol="2" rtlCol="0">
            <a:normAutofit/>
          </a:bodyPr>
          <a:lstStyle>
            <a:lvl1pPr marL="454025" indent="-454025" algn="l" defTabSz="914400" rtl="0" eaLnBrk="1" latinLnBrk="0" hangingPunct="1">
              <a:spcBef>
                <a:spcPts val="1600"/>
              </a:spcBef>
              <a:buClr>
                <a:srgbClr val="4C323B"/>
              </a:buClr>
              <a:buSzPct val="90000"/>
              <a:buFont typeface="Wingdings" charset="2"/>
              <a:buChar char="v"/>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rgbClr val="8ED8F8"/>
              </a:buClr>
              <a:buSzPct val="90000"/>
              <a:buFont typeface="Wingdings" charset="2"/>
              <a:buChar char="v"/>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rgbClr val="5B9029"/>
              </a:buClr>
              <a:buSzPct val="90000"/>
              <a:buFont typeface="Wingdings" charset="2"/>
              <a:buChar char="v"/>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rgbClr val="DA5120"/>
              </a:buClr>
              <a:buSzPct val="90000"/>
              <a:buFont typeface="Wingdings" charset="2"/>
              <a:buChar char="v"/>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rgbClr val="003767"/>
              </a:buClr>
              <a:buSzPct val="90000"/>
              <a:buFont typeface="Wingdings" charset="2"/>
              <a:buChar char="v"/>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1" dirty="0"/>
              <a:t>Iteration </a:t>
            </a:r>
            <a:r>
              <a:rPr lang="en-US" sz="1800" b="1" dirty="0" smtClean="0"/>
              <a:t># 3</a:t>
            </a:r>
            <a:endParaRPr lang="en-US" sz="1800" b="1" dirty="0"/>
          </a:p>
          <a:p>
            <a:pPr lvl="1"/>
            <a:r>
              <a:rPr lang="en-US" sz="1600" dirty="0" smtClean="0"/>
              <a:t>Moved </a:t>
            </a:r>
            <a:r>
              <a:rPr lang="en-US" sz="1600" dirty="0"/>
              <a:t>Container 1</a:t>
            </a:r>
            <a:r>
              <a:rPr lang="en-US" sz="1600" dirty="0" smtClean="0"/>
              <a:t> </a:t>
            </a:r>
            <a:r>
              <a:rPr lang="en-US" sz="1600" dirty="0"/>
              <a:t>to Stack </a:t>
            </a:r>
            <a:r>
              <a:rPr lang="en-US" sz="1600" dirty="0" smtClean="0"/>
              <a:t>2</a:t>
            </a:r>
            <a:endParaRPr lang="en-US" sz="1600" dirty="0"/>
          </a:p>
          <a:p>
            <a:pPr lvl="1"/>
            <a:endParaRPr lang="en-US" sz="1600" dirty="0"/>
          </a:p>
          <a:p>
            <a:pPr lvl="1"/>
            <a:endParaRPr lang="en-US" sz="1400" dirty="0"/>
          </a:p>
          <a:p>
            <a:pPr marL="457200" lvl="1" indent="0">
              <a:buNone/>
            </a:pPr>
            <a:endParaRPr lang="en-US" sz="1400" dirty="0"/>
          </a:p>
          <a:p>
            <a:pPr marL="457200" lvl="1" indent="0">
              <a:buNone/>
            </a:pPr>
            <a:endParaRPr lang="en-US" sz="1400" dirty="0" smtClean="0"/>
          </a:p>
          <a:p>
            <a:pPr marL="457200" lvl="1" indent="0">
              <a:buNone/>
            </a:pPr>
            <a:endParaRPr lang="en-US" sz="1400" dirty="0"/>
          </a:p>
          <a:p>
            <a:r>
              <a:rPr lang="en-US" sz="1800" b="1" dirty="0" smtClean="0"/>
              <a:t>Iteration # 4</a:t>
            </a:r>
          </a:p>
          <a:p>
            <a:pPr lvl="1"/>
            <a:r>
              <a:rPr lang="en-US" sz="1600" dirty="0" smtClean="0"/>
              <a:t>Moved </a:t>
            </a:r>
            <a:r>
              <a:rPr lang="en-US" sz="1600" dirty="0"/>
              <a:t>Container 8</a:t>
            </a:r>
            <a:r>
              <a:rPr lang="en-US" sz="1600" dirty="0" smtClean="0"/>
              <a:t> </a:t>
            </a:r>
            <a:r>
              <a:rPr lang="en-US" sz="1600" dirty="0"/>
              <a:t>to Stack 1</a:t>
            </a:r>
          </a:p>
          <a:p>
            <a:pPr lvl="2"/>
            <a:endParaRPr lang="en-US" sz="1400" dirty="0" smtClean="0"/>
          </a:p>
        </p:txBody>
      </p:sp>
      <p:sp>
        <p:nvSpPr>
          <p:cNvPr id="8" name="Content Placeholder 2"/>
          <p:cNvSpPr txBox="1">
            <a:spLocks/>
          </p:cNvSpPr>
          <p:nvPr/>
        </p:nvSpPr>
        <p:spPr>
          <a:xfrm>
            <a:off x="270933" y="4360629"/>
            <a:ext cx="8735272" cy="2449733"/>
          </a:xfrm>
          <a:prstGeom prst="rect">
            <a:avLst/>
          </a:prstGeom>
        </p:spPr>
        <p:txBody>
          <a:bodyPr vert="horz" lIns="91440" tIns="45720" rIns="91440" bIns="45720" numCol="2" rtlCol="0">
            <a:normAutofit/>
          </a:bodyPr>
          <a:lstStyle>
            <a:lvl1pPr marL="454025" indent="-454025" algn="l" defTabSz="914400" rtl="0" eaLnBrk="1" latinLnBrk="0" hangingPunct="1">
              <a:spcBef>
                <a:spcPts val="1600"/>
              </a:spcBef>
              <a:buClr>
                <a:srgbClr val="4C323B"/>
              </a:buClr>
              <a:buSzPct val="90000"/>
              <a:buFont typeface="Wingdings" charset="2"/>
              <a:buChar char="v"/>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rgbClr val="8ED8F8"/>
              </a:buClr>
              <a:buSzPct val="90000"/>
              <a:buFont typeface="Wingdings" charset="2"/>
              <a:buChar char="v"/>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rgbClr val="5B9029"/>
              </a:buClr>
              <a:buSzPct val="90000"/>
              <a:buFont typeface="Wingdings" charset="2"/>
              <a:buChar char="v"/>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rgbClr val="DA5120"/>
              </a:buClr>
              <a:buSzPct val="90000"/>
              <a:buFont typeface="Wingdings" charset="2"/>
              <a:buChar char="v"/>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rgbClr val="003767"/>
              </a:buClr>
              <a:buSzPct val="90000"/>
              <a:buFont typeface="Wingdings" charset="2"/>
              <a:buChar char="v"/>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1" dirty="0"/>
              <a:t>Iteration </a:t>
            </a:r>
            <a:r>
              <a:rPr lang="en-US" sz="1800" b="1" dirty="0" smtClean="0"/>
              <a:t># 5</a:t>
            </a:r>
            <a:endParaRPr lang="en-US" sz="1800" b="1" dirty="0"/>
          </a:p>
          <a:p>
            <a:pPr lvl="1"/>
            <a:r>
              <a:rPr lang="en-US" sz="1600" dirty="0" smtClean="0"/>
              <a:t>Moved </a:t>
            </a:r>
            <a:r>
              <a:rPr lang="en-US" sz="1600" dirty="0"/>
              <a:t>Container </a:t>
            </a:r>
            <a:r>
              <a:rPr lang="en-US" sz="1600" dirty="0" smtClean="0"/>
              <a:t>1 </a:t>
            </a:r>
            <a:r>
              <a:rPr lang="en-US" sz="1600" dirty="0"/>
              <a:t>to Stack 1</a:t>
            </a:r>
          </a:p>
          <a:p>
            <a:pPr lvl="1"/>
            <a:endParaRPr lang="en-US" sz="1600" dirty="0" smtClean="0"/>
          </a:p>
          <a:p>
            <a:pPr lvl="2"/>
            <a:endParaRPr lang="en-US" sz="1400" dirty="0"/>
          </a:p>
          <a:p>
            <a:pPr marL="457200" lvl="1" indent="0">
              <a:buNone/>
            </a:pPr>
            <a:endParaRPr lang="en-US" sz="1400" dirty="0"/>
          </a:p>
          <a:p>
            <a:pPr marL="457200" lvl="1" indent="0">
              <a:buNone/>
            </a:pPr>
            <a:endParaRPr lang="en-US" sz="1400" dirty="0" smtClean="0"/>
          </a:p>
          <a:p>
            <a:pPr marL="457200" lvl="1" indent="0">
              <a:buNone/>
            </a:pPr>
            <a:endParaRPr lang="en-US" sz="1400" dirty="0"/>
          </a:p>
          <a:p>
            <a:r>
              <a:rPr lang="en-US" sz="1800" b="1" dirty="0" smtClean="0"/>
              <a:t>Iteration # 6</a:t>
            </a:r>
          </a:p>
          <a:p>
            <a:pPr lvl="1"/>
            <a:r>
              <a:rPr lang="en-US" sz="1600" dirty="0" smtClean="0"/>
              <a:t>Moved </a:t>
            </a:r>
            <a:r>
              <a:rPr lang="en-US" sz="1600" dirty="0"/>
              <a:t>Container </a:t>
            </a:r>
            <a:r>
              <a:rPr lang="en-US" sz="1600" dirty="0" smtClean="0"/>
              <a:t>9 </a:t>
            </a:r>
            <a:r>
              <a:rPr lang="en-US" sz="1600" dirty="0"/>
              <a:t>to Stack 1</a:t>
            </a:r>
          </a:p>
          <a:p>
            <a:pPr lvl="2"/>
            <a:endParaRPr lang="en-US" sz="1400" dirty="0" smtClean="0"/>
          </a:p>
        </p:txBody>
      </p:sp>
      <p:sp>
        <p:nvSpPr>
          <p:cNvPr id="10" name="Right Arrow 9"/>
          <p:cNvSpPr/>
          <p:nvPr/>
        </p:nvSpPr>
        <p:spPr>
          <a:xfrm>
            <a:off x="4267729" y="3144977"/>
            <a:ext cx="741680" cy="740965"/>
          </a:xfrm>
          <a:prstGeom prst="rightArrow">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2" name="Right Arrow 11"/>
          <p:cNvSpPr/>
          <p:nvPr/>
        </p:nvSpPr>
        <p:spPr>
          <a:xfrm>
            <a:off x="4279221" y="5460295"/>
            <a:ext cx="741680" cy="740965"/>
          </a:xfrm>
          <a:prstGeom prst="rightArrow">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stretch>
            <a:fillRect/>
          </a:stretch>
        </p:blipFill>
        <p:spPr>
          <a:xfrm>
            <a:off x="667267" y="2924909"/>
            <a:ext cx="3133725" cy="1181100"/>
          </a:xfrm>
          <a:prstGeom prst="rect">
            <a:avLst/>
          </a:prstGeom>
        </p:spPr>
      </p:pic>
      <p:pic>
        <p:nvPicPr>
          <p:cNvPr id="11" name="Picture 10"/>
          <p:cNvPicPr>
            <a:picLocks noChangeAspect="1"/>
          </p:cNvPicPr>
          <p:nvPr/>
        </p:nvPicPr>
        <p:blipFill>
          <a:blip r:embed="rId5"/>
          <a:stretch>
            <a:fillRect/>
          </a:stretch>
        </p:blipFill>
        <p:spPr>
          <a:xfrm>
            <a:off x="5476146" y="2924909"/>
            <a:ext cx="3143250" cy="1162050"/>
          </a:xfrm>
          <a:prstGeom prst="rect">
            <a:avLst/>
          </a:prstGeom>
        </p:spPr>
      </p:pic>
      <p:pic>
        <p:nvPicPr>
          <p:cNvPr id="13" name="Picture 12"/>
          <p:cNvPicPr>
            <a:picLocks noChangeAspect="1"/>
          </p:cNvPicPr>
          <p:nvPr/>
        </p:nvPicPr>
        <p:blipFill>
          <a:blip r:embed="rId6"/>
          <a:stretch>
            <a:fillRect/>
          </a:stretch>
        </p:blipFill>
        <p:spPr>
          <a:xfrm>
            <a:off x="664609" y="5240227"/>
            <a:ext cx="3114675" cy="1181100"/>
          </a:xfrm>
          <a:prstGeom prst="rect">
            <a:avLst/>
          </a:prstGeom>
        </p:spPr>
      </p:pic>
      <p:pic>
        <p:nvPicPr>
          <p:cNvPr id="14" name="Picture 13"/>
          <p:cNvPicPr>
            <a:picLocks noChangeAspect="1"/>
          </p:cNvPicPr>
          <p:nvPr/>
        </p:nvPicPr>
        <p:blipFill>
          <a:blip r:embed="rId7"/>
          <a:stretch>
            <a:fillRect/>
          </a:stretch>
        </p:blipFill>
        <p:spPr>
          <a:xfrm>
            <a:off x="5520838" y="5257217"/>
            <a:ext cx="3133725" cy="1200150"/>
          </a:xfrm>
          <a:prstGeom prst="rect">
            <a:avLst/>
          </a:prstGeom>
        </p:spPr>
      </p:pic>
    </p:spTree>
    <p:extLst>
      <p:ext uri="{BB962C8B-B14F-4D97-AF65-F5344CB8AC3E}">
        <p14:creationId xmlns:p14="http://schemas.microsoft.com/office/powerpoint/2010/main" val="35850777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HW Set #1 – Problem 6  (h) - Solution</a:t>
            </a:r>
          </a:p>
        </p:txBody>
      </p:sp>
      <p:pic>
        <p:nvPicPr>
          <p:cNvPr id="4" name="Picture 3" descr="CrownWhite.png"/>
          <p:cNvPicPr>
            <a:picLocks noChangeAspect="1"/>
          </p:cNvPicPr>
          <p:nvPr/>
        </p:nvPicPr>
        <p:blipFill>
          <a:blip r:embed="rId3"/>
          <a:stretch>
            <a:fillRect/>
          </a:stretch>
        </p:blipFill>
        <p:spPr>
          <a:xfrm>
            <a:off x="459672" y="823798"/>
            <a:ext cx="415190" cy="324848"/>
          </a:xfrm>
          <a:prstGeom prst="rect">
            <a:avLst/>
          </a:prstGeom>
        </p:spPr>
      </p:pic>
      <p:sp>
        <p:nvSpPr>
          <p:cNvPr id="5" name="Content Placeholder 2"/>
          <p:cNvSpPr txBox="1">
            <a:spLocks/>
          </p:cNvSpPr>
          <p:nvPr/>
        </p:nvSpPr>
        <p:spPr>
          <a:xfrm>
            <a:off x="101943" y="6457367"/>
            <a:ext cx="8582025" cy="465370"/>
          </a:xfrm>
          <a:prstGeom prst="rect">
            <a:avLst/>
          </a:prstGeom>
        </p:spPr>
        <p:txBody>
          <a:bodyPr vert="horz" lIns="91440" tIns="45720" rIns="91440" bIns="45720" rtlCol="0">
            <a:normAutofit/>
          </a:bodyPr>
          <a:lstStyle>
            <a:lvl1pPr marL="454025" indent="-454025" algn="l" defTabSz="914400" rtl="0" eaLnBrk="1" latinLnBrk="0" hangingPunct="1">
              <a:spcBef>
                <a:spcPts val="1600"/>
              </a:spcBef>
              <a:buClr>
                <a:srgbClr val="4C323B"/>
              </a:buClr>
              <a:buSzPct val="90000"/>
              <a:buFont typeface="Wingdings" charset="2"/>
              <a:buChar char="v"/>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rgbClr val="8ED8F8"/>
              </a:buClr>
              <a:buSzPct val="90000"/>
              <a:buFont typeface="Wingdings" charset="2"/>
              <a:buChar char="v"/>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rgbClr val="5B9029"/>
              </a:buClr>
              <a:buSzPct val="90000"/>
              <a:buFont typeface="Wingdings" charset="2"/>
              <a:buChar char="v"/>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rgbClr val="DA5120"/>
              </a:buClr>
              <a:buSzPct val="90000"/>
              <a:buFont typeface="Wingdings" charset="2"/>
              <a:buChar char="v"/>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rgbClr val="003767"/>
              </a:buClr>
              <a:buSzPct val="90000"/>
              <a:buFont typeface="Wingdings" charset="2"/>
              <a:buChar char="v"/>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r>
              <a:rPr lang="en-US" sz="1600" dirty="0" smtClean="0"/>
              <a:t>* = Denotes empty space</a:t>
            </a:r>
            <a:endParaRPr lang="en-US" sz="1600" dirty="0"/>
          </a:p>
          <a:p>
            <a:pPr marL="457200" lvl="1" indent="0">
              <a:buNone/>
            </a:pPr>
            <a:endParaRPr lang="en-US" sz="1600" dirty="0" smtClean="0"/>
          </a:p>
        </p:txBody>
      </p:sp>
      <p:sp>
        <p:nvSpPr>
          <p:cNvPr id="7" name="Content Placeholder 2"/>
          <p:cNvSpPr txBox="1">
            <a:spLocks/>
          </p:cNvSpPr>
          <p:nvPr/>
        </p:nvSpPr>
        <p:spPr>
          <a:xfrm>
            <a:off x="202247" y="1910896"/>
            <a:ext cx="8735272" cy="2449733"/>
          </a:xfrm>
          <a:prstGeom prst="rect">
            <a:avLst/>
          </a:prstGeom>
        </p:spPr>
        <p:txBody>
          <a:bodyPr vert="horz" lIns="91440" tIns="45720" rIns="91440" bIns="45720" numCol="2" rtlCol="0">
            <a:normAutofit/>
          </a:bodyPr>
          <a:lstStyle>
            <a:lvl1pPr marL="454025" indent="-454025" algn="l" defTabSz="914400" rtl="0" eaLnBrk="1" latinLnBrk="0" hangingPunct="1">
              <a:spcBef>
                <a:spcPts val="1600"/>
              </a:spcBef>
              <a:buClr>
                <a:srgbClr val="4C323B"/>
              </a:buClr>
              <a:buSzPct val="90000"/>
              <a:buFont typeface="Wingdings" charset="2"/>
              <a:buChar char="v"/>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rgbClr val="8ED8F8"/>
              </a:buClr>
              <a:buSzPct val="90000"/>
              <a:buFont typeface="Wingdings" charset="2"/>
              <a:buChar char="v"/>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rgbClr val="5B9029"/>
              </a:buClr>
              <a:buSzPct val="90000"/>
              <a:buFont typeface="Wingdings" charset="2"/>
              <a:buChar char="v"/>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rgbClr val="DA5120"/>
              </a:buClr>
              <a:buSzPct val="90000"/>
              <a:buFont typeface="Wingdings" charset="2"/>
              <a:buChar char="v"/>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rgbClr val="003767"/>
              </a:buClr>
              <a:buSzPct val="90000"/>
              <a:buFont typeface="Wingdings" charset="2"/>
              <a:buChar char="v"/>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1" dirty="0"/>
              <a:t>Iteration </a:t>
            </a:r>
            <a:r>
              <a:rPr lang="en-US" sz="1800" b="1" dirty="0" smtClean="0"/>
              <a:t># 7</a:t>
            </a:r>
            <a:endParaRPr lang="en-US" sz="1800" b="1" dirty="0"/>
          </a:p>
          <a:p>
            <a:pPr lvl="1"/>
            <a:r>
              <a:rPr lang="en-US" sz="1600" dirty="0" smtClean="0"/>
              <a:t>Moved </a:t>
            </a:r>
            <a:r>
              <a:rPr lang="en-US" sz="1600" dirty="0"/>
              <a:t>Container </a:t>
            </a:r>
            <a:r>
              <a:rPr lang="en-US" sz="1600" dirty="0" smtClean="0"/>
              <a:t>6 </a:t>
            </a:r>
            <a:r>
              <a:rPr lang="en-US" sz="1600" dirty="0"/>
              <a:t>to Stack </a:t>
            </a:r>
            <a:r>
              <a:rPr lang="en-US" sz="1600" dirty="0" smtClean="0"/>
              <a:t>2</a:t>
            </a:r>
            <a:endParaRPr lang="en-US" sz="1600" dirty="0"/>
          </a:p>
          <a:p>
            <a:pPr lvl="1"/>
            <a:endParaRPr lang="en-US" sz="1600" dirty="0"/>
          </a:p>
          <a:p>
            <a:pPr lvl="1"/>
            <a:endParaRPr lang="en-US" sz="1400" dirty="0"/>
          </a:p>
          <a:p>
            <a:pPr marL="457200" lvl="1" indent="0">
              <a:buNone/>
            </a:pPr>
            <a:endParaRPr lang="en-US" sz="1400" dirty="0"/>
          </a:p>
          <a:p>
            <a:pPr marL="457200" lvl="1" indent="0">
              <a:buNone/>
            </a:pPr>
            <a:endParaRPr lang="en-US" sz="1400" dirty="0" smtClean="0"/>
          </a:p>
          <a:p>
            <a:pPr marL="457200" lvl="1" indent="0">
              <a:buNone/>
            </a:pPr>
            <a:endParaRPr lang="en-US" sz="1400" dirty="0"/>
          </a:p>
          <a:p>
            <a:r>
              <a:rPr lang="en-US" sz="1800" b="1" dirty="0" smtClean="0"/>
              <a:t>Iteration # 8</a:t>
            </a:r>
          </a:p>
          <a:p>
            <a:pPr lvl="1"/>
            <a:r>
              <a:rPr lang="en-US" sz="1600" dirty="0" smtClean="0"/>
              <a:t>Moved </a:t>
            </a:r>
            <a:r>
              <a:rPr lang="en-US" sz="1600" dirty="0"/>
              <a:t>Container </a:t>
            </a:r>
            <a:r>
              <a:rPr lang="en-US" sz="1600" dirty="0" smtClean="0"/>
              <a:t>3 </a:t>
            </a:r>
            <a:r>
              <a:rPr lang="en-US" sz="1600" dirty="0"/>
              <a:t>to Stack </a:t>
            </a:r>
            <a:r>
              <a:rPr lang="en-US" sz="1600" dirty="0" smtClean="0"/>
              <a:t>3</a:t>
            </a:r>
            <a:endParaRPr lang="en-US" sz="1600" dirty="0"/>
          </a:p>
          <a:p>
            <a:pPr lvl="2"/>
            <a:endParaRPr lang="en-US" sz="1400" dirty="0" smtClean="0"/>
          </a:p>
        </p:txBody>
      </p:sp>
      <p:sp>
        <p:nvSpPr>
          <p:cNvPr id="8" name="Content Placeholder 2"/>
          <p:cNvSpPr txBox="1">
            <a:spLocks/>
          </p:cNvSpPr>
          <p:nvPr/>
        </p:nvSpPr>
        <p:spPr>
          <a:xfrm>
            <a:off x="270933" y="4360629"/>
            <a:ext cx="8735272" cy="2449733"/>
          </a:xfrm>
          <a:prstGeom prst="rect">
            <a:avLst/>
          </a:prstGeom>
        </p:spPr>
        <p:txBody>
          <a:bodyPr vert="horz" lIns="91440" tIns="45720" rIns="91440" bIns="45720" numCol="2" rtlCol="0">
            <a:normAutofit/>
          </a:bodyPr>
          <a:lstStyle>
            <a:lvl1pPr marL="454025" indent="-454025" algn="l" defTabSz="914400" rtl="0" eaLnBrk="1" latinLnBrk="0" hangingPunct="1">
              <a:spcBef>
                <a:spcPts val="1600"/>
              </a:spcBef>
              <a:buClr>
                <a:srgbClr val="4C323B"/>
              </a:buClr>
              <a:buSzPct val="90000"/>
              <a:buFont typeface="Wingdings" charset="2"/>
              <a:buChar char="v"/>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rgbClr val="8ED8F8"/>
              </a:buClr>
              <a:buSzPct val="90000"/>
              <a:buFont typeface="Wingdings" charset="2"/>
              <a:buChar char="v"/>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rgbClr val="5B9029"/>
              </a:buClr>
              <a:buSzPct val="90000"/>
              <a:buFont typeface="Wingdings" charset="2"/>
              <a:buChar char="v"/>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rgbClr val="DA5120"/>
              </a:buClr>
              <a:buSzPct val="90000"/>
              <a:buFont typeface="Wingdings" charset="2"/>
              <a:buChar char="v"/>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rgbClr val="003767"/>
              </a:buClr>
              <a:buSzPct val="90000"/>
              <a:buFont typeface="Wingdings" charset="2"/>
              <a:buChar char="v"/>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1" dirty="0"/>
              <a:t>Iteration </a:t>
            </a:r>
            <a:r>
              <a:rPr lang="en-US" sz="1800" b="1" dirty="0" smtClean="0"/>
              <a:t># 9</a:t>
            </a:r>
            <a:endParaRPr lang="en-US" sz="1800" b="1" dirty="0"/>
          </a:p>
          <a:p>
            <a:pPr lvl="1"/>
            <a:r>
              <a:rPr lang="en-US" sz="1600" dirty="0" smtClean="0"/>
              <a:t>Moved </a:t>
            </a:r>
            <a:r>
              <a:rPr lang="en-US" sz="1600" dirty="0"/>
              <a:t>Container 9</a:t>
            </a:r>
            <a:r>
              <a:rPr lang="en-US" sz="1600" dirty="0" smtClean="0"/>
              <a:t> </a:t>
            </a:r>
            <a:r>
              <a:rPr lang="en-US" sz="1600" dirty="0"/>
              <a:t>to Stack </a:t>
            </a:r>
            <a:r>
              <a:rPr lang="en-US" sz="1600" dirty="0" smtClean="0"/>
              <a:t>4</a:t>
            </a:r>
            <a:endParaRPr lang="en-US" sz="1600" dirty="0"/>
          </a:p>
          <a:p>
            <a:pPr lvl="1"/>
            <a:endParaRPr lang="en-US" sz="1600" dirty="0" smtClean="0"/>
          </a:p>
          <a:p>
            <a:pPr lvl="2"/>
            <a:endParaRPr lang="en-US" sz="1400" dirty="0"/>
          </a:p>
          <a:p>
            <a:pPr marL="457200" lvl="1" indent="0">
              <a:buNone/>
            </a:pPr>
            <a:endParaRPr lang="en-US" sz="1400" dirty="0"/>
          </a:p>
          <a:p>
            <a:pPr marL="457200" lvl="1" indent="0">
              <a:buNone/>
            </a:pPr>
            <a:endParaRPr lang="en-US" sz="1400" dirty="0" smtClean="0"/>
          </a:p>
          <a:p>
            <a:pPr marL="457200" lvl="1" indent="0">
              <a:buNone/>
            </a:pPr>
            <a:endParaRPr lang="en-US" sz="1400" dirty="0"/>
          </a:p>
          <a:p>
            <a:r>
              <a:rPr lang="en-US" sz="1800" b="1" dirty="0" smtClean="0"/>
              <a:t>Iteration # 10</a:t>
            </a:r>
          </a:p>
          <a:p>
            <a:pPr lvl="1"/>
            <a:r>
              <a:rPr lang="en-US" sz="1600" dirty="0" smtClean="0"/>
              <a:t>Moved </a:t>
            </a:r>
            <a:r>
              <a:rPr lang="en-US" sz="1600" dirty="0"/>
              <a:t>Container 6</a:t>
            </a:r>
            <a:r>
              <a:rPr lang="en-US" sz="1600" dirty="0" smtClean="0"/>
              <a:t> </a:t>
            </a:r>
            <a:r>
              <a:rPr lang="en-US" sz="1600" dirty="0"/>
              <a:t>to Stack </a:t>
            </a:r>
            <a:r>
              <a:rPr lang="en-US" sz="1600" dirty="0" smtClean="0"/>
              <a:t>4</a:t>
            </a:r>
            <a:endParaRPr lang="en-US" sz="1600" dirty="0"/>
          </a:p>
          <a:p>
            <a:pPr lvl="2"/>
            <a:endParaRPr lang="en-US" sz="1400" dirty="0" smtClean="0"/>
          </a:p>
        </p:txBody>
      </p:sp>
      <p:sp>
        <p:nvSpPr>
          <p:cNvPr id="10" name="Right Arrow 9"/>
          <p:cNvSpPr/>
          <p:nvPr/>
        </p:nvSpPr>
        <p:spPr>
          <a:xfrm>
            <a:off x="4267729" y="3144977"/>
            <a:ext cx="741680" cy="740965"/>
          </a:xfrm>
          <a:prstGeom prst="rightArrow">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2" name="Right Arrow 11"/>
          <p:cNvSpPr/>
          <p:nvPr/>
        </p:nvSpPr>
        <p:spPr>
          <a:xfrm>
            <a:off x="4279221" y="5460295"/>
            <a:ext cx="741680" cy="740965"/>
          </a:xfrm>
          <a:prstGeom prst="rightArrow">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682413" y="2932660"/>
            <a:ext cx="3105150" cy="1190625"/>
          </a:xfrm>
          <a:prstGeom prst="rect">
            <a:avLst/>
          </a:prstGeom>
        </p:spPr>
      </p:pic>
      <p:pic>
        <p:nvPicPr>
          <p:cNvPr id="6" name="Picture 5"/>
          <p:cNvPicPr>
            <a:picLocks noChangeAspect="1"/>
          </p:cNvPicPr>
          <p:nvPr/>
        </p:nvPicPr>
        <p:blipFill>
          <a:blip r:embed="rId5"/>
          <a:stretch>
            <a:fillRect/>
          </a:stretch>
        </p:blipFill>
        <p:spPr>
          <a:xfrm>
            <a:off x="5489575" y="2932660"/>
            <a:ext cx="3133725" cy="1200150"/>
          </a:xfrm>
          <a:prstGeom prst="rect">
            <a:avLst/>
          </a:prstGeom>
        </p:spPr>
      </p:pic>
      <p:pic>
        <p:nvPicPr>
          <p:cNvPr id="11" name="Picture 10"/>
          <p:cNvPicPr>
            <a:picLocks noChangeAspect="1"/>
          </p:cNvPicPr>
          <p:nvPr/>
        </p:nvPicPr>
        <p:blipFill>
          <a:blip r:embed="rId6"/>
          <a:stretch>
            <a:fillRect/>
          </a:stretch>
        </p:blipFill>
        <p:spPr>
          <a:xfrm>
            <a:off x="668125" y="5266742"/>
            <a:ext cx="3133725" cy="1190625"/>
          </a:xfrm>
          <a:prstGeom prst="rect">
            <a:avLst/>
          </a:prstGeom>
        </p:spPr>
      </p:pic>
      <p:pic>
        <p:nvPicPr>
          <p:cNvPr id="14" name="Picture 13"/>
          <p:cNvPicPr>
            <a:picLocks noChangeAspect="1"/>
          </p:cNvPicPr>
          <p:nvPr/>
        </p:nvPicPr>
        <p:blipFill>
          <a:blip r:embed="rId7"/>
          <a:stretch>
            <a:fillRect/>
          </a:stretch>
        </p:blipFill>
        <p:spPr>
          <a:xfrm>
            <a:off x="5489575" y="5276970"/>
            <a:ext cx="3114675" cy="1181100"/>
          </a:xfrm>
          <a:prstGeom prst="rect">
            <a:avLst/>
          </a:prstGeom>
        </p:spPr>
      </p:pic>
    </p:spTree>
    <p:extLst>
      <p:ext uri="{BB962C8B-B14F-4D97-AF65-F5344CB8AC3E}">
        <p14:creationId xmlns:p14="http://schemas.microsoft.com/office/powerpoint/2010/main" val="27993922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HW Set #1 – Problem 6  (h) - Solution</a:t>
            </a:r>
          </a:p>
        </p:txBody>
      </p:sp>
      <p:pic>
        <p:nvPicPr>
          <p:cNvPr id="4" name="Picture 3" descr="CrownWhite.png"/>
          <p:cNvPicPr>
            <a:picLocks noChangeAspect="1"/>
          </p:cNvPicPr>
          <p:nvPr/>
        </p:nvPicPr>
        <p:blipFill>
          <a:blip r:embed="rId3"/>
          <a:stretch>
            <a:fillRect/>
          </a:stretch>
        </p:blipFill>
        <p:spPr>
          <a:xfrm>
            <a:off x="459672" y="823798"/>
            <a:ext cx="415190" cy="324848"/>
          </a:xfrm>
          <a:prstGeom prst="rect">
            <a:avLst/>
          </a:prstGeom>
        </p:spPr>
      </p:pic>
      <p:sp>
        <p:nvSpPr>
          <p:cNvPr id="5" name="Content Placeholder 2"/>
          <p:cNvSpPr txBox="1">
            <a:spLocks/>
          </p:cNvSpPr>
          <p:nvPr/>
        </p:nvSpPr>
        <p:spPr>
          <a:xfrm>
            <a:off x="101943" y="6457367"/>
            <a:ext cx="8582025" cy="465370"/>
          </a:xfrm>
          <a:prstGeom prst="rect">
            <a:avLst/>
          </a:prstGeom>
        </p:spPr>
        <p:txBody>
          <a:bodyPr vert="horz" lIns="91440" tIns="45720" rIns="91440" bIns="45720" rtlCol="0">
            <a:normAutofit/>
          </a:bodyPr>
          <a:lstStyle>
            <a:lvl1pPr marL="454025" indent="-454025" algn="l" defTabSz="914400" rtl="0" eaLnBrk="1" latinLnBrk="0" hangingPunct="1">
              <a:spcBef>
                <a:spcPts val="1600"/>
              </a:spcBef>
              <a:buClr>
                <a:srgbClr val="4C323B"/>
              </a:buClr>
              <a:buSzPct val="90000"/>
              <a:buFont typeface="Wingdings" charset="2"/>
              <a:buChar char="v"/>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rgbClr val="8ED8F8"/>
              </a:buClr>
              <a:buSzPct val="90000"/>
              <a:buFont typeface="Wingdings" charset="2"/>
              <a:buChar char="v"/>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rgbClr val="5B9029"/>
              </a:buClr>
              <a:buSzPct val="90000"/>
              <a:buFont typeface="Wingdings" charset="2"/>
              <a:buChar char="v"/>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rgbClr val="DA5120"/>
              </a:buClr>
              <a:buSzPct val="90000"/>
              <a:buFont typeface="Wingdings" charset="2"/>
              <a:buChar char="v"/>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rgbClr val="003767"/>
              </a:buClr>
              <a:buSzPct val="90000"/>
              <a:buFont typeface="Wingdings" charset="2"/>
              <a:buChar char="v"/>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r>
              <a:rPr lang="en-US" sz="1600" dirty="0" smtClean="0"/>
              <a:t>* = Denotes empty space</a:t>
            </a:r>
            <a:endParaRPr lang="en-US" sz="1600" dirty="0"/>
          </a:p>
          <a:p>
            <a:pPr marL="457200" lvl="1" indent="0">
              <a:buNone/>
            </a:pPr>
            <a:endParaRPr lang="en-US" sz="1600" dirty="0" smtClean="0"/>
          </a:p>
        </p:txBody>
      </p:sp>
      <p:sp>
        <p:nvSpPr>
          <p:cNvPr id="7" name="Content Placeholder 2"/>
          <p:cNvSpPr txBox="1">
            <a:spLocks/>
          </p:cNvSpPr>
          <p:nvPr/>
        </p:nvSpPr>
        <p:spPr>
          <a:xfrm>
            <a:off x="202247" y="1910896"/>
            <a:ext cx="8735272" cy="2449733"/>
          </a:xfrm>
          <a:prstGeom prst="rect">
            <a:avLst/>
          </a:prstGeom>
        </p:spPr>
        <p:txBody>
          <a:bodyPr vert="horz" lIns="91440" tIns="45720" rIns="91440" bIns="45720" numCol="2" rtlCol="0">
            <a:normAutofit/>
          </a:bodyPr>
          <a:lstStyle>
            <a:lvl1pPr marL="454025" indent="-454025" algn="l" defTabSz="914400" rtl="0" eaLnBrk="1" latinLnBrk="0" hangingPunct="1">
              <a:spcBef>
                <a:spcPts val="1600"/>
              </a:spcBef>
              <a:buClr>
                <a:srgbClr val="4C323B"/>
              </a:buClr>
              <a:buSzPct val="90000"/>
              <a:buFont typeface="Wingdings" charset="2"/>
              <a:buChar char="v"/>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rgbClr val="8ED8F8"/>
              </a:buClr>
              <a:buSzPct val="90000"/>
              <a:buFont typeface="Wingdings" charset="2"/>
              <a:buChar char="v"/>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rgbClr val="5B9029"/>
              </a:buClr>
              <a:buSzPct val="90000"/>
              <a:buFont typeface="Wingdings" charset="2"/>
              <a:buChar char="v"/>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rgbClr val="DA5120"/>
              </a:buClr>
              <a:buSzPct val="90000"/>
              <a:buFont typeface="Wingdings" charset="2"/>
              <a:buChar char="v"/>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rgbClr val="003767"/>
              </a:buClr>
              <a:buSzPct val="90000"/>
              <a:buFont typeface="Wingdings" charset="2"/>
              <a:buChar char="v"/>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1" dirty="0"/>
              <a:t>Iteration </a:t>
            </a:r>
            <a:r>
              <a:rPr lang="en-US" sz="1800" b="1" dirty="0" smtClean="0"/>
              <a:t># 11</a:t>
            </a:r>
            <a:endParaRPr lang="en-US" sz="1800" b="1" dirty="0"/>
          </a:p>
          <a:p>
            <a:pPr lvl="1"/>
            <a:r>
              <a:rPr lang="en-US" sz="1600" dirty="0" smtClean="0"/>
              <a:t>Moved </a:t>
            </a:r>
            <a:r>
              <a:rPr lang="en-US" sz="1600" dirty="0"/>
              <a:t>Container 3</a:t>
            </a:r>
            <a:r>
              <a:rPr lang="en-US" sz="1600" dirty="0" smtClean="0"/>
              <a:t> </a:t>
            </a:r>
            <a:r>
              <a:rPr lang="en-US" sz="1600" dirty="0"/>
              <a:t>to Stack 4</a:t>
            </a:r>
          </a:p>
          <a:p>
            <a:pPr lvl="1"/>
            <a:endParaRPr lang="en-US" sz="1600" dirty="0"/>
          </a:p>
          <a:p>
            <a:pPr lvl="1"/>
            <a:endParaRPr lang="en-US" sz="1400" dirty="0"/>
          </a:p>
          <a:p>
            <a:pPr marL="457200" lvl="1" indent="0">
              <a:buNone/>
            </a:pPr>
            <a:endParaRPr lang="en-US" sz="1400" dirty="0"/>
          </a:p>
          <a:p>
            <a:pPr marL="457200" lvl="1" indent="0">
              <a:buNone/>
            </a:pPr>
            <a:endParaRPr lang="en-US" sz="1400" dirty="0" smtClean="0"/>
          </a:p>
          <a:p>
            <a:pPr marL="457200" lvl="1" indent="0">
              <a:buNone/>
            </a:pPr>
            <a:endParaRPr lang="en-US" sz="1400" dirty="0"/>
          </a:p>
          <a:p>
            <a:r>
              <a:rPr lang="en-US" sz="1800" b="1" dirty="0" smtClean="0"/>
              <a:t>Iteration # 12</a:t>
            </a:r>
          </a:p>
          <a:p>
            <a:pPr lvl="1"/>
            <a:r>
              <a:rPr lang="en-US" sz="1600" dirty="0" smtClean="0"/>
              <a:t>Removed </a:t>
            </a:r>
            <a:r>
              <a:rPr lang="en-US" sz="1600" dirty="0"/>
              <a:t>Container 1</a:t>
            </a:r>
          </a:p>
          <a:p>
            <a:pPr lvl="2"/>
            <a:endParaRPr lang="en-US" sz="1400" dirty="0" smtClean="0"/>
          </a:p>
        </p:txBody>
      </p:sp>
      <p:sp>
        <p:nvSpPr>
          <p:cNvPr id="8" name="Content Placeholder 2"/>
          <p:cNvSpPr txBox="1">
            <a:spLocks/>
          </p:cNvSpPr>
          <p:nvPr/>
        </p:nvSpPr>
        <p:spPr>
          <a:xfrm>
            <a:off x="270933" y="4360629"/>
            <a:ext cx="8735272" cy="2449733"/>
          </a:xfrm>
          <a:prstGeom prst="rect">
            <a:avLst/>
          </a:prstGeom>
        </p:spPr>
        <p:txBody>
          <a:bodyPr vert="horz" lIns="91440" tIns="45720" rIns="91440" bIns="45720" numCol="2" rtlCol="0">
            <a:normAutofit/>
          </a:bodyPr>
          <a:lstStyle>
            <a:lvl1pPr marL="454025" indent="-454025" algn="l" defTabSz="914400" rtl="0" eaLnBrk="1" latinLnBrk="0" hangingPunct="1">
              <a:spcBef>
                <a:spcPts val="1600"/>
              </a:spcBef>
              <a:buClr>
                <a:srgbClr val="4C323B"/>
              </a:buClr>
              <a:buSzPct val="90000"/>
              <a:buFont typeface="Wingdings" charset="2"/>
              <a:buChar char="v"/>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rgbClr val="8ED8F8"/>
              </a:buClr>
              <a:buSzPct val="90000"/>
              <a:buFont typeface="Wingdings" charset="2"/>
              <a:buChar char="v"/>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rgbClr val="5B9029"/>
              </a:buClr>
              <a:buSzPct val="90000"/>
              <a:buFont typeface="Wingdings" charset="2"/>
              <a:buChar char="v"/>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rgbClr val="DA5120"/>
              </a:buClr>
              <a:buSzPct val="90000"/>
              <a:buFont typeface="Wingdings" charset="2"/>
              <a:buChar char="v"/>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rgbClr val="003767"/>
              </a:buClr>
              <a:buSzPct val="90000"/>
              <a:buFont typeface="Wingdings" charset="2"/>
              <a:buChar char="v"/>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1" dirty="0"/>
              <a:t>Iteration </a:t>
            </a:r>
            <a:r>
              <a:rPr lang="en-US" sz="1800" b="1" dirty="0" smtClean="0"/>
              <a:t># 13</a:t>
            </a:r>
            <a:endParaRPr lang="en-US" sz="1800" b="1" dirty="0"/>
          </a:p>
          <a:p>
            <a:pPr lvl="1"/>
            <a:r>
              <a:rPr lang="en-US" sz="1600" dirty="0" smtClean="0"/>
              <a:t>Removed </a:t>
            </a:r>
            <a:r>
              <a:rPr lang="en-US" sz="1600" dirty="0"/>
              <a:t>Container </a:t>
            </a:r>
            <a:r>
              <a:rPr lang="en-US" sz="1600" dirty="0" smtClean="0"/>
              <a:t>2</a:t>
            </a:r>
            <a:endParaRPr lang="en-US" sz="1600" dirty="0"/>
          </a:p>
          <a:p>
            <a:pPr lvl="1"/>
            <a:endParaRPr lang="en-US" sz="1600" dirty="0" smtClean="0"/>
          </a:p>
          <a:p>
            <a:pPr lvl="2"/>
            <a:endParaRPr lang="en-US" sz="1400" dirty="0"/>
          </a:p>
          <a:p>
            <a:pPr marL="457200" lvl="1" indent="0">
              <a:buNone/>
            </a:pPr>
            <a:endParaRPr lang="en-US" sz="1400" dirty="0"/>
          </a:p>
          <a:p>
            <a:pPr marL="457200" lvl="1" indent="0">
              <a:buNone/>
            </a:pPr>
            <a:endParaRPr lang="en-US" sz="1400" dirty="0" smtClean="0"/>
          </a:p>
          <a:p>
            <a:pPr marL="457200" lvl="1" indent="0">
              <a:buNone/>
            </a:pPr>
            <a:endParaRPr lang="en-US" sz="1400" dirty="0"/>
          </a:p>
          <a:p>
            <a:r>
              <a:rPr lang="en-US" sz="1800" b="1" dirty="0" smtClean="0"/>
              <a:t>Iteration # 14</a:t>
            </a:r>
          </a:p>
          <a:p>
            <a:pPr lvl="1"/>
            <a:r>
              <a:rPr lang="en-US" sz="1600" dirty="0" smtClean="0"/>
              <a:t>Removed </a:t>
            </a:r>
            <a:r>
              <a:rPr lang="en-US" sz="1600" dirty="0"/>
              <a:t>Container 3</a:t>
            </a:r>
          </a:p>
          <a:p>
            <a:pPr lvl="2"/>
            <a:endParaRPr lang="en-US" sz="1400" dirty="0" smtClean="0"/>
          </a:p>
        </p:txBody>
      </p:sp>
      <p:sp>
        <p:nvSpPr>
          <p:cNvPr id="10" name="Right Arrow 9"/>
          <p:cNvSpPr/>
          <p:nvPr/>
        </p:nvSpPr>
        <p:spPr>
          <a:xfrm>
            <a:off x="4267729" y="3144977"/>
            <a:ext cx="741680" cy="740965"/>
          </a:xfrm>
          <a:prstGeom prst="rightArrow">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2" name="Right Arrow 11"/>
          <p:cNvSpPr/>
          <p:nvPr/>
        </p:nvSpPr>
        <p:spPr>
          <a:xfrm>
            <a:off x="4279221" y="5460295"/>
            <a:ext cx="741680" cy="740965"/>
          </a:xfrm>
          <a:prstGeom prst="rightArrow">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688116" y="2929671"/>
            <a:ext cx="3124200" cy="1171575"/>
          </a:xfrm>
          <a:prstGeom prst="rect">
            <a:avLst/>
          </a:prstGeom>
        </p:spPr>
      </p:pic>
      <p:pic>
        <p:nvPicPr>
          <p:cNvPr id="6" name="Picture 5"/>
          <p:cNvPicPr>
            <a:picLocks noChangeAspect="1"/>
          </p:cNvPicPr>
          <p:nvPr/>
        </p:nvPicPr>
        <p:blipFill>
          <a:blip r:embed="rId5"/>
          <a:stretch>
            <a:fillRect/>
          </a:stretch>
        </p:blipFill>
        <p:spPr>
          <a:xfrm>
            <a:off x="5464822" y="2929671"/>
            <a:ext cx="3133725" cy="1200150"/>
          </a:xfrm>
          <a:prstGeom prst="rect">
            <a:avLst/>
          </a:prstGeom>
        </p:spPr>
      </p:pic>
      <p:pic>
        <p:nvPicPr>
          <p:cNvPr id="9" name="Picture 8"/>
          <p:cNvPicPr>
            <a:picLocks noChangeAspect="1"/>
          </p:cNvPicPr>
          <p:nvPr/>
        </p:nvPicPr>
        <p:blipFill>
          <a:blip r:embed="rId6"/>
          <a:stretch>
            <a:fillRect/>
          </a:stretch>
        </p:blipFill>
        <p:spPr>
          <a:xfrm>
            <a:off x="703452" y="5230702"/>
            <a:ext cx="3143250" cy="1200150"/>
          </a:xfrm>
          <a:prstGeom prst="rect">
            <a:avLst/>
          </a:prstGeom>
        </p:spPr>
      </p:pic>
      <p:pic>
        <p:nvPicPr>
          <p:cNvPr id="11" name="Picture 10"/>
          <p:cNvPicPr>
            <a:picLocks noChangeAspect="1"/>
          </p:cNvPicPr>
          <p:nvPr/>
        </p:nvPicPr>
        <p:blipFill>
          <a:blip r:embed="rId7"/>
          <a:stretch>
            <a:fillRect/>
          </a:stretch>
        </p:blipFill>
        <p:spPr>
          <a:xfrm>
            <a:off x="5451453" y="5225622"/>
            <a:ext cx="3124200" cy="1200150"/>
          </a:xfrm>
          <a:prstGeom prst="rect">
            <a:avLst/>
          </a:prstGeom>
        </p:spPr>
      </p:pic>
    </p:spTree>
    <p:extLst>
      <p:ext uri="{BB962C8B-B14F-4D97-AF65-F5344CB8AC3E}">
        <p14:creationId xmlns:p14="http://schemas.microsoft.com/office/powerpoint/2010/main" val="15224598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HW Set #1 – Problem 6  (h) - Solution</a:t>
            </a:r>
          </a:p>
        </p:txBody>
      </p:sp>
      <p:pic>
        <p:nvPicPr>
          <p:cNvPr id="4" name="Picture 3" descr="CrownWhite.png"/>
          <p:cNvPicPr>
            <a:picLocks noChangeAspect="1"/>
          </p:cNvPicPr>
          <p:nvPr/>
        </p:nvPicPr>
        <p:blipFill>
          <a:blip r:embed="rId3"/>
          <a:stretch>
            <a:fillRect/>
          </a:stretch>
        </p:blipFill>
        <p:spPr>
          <a:xfrm>
            <a:off x="459672" y="823798"/>
            <a:ext cx="415190" cy="324848"/>
          </a:xfrm>
          <a:prstGeom prst="rect">
            <a:avLst/>
          </a:prstGeom>
        </p:spPr>
      </p:pic>
      <p:sp>
        <p:nvSpPr>
          <p:cNvPr id="5" name="Content Placeholder 2"/>
          <p:cNvSpPr txBox="1">
            <a:spLocks/>
          </p:cNvSpPr>
          <p:nvPr/>
        </p:nvSpPr>
        <p:spPr>
          <a:xfrm>
            <a:off x="101943" y="6457367"/>
            <a:ext cx="8582025" cy="465370"/>
          </a:xfrm>
          <a:prstGeom prst="rect">
            <a:avLst/>
          </a:prstGeom>
        </p:spPr>
        <p:txBody>
          <a:bodyPr vert="horz" lIns="91440" tIns="45720" rIns="91440" bIns="45720" rtlCol="0">
            <a:normAutofit/>
          </a:bodyPr>
          <a:lstStyle>
            <a:lvl1pPr marL="454025" indent="-454025" algn="l" defTabSz="914400" rtl="0" eaLnBrk="1" latinLnBrk="0" hangingPunct="1">
              <a:spcBef>
                <a:spcPts val="1600"/>
              </a:spcBef>
              <a:buClr>
                <a:srgbClr val="4C323B"/>
              </a:buClr>
              <a:buSzPct val="90000"/>
              <a:buFont typeface="Wingdings" charset="2"/>
              <a:buChar char="v"/>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rgbClr val="8ED8F8"/>
              </a:buClr>
              <a:buSzPct val="90000"/>
              <a:buFont typeface="Wingdings" charset="2"/>
              <a:buChar char="v"/>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rgbClr val="5B9029"/>
              </a:buClr>
              <a:buSzPct val="90000"/>
              <a:buFont typeface="Wingdings" charset="2"/>
              <a:buChar char="v"/>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rgbClr val="DA5120"/>
              </a:buClr>
              <a:buSzPct val="90000"/>
              <a:buFont typeface="Wingdings" charset="2"/>
              <a:buChar char="v"/>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rgbClr val="003767"/>
              </a:buClr>
              <a:buSzPct val="90000"/>
              <a:buFont typeface="Wingdings" charset="2"/>
              <a:buChar char="v"/>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r>
              <a:rPr lang="en-US" sz="1600" dirty="0" smtClean="0"/>
              <a:t>* = Denotes empty space</a:t>
            </a:r>
            <a:endParaRPr lang="en-US" sz="1600" dirty="0"/>
          </a:p>
          <a:p>
            <a:pPr marL="457200" lvl="1" indent="0">
              <a:buNone/>
            </a:pPr>
            <a:endParaRPr lang="en-US" sz="1600" dirty="0" smtClean="0"/>
          </a:p>
        </p:txBody>
      </p:sp>
      <p:sp>
        <p:nvSpPr>
          <p:cNvPr id="7" name="Content Placeholder 2"/>
          <p:cNvSpPr txBox="1">
            <a:spLocks/>
          </p:cNvSpPr>
          <p:nvPr/>
        </p:nvSpPr>
        <p:spPr>
          <a:xfrm>
            <a:off x="202247" y="1910896"/>
            <a:ext cx="8735272" cy="2449733"/>
          </a:xfrm>
          <a:prstGeom prst="rect">
            <a:avLst/>
          </a:prstGeom>
        </p:spPr>
        <p:txBody>
          <a:bodyPr vert="horz" lIns="91440" tIns="45720" rIns="91440" bIns="45720" numCol="2" rtlCol="0">
            <a:normAutofit/>
          </a:bodyPr>
          <a:lstStyle>
            <a:lvl1pPr marL="454025" indent="-454025" algn="l" defTabSz="914400" rtl="0" eaLnBrk="1" latinLnBrk="0" hangingPunct="1">
              <a:spcBef>
                <a:spcPts val="1600"/>
              </a:spcBef>
              <a:buClr>
                <a:srgbClr val="4C323B"/>
              </a:buClr>
              <a:buSzPct val="90000"/>
              <a:buFont typeface="Wingdings" charset="2"/>
              <a:buChar char="v"/>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rgbClr val="8ED8F8"/>
              </a:buClr>
              <a:buSzPct val="90000"/>
              <a:buFont typeface="Wingdings" charset="2"/>
              <a:buChar char="v"/>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rgbClr val="5B9029"/>
              </a:buClr>
              <a:buSzPct val="90000"/>
              <a:buFont typeface="Wingdings" charset="2"/>
              <a:buChar char="v"/>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rgbClr val="DA5120"/>
              </a:buClr>
              <a:buSzPct val="90000"/>
              <a:buFont typeface="Wingdings" charset="2"/>
              <a:buChar char="v"/>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rgbClr val="003767"/>
              </a:buClr>
              <a:buSzPct val="90000"/>
              <a:buFont typeface="Wingdings" charset="2"/>
              <a:buChar char="v"/>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1" dirty="0"/>
              <a:t>Iteration </a:t>
            </a:r>
            <a:r>
              <a:rPr lang="en-US" sz="1800" b="1" dirty="0" smtClean="0"/>
              <a:t># 15</a:t>
            </a:r>
            <a:endParaRPr lang="en-US" sz="1800" b="1" dirty="0"/>
          </a:p>
          <a:p>
            <a:pPr lvl="1"/>
            <a:r>
              <a:rPr lang="en-US" sz="1600" dirty="0" smtClean="0"/>
              <a:t>Removed </a:t>
            </a:r>
            <a:r>
              <a:rPr lang="en-US" sz="1600" dirty="0"/>
              <a:t>Container </a:t>
            </a:r>
            <a:r>
              <a:rPr lang="en-US" sz="1600" dirty="0" smtClean="0"/>
              <a:t>4</a:t>
            </a:r>
            <a:endParaRPr lang="en-US" sz="1600" dirty="0"/>
          </a:p>
          <a:p>
            <a:pPr lvl="1"/>
            <a:endParaRPr lang="en-US" sz="1600" dirty="0"/>
          </a:p>
          <a:p>
            <a:pPr lvl="1"/>
            <a:endParaRPr lang="en-US" sz="1400" dirty="0"/>
          </a:p>
          <a:p>
            <a:pPr marL="457200" lvl="1" indent="0">
              <a:buNone/>
            </a:pPr>
            <a:endParaRPr lang="en-US" sz="1400" dirty="0"/>
          </a:p>
          <a:p>
            <a:pPr marL="457200" lvl="1" indent="0">
              <a:buNone/>
            </a:pPr>
            <a:endParaRPr lang="en-US" sz="1400" dirty="0" smtClean="0"/>
          </a:p>
          <a:p>
            <a:pPr marL="457200" lvl="1" indent="0">
              <a:buNone/>
            </a:pPr>
            <a:endParaRPr lang="en-US" sz="1400" dirty="0"/>
          </a:p>
          <a:p>
            <a:r>
              <a:rPr lang="en-US" sz="1800" b="1" dirty="0" smtClean="0"/>
              <a:t>Iteration # 16</a:t>
            </a:r>
          </a:p>
          <a:p>
            <a:pPr lvl="1"/>
            <a:r>
              <a:rPr lang="en-US" sz="1600" dirty="0" smtClean="0"/>
              <a:t>Removed </a:t>
            </a:r>
            <a:r>
              <a:rPr lang="en-US" sz="1600" dirty="0"/>
              <a:t>Container </a:t>
            </a:r>
            <a:r>
              <a:rPr lang="en-US" sz="1600" dirty="0" smtClean="0"/>
              <a:t>5</a:t>
            </a:r>
            <a:endParaRPr lang="en-US" sz="1600" dirty="0"/>
          </a:p>
          <a:p>
            <a:pPr lvl="2"/>
            <a:endParaRPr lang="en-US" sz="1400" dirty="0" smtClean="0"/>
          </a:p>
        </p:txBody>
      </p:sp>
      <p:sp>
        <p:nvSpPr>
          <p:cNvPr id="8" name="Content Placeholder 2"/>
          <p:cNvSpPr txBox="1">
            <a:spLocks/>
          </p:cNvSpPr>
          <p:nvPr/>
        </p:nvSpPr>
        <p:spPr>
          <a:xfrm>
            <a:off x="270933" y="4360629"/>
            <a:ext cx="8735272" cy="2449733"/>
          </a:xfrm>
          <a:prstGeom prst="rect">
            <a:avLst/>
          </a:prstGeom>
        </p:spPr>
        <p:txBody>
          <a:bodyPr vert="horz" lIns="91440" tIns="45720" rIns="91440" bIns="45720" numCol="2" rtlCol="0">
            <a:normAutofit/>
          </a:bodyPr>
          <a:lstStyle>
            <a:lvl1pPr marL="454025" indent="-454025" algn="l" defTabSz="914400" rtl="0" eaLnBrk="1" latinLnBrk="0" hangingPunct="1">
              <a:spcBef>
                <a:spcPts val="1600"/>
              </a:spcBef>
              <a:buClr>
                <a:srgbClr val="4C323B"/>
              </a:buClr>
              <a:buSzPct val="90000"/>
              <a:buFont typeface="Wingdings" charset="2"/>
              <a:buChar char="v"/>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rgbClr val="8ED8F8"/>
              </a:buClr>
              <a:buSzPct val="90000"/>
              <a:buFont typeface="Wingdings" charset="2"/>
              <a:buChar char="v"/>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rgbClr val="5B9029"/>
              </a:buClr>
              <a:buSzPct val="90000"/>
              <a:buFont typeface="Wingdings" charset="2"/>
              <a:buChar char="v"/>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rgbClr val="DA5120"/>
              </a:buClr>
              <a:buSzPct val="90000"/>
              <a:buFont typeface="Wingdings" charset="2"/>
              <a:buChar char="v"/>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rgbClr val="003767"/>
              </a:buClr>
              <a:buSzPct val="90000"/>
              <a:buFont typeface="Wingdings" charset="2"/>
              <a:buChar char="v"/>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1" dirty="0"/>
              <a:t>Iteration </a:t>
            </a:r>
            <a:r>
              <a:rPr lang="en-US" sz="1800" b="1" dirty="0" smtClean="0"/>
              <a:t># 17</a:t>
            </a:r>
            <a:endParaRPr lang="en-US" sz="1800" b="1" dirty="0"/>
          </a:p>
          <a:p>
            <a:pPr lvl="1"/>
            <a:r>
              <a:rPr lang="en-US" sz="1600" dirty="0" smtClean="0"/>
              <a:t>Removed </a:t>
            </a:r>
            <a:r>
              <a:rPr lang="en-US" sz="1600" dirty="0"/>
              <a:t>Container 6</a:t>
            </a:r>
          </a:p>
          <a:p>
            <a:pPr lvl="1"/>
            <a:endParaRPr lang="en-US" sz="1600" dirty="0" smtClean="0"/>
          </a:p>
          <a:p>
            <a:pPr lvl="2"/>
            <a:endParaRPr lang="en-US" sz="1400" dirty="0"/>
          </a:p>
          <a:p>
            <a:pPr marL="457200" lvl="1" indent="0">
              <a:buNone/>
            </a:pPr>
            <a:endParaRPr lang="en-US" sz="1400" dirty="0"/>
          </a:p>
          <a:p>
            <a:pPr marL="457200" lvl="1" indent="0">
              <a:buNone/>
            </a:pPr>
            <a:endParaRPr lang="en-US" sz="1400" dirty="0" smtClean="0"/>
          </a:p>
          <a:p>
            <a:pPr marL="457200" lvl="1" indent="0">
              <a:buNone/>
            </a:pPr>
            <a:endParaRPr lang="en-US" sz="1400" dirty="0"/>
          </a:p>
          <a:p>
            <a:r>
              <a:rPr lang="en-US" sz="1800" b="1" dirty="0" smtClean="0"/>
              <a:t>Iteration # 18</a:t>
            </a:r>
          </a:p>
          <a:p>
            <a:pPr lvl="1"/>
            <a:r>
              <a:rPr lang="en-US" sz="1600" dirty="0" smtClean="0"/>
              <a:t>Removed </a:t>
            </a:r>
            <a:r>
              <a:rPr lang="en-US" sz="1600" dirty="0"/>
              <a:t>Container </a:t>
            </a:r>
            <a:r>
              <a:rPr lang="en-US" sz="1600" dirty="0" smtClean="0"/>
              <a:t>7</a:t>
            </a:r>
            <a:endParaRPr lang="en-US" sz="1600" dirty="0"/>
          </a:p>
          <a:p>
            <a:pPr lvl="2"/>
            <a:endParaRPr lang="en-US" sz="1400" dirty="0" smtClean="0"/>
          </a:p>
        </p:txBody>
      </p:sp>
      <p:sp>
        <p:nvSpPr>
          <p:cNvPr id="10" name="Right Arrow 9"/>
          <p:cNvSpPr/>
          <p:nvPr/>
        </p:nvSpPr>
        <p:spPr>
          <a:xfrm>
            <a:off x="4267729" y="3144977"/>
            <a:ext cx="741680" cy="740965"/>
          </a:xfrm>
          <a:prstGeom prst="rightArrow">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2" name="Right Arrow 11"/>
          <p:cNvSpPr/>
          <p:nvPr/>
        </p:nvSpPr>
        <p:spPr>
          <a:xfrm>
            <a:off x="4279221" y="5460295"/>
            <a:ext cx="741680" cy="740965"/>
          </a:xfrm>
          <a:prstGeom prst="rightArrow">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658601" y="2924909"/>
            <a:ext cx="3152775" cy="1181100"/>
          </a:xfrm>
          <a:prstGeom prst="rect">
            <a:avLst/>
          </a:prstGeom>
        </p:spPr>
      </p:pic>
      <p:pic>
        <p:nvPicPr>
          <p:cNvPr id="6" name="Picture 5"/>
          <p:cNvPicPr>
            <a:picLocks noChangeAspect="1"/>
          </p:cNvPicPr>
          <p:nvPr/>
        </p:nvPicPr>
        <p:blipFill>
          <a:blip r:embed="rId5"/>
          <a:stretch>
            <a:fillRect/>
          </a:stretch>
        </p:blipFill>
        <p:spPr>
          <a:xfrm>
            <a:off x="5465762" y="2935168"/>
            <a:ext cx="3162300" cy="1209675"/>
          </a:xfrm>
          <a:prstGeom prst="rect">
            <a:avLst/>
          </a:prstGeom>
        </p:spPr>
      </p:pic>
      <p:pic>
        <p:nvPicPr>
          <p:cNvPr id="9" name="Picture 8"/>
          <p:cNvPicPr>
            <a:picLocks noChangeAspect="1"/>
          </p:cNvPicPr>
          <p:nvPr/>
        </p:nvPicPr>
        <p:blipFill>
          <a:blip r:embed="rId6"/>
          <a:stretch>
            <a:fillRect/>
          </a:stretch>
        </p:blipFill>
        <p:spPr>
          <a:xfrm>
            <a:off x="668126" y="5230702"/>
            <a:ext cx="3143250" cy="1200150"/>
          </a:xfrm>
          <a:prstGeom prst="rect">
            <a:avLst/>
          </a:prstGeom>
        </p:spPr>
      </p:pic>
      <p:pic>
        <p:nvPicPr>
          <p:cNvPr id="11" name="Picture 10"/>
          <p:cNvPicPr>
            <a:picLocks noChangeAspect="1"/>
          </p:cNvPicPr>
          <p:nvPr/>
        </p:nvPicPr>
        <p:blipFill>
          <a:blip r:embed="rId7"/>
          <a:stretch>
            <a:fillRect/>
          </a:stretch>
        </p:blipFill>
        <p:spPr>
          <a:xfrm>
            <a:off x="5494337" y="5269924"/>
            <a:ext cx="3133725" cy="1181100"/>
          </a:xfrm>
          <a:prstGeom prst="rect">
            <a:avLst/>
          </a:prstGeom>
        </p:spPr>
      </p:pic>
    </p:spTree>
    <p:extLst>
      <p:ext uri="{BB962C8B-B14F-4D97-AF65-F5344CB8AC3E}">
        <p14:creationId xmlns:p14="http://schemas.microsoft.com/office/powerpoint/2010/main" val="23094327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HW Set #1 – Problem 6  (h) - Solution</a:t>
            </a:r>
          </a:p>
        </p:txBody>
      </p:sp>
      <p:pic>
        <p:nvPicPr>
          <p:cNvPr id="4" name="Picture 3" descr="CrownWhite.png"/>
          <p:cNvPicPr>
            <a:picLocks noChangeAspect="1"/>
          </p:cNvPicPr>
          <p:nvPr/>
        </p:nvPicPr>
        <p:blipFill>
          <a:blip r:embed="rId3"/>
          <a:stretch>
            <a:fillRect/>
          </a:stretch>
        </p:blipFill>
        <p:spPr>
          <a:xfrm>
            <a:off x="459672" y="823798"/>
            <a:ext cx="415190" cy="324848"/>
          </a:xfrm>
          <a:prstGeom prst="rect">
            <a:avLst/>
          </a:prstGeom>
        </p:spPr>
      </p:pic>
      <p:sp>
        <p:nvSpPr>
          <p:cNvPr id="5" name="Content Placeholder 2"/>
          <p:cNvSpPr txBox="1">
            <a:spLocks/>
          </p:cNvSpPr>
          <p:nvPr/>
        </p:nvSpPr>
        <p:spPr>
          <a:xfrm>
            <a:off x="101943" y="6457367"/>
            <a:ext cx="8582025" cy="465370"/>
          </a:xfrm>
          <a:prstGeom prst="rect">
            <a:avLst/>
          </a:prstGeom>
        </p:spPr>
        <p:txBody>
          <a:bodyPr vert="horz" lIns="91440" tIns="45720" rIns="91440" bIns="45720" rtlCol="0">
            <a:normAutofit/>
          </a:bodyPr>
          <a:lstStyle>
            <a:lvl1pPr marL="454025" indent="-454025" algn="l" defTabSz="914400" rtl="0" eaLnBrk="1" latinLnBrk="0" hangingPunct="1">
              <a:spcBef>
                <a:spcPts val="1600"/>
              </a:spcBef>
              <a:buClr>
                <a:srgbClr val="4C323B"/>
              </a:buClr>
              <a:buSzPct val="90000"/>
              <a:buFont typeface="Wingdings" charset="2"/>
              <a:buChar char="v"/>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rgbClr val="8ED8F8"/>
              </a:buClr>
              <a:buSzPct val="90000"/>
              <a:buFont typeface="Wingdings" charset="2"/>
              <a:buChar char="v"/>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rgbClr val="5B9029"/>
              </a:buClr>
              <a:buSzPct val="90000"/>
              <a:buFont typeface="Wingdings" charset="2"/>
              <a:buChar char="v"/>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rgbClr val="DA5120"/>
              </a:buClr>
              <a:buSzPct val="90000"/>
              <a:buFont typeface="Wingdings" charset="2"/>
              <a:buChar char="v"/>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rgbClr val="003767"/>
              </a:buClr>
              <a:buSzPct val="90000"/>
              <a:buFont typeface="Wingdings" charset="2"/>
              <a:buChar char="v"/>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r>
              <a:rPr lang="en-US" sz="1600" dirty="0" smtClean="0"/>
              <a:t>* = Denotes empty space</a:t>
            </a:r>
            <a:endParaRPr lang="en-US" sz="1600" dirty="0"/>
          </a:p>
          <a:p>
            <a:pPr marL="457200" lvl="1" indent="0">
              <a:buNone/>
            </a:pPr>
            <a:endParaRPr lang="en-US" sz="1600" dirty="0" smtClean="0"/>
          </a:p>
        </p:txBody>
      </p:sp>
      <p:sp>
        <p:nvSpPr>
          <p:cNvPr id="7" name="Content Placeholder 2"/>
          <p:cNvSpPr txBox="1">
            <a:spLocks/>
          </p:cNvSpPr>
          <p:nvPr/>
        </p:nvSpPr>
        <p:spPr>
          <a:xfrm>
            <a:off x="202247" y="1910896"/>
            <a:ext cx="8735272" cy="2449733"/>
          </a:xfrm>
          <a:prstGeom prst="rect">
            <a:avLst/>
          </a:prstGeom>
        </p:spPr>
        <p:txBody>
          <a:bodyPr vert="horz" lIns="91440" tIns="45720" rIns="91440" bIns="45720" numCol="2" rtlCol="0">
            <a:normAutofit/>
          </a:bodyPr>
          <a:lstStyle>
            <a:lvl1pPr marL="454025" indent="-454025" algn="l" defTabSz="914400" rtl="0" eaLnBrk="1" latinLnBrk="0" hangingPunct="1">
              <a:spcBef>
                <a:spcPts val="1600"/>
              </a:spcBef>
              <a:buClr>
                <a:srgbClr val="4C323B"/>
              </a:buClr>
              <a:buSzPct val="90000"/>
              <a:buFont typeface="Wingdings" charset="2"/>
              <a:buChar char="v"/>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rgbClr val="8ED8F8"/>
              </a:buClr>
              <a:buSzPct val="90000"/>
              <a:buFont typeface="Wingdings" charset="2"/>
              <a:buChar char="v"/>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rgbClr val="5B9029"/>
              </a:buClr>
              <a:buSzPct val="90000"/>
              <a:buFont typeface="Wingdings" charset="2"/>
              <a:buChar char="v"/>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rgbClr val="DA5120"/>
              </a:buClr>
              <a:buSzPct val="90000"/>
              <a:buFont typeface="Wingdings" charset="2"/>
              <a:buChar char="v"/>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rgbClr val="003767"/>
              </a:buClr>
              <a:buSzPct val="90000"/>
              <a:buFont typeface="Wingdings" charset="2"/>
              <a:buChar char="v"/>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1" dirty="0"/>
              <a:t>Iteration </a:t>
            </a:r>
            <a:r>
              <a:rPr lang="en-US" sz="1800" b="1" dirty="0" smtClean="0"/>
              <a:t># 19</a:t>
            </a:r>
            <a:endParaRPr lang="en-US" sz="1800" b="1" dirty="0"/>
          </a:p>
          <a:p>
            <a:pPr lvl="1"/>
            <a:r>
              <a:rPr lang="en-US" sz="1600" dirty="0" smtClean="0"/>
              <a:t>Removed </a:t>
            </a:r>
            <a:r>
              <a:rPr lang="en-US" sz="1600" dirty="0"/>
              <a:t>Container 8</a:t>
            </a:r>
          </a:p>
          <a:p>
            <a:pPr lvl="1"/>
            <a:endParaRPr lang="en-US" sz="1600" dirty="0"/>
          </a:p>
          <a:p>
            <a:pPr lvl="1"/>
            <a:endParaRPr lang="en-US" sz="1400" dirty="0"/>
          </a:p>
          <a:p>
            <a:pPr marL="457200" lvl="1" indent="0">
              <a:buNone/>
            </a:pPr>
            <a:endParaRPr lang="en-US" sz="1400" dirty="0"/>
          </a:p>
          <a:p>
            <a:pPr marL="457200" lvl="1" indent="0">
              <a:buNone/>
            </a:pPr>
            <a:endParaRPr lang="en-US" sz="1400" dirty="0" smtClean="0"/>
          </a:p>
          <a:p>
            <a:pPr marL="457200" lvl="1" indent="0">
              <a:buNone/>
            </a:pPr>
            <a:endParaRPr lang="en-US" sz="1400" dirty="0"/>
          </a:p>
          <a:p>
            <a:r>
              <a:rPr lang="en-US" sz="1800" b="1" dirty="0" smtClean="0"/>
              <a:t>Iteration # 20</a:t>
            </a:r>
          </a:p>
          <a:p>
            <a:pPr lvl="1"/>
            <a:r>
              <a:rPr lang="en-US" sz="1600" smtClean="0"/>
              <a:t>Removed </a:t>
            </a:r>
            <a:r>
              <a:rPr lang="en-US" sz="1600" dirty="0"/>
              <a:t>Container 9</a:t>
            </a:r>
          </a:p>
          <a:p>
            <a:pPr lvl="2"/>
            <a:endParaRPr lang="en-US" sz="1400" dirty="0" smtClean="0"/>
          </a:p>
        </p:txBody>
      </p:sp>
      <p:sp>
        <p:nvSpPr>
          <p:cNvPr id="10" name="Right Arrow 9"/>
          <p:cNvSpPr/>
          <p:nvPr/>
        </p:nvSpPr>
        <p:spPr>
          <a:xfrm>
            <a:off x="4135581" y="3144976"/>
            <a:ext cx="741680" cy="740965"/>
          </a:xfrm>
          <a:prstGeom prst="rightArrow">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459672" y="2924909"/>
            <a:ext cx="3152775" cy="1181100"/>
          </a:xfrm>
          <a:prstGeom prst="rect">
            <a:avLst/>
          </a:prstGeom>
        </p:spPr>
      </p:pic>
      <p:pic>
        <p:nvPicPr>
          <p:cNvPr id="6" name="Picture 5"/>
          <p:cNvPicPr>
            <a:picLocks noChangeAspect="1"/>
          </p:cNvPicPr>
          <p:nvPr/>
        </p:nvPicPr>
        <p:blipFill>
          <a:blip r:embed="rId5"/>
          <a:stretch>
            <a:fillRect/>
          </a:stretch>
        </p:blipFill>
        <p:spPr>
          <a:xfrm>
            <a:off x="5401839" y="2924909"/>
            <a:ext cx="3143250" cy="1190625"/>
          </a:xfrm>
          <a:prstGeom prst="rect">
            <a:avLst/>
          </a:prstGeom>
        </p:spPr>
      </p:pic>
    </p:spTree>
    <p:extLst>
      <p:ext uri="{BB962C8B-B14F-4D97-AF65-F5344CB8AC3E}">
        <p14:creationId xmlns:p14="http://schemas.microsoft.com/office/powerpoint/2010/main" val="202556865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4" name="Content Placeholder 2"/>
          <p:cNvSpPr txBox="1">
            <a:spLocks/>
          </p:cNvSpPr>
          <p:nvPr/>
        </p:nvSpPr>
        <p:spPr>
          <a:xfrm>
            <a:off x="270933" y="1981200"/>
            <a:ext cx="8735272" cy="2633430"/>
          </a:xfrm>
          <a:prstGeom prst="rect">
            <a:avLst/>
          </a:prstGeom>
        </p:spPr>
        <p:txBody>
          <a:bodyPr vert="horz" lIns="91440" tIns="45720" rIns="91440" bIns="45720" numCol="2" rtlCol="0">
            <a:normAutofit/>
          </a:bodyPr>
          <a:lstStyle>
            <a:lvl1pPr marL="454025" indent="-454025" algn="l" defTabSz="914400" rtl="0" eaLnBrk="1" latinLnBrk="0" hangingPunct="1">
              <a:spcBef>
                <a:spcPts val="1600"/>
              </a:spcBef>
              <a:buClr>
                <a:srgbClr val="4C323B"/>
              </a:buClr>
              <a:buSzPct val="90000"/>
              <a:buFont typeface="Wingdings" charset="2"/>
              <a:buChar char="v"/>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rgbClr val="8ED8F8"/>
              </a:buClr>
              <a:buSzPct val="90000"/>
              <a:buFont typeface="Wingdings" charset="2"/>
              <a:buChar char="v"/>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rgbClr val="5B9029"/>
              </a:buClr>
              <a:buSzPct val="90000"/>
              <a:buFont typeface="Wingdings" charset="2"/>
              <a:buChar char="v"/>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rgbClr val="DA5120"/>
              </a:buClr>
              <a:buSzPct val="90000"/>
              <a:buFont typeface="Wingdings" charset="2"/>
              <a:buChar char="v"/>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rgbClr val="003767"/>
              </a:buClr>
              <a:buSzPct val="90000"/>
              <a:buFont typeface="Wingdings" charset="2"/>
              <a:buChar char="v"/>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smtClean="0"/>
              <a:t>Solve for the initial storage layout</a:t>
            </a:r>
          </a:p>
          <a:p>
            <a:pPr lvl="1"/>
            <a:r>
              <a:rPr lang="en-US" sz="1400" dirty="0" smtClean="0"/>
              <a:t>NS = 4</a:t>
            </a:r>
          </a:p>
          <a:p>
            <a:pPr lvl="1"/>
            <a:r>
              <a:rPr lang="en-US" sz="1400" dirty="0" smtClean="0"/>
              <a:t>MNCPS = b_max = 3</a:t>
            </a:r>
          </a:p>
          <a:p>
            <a:pPr lvl="1"/>
            <a:r>
              <a:rPr lang="en-US" sz="1400" dirty="0" smtClean="0"/>
              <a:t>NS &gt; MNCPS</a:t>
            </a:r>
          </a:p>
          <a:p>
            <a:pPr lvl="2"/>
            <a:endParaRPr lang="en-US" sz="1400" dirty="0"/>
          </a:p>
          <a:p>
            <a:pPr lvl="2"/>
            <a:endParaRPr lang="en-US" sz="1400" dirty="0" smtClean="0"/>
          </a:p>
          <a:p>
            <a:pPr lvl="2"/>
            <a:endParaRPr lang="en-US" sz="1400" dirty="0" smtClean="0"/>
          </a:p>
          <a:p>
            <a:pPr lvl="2"/>
            <a:endParaRPr lang="en-US" sz="1400" dirty="0" smtClean="0"/>
          </a:p>
          <a:p>
            <a:r>
              <a:rPr lang="en-US" sz="1600" dirty="0"/>
              <a:t>Solve for the initial storage </a:t>
            </a:r>
            <a:r>
              <a:rPr lang="en-US" sz="1600" dirty="0" smtClean="0"/>
              <a:t>layout</a:t>
            </a:r>
            <a:endParaRPr lang="en-US" sz="1600" dirty="0"/>
          </a:p>
          <a:p>
            <a:pPr lvl="1"/>
            <a:r>
              <a:rPr lang="en-US" sz="1400" dirty="0" smtClean="0"/>
              <a:t>NS = 4</a:t>
            </a:r>
          </a:p>
          <a:p>
            <a:pPr lvl="1"/>
            <a:r>
              <a:rPr lang="en-US" sz="1400" dirty="0" smtClean="0"/>
              <a:t>MNCPS = b_max = 3</a:t>
            </a:r>
          </a:p>
          <a:p>
            <a:pPr lvl="1"/>
            <a:r>
              <a:rPr lang="en-US" sz="1400" dirty="0" smtClean="0"/>
              <a:t>NS &gt; MNCPS</a:t>
            </a:r>
            <a:endParaRPr lang="en-US" sz="1400" dirty="0"/>
          </a:p>
        </p:txBody>
      </p:sp>
      <p:sp>
        <p:nvSpPr>
          <p:cNvPr id="7" name="Content Placeholder 2"/>
          <p:cNvSpPr txBox="1">
            <a:spLocks/>
          </p:cNvSpPr>
          <p:nvPr/>
        </p:nvSpPr>
        <p:spPr>
          <a:xfrm>
            <a:off x="270933" y="4614630"/>
            <a:ext cx="8735272" cy="1999530"/>
          </a:xfrm>
          <a:prstGeom prst="rect">
            <a:avLst/>
          </a:prstGeom>
        </p:spPr>
        <p:txBody>
          <a:bodyPr vert="horz" lIns="91440" tIns="45720" rIns="91440" bIns="45720" numCol="2" rtlCol="0">
            <a:normAutofit/>
          </a:bodyPr>
          <a:lstStyle>
            <a:lvl1pPr marL="454025" indent="-454025" algn="l" defTabSz="914400" rtl="0" eaLnBrk="1" latinLnBrk="0" hangingPunct="1">
              <a:spcBef>
                <a:spcPts val="1600"/>
              </a:spcBef>
              <a:buClr>
                <a:srgbClr val="4C323B"/>
              </a:buClr>
              <a:buSzPct val="90000"/>
              <a:buFont typeface="Wingdings" charset="2"/>
              <a:buChar char="v"/>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rgbClr val="8ED8F8"/>
              </a:buClr>
              <a:buSzPct val="90000"/>
              <a:buFont typeface="Wingdings" charset="2"/>
              <a:buChar char="v"/>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rgbClr val="5B9029"/>
              </a:buClr>
              <a:buSzPct val="90000"/>
              <a:buFont typeface="Wingdings" charset="2"/>
              <a:buChar char="v"/>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rgbClr val="DA5120"/>
              </a:buClr>
              <a:buSzPct val="90000"/>
              <a:buFont typeface="Wingdings" charset="2"/>
              <a:buChar char="v"/>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rgbClr val="003767"/>
              </a:buClr>
              <a:buSzPct val="90000"/>
              <a:buFont typeface="Wingdings" charset="2"/>
              <a:buChar char="v"/>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smtClean="0"/>
              <a:t>Results:</a:t>
            </a:r>
          </a:p>
          <a:p>
            <a:pPr lvl="1"/>
            <a:r>
              <a:rPr lang="en-US" sz="1400" dirty="0" smtClean="0"/>
              <a:t>Number of Moves: 4</a:t>
            </a:r>
          </a:p>
          <a:p>
            <a:pPr lvl="1"/>
            <a:r>
              <a:rPr lang="en-US" sz="1400" dirty="0" smtClean="0"/>
              <a:t>Number of Removes: 8</a:t>
            </a:r>
          </a:p>
          <a:p>
            <a:pPr lvl="1"/>
            <a:r>
              <a:rPr lang="en-US" sz="1400" dirty="0" smtClean="0"/>
              <a:t>Remove [Order]: 1, 2, 3, 4, 5, 6, 7, 8</a:t>
            </a:r>
          </a:p>
          <a:p>
            <a:pPr lvl="1"/>
            <a:r>
              <a:rPr lang="en-US" sz="1400" dirty="0" smtClean="0"/>
              <a:t>Start Time:  2015.04.18.17.022.14</a:t>
            </a:r>
          </a:p>
          <a:p>
            <a:pPr lvl="1"/>
            <a:r>
              <a:rPr lang="en-US" sz="1400" dirty="0" smtClean="0"/>
              <a:t>End Time:  2015.04.18.17.022.14</a:t>
            </a:r>
          </a:p>
          <a:p>
            <a:r>
              <a:rPr lang="en-US" sz="1600" dirty="0" smtClean="0"/>
              <a:t>Results:</a:t>
            </a:r>
          </a:p>
          <a:p>
            <a:pPr lvl="1"/>
            <a:r>
              <a:rPr lang="en-US" sz="1400" dirty="0" smtClean="0"/>
              <a:t>Number </a:t>
            </a:r>
            <a:r>
              <a:rPr lang="en-US" sz="1400" dirty="0"/>
              <a:t>of Moves: </a:t>
            </a:r>
            <a:r>
              <a:rPr lang="en-US" sz="1400" dirty="0" smtClean="0"/>
              <a:t>11</a:t>
            </a:r>
            <a:endParaRPr lang="en-US" sz="1400" dirty="0"/>
          </a:p>
          <a:p>
            <a:pPr lvl="1"/>
            <a:r>
              <a:rPr lang="en-US" sz="1400" dirty="0"/>
              <a:t>Number of Removes: </a:t>
            </a:r>
            <a:r>
              <a:rPr lang="en-US" sz="1400" dirty="0" smtClean="0"/>
              <a:t>9</a:t>
            </a:r>
            <a:endParaRPr lang="en-US" sz="1400" dirty="0"/>
          </a:p>
          <a:p>
            <a:pPr lvl="1"/>
            <a:r>
              <a:rPr lang="en-US" sz="1400" dirty="0"/>
              <a:t>Remove [Order]: 1, 2, 3, 4, 5, 6, </a:t>
            </a:r>
            <a:r>
              <a:rPr lang="en-US" sz="1400" dirty="0" smtClean="0"/>
              <a:t>7, 8, 9</a:t>
            </a:r>
            <a:endParaRPr lang="en-US" sz="1400" dirty="0"/>
          </a:p>
          <a:p>
            <a:pPr lvl="1"/>
            <a:r>
              <a:rPr lang="en-US" sz="1400" dirty="0"/>
              <a:t>Start Time: </a:t>
            </a:r>
            <a:r>
              <a:rPr lang="en-US" sz="1400" dirty="0" smtClean="0"/>
              <a:t>2015.04.18.17.023.12</a:t>
            </a:r>
            <a:endParaRPr lang="en-US" sz="1400" dirty="0"/>
          </a:p>
          <a:p>
            <a:pPr lvl="1"/>
            <a:r>
              <a:rPr lang="en-US" sz="1400" dirty="0"/>
              <a:t>End Time: </a:t>
            </a:r>
            <a:r>
              <a:rPr lang="en-US" sz="1400" dirty="0" smtClean="0"/>
              <a:t>2015.04.18.17.023.12</a:t>
            </a:r>
            <a:endParaRPr lang="en-US" sz="1400" dirty="0"/>
          </a:p>
        </p:txBody>
      </p:sp>
      <p:pic>
        <p:nvPicPr>
          <p:cNvPr id="8" name="Picture 7"/>
          <p:cNvPicPr>
            <a:picLocks noChangeAspect="1"/>
          </p:cNvPicPr>
          <p:nvPr/>
        </p:nvPicPr>
        <p:blipFill>
          <a:blip r:embed="rId2"/>
          <a:stretch>
            <a:fillRect/>
          </a:stretch>
        </p:blipFill>
        <p:spPr>
          <a:xfrm>
            <a:off x="1175702" y="3356610"/>
            <a:ext cx="3114675" cy="1181100"/>
          </a:xfrm>
          <a:prstGeom prst="rect">
            <a:avLst/>
          </a:prstGeom>
        </p:spPr>
      </p:pic>
      <p:pic>
        <p:nvPicPr>
          <p:cNvPr id="9" name="Picture 8"/>
          <p:cNvPicPr>
            <a:picLocks noChangeAspect="1"/>
          </p:cNvPicPr>
          <p:nvPr/>
        </p:nvPicPr>
        <p:blipFill>
          <a:blip r:embed="rId3"/>
          <a:stretch>
            <a:fillRect/>
          </a:stretch>
        </p:blipFill>
        <p:spPr>
          <a:xfrm>
            <a:off x="5248592" y="3356610"/>
            <a:ext cx="3076575" cy="1104900"/>
          </a:xfrm>
          <a:prstGeom prst="rect">
            <a:avLst/>
          </a:prstGeom>
        </p:spPr>
      </p:pic>
      <p:pic>
        <p:nvPicPr>
          <p:cNvPr id="10" name="Picture 9" descr="CrownWhite.png"/>
          <p:cNvPicPr>
            <a:picLocks noChangeAspect="1"/>
          </p:cNvPicPr>
          <p:nvPr/>
        </p:nvPicPr>
        <p:blipFill>
          <a:blip r:embed="rId4"/>
          <a:stretch>
            <a:fillRect/>
          </a:stretch>
        </p:blipFill>
        <p:spPr>
          <a:xfrm>
            <a:off x="459672" y="823798"/>
            <a:ext cx="415190" cy="324848"/>
          </a:xfrm>
          <a:prstGeom prst="rect">
            <a:avLst/>
          </a:prstGeom>
        </p:spPr>
      </p:pic>
    </p:spTree>
    <p:extLst>
      <p:ext uri="{BB962C8B-B14F-4D97-AF65-F5344CB8AC3E}">
        <p14:creationId xmlns:p14="http://schemas.microsoft.com/office/powerpoint/2010/main" val="20405914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Unloading </a:t>
            </a:r>
            <a:r>
              <a:rPr lang="en-US" dirty="0"/>
              <a:t>Algorithm</a:t>
            </a:r>
            <a:endParaRPr lang="en-US" dirty="0"/>
          </a:p>
        </p:txBody>
      </p:sp>
      <p:sp>
        <p:nvSpPr>
          <p:cNvPr id="3" name="Content Placeholder 2"/>
          <p:cNvSpPr>
            <a:spLocks noGrp="1"/>
          </p:cNvSpPr>
          <p:nvPr>
            <p:ph idx="1"/>
          </p:nvPr>
        </p:nvSpPr>
        <p:spPr>
          <a:xfrm>
            <a:off x="270933" y="2133600"/>
            <a:ext cx="8587317" cy="3992563"/>
          </a:xfrm>
        </p:spPr>
        <p:txBody>
          <a:bodyPr/>
          <a:lstStyle/>
          <a:p>
            <a:endParaRPr lang="en-US" dirty="0" smtClean="0"/>
          </a:p>
          <a:p>
            <a:endParaRPr lang="en-US" dirty="0"/>
          </a:p>
          <a:p>
            <a:pPr marL="0" indent="0" algn="ctr">
              <a:buNone/>
            </a:pPr>
            <a:r>
              <a:rPr lang="en-US" sz="4800" dirty="0" smtClean="0"/>
              <a:t>Unloading</a:t>
            </a:r>
          </a:p>
          <a:p>
            <a:pPr marL="0" indent="0" algn="ctr">
              <a:buNone/>
            </a:pPr>
            <a:r>
              <a:rPr lang="en-US" sz="4800" dirty="0" smtClean="0"/>
              <a:t>(Examples)</a:t>
            </a:r>
            <a:endParaRPr lang="en-US" sz="4800" dirty="0"/>
          </a:p>
        </p:txBody>
      </p:sp>
    </p:spTree>
    <p:extLst>
      <p:ext uri="{BB962C8B-B14F-4D97-AF65-F5344CB8AC3E}">
        <p14:creationId xmlns:p14="http://schemas.microsoft.com/office/powerpoint/2010/main" val="418421584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2800" dirty="0" smtClean="0"/>
              <a:t>HW Set #1 – Problem 5 Special Team’s Project</a:t>
            </a:r>
          </a:p>
        </p:txBody>
      </p:sp>
      <p:pic>
        <p:nvPicPr>
          <p:cNvPr id="7" name="Picture 6" descr="CrownWhite.png"/>
          <p:cNvPicPr>
            <a:picLocks noChangeAspect="1"/>
          </p:cNvPicPr>
          <p:nvPr/>
        </p:nvPicPr>
        <p:blipFill>
          <a:blip r:embed="rId2"/>
          <a:stretch>
            <a:fillRect/>
          </a:stretch>
        </p:blipFill>
        <p:spPr>
          <a:xfrm>
            <a:off x="459672" y="823798"/>
            <a:ext cx="415190" cy="324848"/>
          </a:xfrm>
          <a:prstGeom prst="rect">
            <a:avLst/>
          </a:prstGeom>
        </p:spPr>
      </p:pic>
      <p:sp>
        <p:nvSpPr>
          <p:cNvPr id="8" name="Content Placeholder 2"/>
          <p:cNvSpPr>
            <a:spLocks noGrp="1"/>
          </p:cNvSpPr>
          <p:nvPr>
            <p:ph idx="1"/>
          </p:nvPr>
        </p:nvSpPr>
        <p:spPr>
          <a:xfrm>
            <a:off x="286808" y="1899920"/>
            <a:ext cx="8582025" cy="1920240"/>
          </a:xfrm>
        </p:spPr>
        <p:txBody>
          <a:bodyPr>
            <a:normAutofit/>
          </a:bodyPr>
          <a:lstStyle/>
          <a:p>
            <a:r>
              <a:rPr lang="en-US" sz="2000" dirty="0" smtClean="0"/>
              <a:t>Referring to the instructor’s (26 page) notes on “Port Container Terminals”, and based on the explanation/discussion and illustrated example shown on page 13 (see Figure 11: Unloading Operations, and based on your results in Problem 4a,b,c):</a:t>
            </a:r>
          </a:p>
          <a:p>
            <a:pPr lvl="1"/>
            <a:r>
              <a:rPr lang="en-US" sz="1600" dirty="0" smtClean="0"/>
              <a:t>Write a “General” step-by-step computer program (any computer language) for the unloading operations.</a:t>
            </a:r>
          </a:p>
        </p:txBody>
      </p:sp>
      <p:sp>
        <p:nvSpPr>
          <p:cNvPr id="5" name="Content Placeholder 2"/>
          <p:cNvSpPr txBox="1">
            <a:spLocks/>
          </p:cNvSpPr>
          <p:nvPr/>
        </p:nvSpPr>
        <p:spPr>
          <a:xfrm>
            <a:off x="286808" y="3789680"/>
            <a:ext cx="8735272" cy="2633430"/>
          </a:xfrm>
          <a:prstGeom prst="rect">
            <a:avLst/>
          </a:prstGeom>
        </p:spPr>
        <p:txBody>
          <a:bodyPr vert="horz" lIns="91440" tIns="45720" rIns="91440" bIns="45720" numCol="2" rtlCol="0">
            <a:normAutofit/>
          </a:bodyPr>
          <a:lstStyle>
            <a:lvl1pPr marL="454025" indent="-454025" algn="l" defTabSz="914400" rtl="0" eaLnBrk="1" latinLnBrk="0" hangingPunct="1">
              <a:spcBef>
                <a:spcPts val="1600"/>
              </a:spcBef>
              <a:buClr>
                <a:srgbClr val="4C323B"/>
              </a:buClr>
              <a:buSzPct val="90000"/>
              <a:buFont typeface="Wingdings" charset="2"/>
              <a:buChar char="v"/>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rgbClr val="8ED8F8"/>
              </a:buClr>
              <a:buSzPct val="90000"/>
              <a:buFont typeface="Wingdings" charset="2"/>
              <a:buChar char="v"/>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rgbClr val="5B9029"/>
              </a:buClr>
              <a:buSzPct val="90000"/>
              <a:buFont typeface="Wingdings" charset="2"/>
              <a:buChar char="v"/>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rgbClr val="DA5120"/>
              </a:buClr>
              <a:buSzPct val="90000"/>
              <a:buFont typeface="Wingdings" charset="2"/>
              <a:buChar char="v"/>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rgbClr val="003767"/>
              </a:buClr>
              <a:buSzPct val="90000"/>
              <a:buFont typeface="Wingdings" charset="2"/>
              <a:buChar char="v"/>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sz="1600" dirty="0" smtClean="0"/>
              <a:t>Solve for the initial storage layout</a:t>
            </a:r>
          </a:p>
          <a:p>
            <a:pPr lvl="2"/>
            <a:r>
              <a:rPr lang="en-US" sz="1400" dirty="0" smtClean="0"/>
              <a:t>NS = 4</a:t>
            </a:r>
          </a:p>
          <a:p>
            <a:pPr lvl="2"/>
            <a:r>
              <a:rPr lang="en-US" sz="1400" dirty="0" smtClean="0"/>
              <a:t>MNCPS = b_max = 3</a:t>
            </a:r>
          </a:p>
          <a:p>
            <a:pPr lvl="2"/>
            <a:r>
              <a:rPr lang="en-US" sz="1400" dirty="0" smtClean="0"/>
              <a:t>NS &gt; MNCPS</a:t>
            </a:r>
          </a:p>
          <a:p>
            <a:pPr lvl="2"/>
            <a:endParaRPr lang="en-US" sz="1400" dirty="0"/>
          </a:p>
          <a:p>
            <a:pPr lvl="2"/>
            <a:endParaRPr lang="en-US" sz="1400" dirty="0" smtClean="0"/>
          </a:p>
          <a:p>
            <a:pPr lvl="2"/>
            <a:endParaRPr lang="en-US" sz="1400" dirty="0" smtClean="0"/>
          </a:p>
          <a:p>
            <a:pPr lvl="2"/>
            <a:endParaRPr lang="en-US" sz="1400" dirty="0" smtClean="0"/>
          </a:p>
          <a:p>
            <a:pPr lvl="1"/>
            <a:r>
              <a:rPr lang="en-US" sz="1600" dirty="0"/>
              <a:t>Solve for the initial storage </a:t>
            </a:r>
            <a:r>
              <a:rPr lang="en-US" sz="1600" dirty="0" smtClean="0"/>
              <a:t>layout</a:t>
            </a:r>
            <a:endParaRPr lang="en-US" sz="1400" dirty="0"/>
          </a:p>
          <a:p>
            <a:pPr lvl="2"/>
            <a:r>
              <a:rPr lang="en-US" sz="1400" dirty="0" smtClean="0"/>
              <a:t>NS = 3</a:t>
            </a:r>
          </a:p>
          <a:p>
            <a:pPr lvl="2"/>
            <a:r>
              <a:rPr lang="en-US" sz="1400" dirty="0" smtClean="0"/>
              <a:t>MNCPS = b_max = 4</a:t>
            </a:r>
          </a:p>
          <a:p>
            <a:pPr lvl="2"/>
            <a:r>
              <a:rPr lang="en-US" sz="1400" dirty="0" smtClean="0"/>
              <a:t>NS &lt; MNCPS</a:t>
            </a:r>
            <a:endParaRPr lang="en-US" sz="1400" dirty="0"/>
          </a:p>
        </p:txBody>
      </p:sp>
      <p:pic>
        <p:nvPicPr>
          <p:cNvPr id="2" name="Picture 1"/>
          <p:cNvPicPr>
            <a:picLocks noChangeAspect="1"/>
          </p:cNvPicPr>
          <p:nvPr/>
        </p:nvPicPr>
        <p:blipFill>
          <a:blip r:embed="rId3"/>
          <a:stretch>
            <a:fillRect/>
          </a:stretch>
        </p:blipFill>
        <p:spPr>
          <a:xfrm>
            <a:off x="1581626" y="5212897"/>
            <a:ext cx="2874116" cy="940961"/>
          </a:xfrm>
          <a:prstGeom prst="rect">
            <a:avLst/>
          </a:prstGeom>
          <a:effectLst>
            <a:outerShdw blurRad="63500" sx="102000" sy="102000" algn="ctr" rotWithShape="0">
              <a:prstClr val="black">
                <a:alpha val="40000"/>
              </a:prstClr>
            </a:outerShdw>
          </a:effectLst>
        </p:spPr>
      </p:pic>
      <p:sp>
        <p:nvSpPr>
          <p:cNvPr id="9" name="Content Placeholder 2"/>
          <p:cNvSpPr txBox="1">
            <a:spLocks/>
          </p:cNvSpPr>
          <p:nvPr/>
        </p:nvSpPr>
        <p:spPr>
          <a:xfrm>
            <a:off x="286808" y="6374300"/>
            <a:ext cx="8582025" cy="465370"/>
          </a:xfrm>
          <a:prstGeom prst="rect">
            <a:avLst/>
          </a:prstGeom>
        </p:spPr>
        <p:txBody>
          <a:bodyPr vert="horz" lIns="91440" tIns="45720" rIns="91440" bIns="45720" rtlCol="0">
            <a:normAutofit fontScale="77500" lnSpcReduction="20000"/>
          </a:bodyPr>
          <a:lstStyle>
            <a:lvl1pPr marL="454025" indent="-454025" algn="l" defTabSz="914400" rtl="0" eaLnBrk="1" latinLnBrk="0" hangingPunct="1">
              <a:spcBef>
                <a:spcPts val="1600"/>
              </a:spcBef>
              <a:buClr>
                <a:srgbClr val="4C323B"/>
              </a:buClr>
              <a:buSzPct val="90000"/>
              <a:buFont typeface="Wingdings" charset="2"/>
              <a:buChar char="v"/>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rgbClr val="8ED8F8"/>
              </a:buClr>
              <a:buSzPct val="90000"/>
              <a:buFont typeface="Wingdings" charset="2"/>
              <a:buChar char="v"/>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rgbClr val="5B9029"/>
              </a:buClr>
              <a:buSzPct val="90000"/>
              <a:buFont typeface="Wingdings" charset="2"/>
              <a:buChar char="v"/>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rgbClr val="DA5120"/>
              </a:buClr>
              <a:buSzPct val="90000"/>
              <a:buFont typeface="Wingdings" charset="2"/>
              <a:buChar char="v"/>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rgbClr val="003767"/>
              </a:buClr>
              <a:buSzPct val="90000"/>
              <a:buFont typeface="Wingdings" charset="2"/>
              <a:buChar char="v"/>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r>
              <a:rPr lang="en-US" sz="1600" dirty="0" smtClean="0"/>
              <a:t>NS = Number of Stacks</a:t>
            </a:r>
          </a:p>
          <a:p>
            <a:pPr marL="457200" lvl="1" indent="0">
              <a:buNone/>
            </a:pPr>
            <a:r>
              <a:rPr lang="en-US" sz="1600" dirty="0" smtClean="0"/>
              <a:t>MNCPS = Maximum Number of Containers Per Stack</a:t>
            </a:r>
          </a:p>
        </p:txBody>
      </p:sp>
      <p:pic>
        <p:nvPicPr>
          <p:cNvPr id="4" name="Picture 3"/>
          <p:cNvPicPr>
            <a:picLocks noChangeAspect="1"/>
          </p:cNvPicPr>
          <p:nvPr/>
        </p:nvPicPr>
        <p:blipFill>
          <a:blip r:embed="rId4"/>
          <a:stretch>
            <a:fillRect/>
          </a:stretch>
        </p:blipFill>
        <p:spPr>
          <a:xfrm>
            <a:off x="5750560" y="5065755"/>
            <a:ext cx="2628900" cy="1466850"/>
          </a:xfrm>
          <a:prstGeom prst="rect">
            <a:avLst/>
          </a:prstGeom>
        </p:spPr>
      </p:pic>
    </p:spTree>
    <p:extLst>
      <p:ext uri="{BB962C8B-B14F-4D97-AF65-F5344CB8AC3E}">
        <p14:creationId xmlns:p14="http://schemas.microsoft.com/office/powerpoint/2010/main" val="67926548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286808" y="3973376"/>
            <a:ext cx="8735272" cy="2449733"/>
          </a:xfrm>
          <a:prstGeom prst="rect">
            <a:avLst/>
          </a:prstGeom>
        </p:spPr>
        <p:txBody>
          <a:bodyPr vert="horz" lIns="91440" tIns="45720" rIns="91440" bIns="45720" numCol="2" rtlCol="0">
            <a:normAutofit/>
          </a:bodyPr>
          <a:lstStyle>
            <a:lvl1pPr marL="454025" indent="-454025" algn="l" defTabSz="914400" rtl="0" eaLnBrk="1" latinLnBrk="0" hangingPunct="1">
              <a:spcBef>
                <a:spcPts val="1600"/>
              </a:spcBef>
              <a:buClr>
                <a:srgbClr val="4C323B"/>
              </a:buClr>
              <a:buSzPct val="90000"/>
              <a:buFont typeface="Wingdings" charset="2"/>
              <a:buChar char="v"/>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rgbClr val="8ED8F8"/>
              </a:buClr>
              <a:buSzPct val="90000"/>
              <a:buFont typeface="Wingdings" charset="2"/>
              <a:buChar char="v"/>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rgbClr val="5B9029"/>
              </a:buClr>
              <a:buSzPct val="90000"/>
              <a:buFont typeface="Wingdings" charset="2"/>
              <a:buChar char="v"/>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rgbClr val="DA5120"/>
              </a:buClr>
              <a:buSzPct val="90000"/>
              <a:buFont typeface="Wingdings" charset="2"/>
              <a:buChar char="v"/>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rgbClr val="003767"/>
              </a:buClr>
              <a:buSzPct val="90000"/>
              <a:buFont typeface="Wingdings" charset="2"/>
              <a:buChar char="v"/>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1" dirty="0"/>
              <a:t>Iteration </a:t>
            </a:r>
            <a:r>
              <a:rPr lang="en-US" sz="1800" b="1" dirty="0" smtClean="0"/>
              <a:t># 1</a:t>
            </a:r>
            <a:endParaRPr lang="en-US" sz="1800" b="1" dirty="0"/>
          </a:p>
          <a:p>
            <a:pPr lvl="1"/>
            <a:r>
              <a:rPr lang="en-US" sz="1600" dirty="0" smtClean="0"/>
              <a:t>GOAL: Remove Container 1</a:t>
            </a:r>
          </a:p>
          <a:p>
            <a:pPr lvl="1"/>
            <a:r>
              <a:rPr lang="en-US" sz="1600" dirty="0" smtClean="0"/>
              <a:t>Moved Container 8 to Stack 4</a:t>
            </a:r>
          </a:p>
          <a:p>
            <a:pPr lvl="2"/>
            <a:endParaRPr lang="en-US" sz="1400" dirty="0"/>
          </a:p>
          <a:p>
            <a:pPr marL="457200" lvl="1" indent="0">
              <a:buNone/>
            </a:pPr>
            <a:endParaRPr lang="en-US" sz="1400" dirty="0"/>
          </a:p>
          <a:p>
            <a:pPr marL="457200" lvl="1" indent="0">
              <a:buNone/>
            </a:pPr>
            <a:endParaRPr lang="en-US" sz="1400" dirty="0" smtClean="0"/>
          </a:p>
          <a:p>
            <a:pPr marL="457200" lvl="1" indent="0">
              <a:buNone/>
            </a:pPr>
            <a:endParaRPr lang="en-US" sz="1400" dirty="0"/>
          </a:p>
          <a:p>
            <a:r>
              <a:rPr lang="en-US" sz="1800" b="1" dirty="0" smtClean="0"/>
              <a:t>Iteration # 2</a:t>
            </a:r>
          </a:p>
          <a:p>
            <a:pPr lvl="1"/>
            <a:r>
              <a:rPr lang="en-US" sz="1600" dirty="0" smtClean="0"/>
              <a:t>Removed Container 1</a:t>
            </a:r>
          </a:p>
          <a:p>
            <a:pPr lvl="2"/>
            <a:endParaRPr lang="en-US" sz="1400" dirty="0" smtClean="0"/>
          </a:p>
        </p:txBody>
      </p:sp>
      <p:sp>
        <p:nvSpPr>
          <p:cNvPr id="2" name="Title 1"/>
          <p:cNvSpPr>
            <a:spLocks noGrp="1"/>
          </p:cNvSpPr>
          <p:nvPr>
            <p:ph type="title"/>
          </p:nvPr>
        </p:nvSpPr>
        <p:spPr/>
        <p:txBody>
          <a:bodyPr>
            <a:normAutofit/>
          </a:bodyPr>
          <a:lstStyle/>
          <a:p>
            <a:r>
              <a:rPr lang="en-US" sz="3600" dirty="0"/>
              <a:t>HW Set #1 – Problem 6  </a:t>
            </a:r>
            <a:r>
              <a:rPr lang="en-US" sz="3600" dirty="0" smtClean="0"/>
              <a:t>(e) </a:t>
            </a:r>
            <a:r>
              <a:rPr lang="en-US" sz="3600" dirty="0"/>
              <a:t>- </a:t>
            </a:r>
            <a:r>
              <a:rPr lang="en-US" sz="3600" dirty="0" smtClean="0"/>
              <a:t>Solution</a:t>
            </a:r>
            <a:endParaRPr lang="en-US" sz="3600" dirty="0"/>
          </a:p>
        </p:txBody>
      </p:sp>
      <p:pic>
        <p:nvPicPr>
          <p:cNvPr id="4" name="Picture 3" descr="CrownWhite.png"/>
          <p:cNvPicPr>
            <a:picLocks noChangeAspect="1"/>
          </p:cNvPicPr>
          <p:nvPr/>
        </p:nvPicPr>
        <p:blipFill>
          <a:blip r:embed="rId2"/>
          <a:stretch>
            <a:fillRect/>
          </a:stretch>
        </p:blipFill>
        <p:spPr>
          <a:xfrm>
            <a:off x="459672" y="823798"/>
            <a:ext cx="415190" cy="324848"/>
          </a:xfrm>
          <a:prstGeom prst="rect">
            <a:avLst/>
          </a:prstGeom>
        </p:spPr>
      </p:pic>
      <p:sp>
        <p:nvSpPr>
          <p:cNvPr id="5" name="Content Placeholder 2"/>
          <p:cNvSpPr txBox="1">
            <a:spLocks/>
          </p:cNvSpPr>
          <p:nvPr/>
        </p:nvSpPr>
        <p:spPr>
          <a:xfrm>
            <a:off x="286808" y="1899920"/>
            <a:ext cx="8582025" cy="1920240"/>
          </a:xfrm>
          <a:prstGeom prst="rect">
            <a:avLst/>
          </a:prstGeom>
        </p:spPr>
        <p:txBody>
          <a:bodyPr vert="horz" lIns="91440" tIns="45720" rIns="91440" bIns="45720" rtlCol="0">
            <a:normAutofit/>
          </a:bodyPr>
          <a:lstStyle>
            <a:lvl1pPr marL="454025" indent="-454025" algn="l" defTabSz="914400" rtl="0" eaLnBrk="1" latinLnBrk="0" hangingPunct="1">
              <a:spcBef>
                <a:spcPts val="1600"/>
              </a:spcBef>
              <a:buClr>
                <a:srgbClr val="4C323B"/>
              </a:buClr>
              <a:buSzPct val="90000"/>
              <a:buFont typeface="Wingdings" charset="2"/>
              <a:buChar char="v"/>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rgbClr val="8ED8F8"/>
              </a:buClr>
              <a:buSzPct val="90000"/>
              <a:buFont typeface="Wingdings" charset="2"/>
              <a:buChar char="v"/>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rgbClr val="5B9029"/>
              </a:buClr>
              <a:buSzPct val="90000"/>
              <a:buFont typeface="Wingdings" charset="2"/>
              <a:buChar char="v"/>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rgbClr val="DA5120"/>
              </a:buClr>
              <a:buSzPct val="90000"/>
              <a:buFont typeface="Wingdings" charset="2"/>
              <a:buChar char="v"/>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rgbClr val="003767"/>
              </a:buClr>
              <a:buSzPct val="90000"/>
              <a:buFont typeface="Wingdings" charset="2"/>
              <a:buChar char="v"/>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t>Solve for the initial storage layout</a:t>
            </a:r>
          </a:p>
          <a:p>
            <a:pPr lvl="1"/>
            <a:r>
              <a:rPr lang="en-US" sz="1600" dirty="0"/>
              <a:t>NS = 4</a:t>
            </a:r>
          </a:p>
          <a:p>
            <a:pPr lvl="1"/>
            <a:r>
              <a:rPr lang="en-US" sz="1600" dirty="0"/>
              <a:t>MNCPS = b_max = 3</a:t>
            </a:r>
          </a:p>
          <a:p>
            <a:pPr lvl="1"/>
            <a:r>
              <a:rPr lang="en-US" sz="1600" dirty="0"/>
              <a:t>NS &gt; MNCPS</a:t>
            </a:r>
          </a:p>
        </p:txBody>
      </p:sp>
      <p:pic>
        <p:nvPicPr>
          <p:cNvPr id="6" name="Picture 5"/>
          <p:cNvPicPr>
            <a:picLocks noChangeAspect="1"/>
          </p:cNvPicPr>
          <p:nvPr/>
        </p:nvPicPr>
        <p:blipFill>
          <a:blip r:embed="rId3"/>
          <a:stretch>
            <a:fillRect/>
          </a:stretch>
        </p:blipFill>
        <p:spPr>
          <a:xfrm>
            <a:off x="4832825" y="2053137"/>
            <a:ext cx="3814587" cy="1248863"/>
          </a:xfrm>
          <a:prstGeom prst="rect">
            <a:avLst/>
          </a:prstGeom>
          <a:effectLst>
            <a:outerShdw blurRad="63500" sx="102000" sy="102000" algn="ctr" rotWithShape="0">
              <a:prstClr val="black">
                <a:alpha val="40000"/>
              </a:prstClr>
            </a:outerShdw>
          </a:effectLst>
        </p:spPr>
      </p:pic>
      <p:pic>
        <p:nvPicPr>
          <p:cNvPr id="11" name="Picture 10"/>
          <p:cNvPicPr>
            <a:picLocks noChangeAspect="1"/>
          </p:cNvPicPr>
          <p:nvPr/>
        </p:nvPicPr>
        <p:blipFill>
          <a:blip r:embed="rId4"/>
          <a:stretch>
            <a:fillRect/>
          </a:stretch>
        </p:blipFill>
        <p:spPr>
          <a:xfrm>
            <a:off x="863264" y="5062583"/>
            <a:ext cx="3311058" cy="1132731"/>
          </a:xfrm>
          <a:prstGeom prst="rect">
            <a:avLst/>
          </a:prstGeom>
        </p:spPr>
      </p:pic>
      <p:pic>
        <p:nvPicPr>
          <p:cNvPr id="10" name="Picture 9"/>
          <p:cNvPicPr>
            <a:picLocks noChangeAspect="1"/>
          </p:cNvPicPr>
          <p:nvPr/>
        </p:nvPicPr>
        <p:blipFill>
          <a:blip r:embed="rId5"/>
          <a:stretch>
            <a:fillRect/>
          </a:stretch>
        </p:blipFill>
        <p:spPr>
          <a:xfrm>
            <a:off x="5170810" y="5062583"/>
            <a:ext cx="3406118" cy="1205490"/>
          </a:xfrm>
          <a:prstGeom prst="rect">
            <a:avLst/>
          </a:prstGeom>
        </p:spPr>
      </p:pic>
      <p:sp>
        <p:nvSpPr>
          <p:cNvPr id="13" name="Content Placeholder 2"/>
          <p:cNvSpPr txBox="1">
            <a:spLocks/>
          </p:cNvSpPr>
          <p:nvPr/>
        </p:nvSpPr>
        <p:spPr>
          <a:xfrm>
            <a:off x="101943" y="6457367"/>
            <a:ext cx="8582025" cy="465370"/>
          </a:xfrm>
          <a:prstGeom prst="rect">
            <a:avLst/>
          </a:prstGeom>
        </p:spPr>
        <p:txBody>
          <a:bodyPr vert="horz" lIns="91440" tIns="45720" rIns="91440" bIns="45720" rtlCol="0">
            <a:normAutofit/>
          </a:bodyPr>
          <a:lstStyle>
            <a:lvl1pPr marL="454025" indent="-454025" algn="l" defTabSz="914400" rtl="0" eaLnBrk="1" latinLnBrk="0" hangingPunct="1">
              <a:spcBef>
                <a:spcPts val="1600"/>
              </a:spcBef>
              <a:buClr>
                <a:srgbClr val="4C323B"/>
              </a:buClr>
              <a:buSzPct val="90000"/>
              <a:buFont typeface="Wingdings" charset="2"/>
              <a:buChar char="v"/>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rgbClr val="8ED8F8"/>
              </a:buClr>
              <a:buSzPct val="90000"/>
              <a:buFont typeface="Wingdings" charset="2"/>
              <a:buChar char="v"/>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rgbClr val="5B9029"/>
              </a:buClr>
              <a:buSzPct val="90000"/>
              <a:buFont typeface="Wingdings" charset="2"/>
              <a:buChar char="v"/>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rgbClr val="DA5120"/>
              </a:buClr>
              <a:buSzPct val="90000"/>
              <a:buFont typeface="Wingdings" charset="2"/>
              <a:buChar char="v"/>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rgbClr val="003767"/>
              </a:buClr>
              <a:buSzPct val="90000"/>
              <a:buFont typeface="Wingdings" charset="2"/>
              <a:buChar char="v"/>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r>
              <a:rPr lang="en-US" sz="1600" dirty="0" smtClean="0"/>
              <a:t>* = Denotes empty space</a:t>
            </a:r>
            <a:endParaRPr lang="en-US" sz="1600" dirty="0"/>
          </a:p>
          <a:p>
            <a:pPr marL="457200" lvl="1" indent="0">
              <a:buNone/>
            </a:pPr>
            <a:endParaRPr lang="en-US" sz="1600" dirty="0" smtClean="0"/>
          </a:p>
        </p:txBody>
      </p:sp>
      <p:sp>
        <p:nvSpPr>
          <p:cNvPr id="14" name="Right Arrow 13"/>
          <p:cNvSpPr/>
          <p:nvPr/>
        </p:nvSpPr>
        <p:spPr>
          <a:xfrm>
            <a:off x="4354818" y="5198242"/>
            <a:ext cx="741680" cy="740965"/>
          </a:xfrm>
          <a:prstGeom prst="rightArrow">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07861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270933" y="2133600"/>
            <a:ext cx="8587317" cy="3992563"/>
          </a:xfrm>
        </p:spPr>
        <p:txBody>
          <a:bodyPr>
            <a:normAutofit fontScale="92500" lnSpcReduction="10000"/>
          </a:bodyPr>
          <a:lstStyle/>
          <a:p>
            <a:r>
              <a:rPr lang="en-US" sz="1700" dirty="0" smtClean="0"/>
              <a:t>Container Terminal Yards </a:t>
            </a:r>
            <a:r>
              <a:rPr lang="en-US" sz="1700" dirty="0"/>
              <a:t>are an import </a:t>
            </a:r>
            <a:r>
              <a:rPr lang="en-US" sz="1700" dirty="0" smtClean="0"/>
              <a:t>storage point since it links the seaside with landside transportation.  It’s an important storage point for loading/unloading cargo containers between vessels and vehicles (i.e. trucks or trains) for further distribution.</a:t>
            </a:r>
            <a:endParaRPr lang="en-US" sz="1700" dirty="0"/>
          </a:p>
          <a:p>
            <a:r>
              <a:rPr lang="en-US" sz="1700" dirty="0" smtClean="0"/>
              <a:t>Increasing traffic of cargo container shipments around the world which is why critical planning decision with great importance is needed for optimizing the terminal container yard’s unloading and pre-marshalling (or reshuffling) for cargo containers within the container yard.</a:t>
            </a:r>
          </a:p>
          <a:p>
            <a:r>
              <a:rPr lang="en-US" sz="1700" dirty="0" smtClean="0"/>
              <a:t>Very similar to the Blocks World planning domain problem which consists of a finite number of blocks stacked into columns.  The goal is to turn the initial state into a goal state with the minimal number of moves.  This would save time in port operations which would lead to significant economic gains.</a:t>
            </a:r>
          </a:p>
          <a:p>
            <a:r>
              <a:rPr lang="en-US" sz="1700" dirty="0" smtClean="0"/>
              <a:t>Two algorithms (unloading and pre-marshalling) are revisited with the primary goal to demonstrate simple heuristic algorithm for port operations to visually showing step-by-step animation to solve for the unloading and pre-marshalling problem.</a:t>
            </a:r>
          </a:p>
        </p:txBody>
      </p:sp>
    </p:spTree>
    <p:extLst>
      <p:ext uri="{BB962C8B-B14F-4D97-AF65-F5344CB8AC3E}">
        <p14:creationId xmlns:p14="http://schemas.microsoft.com/office/powerpoint/2010/main" val="16247172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HW Set #1 – Problem 6  (e) - Solution</a:t>
            </a:r>
          </a:p>
        </p:txBody>
      </p:sp>
      <p:pic>
        <p:nvPicPr>
          <p:cNvPr id="4" name="Picture 3" descr="CrownWhite.png"/>
          <p:cNvPicPr>
            <a:picLocks noChangeAspect="1"/>
          </p:cNvPicPr>
          <p:nvPr/>
        </p:nvPicPr>
        <p:blipFill>
          <a:blip r:embed="rId3"/>
          <a:stretch>
            <a:fillRect/>
          </a:stretch>
        </p:blipFill>
        <p:spPr>
          <a:xfrm>
            <a:off x="459672" y="823798"/>
            <a:ext cx="415190" cy="324848"/>
          </a:xfrm>
          <a:prstGeom prst="rect">
            <a:avLst/>
          </a:prstGeom>
        </p:spPr>
      </p:pic>
      <p:sp>
        <p:nvSpPr>
          <p:cNvPr id="5" name="Content Placeholder 2"/>
          <p:cNvSpPr txBox="1">
            <a:spLocks/>
          </p:cNvSpPr>
          <p:nvPr/>
        </p:nvSpPr>
        <p:spPr>
          <a:xfrm>
            <a:off x="101943" y="6457367"/>
            <a:ext cx="8582025" cy="465370"/>
          </a:xfrm>
          <a:prstGeom prst="rect">
            <a:avLst/>
          </a:prstGeom>
        </p:spPr>
        <p:txBody>
          <a:bodyPr vert="horz" lIns="91440" tIns="45720" rIns="91440" bIns="45720" rtlCol="0">
            <a:normAutofit/>
          </a:bodyPr>
          <a:lstStyle>
            <a:lvl1pPr marL="454025" indent="-454025" algn="l" defTabSz="914400" rtl="0" eaLnBrk="1" latinLnBrk="0" hangingPunct="1">
              <a:spcBef>
                <a:spcPts val="1600"/>
              </a:spcBef>
              <a:buClr>
                <a:srgbClr val="4C323B"/>
              </a:buClr>
              <a:buSzPct val="90000"/>
              <a:buFont typeface="Wingdings" charset="2"/>
              <a:buChar char="v"/>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rgbClr val="8ED8F8"/>
              </a:buClr>
              <a:buSzPct val="90000"/>
              <a:buFont typeface="Wingdings" charset="2"/>
              <a:buChar char="v"/>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rgbClr val="5B9029"/>
              </a:buClr>
              <a:buSzPct val="90000"/>
              <a:buFont typeface="Wingdings" charset="2"/>
              <a:buChar char="v"/>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rgbClr val="DA5120"/>
              </a:buClr>
              <a:buSzPct val="90000"/>
              <a:buFont typeface="Wingdings" charset="2"/>
              <a:buChar char="v"/>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rgbClr val="003767"/>
              </a:buClr>
              <a:buSzPct val="90000"/>
              <a:buFont typeface="Wingdings" charset="2"/>
              <a:buChar char="v"/>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r>
              <a:rPr lang="en-US" sz="1600" dirty="0" smtClean="0"/>
              <a:t>* = Denotes empty space</a:t>
            </a:r>
            <a:endParaRPr lang="en-US" sz="1600" dirty="0"/>
          </a:p>
          <a:p>
            <a:pPr marL="457200" lvl="1" indent="0">
              <a:buNone/>
            </a:pPr>
            <a:endParaRPr lang="en-US" sz="1600" dirty="0" smtClean="0"/>
          </a:p>
        </p:txBody>
      </p:sp>
      <p:sp>
        <p:nvSpPr>
          <p:cNvPr id="7" name="Content Placeholder 2"/>
          <p:cNvSpPr txBox="1">
            <a:spLocks/>
          </p:cNvSpPr>
          <p:nvPr/>
        </p:nvSpPr>
        <p:spPr>
          <a:xfrm>
            <a:off x="202247" y="1910896"/>
            <a:ext cx="8735272" cy="2449733"/>
          </a:xfrm>
          <a:prstGeom prst="rect">
            <a:avLst/>
          </a:prstGeom>
        </p:spPr>
        <p:txBody>
          <a:bodyPr vert="horz" lIns="91440" tIns="45720" rIns="91440" bIns="45720" numCol="2" rtlCol="0">
            <a:normAutofit/>
          </a:bodyPr>
          <a:lstStyle>
            <a:lvl1pPr marL="454025" indent="-454025" algn="l" defTabSz="914400" rtl="0" eaLnBrk="1" latinLnBrk="0" hangingPunct="1">
              <a:spcBef>
                <a:spcPts val="1600"/>
              </a:spcBef>
              <a:buClr>
                <a:srgbClr val="4C323B"/>
              </a:buClr>
              <a:buSzPct val="90000"/>
              <a:buFont typeface="Wingdings" charset="2"/>
              <a:buChar char="v"/>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rgbClr val="8ED8F8"/>
              </a:buClr>
              <a:buSzPct val="90000"/>
              <a:buFont typeface="Wingdings" charset="2"/>
              <a:buChar char="v"/>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rgbClr val="5B9029"/>
              </a:buClr>
              <a:buSzPct val="90000"/>
              <a:buFont typeface="Wingdings" charset="2"/>
              <a:buChar char="v"/>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rgbClr val="DA5120"/>
              </a:buClr>
              <a:buSzPct val="90000"/>
              <a:buFont typeface="Wingdings" charset="2"/>
              <a:buChar char="v"/>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rgbClr val="003767"/>
              </a:buClr>
              <a:buSzPct val="90000"/>
              <a:buFont typeface="Wingdings" charset="2"/>
              <a:buChar char="v"/>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1" dirty="0"/>
              <a:t>Iteration </a:t>
            </a:r>
            <a:r>
              <a:rPr lang="en-US" sz="1800" b="1" dirty="0" smtClean="0"/>
              <a:t># 3</a:t>
            </a:r>
            <a:endParaRPr lang="en-US" sz="1800" b="1" dirty="0"/>
          </a:p>
          <a:p>
            <a:pPr lvl="1"/>
            <a:r>
              <a:rPr lang="en-US" sz="1600" dirty="0" smtClean="0"/>
              <a:t>Removed </a:t>
            </a:r>
            <a:r>
              <a:rPr lang="en-US" sz="1600" dirty="0"/>
              <a:t>Container 2</a:t>
            </a:r>
            <a:endParaRPr lang="en-US" sz="1600" dirty="0" smtClean="0"/>
          </a:p>
          <a:p>
            <a:pPr lvl="1"/>
            <a:endParaRPr lang="en-US" sz="1600" dirty="0"/>
          </a:p>
          <a:p>
            <a:pPr lvl="1"/>
            <a:endParaRPr lang="en-US" sz="1400" dirty="0"/>
          </a:p>
          <a:p>
            <a:pPr marL="457200" lvl="1" indent="0">
              <a:buNone/>
            </a:pPr>
            <a:endParaRPr lang="en-US" sz="1400" dirty="0"/>
          </a:p>
          <a:p>
            <a:pPr marL="457200" lvl="1" indent="0">
              <a:buNone/>
            </a:pPr>
            <a:endParaRPr lang="en-US" sz="1400" dirty="0" smtClean="0"/>
          </a:p>
          <a:p>
            <a:pPr marL="457200" lvl="1" indent="0">
              <a:buNone/>
            </a:pPr>
            <a:endParaRPr lang="en-US" sz="1400" dirty="0"/>
          </a:p>
          <a:p>
            <a:r>
              <a:rPr lang="en-US" sz="1800" b="1" dirty="0" smtClean="0"/>
              <a:t>Iteration # 4</a:t>
            </a:r>
          </a:p>
          <a:p>
            <a:pPr lvl="1"/>
            <a:r>
              <a:rPr lang="en-US" sz="1600" dirty="0"/>
              <a:t>GOAL: </a:t>
            </a:r>
            <a:r>
              <a:rPr lang="en-US" sz="1600" dirty="0" smtClean="0"/>
              <a:t>Remove Container 3</a:t>
            </a:r>
            <a:endParaRPr lang="en-US" sz="1600" dirty="0"/>
          </a:p>
          <a:p>
            <a:pPr lvl="1"/>
            <a:r>
              <a:rPr lang="en-US" sz="1600" dirty="0"/>
              <a:t>M</a:t>
            </a:r>
            <a:r>
              <a:rPr lang="en-US" sz="1600" dirty="0" smtClean="0"/>
              <a:t>oved </a:t>
            </a:r>
            <a:r>
              <a:rPr lang="en-US" sz="1600" dirty="0"/>
              <a:t>Container </a:t>
            </a:r>
            <a:r>
              <a:rPr lang="en-US" sz="1600" dirty="0" smtClean="0"/>
              <a:t>4 </a:t>
            </a:r>
            <a:r>
              <a:rPr lang="en-US" sz="1600" dirty="0"/>
              <a:t>to Stack </a:t>
            </a:r>
            <a:r>
              <a:rPr lang="en-US" sz="1600" dirty="0" smtClean="0"/>
              <a:t>1</a:t>
            </a:r>
            <a:endParaRPr lang="en-US" sz="1600" dirty="0"/>
          </a:p>
          <a:p>
            <a:pPr lvl="2"/>
            <a:endParaRPr lang="en-US" sz="1400" dirty="0" smtClean="0"/>
          </a:p>
        </p:txBody>
      </p:sp>
      <p:sp>
        <p:nvSpPr>
          <p:cNvPr id="8" name="Content Placeholder 2"/>
          <p:cNvSpPr txBox="1">
            <a:spLocks/>
          </p:cNvSpPr>
          <p:nvPr/>
        </p:nvSpPr>
        <p:spPr>
          <a:xfrm>
            <a:off x="270933" y="4360629"/>
            <a:ext cx="8735272" cy="2449733"/>
          </a:xfrm>
          <a:prstGeom prst="rect">
            <a:avLst/>
          </a:prstGeom>
        </p:spPr>
        <p:txBody>
          <a:bodyPr vert="horz" lIns="91440" tIns="45720" rIns="91440" bIns="45720" numCol="2" rtlCol="0">
            <a:normAutofit/>
          </a:bodyPr>
          <a:lstStyle>
            <a:lvl1pPr marL="454025" indent="-454025" algn="l" defTabSz="914400" rtl="0" eaLnBrk="1" latinLnBrk="0" hangingPunct="1">
              <a:spcBef>
                <a:spcPts val="1600"/>
              </a:spcBef>
              <a:buClr>
                <a:srgbClr val="4C323B"/>
              </a:buClr>
              <a:buSzPct val="90000"/>
              <a:buFont typeface="Wingdings" charset="2"/>
              <a:buChar char="v"/>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rgbClr val="8ED8F8"/>
              </a:buClr>
              <a:buSzPct val="90000"/>
              <a:buFont typeface="Wingdings" charset="2"/>
              <a:buChar char="v"/>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rgbClr val="5B9029"/>
              </a:buClr>
              <a:buSzPct val="90000"/>
              <a:buFont typeface="Wingdings" charset="2"/>
              <a:buChar char="v"/>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rgbClr val="DA5120"/>
              </a:buClr>
              <a:buSzPct val="90000"/>
              <a:buFont typeface="Wingdings" charset="2"/>
              <a:buChar char="v"/>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rgbClr val="003767"/>
              </a:buClr>
              <a:buSzPct val="90000"/>
              <a:buFont typeface="Wingdings" charset="2"/>
              <a:buChar char="v"/>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1" dirty="0"/>
              <a:t>Iteration </a:t>
            </a:r>
            <a:r>
              <a:rPr lang="en-US" sz="1800" b="1" dirty="0" smtClean="0"/>
              <a:t># 5</a:t>
            </a:r>
            <a:endParaRPr lang="en-US" sz="1800" b="1" dirty="0"/>
          </a:p>
          <a:p>
            <a:pPr lvl="1"/>
            <a:r>
              <a:rPr lang="en-US" sz="1600" dirty="0" smtClean="0"/>
              <a:t>Removed Container 3</a:t>
            </a:r>
          </a:p>
          <a:p>
            <a:pPr lvl="1"/>
            <a:endParaRPr lang="en-US" sz="1600" dirty="0" smtClean="0"/>
          </a:p>
          <a:p>
            <a:pPr lvl="2"/>
            <a:endParaRPr lang="en-US" sz="1400" dirty="0"/>
          </a:p>
          <a:p>
            <a:pPr marL="457200" lvl="1" indent="0">
              <a:buNone/>
            </a:pPr>
            <a:endParaRPr lang="en-US" sz="1400" dirty="0"/>
          </a:p>
          <a:p>
            <a:pPr marL="457200" lvl="1" indent="0">
              <a:buNone/>
            </a:pPr>
            <a:endParaRPr lang="en-US" sz="1400" dirty="0" smtClean="0"/>
          </a:p>
          <a:p>
            <a:pPr marL="457200" lvl="1" indent="0">
              <a:buNone/>
            </a:pPr>
            <a:endParaRPr lang="en-US" sz="1400" dirty="0"/>
          </a:p>
          <a:p>
            <a:r>
              <a:rPr lang="en-US" sz="1800" b="1" dirty="0" smtClean="0"/>
              <a:t>Iteration # 6</a:t>
            </a:r>
          </a:p>
          <a:p>
            <a:pPr lvl="1"/>
            <a:r>
              <a:rPr lang="en-US" sz="1600" dirty="0" smtClean="0"/>
              <a:t>Removed Container 4</a:t>
            </a:r>
          </a:p>
          <a:p>
            <a:pPr lvl="2"/>
            <a:endParaRPr lang="en-US" sz="1400" dirty="0" smtClean="0"/>
          </a:p>
        </p:txBody>
      </p:sp>
      <p:pic>
        <p:nvPicPr>
          <p:cNvPr id="9" name="Picture 8"/>
          <p:cNvPicPr>
            <a:picLocks noChangeAspect="1"/>
          </p:cNvPicPr>
          <p:nvPr/>
        </p:nvPicPr>
        <p:blipFill>
          <a:blip r:embed="rId4"/>
          <a:stretch>
            <a:fillRect/>
          </a:stretch>
        </p:blipFill>
        <p:spPr>
          <a:xfrm>
            <a:off x="874862" y="2929189"/>
            <a:ext cx="3381375" cy="1209675"/>
          </a:xfrm>
          <a:prstGeom prst="rect">
            <a:avLst/>
          </a:prstGeom>
        </p:spPr>
      </p:pic>
      <p:sp>
        <p:nvSpPr>
          <p:cNvPr id="10" name="Right Arrow 9"/>
          <p:cNvSpPr/>
          <p:nvPr/>
        </p:nvSpPr>
        <p:spPr>
          <a:xfrm>
            <a:off x="4267729" y="3144977"/>
            <a:ext cx="741680" cy="740965"/>
          </a:xfrm>
          <a:prstGeom prst="rightArrow">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5"/>
          <a:stretch>
            <a:fillRect/>
          </a:stretch>
        </p:blipFill>
        <p:spPr>
          <a:xfrm>
            <a:off x="5020901" y="2929189"/>
            <a:ext cx="3409950" cy="1200150"/>
          </a:xfrm>
          <a:prstGeom prst="rect">
            <a:avLst/>
          </a:prstGeom>
        </p:spPr>
      </p:pic>
      <p:sp>
        <p:nvSpPr>
          <p:cNvPr id="12" name="Right Arrow 11"/>
          <p:cNvSpPr/>
          <p:nvPr/>
        </p:nvSpPr>
        <p:spPr>
          <a:xfrm>
            <a:off x="4279221" y="5460295"/>
            <a:ext cx="741680" cy="740965"/>
          </a:xfrm>
          <a:prstGeom prst="rightArrow">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6"/>
          <a:stretch>
            <a:fillRect/>
          </a:stretch>
        </p:blipFill>
        <p:spPr>
          <a:xfrm>
            <a:off x="855812" y="5204094"/>
            <a:ext cx="3400425" cy="1181100"/>
          </a:xfrm>
          <a:prstGeom prst="rect">
            <a:avLst/>
          </a:prstGeom>
        </p:spPr>
      </p:pic>
      <p:pic>
        <p:nvPicPr>
          <p:cNvPr id="14" name="Picture 13"/>
          <p:cNvPicPr>
            <a:picLocks noChangeAspect="1"/>
          </p:cNvPicPr>
          <p:nvPr/>
        </p:nvPicPr>
        <p:blipFill>
          <a:blip r:embed="rId7"/>
          <a:stretch>
            <a:fillRect/>
          </a:stretch>
        </p:blipFill>
        <p:spPr>
          <a:xfrm>
            <a:off x="5043885" y="5213619"/>
            <a:ext cx="3419475" cy="1162050"/>
          </a:xfrm>
          <a:prstGeom prst="rect">
            <a:avLst/>
          </a:prstGeom>
        </p:spPr>
      </p:pic>
    </p:spTree>
    <p:extLst>
      <p:ext uri="{BB962C8B-B14F-4D97-AF65-F5344CB8AC3E}">
        <p14:creationId xmlns:p14="http://schemas.microsoft.com/office/powerpoint/2010/main" val="116385048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HW Set #1 – Problem 6  (e) - Solution</a:t>
            </a:r>
          </a:p>
        </p:txBody>
      </p:sp>
      <p:pic>
        <p:nvPicPr>
          <p:cNvPr id="4" name="Picture 3" descr="CrownWhite.png"/>
          <p:cNvPicPr>
            <a:picLocks noChangeAspect="1"/>
          </p:cNvPicPr>
          <p:nvPr/>
        </p:nvPicPr>
        <p:blipFill>
          <a:blip r:embed="rId3"/>
          <a:stretch>
            <a:fillRect/>
          </a:stretch>
        </p:blipFill>
        <p:spPr>
          <a:xfrm>
            <a:off x="459672" y="823798"/>
            <a:ext cx="415190" cy="324848"/>
          </a:xfrm>
          <a:prstGeom prst="rect">
            <a:avLst/>
          </a:prstGeom>
        </p:spPr>
      </p:pic>
      <p:sp>
        <p:nvSpPr>
          <p:cNvPr id="5" name="Content Placeholder 2"/>
          <p:cNvSpPr txBox="1">
            <a:spLocks/>
          </p:cNvSpPr>
          <p:nvPr/>
        </p:nvSpPr>
        <p:spPr>
          <a:xfrm>
            <a:off x="101943" y="6457367"/>
            <a:ext cx="8582025" cy="465370"/>
          </a:xfrm>
          <a:prstGeom prst="rect">
            <a:avLst/>
          </a:prstGeom>
        </p:spPr>
        <p:txBody>
          <a:bodyPr vert="horz" lIns="91440" tIns="45720" rIns="91440" bIns="45720" rtlCol="0">
            <a:normAutofit/>
          </a:bodyPr>
          <a:lstStyle>
            <a:lvl1pPr marL="454025" indent="-454025" algn="l" defTabSz="914400" rtl="0" eaLnBrk="1" latinLnBrk="0" hangingPunct="1">
              <a:spcBef>
                <a:spcPts val="1600"/>
              </a:spcBef>
              <a:buClr>
                <a:srgbClr val="4C323B"/>
              </a:buClr>
              <a:buSzPct val="90000"/>
              <a:buFont typeface="Wingdings" charset="2"/>
              <a:buChar char="v"/>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rgbClr val="8ED8F8"/>
              </a:buClr>
              <a:buSzPct val="90000"/>
              <a:buFont typeface="Wingdings" charset="2"/>
              <a:buChar char="v"/>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rgbClr val="5B9029"/>
              </a:buClr>
              <a:buSzPct val="90000"/>
              <a:buFont typeface="Wingdings" charset="2"/>
              <a:buChar char="v"/>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rgbClr val="DA5120"/>
              </a:buClr>
              <a:buSzPct val="90000"/>
              <a:buFont typeface="Wingdings" charset="2"/>
              <a:buChar char="v"/>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rgbClr val="003767"/>
              </a:buClr>
              <a:buSzPct val="90000"/>
              <a:buFont typeface="Wingdings" charset="2"/>
              <a:buChar char="v"/>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r>
              <a:rPr lang="en-US" sz="1600" dirty="0" smtClean="0"/>
              <a:t>* = Denotes empty space</a:t>
            </a:r>
            <a:endParaRPr lang="en-US" sz="1600" dirty="0"/>
          </a:p>
          <a:p>
            <a:pPr marL="457200" lvl="1" indent="0">
              <a:buNone/>
            </a:pPr>
            <a:endParaRPr lang="en-US" sz="1600" dirty="0" smtClean="0"/>
          </a:p>
        </p:txBody>
      </p:sp>
      <p:sp>
        <p:nvSpPr>
          <p:cNvPr id="7" name="Content Placeholder 2"/>
          <p:cNvSpPr txBox="1">
            <a:spLocks/>
          </p:cNvSpPr>
          <p:nvPr/>
        </p:nvSpPr>
        <p:spPr>
          <a:xfrm>
            <a:off x="202247" y="1910896"/>
            <a:ext cx="8735272" cy="2449733"/>
          </a:xfrm>
          <a:prstGeom prst="rect">
            <a:avLst/>
          </a:prstGeom>
        </p:spPr>
        <p:txBody>
          <a:bodyPr vert="horz" lIns="91440" tIns="45720" rIns="91440" bIns="45720" numCol="2" rtlCol="0">
            <a:normAutofit/>
          </a:bodyPr>
          <a:lstStyle>
            <a:lvl1pPr marL="454025" indent="-454025" algn="l" defTabSz="914400" rtl="0" eaLnBrk="1" latinLnBrk="0" hangingPunct="1">
              <a:spcBef>
                <a:spcPts val="1600"/>
              </a:spcBef>
              <a:buClr>
                <a:srgbClr val="4C323B"/>
              </a:buClr>
              <a:buSzPct val="90000"/>
              <a:buFont typeface="Wingdings" charset="2"/>
              <a:buChar char="v"/>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rgbClr val="8ED8F8"/>
              </a:buClr>
              <a:buSzPct val="90000"/>
              <a:buFont typeface="Wingdings" charset="2"/>
              <a:buChar char="v"/>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rgbClr val="5B9029"/>
              </a:buClr>
              <a:buSzPct val="90000"/>
              <a:buFont typeface="Wingdings" charset="2"/>
              <a:buChar char="v"/>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rgbClr val="DA5120"/>
              </a:buClr>
              <a:buSzPct val="90000"/>
              <a:buFont typeface="Wingdings" charset="2"/>
              <a:buChar char="v"/>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rgbClr val="003767"/>
              </a:buClr>
              <a:buSzPct val="90000"/>
              <a:buFont typeface="Wingdings" charset="2"/>
              <a:buChar char="v"/>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1" dirty="0"/>
              <a:t>Iteration </a:t>
            </a:r>
            <a:r>
              <a:rPr lang="en-US" sz="1800" b="1" dirty="0" smtClean="0"/>
              <a:t># 7</a:t>
            </a:r>
            <a:endParaRPr lang="en-US" sz="1800" b="1" dirty="0"/>
          </a:p>
          <a:p>
            <a:pPr lvl="1"/>
            <a:r>
              <a:rPr lang="en-US" sz="1600" dirty="0"/>
              <a:t>GOAL: </a:t>
            </a:r>
            <a:r>
              <a:rPr lang="en-US" sz="1600" dirty="0" smtClean="0"/>
              <a:t>Remove Container 5</a:t>
            </a:r>
            <a:endParaRPr lang="en-US" sz="1600" dirty="0"/>
          </a:p>
          <a:p>
            <a:pPr lvl="1"/>
            <a:r>
              <a:rPr lang="en-US" sz="1600" dirty="0" smtClean="0"/>
              <a:t>Moved </a:t>
            </a:r>
            <a:r>
              <a:rPr lang="en-US" sz="1600" dirty="0"/>
              <a:t>Container </a:t>
            </a:r>
            <a:r>
              <a:rPr lang="en-US" sz="1600" dirty="0" smtClean="0"/>
              <a:t>7 </a:t>
            </a:r>
            <a:r>
              <a:rPr lang="en-US" sz="1600" dirty="0"/>
              <a:t>to Stack </a:t>
            </a:r>
            <a:r>
              <a:rPr lang="en-US" sz="1600" dirty="0" smtClean="0"/>
              <a:t>1</a:t>
            </a:r>
            <a:endParaRPr lang="en-US" sz="1600" dirty="0"/>
          </a:p>
          <a:p>
            <a:pPr lvl="1"/>
            <a:endParaRPr lang="en-US" sz="1400" dirty="0"/>
          </a:p>
          <a:p>
            <a:pPr marL="457200" lvl="1" indent="0">
              <a:buNone/>
            </a:pPr>
            <a:endParaRPr lang="en-US" sz="1400" dirty="0"/>
          </a:p>
          <a:p>
            <a:pPr marL="457200" lvl="1" indent="0">
              <a:buNone/>
            </a:pPr>
            <a:endParaRPr lang="en-US" sz="1400" dirty="0" smtClean="0"/>
          </a:p>
          <a:p>
            <a:pPr marL="457200" lvl="1" indent="0">
              <a:buNone/>
            </a:pPr>
            <a:endParaRPr lang="en-US" sz="1400" dirty="0"/>
          </a:p>
          <a:p>
            <a:r>
              <a:rPr lang="en-US" sz="1800" b="1" dirty="0" smtClean="0"/>
              <a:t>Iteration # 8</a:t>
            </a:r>
          </a:p>
          <a:p>
            <a:pPr lvl="1"/>
            <a:r>
              <a:rPr lang="en-US" sz="1600" dirty="0" smtClean="0"/>
              <a:t>Removed </a:t>
            </a:r>
            <a:r>
              <a:rPr lang="en-US" sz="1600" dirty="0"/>
              <a:t>Container </a:t>
            </a:r>
            <a:r>
              <a:rPr lang="en-US" sz="1600" dirty="0" smtClean="0"/>
              <a:t>5</a:t>
            </a:r>
            <a:endParaRPr lang="en-US" sz="1600" dirty="0"/>
          </a:p>
          <a:p>
            <a:pPr lvl="2"/>
            <a:endParaRPr lang="en-US" sz="1400" dirty="0" smtClean="0"/>
          </a:p>
        </p:txBody>
      </p:sp>
      <p:sp>
        <p:nvSpPr>
          <p:cNvPr id="8" name="Content Placeholder 2"/>
          <p:cNvSpPr txBox="1">
            <a:spLocks/>
          </p:cNvSpPr>
          <p:nvPr/>
        </p:nvSpPr>
        <p:spPr>
          <a:xfrm>
            <a:off x="270933" y="4360629"/>
            <a:ext cx="8735272" cy="2449733"/>
          </a:xfrm>
          <a:prstGeom prst="rect">
            <a:avLst/>
          </a:prstGeom>
        </p:spPr>
        <p:txBody>
          <a:bodyPr vert="horz" lIns="91440" tIns="45720" rIns="91440" bIns="45720" numCol="2" rtlCol="0">
            <a:normAutofit/>
          </a:bodyPr>
          <a:lstStyle>
            <a:lvl1pPr marL="454025" indent="-454025" algn="l" defTabSz="914400" rtl="0" eaLnBrk="1" latinLnBrk="0" hangingPunct="1">
              <a:spcBef>
                <a:spcPts val="1600"/>
              </a:spcBef>
              <a:buClr>
                <a:srgbClr val="4C323B"/>
              </a:buClr>
              <a:buSzPct val="90000"/>
              <a:buFont typeface="Wingdings" charset="2"/>
              <a:buChar char="v"/>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rgbClr val="8ED8F8"/>
              </a:buClr>
              <a:buSzPct val="90000"/>
              <a:buFont typeface="Wingdings" charset="2"/>
              <a:buChar char="v"/>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rgbClr val="5B9029"/>
              </a:buClr>
              <a:buSzPct val="90000"/>
              <a:buFont typeface="Wingdings" charset="2"/>
              <a:buChar char="v"/>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rgbClr val="DA5120"/>
              </a:buClr>
              <a:buSzPct val="90000"/>
              <a:buFont typeface="Wingdings" charset="2"/>
              <a:buChar char="v"/>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rgbClr val="003767"/>
              </a:buClr>
              <a:buSzPct val="90000"/>
              <a:buFont typeface="Wingdings" charset="2"/>
              <a:buChar char="v"/>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1" dirty="0"/>
              <a:t>Iteration </a:t>
            </a:r>
            <a:r>
              <a:rPr lang="en-US" sz="1800" b="1" dirty="0" smtClean="0"/>
              <a:t># 9</a:t>
            </a:r>
            <a:endParaRPr lang="en-US" sz="1800" b="1" dirty="0"/>
          </a:p>
          <a:p>
            <a:pPr lvl="1"/>
            <a:r>
              <a:rPr lang="en-US" sz="1600" dirty="0"/>
              <a:t>GOAL: </a:t>
            </a:r>
            <a:r>
              <a:rPr lang="en-US" sz="1600" dirty="0" smtClean="0"/>
              <a:t>Remove Container 6</a:t>
            </a:r>
            <a:endParaRPr lang="en-US" sz="1600" dirty="0"/>
          </a:p>
          <a:p>
            <a:pPr lvl="1"/>
            <a:r>
              <a:rPr lang="en-US" sz="1600" dirty="0" smtClean="0"/>
              <a:t>Moved </a:t>
            </a:r>
            <a:r>
              <a:rPr lang="en-US" sz="1600" dirty="0"/>
              <a:t>Container </a:t>
            </a:r>
            <a:r>
              <a:rPr lang="en-US" sz="1600" dirty="0" smtClean="0"/>
              <a:t>8 </a:t>
            </a:r>
            <a:r>
              <a:rPr lang="en-US" sz="1600" dirty="0"/>
              <a:t>to Stack 2</a:t>
            </a:r>
            <a:endParaRPr lang="en-US" sz="1600" dirty="0" smtClean="0"/>
          </a:p>
          <a:p>
            <a:pPr lvl="2"/>
            <a:endParaRPr lang="en-US" sz="1400" dirty="0"/>
          </a:p>
          <a:p>
            <a:pPr marL="457200" lvl="1" indent="0">
              <a:buNone/>
            </a:pPr>
            <a:endParaRPr lang="en-US" sz="1400" dirty="0"/>
          </a:p>
          <a:p>
            <a:pPr marL="457200" lvl="1" indent="0">
              <a:buNone/>
            </a:pPr>
            <a:endParaRPr lang="en-US" sz="1400" dirty="0" smtClean="0"/>
          </a:p>
          <a:p>
            <a:pPr marL="457200" lvl="1" indent="0">
              <a:buNone/>
            </a:pPr>
            <a:endParaRPr lang="en-US" sz="1400" dirty="0"/>
          </a:p>
          <a:p>
            <a:r>
              <a:rPr lang="en-US" sz="1800" b="1" dirty="0" smtClean="0"/>
              <a:t>Iteration # 10</a:t>
            </a:r>
          </a:p>
          <a:p>
            <a:pPr lvl="1"/>
            <a:r>
              <a:rPr lang="en-US" sz="1600" dirty="0" smtClean="0"/>
              <a:t>Removed Container 6</a:t>
            </a:r>
          </a:p>
          <a:p>
            <a:pPr lvl="2"/>
            <a:endParaRPr lang="en-US" sz="1400" dirty="0" smtClean="0"/>
          </a:p>
        </p:txBody>
      </p:sp>
      <p:sp>
        <p:nvSpPr>
          <p:cNvPr id="10" name="Right Arrow 9"/>
          <p:cNvSpPr/>
          <p:nvPr/>
        </p:nvSpPr>
        <p:spPr>
          <a:xfrm>
            <a:off x="4267729" y="3144977"/>
            <a:ext cx="741680" cy="740965"/>
          </a:xfrm>
          <a:prstGeom prst="rightArrow">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2" name="Right Arrow 11"/>
          <p:cNvSpPr/>
          <p:nvPr/>
        </p:nvSpPr>
        <p:spPr>
          <a:xfrm>
            <a:off x="4279221" y="5521255"/>
            <a:ext cx="741680" cy="740965"/>
          </a:xfrm>
          <a:prstGeom prst="rightArrow">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798618" y="3007829"/>
            <a:ext cx="3400425" cy="1181100"/>
          </a:xfrm>
          <a:prstGeom prst="rect">
            <a:avLst/>
          </a:prstGeom>
        </p:spPr>
      </p:pic>
      <p:pic>
        <p:nvPicPr>
          <p:cNvPr id="6" name="Picture 5"/>
          <p:cNvPicPr>
            <a:picLocks noChangeAspect="1"/>
          </p:cNvPicPr>
          <p:nvPr/>
        </p:nvPicPr>
        <p:blipFill>
          <a:blip r:embed="rId5"/>
          <a:stretch>
            <a:fillRect/>
          </a:stretch>
        </p:blipFill>
        <p:spPr>
          <a:xfrm>
            <a:off x="5078095" y="3007829"/>
            <a:ext cx="3419475" cy="1190625"/>
          </a:xfrm>
          <a:prstGeom prst="rect">
            <a:avLst/>
          </a:prstGeom>
        </p:spPr>
      </p:pic>
      <p:pic>
        <p:nvPicPr>
          <p:cNvPr id="15" name="Picture 14"/>
          <p:cNvPicPr>
            <a:picLocks noChangeAspect="1"/>
          </p:cNvPicPr>
          <p:nvPr/>
        </p:nvPicPr>
        <p:blipFill>
          <a:blip r:embed="rId6"/>
          <a:stretch>
            <a:fillRect/>
          </a:stretch>
        </p:blipFill>
        <p:spPr>
          <a:xfrm>
            <a:off x="798618" y="5373052"/>
            <a:ext cx="3400425" cy="1171575"/>
          </a:xfrm>
          <a:prstGeom prst="rect">
            <a:avLst/>
          </a:prstGeom>
        </p:spPr>
      </p:pic>
      <p:pic>
        <p:nvPicPr>
          <p:cNvPr id="16" name="Picture 15"/>
          <p:cNvPicPr>
            <a:picLocks noChangeAspect="1"/>
          </p:cNvPicPr>
          <p:nvPr/>
        </p:nvPicPr>
        <p:blipFill>
          <a:blip r:embed="rId7"/>
          <a:stretch>
            <a:fillRect/>
          </a:stretch>
        </p:blipFill>
        <p:spPr>
          <a:xfrm>
            <a:off x="5101079" y="5383311"/>
            <a:ext cx="3362325" cy="1200150"/>
          </a:xfrm>
          <a:prstGeom prst="rect">
            <a:avLst/>
          </a:prstGeom>
        </p:spPr>
      </p:pic>
    </p:spTree>
    <p:extLst>
      <p:ext uri="{BB962C8B-B14F-4D97-AF65-F5344CB8AC3E}">
        <p14:creationId xmlns:p14="http://schemas.microsoft.com/office/powerpoint/2010/main" val="287194996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HW Set #1 – Problem 6  (e) - Solution</a:t>
            </a:r>
          </a:p>
        </p:txBody>
      </p:sp>
      <p:pic>
        <p:nvPicPr>
          <p:cNvPr id="4" name="Picture 3" descr="CrownWhite.png"/>
          <p:cNvPicPr>
            <a:picLocks noChangeAspect="1"/>
          </p:cNvPicPr>
          <p:nvPr/>
        </p:nvPicPr>
        <p:blipFill>
          <a:blip r:embed="rId3"/>
          <a:stretch>
            <a:fillRect/>
          </a:stretch>
        </p:blipFill>
        <p:spPr>
          <a:xfrm>
            <a:off x="459672" y="823798"/>
            <a:ext cx="415190" cy="324848"/>
          </a:xfrm>
          <a:prstGeom prst="rect">
            <a:avLst/>
          </a:prstGeom>
        </p:spPr>
      </p:pic>
      <p:sp>
        <p:nvSpPr>
          <p:cNvPr id="5" name="Content Placeholder 2"/>
          <p:cNvSpPr txBox="1">
            <a:spLocks/>
          </p:cNvSpPr>
          <p:nvPr/>
        </p:nvSpPr>
        <p:spPr>
          <a:xfrm>
            <a:off x="101943" y="6457367"/>
            <a:ext cx="8582025" cy="465370"/>
          </a:xfrm>
          <a:prstGeom prst="rect">
            <a:avLst/>
          </a:prstGeom>
        </p:spPr>
        <p:txBody>
          <a:bodyPr vert="horz" lIns="91440" tIns="45720" rIns="91440" bIns="45720" rtlCol="0">
            <a:normAutofit/>
          </a:bodyPr>
          <a:lstStyle>
            <a:lvl1pPr marL="454025" indent="-454025" algn="l" defTabSz="914400" rtl="0" eaLnBrk="1" latinLnBrk="0" hangingPunct="1">
              <a:spcBef>
                <a:spcPts val="1600"/>
              </a:spcBef>
              <a:buClr>
                <a:srgbClr val="4C323B"/>
              </a:buClr>
              <a:buSzPct val="90000"/>
              <a:buFont typeface="Wingdings" charset="2"/>
              <a:buChar char="v"/>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rgbClr val="8ED8F8"/>
              </a:buClr>
              <a:buSzPct val="90000"/>
              <a:buFont typeface="Wingdings" charset="2"/>
              <a:buChar char="v"/>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rgbClr val="5B9029"/>
              </a:buClr>
              <a:buSzPct val="90000"/>
              <a:buFont typeface="Wingdings" charset="2"/>
              <a:buChar char="v"/>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rgbClr val="DA5120"/>
              </a:buClr>
              <a:buSzPct val="90000"/>
              <a:buFont typeface="Wingdings" charset="2"/>
              <a:buChar char="v"/>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rgbClr val="003767"/>
              </a:buClr>
              <a:buSzPct val="90000"/>
              <a:buFont typeface="Wingdings" charset="2"/>
              <a:buChar char="v"/>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r>
              <a:rPr lang="en-US" sz="1600" dirty="0" smtClean="0"/>
              <a:t>* = Denotes empty space</a:t>
            </a:r>
            <a:endParaRPr lang="en-US" sz="1600" dirty="0"/>
          </a:p>
          <a:p>
            <a:pPr marL="457200" lvl="1" indent="0">
              <a:buNone/>
            </a:pPr>
            <a:endParaRPr lang="en-US" sz="1600" dirty="0" smtClean="0"/>
          </a:p>
        </p:txBody>
      </p:sp>
      <p:sp>
        <p:nvSpPr>
          <p:cNvPr id="7" name="Content Placeholder 2"/>
          <p:cNvSpPr txBox="1">
            <a:spLocks/>
          </p:cNvSpPr>
          <p:nvPr/>
        </p:nvSpPr>
        <p:spPr>
          <a:xfrm>
            <a:off x="202247" y="1910896"/>
            <a:ext cx="8735272" cy="2449733"/>
          </a:xfrm>
          <a:prstGeom prst="rect">
            <a:avLst/>
          </a:prstGeom>
        </p:spPr>
        <p:txBody>
          <a:bodyPr vert="horz" lIns="91440" tIns="45720" rIns="91440" bIns="45720" numCol="2" rtlCol="0">
            <a:normAutofit/>
          </a:bodyPr>
          <a:lstStyle>
            <a:lvl1pPr marL="454025" indent="-454025" algn="l" defTabSz="914400" rtl="0" eaLnBrk="1" latinLnBrk="0" hangingPunct="1">
              <a:spcBef>
                <a:spcPts val="1600"/>
              </a:spcBef>
              <a:buClr>
                <a:srgbClr val="4C323B"/>
              </a:buClr>
              <a:buSzPct val="90000"/>
              <a:buFont typeface="Wingdings" charset="2"/>
              <a:buChar char="v"/>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rgbClr val="8ED8F8"/>
              </a:buClr>
              <a:buSzPct val="90000"/>
              <a:buFont typeface="Wingdings" charset="2"/>
              <a:buChar char="v"/>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rgbClr val="5B9029"/>
              </a:buClr>
              <a:buSzPct val="90000"/>
              <a:buFont typeface="Wingdings" charset="2"/>
              <a:buChar char="v"/>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rgbClr val="DA5120"/>
              </a:buClr>
              <a:buSzPct val="90000"/>
              <a:buFont typeface="Wingdings" charset="2"/>
              <a:buChar char="v"/>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rgbClr val="003767"/>
              </a:buClr>
              <a:buSzPct val="90000"/>
              <a:buFont typeface="Wingdings" charset="2"/>
              <a:buChar char="v"/>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1" dirty="0"/>
              <a:t>Iteration </a:t>
            </a:r>
            <a:r>
              <a:rPr lang="en-US" sz="1800" b="1" dirty="0" smtClean="0"/>
              <a:t># 11</a:t>
            </a:r>
            <a:endParaRPr lang="en-US" sz="1800" b="1" dirty="0"/>
          </a:p>
          <a:p>
            <a:pPr lvl="1"/>
            <a:r>
              <a:rPr lang="en-US" sz="1600" dirty="0" smtClean="0"/>
              <a:t>Removed </a:t>
            </a:r>
            <a:r>
              <a:rPr lang="en-US" sz="1600" dirty="0"/>
              <a:t>Container 7</a:t>
            </a:r>
            <a:endParaRPr lang="en-US" sz="1600" dirty="0" smtClean="0"/>
          </a:p>
          <a:p>
            <a:pPr lvl="1"/>
            <a:endParaRPr lang="en-US" sz="1600" dirty="0"/>
          </a:p>
          <a:p>
            <a:pPr lvl="1"/>
            <a:endParaRPr lang="en-US" sz="1400" dirty="0" smtClean="0"/>
          </a:p>
          <a:p>
            <a:pPr marL="457200" lvl="1" indent="0">
              <a:buNone/>
            </a:pPr>
            <a:endParaRPr lang="en-US" sz="1400" dirty="0" smtClean="0"/>
          </a:p>
          <a:p>
            <a:pPr marL="457200" lvl="1" indent="0">
              <a:buNone/>
            </a:pPr>
            <a:endParaRPr lang="en-US" sz="1400" dirty="0" smtClean="0"/>
          </a:p>
          <a:p>
            <a:pPr marL="457200" lvl="1" indent="0">
              <a:buNone/>
            </a:pPr>
            <a:endParaRPr lang="en-US" sz="1400" dirty="0"/>
          </a:p>
          <a:p>
            <a:r>
              <a:rPr lang="en-US" sz="1800" b="1" dirty="0" smtClean="0"/>
              <a:t>Iteration # 12</a:t>
            </a:r>
          </a:p>
          <a:p>
            <a:pPr lvl="1"/>
            <a:r>
              <a:rPr lang="en-US" sz="1600" dirty="0" smtClean="0"/>
              <a:t>Removed </a:t>
            </a:r>
            <a:r>
              <a:rPr lang="en-US" sz="1600" dirty="0"/>
              <a:t>Container </a:t>
            </a:r>
            <a:r>
              <a:rPr lang="en-US" sz="1600" dirty="0" smtClean="0"/>
              <a:t>8</a:t>
            </a:r>
            <a:endParaRPr lang="en-US" sz="1600" dirty="0"/>
          </a:p>
          <a:p>
            <a:pPr lvl="2"/>
            <a:endParaRPr lang="en-US" sz="1400" dirty="0" smtClean="0"/>
          </a:p>
        </p:txBody>
      </p:sp>
      <p:sp>
        <p:nvSpPr>
          <p:cNvPr id="10" name="Right Arrow 9"/>
          <p:cNvSpPr/>
          <p:nvPr/>
        </p:nvSpPr>
        <p:spPr>
          <a:xfrm>
            <a:off x="4209416" y="3038197"/>
            <a:ext cx="741680" cy="740965"/>
          </a:xfrm>
          <a:prstGeom prst="rightArrow">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stretch>
            <a:fillRect/>
          </a:stretch>
        </p:blipFill>
        <p:spPr>
          <a:xfrm>
            <a:off x="758931" y="2818130"/>
            <a:ext cx="3419475" cy="1181100"/>
          </a:xfrm>
          <a:prstGeom prst="rect">
            <a:avLst/>
          </a:prstGeom>
        </p:spPr>
      </p:pic>
      <p:pic>
        <p:nvPicPr>
          <p:cNvPr id="11" name="Picture 10"/>
          <p:cNvPicPr>
            <a:picLocks noChangeAspect="1"/>
          </p:cNvPicPr>
          <p:nvPr/>
        </p:nvPicPr>
        <p:blipFill>
          <a:blip r:embed="rId5"/>
          <a:stretch>
            <a:fillRect/>
          </a:stretch>
        </p:blipFill>
        <p:spPr>
          <a:xfrm>
            <a:off x="4982106" y="2882391"/>
            <a:ext cx="3390900" cy="1171575"/>
          </a:xfrm>
          <a:prstGeom prst="rect">
            <a:avLst/>
          </a:prstGeom>
        </p:spPr>
      </p:pic>
    </p:spTree>
    <p:extLst>
      <p:ext uri="{BB962C8B-B14F-4D97-AF65-F5344CB8AC3E}">
        <p14:creationId xmlns:p14="http://schemas.microsoft.com/office/powerpoint/2010/main" val="395770543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HW Set #1 – Problem 6  </a:t>
            </a:r>
            <a:r>
              <a:rPr lang="en-US" sz="3600" dirty="0" smtClean="0"/>
              <a:t>(f) </a:t>
            </a:r>
            <a:r>
              <a:rPr lang="en-US" sz="3600" dirty="0"/>
              <a:t>- Solution</a:t>
            </a:r>
          </a:p>
        </p:txBody>
      </p:sp>
      <p:pic>
        <p:nvPicPr>
          <p:cNvPr id="4" name="Picture 3" descr="CrownWhite.png"/>
          <p:cNvPicPr>
            <a:picLocks noChangeAspect="1"/>
          </p:cNvPicPr>
          <p:nvPr/>
        </p:nvPicPr>
        <p:blipFill>
          <a:blip r:embed="rId2"/>
          <a:stretch>
            <a:fillRect/>
          </a:stretch>
        </p:blipFill>
        <p:spPr>
          <a:xfrm>
            <a:off x="459672" y="823798"/>
            <a:ext cx="415190" cy="324848"/>
          </a:xfrm>
          <a:prstGeom prst="rect">
            <a:avLst/>
          </a:prstGeom>
        </p:spPr>
      </p:pic>
      <p:sp>
        <p:nvSpPr>
          <p:cNvPr id="5" name="Content Placeholder 2"/>
          <p:cNvSpPr txBox="1">
            <a:spLocks/>
          </p:cNvSpPr>
          <p:nvPr/>
        </p:nvSpPr>
        <p:spPr>
          <a:xfrm>
            <a:off x="286808" y="1899920"/>
            <a:ext cx="8582025" cy="1920240"/>
          </a:xfrm>
          <a:prstGeom prst="rect">
            <a:avLst/>
          </a:prstGeom>
        </p:spPr>
        <p:txBody>
          <a:bodyPr vert="horz" lIns="91440" tIns="45720" rIns="91440" bIns="45720" rtlCol="0">
            <a:normAutofit/>
          </a:bodyPr>
          <a:lstStyle>
            <a:lvl1pPr marL="454025" indent="-454025" algn="l" defTabSz="914400" rtl="0" eaLnBrk="1" latinLnBrk="0" hangingPunct="1">
              <a:spcBef>
                <a:spcPts val="1600"/>
              </a:spcBef>
              <a:buClr>
                <a:srgbClr val="4C323B"/>
              </a:buClr>
              <a:buSzPct val="90000"/>
              <a:buFont typeface="Wingdings" charset="2"/>
              <a:buChar char="v"/>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rgbClr val="8ED8F8"/>
              </a:buClr>
              <a:buSzPct val="90000"/>
              <a:buFont typeface="Wingdings" charset="2"/>
              <a:buChar char="v"/>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rgbClr val="5B9029"/>
              </a:buClr>
              <a:buSzPct val="90000"/>
              <a:buFont typeface="Wingdings" charset="2"/>
              <a:buChar char="v"/>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rgbClr val="DA5120"/>
              </a:buClr>
              <a:buSzPct val="90000"/>
              <a:buFont typeface="Wingdings" charset="2"/>
              <a:buChar char="v"/>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rgbClr val="003767"/>
              </a:buClr>
              <a:buSzPct val="90000"/>
              <a:buFont typeface="Wingdings" charset="2"/>
              <a:buChar char="v"/>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t>Solve for the initial storage layout</a:t>
            </a:r>
            <a:endParaRPr lang="en-US" sz="1600" dirty="0"/>
          </a:p>
          <a:p>
            <a:pPr lvl="1"/>
            <a:r>
              <a:rPr lang="en-US" sz="1600" dirty="0"/>
              <a:t>NS = 3</a:t>
            </a:r>
          </a:p>
          <a:p>
            <a:pPr lvl="1"/>
            <a:r>
              <a:rPr lang="en-US" sz="1600" dirty="0"/>
              <a:t>MNCPS = b_max = 4</a:t>
            </a:r>
          </a:p>
          <a:p>
            <a:pPr lvl="1"/>
            <a:r>
              <a:rPr lang="en-US" sz="1600" dirty="0"/>
              <a:t>NS &lt; MNCPS</a:t>
            </a:r>
          </a:p>
        </p:txBody>
      </p:sp>
      <p:sp>
        <p:nvSpPr>
          <p:cNvPr id="8" name="Content Placeholder 2"/>
          <p:cNvSpPr txBox="1">
            <a:spLocks/>
          </p:cNvSpPr>
          <p:nvPr/>
        </p:nvSpPr>
        <p:spPr>
          <a:xfrm>
            <a:off x="286808" y="3973376"/>
            <a:ext cx="8735272" cy="2449733"/>
          </a:xfrm>
          <a:prstGeom prst="rect">
            <a:avLst/>
          </a:prstGeom>
        </p:spPr>
        <p:txBody>
          <a:bodyPr vert="horz" lIns="91440" tIns="45720" rIns="91440" bIns="45720" numCol="2" rtlCol="0">
            <a:normAutofit/>
          </a:bodyPr>
          <a:lstStyle>
            <a:lvl1pPr marL="454025" indent="-454025" algn="l" defTabSz="914400" rtl="0" eaLnBrk="1" latinLnBrk="0" hangingPunct="1">
              <a:spcBef>
                <a:spcPts val="1600"/>
              </a:spcBef>
              <a:buClr>
                <a:srgbClr val="4C323B"/>
              </a:buClr>
              <a:buSzPct val="90000"/>
              <a:buFont typeface="Wingdings" charset="2"/>
              <a:buChar char="v"/>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rgbClr val="8ED8F8"/>
              </a:buClr>
              <a:buSzPct val="90000"/>
              <a:buFont typeface="Wingdings" charset="2"/>
              <a:buChar char="v"/>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rgbClr val="5B9029"/>
              </a:buClr>
              <a:buSzPct val="90000"/>
              <a:buFont typeface="Wingdings" charset="2"/>
              <a:buChar char="v"/>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rgbClr val="DA5120"/>
              </a:buClr>
              <a:buSzPct val="90000"/>
              <a:buFont typeface="Wingdings" charset="2"/>
              <a:buChar char="v"/>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rgbClr val="003767"/>
              </a:buClr>
              <a:buSzPct val="90000"/>
              <a:buFont typeface="Wingdings" charset="2"/>
              <a:buChar char="v"/>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1" dirty="0"/>
              <a:t>Iteration </a:t>
            </a:r>
            <a:r>
              <a:rPr lang="en-US" sz="1800" b="1" dirty="0" smtClean="0"/>
              <a:t># 1</a:t>
            </a:r>
            <a:endParaRPr lang="en-US" sz="1800" b="1" dirty="0"/>
          </a:p>
          <a:p>
            <a:pPr lvl="1"/>
            <a:r>
              <a:rPr lang="en-US" sz="1600" dirty="0" smtClean="0"/>
              <a:t>GOAL: Remove Container 1</a:t>
            </a:r>
          </a:p>
          <a:p>
            <a:pPr lvl="1"/>
            <a:r>
              <a:rPr lang="en-US" sz="1600" dirty="0" smtClean="0"/>
              <a:t>Moved Container 6 to Stack 4</a:t>
            </a:r>
          </a:p>
          <a:p>
            <a:pPr lvl="2"/>
            <a:endParaRPr lang="en-US" sz="1400" dirty="0"/>
          </a:p>
          <a:p>
            <a:pPr marL="457200" lvl="1" indent="0">
              <a:buNone/>
            </a:pPr>
            <a:endParaRPr lang="en-US" sz="1400" dirty="0"/>
          </a:p>
          <a:p>
            <a:pPr marL="457200" lvl="1" indent="0">
              <a:buNone/>
            </a:pPr>
            <a:endParaRPr lang="en-US" sz="1400" dirty="0" smtClean="0"/>
          </a:p>
          <a:p>
            <a:pPr marL="457200" lvl="1" indent="0">
              <a:buNone/>
            </a:pPr>
            <a:endParaRPr lang="en-US" sz="1400" dirty="0"/>
          </a:p>
          <a:p>
            <a:r>
              <a:rPr lang="en-US" sz="1800" b="1" dirty="0" smtClean="0"/>
              <a:t>Iteration # 2</a:t>
            </a:r>
          </a:p>
          <a:p>
            <a:pPr lvl="1"/>
            <a:r>
              <a:rPr lang="en-US" sz="1600" dirty="0" smtClean="0"/>
              <a:t>Removed Container 1</a:t>
            </a:r>
          </a:p>
          <a:p>
            <a:pPr lvl="2"/>
            <a:endParaRPr lang="en-US" sz="1400" dirty="0" smtClean="0"/>
          </a:p>
        </p:txBody>
      </p:sp>
      <p:sp>
        <p:nvSpPr>
          <p:cNvPr id="9" name="Right Arrow 8"/>
          <p:cNvSpPr/>
          <p:nvPr/>
        </p:nvSpPr>
        <p:spPr>
          <a:xfrm>
            <a:off x="4164855" y="5454349"/>
            <a:ext cx="741680" cy="740965"/>
          </a:xfrm>
          <a:prstGeom prst="rightArrow">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5380978" y="1899920"/>
            <a:ext cx="3163582" cy="1765187"/>
          </a:xfrm>
          <a:prstGeom prst="rect">
            <a:avLst/>
          </a:prstGeom>
        </p:spPr>
      </p:pic>
      <p:pic>
        <p:nvPicPr>
          <p:cNvPr id="11" name="Picture 10"/>
          <p:cNvPicPr>
            <a:picLocks noChangeAspect="1"/>
          </p:cNvPicPr>
          <p:nvPr/>
        </p:nvPicPr>
        <p:blipFill>
          <a:blip r:embed="rId4"/>
          <a:stretch>
            <a:fillRect/>
          </a:stretch>
        </p:blipFill>
        <p:spPr>
          <a:xfrm>
            <a:off x="1204167" y="5149508"/>
            <a:ext cx="2351834" cy="1317027"/>
          </a:xfrm>
          <a:prstGeom prst="rect">
            <a:avLst/>
          </a:prstGeom>
        </p:spPr>
      </p:pic>
      <p:pic>
        <p:nvPicPr>
          <p:cNvPr id="12" name="Picture 11"/>
          <p:cNvPicPr>
            <a:picLocks noChangeAspect="1"/>
          </p:cNvPicPr>
          <p:nvPr/>
        </p:nvPicPr>
        <p:blipFill>
          <a:blip r:embed="rId5"/>
          <a:stretch>
            <a:fillRect/>
          </a:stretch>
        </p:blipFill>
        <p:spPr>
          <a:xfrm>
            <a:off x="5444582" y="5135914"/>
            <a:ext cx="2453431" cy="1377833"/>
          </a:xfrm>
          <a:prstGeom prst="rect">
            <a:avLst/>
          </a:prstGeom>
        </p:spPr>
      </p:pic>
      <p:sp>
        <p:nvSpPr>
          <p:cNvPr id="13" name="Content Placeholder 2"/>
          <p:cNvSpPr txBox="1">
            <a:spLocks/>
          </p:cNvSpPr>
          <p:nvPr/>
        </p:nvSpPr>
        <p:spPr>
          <a:xfrm>
            <a:off x="101943" y="6457367"/>
            <a:ext cx="8582025" cy="465370"/>
          </a:xfrm>
          <a:prstGeom prst="rect">
            <a:avLst/>
          </a:prstGeom>
        </p:spPr>
        <p:txBody>
          <a:bodyPr vert="horz" lIns="91440" tIns="45720" rIns="91440" bIns="45720" rtlCol="0">
            <a:normAutofit/>
          </a:bodyPr>
          <a:lstStyle>
            <a:lvl1pPr marL="454025" indent="-454025" algn="l" defTabSz="914400" rtl="0" eaLnBrk="1" latinLnBrk="0" hangingPunct="1">
              <a:spcBef>
                <a:spcPts val="1600"/>
              </a:spcBef>
              <a:buClr>
                <a:srgbClr val="4C323B"/>
              </a:buClr>
              <a:buSzPct val="90000"/>
              <a:buFont typeface="Wingdings" charset="2"/>
              <a:buChar char="v"/>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rgbClr val="8ED8F8"/>
              </a:buClr>
              <a:buSzPct val="90000"/>
              <a:buFont typeface="Wingdings" charset="2"/>
              <a:buChar char="v"/>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rgbClr val="5B9029"/>
              </a:buClr>
              <a:buSzPct val="90000"/>
              <a:buFont typeface="Wingdings" charset="2"/>
              <a:buChar char="v"/>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rgbClr val="DA5120"/>
              </a:buClr>
              <a:buSzPct val="90000"/>
              <a:buFont typeface="Wingdings" charset="2"/>
              <a:buChar char="v"/>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rgbClr val="003767"/>
              </a:buClr>
              <a:buSzPct val="90000"/>
              <a:buFont typeface="Wingdings" charset="2"/>
              <a:buChar char="v"/>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r>
              <a:rPr lang="en-US" sz="1600" dirty="0" smtClean="0"/>
              <a:t>* = Denotes empty space</a:t>
            </a:r>
            <a:endParaRPr lang="en-US" sz="1600" dirty="0"/>
          </a:p>
          <a:p>
            <a:pPr marL="457200" lvl="1" indent="0">
              <a:buNone/>
            </a:pPr>
            <a:endParaRPr lang="en-US" sz="1600" dirty="0" smtClean="0"/>
          </a:p>
        </p:txBody>
      </p:sp>
    </p:spTree>
    <p:extLst>
      <p:ext uri="{BB962C8B-B14F-4D97-AF65-F5344CB8AC3E}">
        <p14:creationId xmlns:p14="http://schemas.microsoft.com/office/powerpoint/2010/main" val="340611964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HW Set #1 – Problem 6  (f) - Solution</a:t>
            </a:r>
          </a:p>
        </p:txBody>
      </p:sp>
      <p:pic>
        <p:nvPicPr>
          <p:cNvPr id="4" name="Picture 3" descr="CrownWhite.png"/>
          <p:cNvPicPr>
            <a:picLocks noChangeAspect="1"/>
          </p:cNvPicPr>
          <p:nvPr/>
        </p:nvPicPr>
        <p:blipFill>
          <a:blip r:embed="rId2"/>
          <a:stretch>
            <a:fillRect/>
          </a:stretch>
        </p:blipFill>
        <p:spPr>
          <a:xfrm>
            <a:off x="459672" y="823798"/>
            <a:ext cx="415190" cy="324848"/>
          </a:xfrm>
          <a:prstGeom prst="rect">
            <a:avLst/>
          </a:prstGeom>
        </p:spPr>
      </p:pic>
      <p:sp>
        <p:nvSpPr>
          <p:cNvPr id="5" name="Content Placeholder 2"/>
          <p:cNvSpPr txBox="1">
            <a:spLocks/>
          </p:cNvSpPr>
          <p:nvPr/>
        </p:nvSpPr>
        <p:spPr>
          <a:xfrm>
            <a:off x="202247" y="1910896"/>
            <a:ext cx="8735272" cy="2449733"/>
          </a:xfrm>
          <a:prstGeom prst="rect">
            <a:avLst/>
          </a:prstGeom>
        </p:spPr>
        <p:txBody>
          <a:bodyPr vert="horz" lIns="91440" tIns="45720" rIns="91440" bIns="45720" numCol="2" rtlCol="0">
            <a:normAutofit/>
          </a:bodyPr>
          <a:lstStyle>
            <a:lvl1pPr marL="454025" indent="-454025" algn="l" defTabSz="914400" rtl="0" eaLnBrk="1" latinLnBrk="0" hangingPunct="1">
              <a:spcBef>
                <a:spcPts val="1600"/>
              </a:spcBef>
              <a:buClr>
                <a:srgbClr val="4C323B"/>
              </a:buClr>
              <a:buSzPct val="90000"/>
              <a:buFont typeface="Wingdings" charset="2"/>
              <a:buChar char="v"/>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rgbClr val="8ED8F8"/>
              </a:buClr>
              <a:buSzPct val="90000"/>
              <a:buFont typeface="Wingdings" charset="2"/>
              <a:buChar char="v"/>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rgbClr val="5B9029"/>
              </a:buClr>
              <a:buSzPct val="90000"/>
              <a:buFont typeface="Wingdings" charset="2"/>
              <a:buChar char="v"/>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rgbClr val="DA5120"/>
              </a:buClr>
              <a:buSzPct val="90000"/>
              <a:buFont typeface="Wingdings" charset="2"/>
              <a:buChar char="v"/>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rgbClr val="003767"/>
              </a:buClr>
              <a:buSzPct val="90000"/>
              <a:buFont typeface="Wingdings" charset="2"/>
              <a:buChar char="v"/>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1" dirty="0"/>
              <a:t>Iteration </a:t>
            </a:r>
            <a:r>
              <a:rPr lang="en-US" sz="1800" b="1" dirty="0" smtClean="0"/>
              <a:t># 3</a:t>
            </a:r>
            <a:endParaRPr lang="en-US" sz="1800" b="1" dirty="0"/>
          </a:p>
          <a:p>
            <a:pPr lvl="1"/>
            <a:r>
              <a:rPr lang="en-US" sz="1600" dirty="0" smtClean="0"/>
              <a:t>Removed </a:t>
            </a:r>
            <a:r>
              <a:rPr lang="en-US" sz="1600" dirty="0"/>
              <a:t>Container 2</a:t>
            </a:r>
            <a:endParaRPr lang="en-US" sz="1600" dirty="0" smtClean="0"/>
          </a:p>
          <a:p>
            <a:pPr lvl="1"/>
            <a:endParaRPr lang="en-US" sz="1600" dirty="0"/>
          </a:p>
          <a:p>
            <a:pPr lvl="1"/>
            <a:endParaRPr lang="en-US" sz="1400" dirty="0"/>
          </a:p>
          <a:p>
            <a:pPr marL="457200" lvl="1" indent="0">
              <a:buNone/>
            </a:pPr>
            <a:endParaRPr lang="en-US" sz="1400" dirty="0"/>
          </a:p>
          <a:p>
            <a:pPr marL="457200" lvl="1" indent="0">
              <a:buNone/>
            </a:pPr>
            <a:endParaRPr lang="en-US" sz="1400" dirty="0" smtClean="0"/>
          </a:p>
          <a:p>
            <a:pPr marL="457200" lvl="1" indent="0">
              <a:buNone/>
            </a:pPr>
            <a:endParaRPr lang="en-US" sz="1400" dirty="0"/>
          </a:p>
          <a:p>
            <a:r>
              <a:rPr lang="en-US" sz="1800" b="1" dirty="0" smtClean="0"/>
              <a:t>Iteration # 4</a:t>
            </a:r>
          </a:p>
          <a:p>
            <a:pPr lvl="1"/>
            <a:r>
              <a:rPr lang="en-US" sz="1600" dirty="0"/>
              <a:t>GOAL: </a:t>
            </a:r>
            <a:r>
              <a:rPr lang="en-US" sz="1600" dirty="0" smtClean="0"/>
              <a:t>Remove Container 3</a:t>
            </a:r>
            <a:endParaRPr lang="en-US" sz="1600" dirty="0"/>
          </a:p>
          <a:p>
            <a:pPr lvl="1"/>
            <a:r>
              <a:rPr lang="en-US" sz="1600" dirty="0" smtClean="0"/>
              <a:t>Moved </a:t>
            </a:r>
            <a:r>
              <a:rPr lang="en-US" sz="1600" dirty="0"/>
              <a:t>Container 6</a:t>
            </a:r>
            <a:r>
              <a:rPr lang="en-US" sz="1600" dirty="0" smtClean="0"/>
              <a:t> </a:t>
            </a:r>
            <a:r>
              <a:rPr lang="en-US" sz="1600" dirty="0"/>
              <a:t>to Stack </a:t>
            </a:r>
            <a:r>
              <a:rPr lang="en-US" sz="1600" dirty="0" smtClean="0"/>
              <a:t>1</a:t>
            </a:r>
            <a:endParaRPr lang="en-US" sz="1600" dirty="0"/>
          </a:p>
          <a:p>
            <a:pPr lvl="2"/>
            <a:endParaRPr lang="en-US" sz="1400" dirty="0" smtClean="0"/>
          </a:p>
        </p:txBody>
      </p:sp>
      <p:sp>
        <p:nvSpPr>
          <p:cNvPr id="6" name="Content Placeholder 2"/>
          <p:cNvSpPr txBox="1">
            <a:spLocks/>
          </p:cNvSpPr>
          <p:nvPr/>
        </p:nvSpPr>
        <p:spPr>
          <a:xfrm>
            <a:off x="270933" y="4360629"/>
            <a:ext cx="8735272" cy="2449733"/>
          </a:xfrm>
          <a:prstGeom prst="rect">
            <a:avLst/>
          </a:prstGeom>
        </p:spPr>
        <p:txBody>
          <a:bodyPr vert="horz" lIns="91440" tIns="45720" rIns="91440" bIns="45720" numCol="2" rtlCol="0">
            <a:normAutofit/>
          </a:bodyPr>
          <a:lstStyle>
            <a:lvl1pPr marL="454025" indent="-454025" algn="l" defTabSz="914400" rtl="0" eaLnBrk="1" latinLnBrk="0" hangingPunct="1">
              <a:spcBef>
                <a:spcPts val="1600"/>
              </a:spcBef>
              <a:buClr>
                <a:srgbClr val="4C323B"/>
              </a:buClr>
              <a:buSzPct val="90000"/>
              <a:buFont typeface="Wingdings" charset="2"/>
              <a:buChar char="v"/>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rgbClr val="8ED8F8"/>
              </a:buClr>
              <a:buSzPct val="90000"/>
              <a:buFont typeface="Wingdings" charset="2"/>
              <a:buChar char="v"/>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rgbClr val="5B9029"/>
              </a:buClr>
              <a:buSzPct val="90000"/>
              <a:buFont typeface="Wingdings" charset="2"/>
              <a:buChar char="v"/>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rgbClr val="DA5120"/>
              </a:buClr>
              <a:buSzPct val="90000"/>
              <a:buFont typeface="Wingdings" charset="2"/>
              <a:buChar char="v"/>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rgbClr val="003767"/>
              </a:buClr>
              <a:buSzPct val="90000"/>
              <a:buFont typeface="Wingdings" charset="2"/>
              <a:buChar char="v"/>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1" dirty="0"/>
              <a:t>Iteration </a:t>
            </a:r>
            <a:r>
              <a:rPr lang="en-US" sz="1800" b="1" dirty="0" smtClean="0"/>
              <a:t># 5</a:t>
            </a:r>
            <a:endParaRPr lang="en-US" sz="1800" b="1" dirty="0"/>
          </a:p>
          <a:p>
            <a:pPr lvl="1"/>
            <a:r>
              <a:rPr lang="en-US" sz="1600" dirty="0"/>
              <a:t>GOAL: </a:t>
            </a:r>
            <a:r>
              <a:rPr lang="en-US" sz="1600" dirty="0" smtClean="0"/>
              <a:t>Remove Container </a:t>
            </a:r>
            <a:r>
              <a:rPr lang="en-US" sz="1600" dirty="0"/>
              <a:t>3</a:t>
            </a:r>
          </a:p>
          <a:p>
            <a:pPr lvl="1"/>
            <a:r>
              <a:rPr lang="en-US" sz="1600" dirty="0" smtClean="0"/>
              <a:t>Moved </a:t>
            </a:r>
            <a:r>
              <a:rPr lang="en-US" sz="1600" dirty="0"/>
              <a:t>Container </a:t>
            </a:r>
            <a:r>
              <a:rPr lang="en-US" sz="1600" dirty="0" smtClean="0"/>
              <a:t>4 </a:t>
            </a:r>
            <a:r>
              <a:rPr lang="en-US" sz="1600" dirty="0"/>
              <a:t>to Stack 2</a:t>
            </a:r>
            <a:endParaRPr lang="en-US" sz="1600" dirty="0" smtClean="0"/>
          </a:p>
          <a:p>
            <a:pPr lvl="2"/>
            <a:endParaRPr lang="en-US" sz="1400" dirty="0"/>
          </a:p>
          <a:p>
            <a:pPr marL="457200" lvl="1" indent="0">
              <a:buNone/>
            </a:pPr>
            <a:endParaRPr lang="en-US" sz="1400" dirty="0"/>
          </a:p>
          <a:p>
            <a:pPr marL="457200" lvl="1" indent="0">
              <a:buNone/>
            </a:pPr>
            <a:endParaRPr lang="en-US" sz="1400" dirty="0" smtClean="0"/>
          </a:p>
          <a:p>
            <a:pPr marL="457200" lvl="1" indent="0">
              <a:buNone/>
            </a:pPr>
            <a:endParaRPr lang="en-US" sz="1400" dirty="0"/>
          </a:p>
          <a:p>
            <a:r>
              <a:rPr lang="en-US" sz="1800" b="1" dirty="0" smtClean="0"/>
              <a:t>Iteration # 6</a:t>
            </a:r>
          </a:p>
          <a:p>
            <a:pPr lvl="1"/>
            <a:r>
              <a:rPr lang="en-US" sz="1600" dirty="0" smtClean="0"/>
              <a:t>Removed Container 3</a:t>
            </a:r>
          </a:p>
          <a:p>
            <a:pPr lvl="2"/>
            <a:endParaRPr lang="en-US" sz="1400" dirty="0" smtClean="0"/>
          </a:p>
        </p:txBody>
      </p:sp>
      <p:pic>
        <p:nvPicPr>
          <p:cNvPr id="8" name="Picture 7"/>
          <p:cNvPicPr>
            <a:picLocks noChangeAspect="1"/>
          </p:cNvPicPr>
          <p:nvPr/>
        </p:nvPicPr>
        <p:blipFill>
          <a:blip r:embed="rId3"/>
          <a:stretch>
            <a:fillRect/>
          </a:stretch>
        </p:blipFill>
        <p:spPr>
          <a:xfrm>
            <a:off x="1060716" y="2995733"/>
            <a:ext cx="2325538" cy="1320360"/>
          </a:xfrm>
          <a:prstGeom prst="rect">
            <a:avLst/>
          </a:prstGeom>
        </p:spPr>
      </p:pic>
      <p:pic>
        <p:nvPicPr>
          <p:cNvPr id="9" name="Picture 8"/>
          <p:cNvPicPr>
            <a:picLocks noChangeAspect="1"/>
          </p:cNvPicPr>
          <p:nvPr/>
        </p:nvPicPr>
        <p:blipFill>
          <a:blip r:embed="rId4"/>
          <a:stretch>
            <a:fillRect/>
          </a:stretch>
        </p:blipFill>
        <p:spPr>
          <a:xfrm>
            <a:off x="5275262" y="2952854"/>
            <a:ext cx="2352675" cy="1295400"/>
          </a:xfrm>
          <a:prstGeom prst="rect">
            <a:avLst/>
          </a:prstGeom>
        </p:spPr>
      </p:pic>
      <p:pic>
        <p:nvPicPr>
          <p:cNvPr id="10" name="Picture 9"/>
          <p:cNvPicPr>
            <a:picLocks noChangeAspect="1"/>
          </p:cNvPicPr>
          <p:nvPr/>
        </p:nvPicPr>
        <p:blipFill>
          <a:blip r:embed="rId5"/>
          <a:stretch>
            <a:fillRect/>
          </a:stretch>
        </p:blipFill>
        <p:spPr>
          <a:xfrm>
            <a:off x="1060716" y="5400932"/>
            <a:ext cx="2343150" cy="1333500"/>
          </a:xfrm>
          <a:prstGeom prst="rect">
            <a:avLst/>
          </a:prstGeom>
        </p:spPr>
      </p:pic>
      <p:pic>
        <p:nvPicPr>
          <p:cNvPr id="11" name="Picture 10"/>
          <p:cNvPicPr>
            <a:picLocks noChangeAspect="1"/>
          </p:cNvPicPr>
          <p:nvPr/>
        </p:nvPicPr>
        <p:blipFill>
          <a:blip r:embed="rId6"/>
          <a:stretch>
            <a:fillRect/>
          </a:stretch>
        </p:blipFill>
        <p:spPr>
          <a:xfrm>
            <a:off x="5275262" y="5400932"/>
            <a:ext cx="2371725" cy="1333500"/>
          </a:xfrm>
          <a:prstGeom prst="rect">
            <a:avLst/>
          </a:prstGeom>
        </p:spPr>
      </p:pic>
      <p:sp>
        <p:nvSpPr>
          <p:cNvPr id="12" name="Right Arrow 11"/>
          <p:cNvSpPr/>
          <p:nvPr/>
        </p:nvSpPr>
        <p:spPr>
          <a:xfrm>
            <a:off x="3968724" y="5697199"/>
            <a:ext cx="741680" cy="740965"/>
          </a:xfrm>
          <a:prstGeom prst="rightArrow">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3" name="Right Arrow 12"/>
          <p:cNvSpPr/>
          <p:nvPr/>
        </p:nvSpPr>
        <p:spPr>
          <a:xfrm>
            <a:off x="3959918" y="3285430"/>
            <a:ext cx="741680" cy="740965"/>
          </a:xfrm>
          <a:prstGeom prst="rightArrow">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09303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HW Set #1 – Problem 6  (f) - Solution</a:t>
            </a:r>
          </a:p>
        </p:txBody>
      </p:sp>
      <p:pic>
        <p:nvPicPr>
          <p:cNvPr id="4" name="Picture 3" descr="CrownWhite.png"/>
          <p:cNvPicPr>
            <a:picLocks noChangeAspect="1"/>
          </p:cNvPicPr>
          <p:nvPr/>
        </p:nvPicPr>
        <p:blipFill>
          <a:blip r:embed="rId2"/>
          <a:stretch>
            <a:fillRect/>
          </a:stretch>
        </p:blipFill>
        <p:spPr>
          <a:xfrm>
            <a:off x="459672" y="823798"/>
            <a:ext cx="415190" cy="324848"/>
          </a:xfrm>
          <a:prstGeom prst="rect">
            <a:avLst/>
          </a:prstGeom>
        </p:spPr>
      </p:pic>
      <p:sp>
        <p:nvSpPr>
          <p:cNvPr id="5" name="Content Placeholder 2"/>
          <p:cNvSpPr txBox="1">
            <a:spLocks/>
          </p:cNvSpPr>
          <p:nvPr/>
        </p:nvSpPr>
        <p:spPr>
          <a:xfrm>
            <a:off x="202247" y="1910896"/>
            <a:ext cx="8735272" cy="2449733"/>
          </a:xfrm>
          <a:prstGeom prst="rect">
            <a:avLst/>
          </a:prstGeom>
        </p:spPr>
        <p:txBody>
          <a:bodyPr vert="horz" lIns="91440" tIns="45720" rIns="91440" bIns="45720" numCol="2" rtlCol="0">
            <a:normAutofit/>
          </a:bodyPr>
          <a:lstStyle>
            <a:lvl1pPr marL="454025" indent="-454025" algn="l" defTabSz="914400" rtl="0" eaLnBrk="1" latinLnBrk="0" hangingPunct="1">
              <a:spcBef>
                <a:spcPts val="1600"/>
              </a:spcBef>
              <a:buClr>
                <a:srgbClr val="4C323B"/>
              </a:buClr>
              <a:buSzPct val="90000"/>
              <a:buFont typeface="Wingdings" charset="2"/>
              <a:buChar char="v"/>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rgbClr val="8ED8F8"/>
              </a:buClr>
              <a:buSzPct val="90000"/>
              <a:buFont typeface="Wingdings" charset="2"/>
              <a:buChar char="v"/>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rgbClr val="5B9029"/>
              </a:buClr>
              <a:buSzPct val="90000"/>
              <a:buFont typeface="Wingdings" charset="2"/>
              <a:buChar char="v"/>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rgbClr val="DA5120"/>
              </a:buClr>
              <a:buSzPct val="90000"/>
              <a:buFont typeface="Wingdings" charset="2"/>
              <a:buChar char="v"/>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rgbClr val="003767"/>
              </a:buClr>
              <a:buSzPct val="90000"/>
              <a:buFont typeface="Wingdings" charset="2"/>
              <a:buChar char="v"/>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1" dirty="0"/>
              <a:t>Iteration </a:t>
            </a:r>
            <a:r>
              <a:rPr lang="en-US" sz="1800" b="1" dirty="0" smtClean="0"/>
              <a:t># 7</a:t>
            </a:r>
            <a:endParaRPr lang="en-US" sz="1800" b="1" dirty="0"/>
          </a:p>
          <a:p>
            <a:pPr lvl="1"/>
            <a:r>
              <a:rPr lang="en-US" sz="1600" dirty="0" smtClean="0"/>
              <a:t>Removed </a:t>
            </a:r>
            <a:r>
              <a:rPr lang="en-US" sz="1600" dirty="0"/>
              <a:t>Container </a:t>
            </a:r>
            <a:r>
              <a:rPr lang="en-US" sz="1600" dirty="0" smtClean="0"/>
              <a:t>4</a:t>
            </a:r>
          </a:p>
          <a:p>
            <a:pPr lvl="1"/>
            <a:endParaRPr lang="en-US" sz="1600" dirty="0"/>
          </a:p>
          <a:p>
            <a:pPr lvl="1"/>
            <a:endParaRPr lang="en-US" sz="1400" dirty="0"/>
          </a:p>
          <a:p>
            <a:pPr marL="457200" lvl="1" indent="0">
              <a:buNone/>
            </a:pPr>
            <a:endParaRPr lang="en-US" sz="1400" dirty="0"/>
          </a:p>
          <a:p>
            <a:pPr marL="457200" lvl="1" indent="0">
              <a:buNone/>
            </a:pPr>
            <a:endParaRPr lang="en-US" sz="1400" dirty="0" smtClean="0"/>
          </a:p>
          <a:p>
            <a:pPr marL="457200" lvl="1" indent="0">
              <a:buNone/>
            </a:pPr>
            <a:endParaRPr lang="en-US" sz="1400" dirty="0"/>
          </a:p>
          <a:p>
            <a:r>
              <a:rPr lang="en-US" sz="1800" b="1" dirty="0" smtClean="0"/>
              <a:t>Iteration # 8</a:t>
            </a:r>
          </a:p>
          <a:p>
            <a:pPr lvl="1"/>
            <a:r>
              <a:rPr lang="en-US" sz="1600" dirty="0"/>
              <a:t>GOAL: </a:t>
            </a:r>
            <a:r>
              <a:rPr lang="en-US" sz="1600" dirty="0" smtClean="0"/>
              <a:t>Remove Container </a:t>
            </a:r>
            <a:r>
              <a:rPr lang="en-US" sz="1600" dirty="0"/>
              <a:t>5</a:t>
            </a:r>
          </a:p>
          <a:p>
            <a:pPr lvl="1"/>
            <a:r>
              <a:rPr lang="en-US" sz="1600" dirty="0" smtClean="0"/>
              <a:t>Moved </a:t>
            </a:r>
            <a:r>
              <a:rPr lang="en-US" sz="1600" dirty="0"/>
              <a:t>Container </a:t>
            </a:r>
            <a:r>
              <a:rPr lang="en-US" sz="1600" dirty="0" smtClean="0"/>
              <a:t>7 </a:t>
            </a:r>
            <a:r>
              <a:rPr lang="en-US" sz="1600" dirty="0"/>
              <a:t>to Stack 3</a:t>
            </a:r>
          </a:p>
          <a:p>
            <a:pPr lvl="2"/>
            <a:endParaRPr lang="en-US" sz="1400" dirty="0" smtClean="0"/>
          </a:p>
        </p:txBody>
      </p:sp>
      <p:sp>
        <p:nvSpPr>
          <p:cNvPr id="6" name="Content Placeholder 2"/>
          <p:cNvSpPr txBox="1">
            <a:spLocks/>
          </p:cNvSpPr>
          <p:nvPr/>
        </p:nvSpPr>
        <p:spPr>
          <a:xfrm>
            <a:off x="270933" y="4360629"/>
            <a:ext cx="8735272" cy="2449733"/>
          </a:xfrm>
          <a:prstGeom prst="rect">
            <a:avLst/>
          </a:prstGeom>
        </p:spPr>
        <p:txBody>
          <a:bodyPr vert="horz" lIns="91440" tIns="45720" rIns="91440" bIns="45720" numCol="2" rtlCol="0">
            <a:normAutofit/>
          </a:bodyPr>
          <a:lstStyle>
            <a:lvl1pPr marL="454025" indent="-454025" algn="l" defTabSz="914400" rtl="0" eaLnBrk="1" latinLnBrk="0" hangingPunct="1">
              <a:spcBef>
                <a:spcPts val="1600"/>
              </a:spcBef>
              <a:buClr>
                <a:srgbClr val="4C323B"/>
              </a:buClr>
              <a:buSzPct val="90000"/>
              <a:buFont typeface="Wingdings" charset="2"/>
              <a:buChar char="v"/>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rgbClr val="8ED8F8"/>
              </a:buClr>
              <a:buSzPct val="90000"/>
              <a:buFont typeface="Wingdings" charset="2"/>
              <a:buChar char="v"/>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rgbClr val="5B9029"/>
              </a:buClr>
              <a:buSzPct val="90000"/>
              <a:buFont typeface="Wingdings" charset="2"/>
              <a:buChar char="v"/>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rgbClr val="DA5120"/>
              </a:buClr>
              <a:buSzPct val="90000"/>
              <a:buFont typeface="Wingdings" charset="2"/>
              <a:buChar char="v"/>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rgbClr val="003767"/>
              </a:buClr>
              <a:buSzPct val="90000"/>
              <a:buFont typeface="Wingdings" charset="2"/>
              <a:buChar char="v"/>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1" dirty="0"/>
              <a:t>Iteration </a:t>
            </a:r>
            <a:r>
              <a:rPr lang="en-US" sz="1800" b="1" dirty="0" smtClean="0"/>
              <a:t># 9</a:t>
            </a:r>
            <a:endParaRPr lang="en-US" sz="1800" b="1" dirty="0"/>
          </a:p>
          <a:p>
            <a:pPr lvl="1"/>
            <a:r>
              <a:rPr lang="en-US" sz="1600" dirty="0" smtClean="0"/>
              <a:t>Removed Container 5</a:t>
            </a:r>
          </a:p>
          <a:p>
            <a:pPr lvl="1"/>
            <a:endParaRPr lang="en-US" sz="1600" dirty="0" smtClean="0"/>
          </a:p>
          <a:p>
            <a:pPr lvl="2"/>
            <a:endParaRPr lang="en-US" sz="1400" dirty="0"/>
          </a:p>
          <a:p>
            <a:pPr marL="457200" lvl="1" indent="0">
              <a:buNone/>
            </a:pPr>
            <a:endParaRPr lang="en-US" sz="1400" dirty="0"/>
          </a:p>
          <a:p>
            <a:pPr marL="457200" lvl="1" indent="0">
              <a:buNone/>
            </a:pPr>
            <a:endParaRPr lang="en-US" sz="1400" dirty="0" smtClean="0"/>
          </a:p>
          <a:p>
            <a:pPr marL="457200" lvl="1" indent="0">
              <a:buNone/>
            </a:pPr>
            <a:endParaRPr lang="en-US" sz="1400" dirty="0"/>
          </a:p>
          <a:p>
            <a:r>
              <a:rPr lang="en-US" sz="1800" b="1" dirty="0" smtClean="0"/>
              <a:t>Iteration # 10</a:t>
            </a:r>
          </a:p>
          <a:p>
            <a:pPr lvl="1"/>
            <a:r>
              <a:rPr lang="en-US" sz="1600" dirty="0" smtClean="0"/>
              <a:t>Removed Container 6</a:t>
            </a:r>
          </a:p>
          <a:p>
            <a:pPr lvl="2"/>
            <a:endParaRPr lang="en-US" sz="1400" dirty="0" smtClean="0"/>
          </a:p>
        </p:txBody>
      </p:sp>
      <p:sp>
        <p:nvSpPr>
          <p:cNvPr id="12" name="Right Arrow 11"/>
          <p:cNvSpPr/>
          <p:nvPr/>
        </p:nvSpPr>
        <p:spPr>
          <a:xfrm>
            <a:off x="3960447" y="5687670"/>
            <a:ext cx="741680" cy="740965"/>
          </a:xfrm>
          <a:prstGeom prst="rightArrow">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3" name="Right Arrow 12"/>
          <p:cNvSpPr/>
          <p:nvPr/>
        </p:nvSpPr>
        <p:spPr>
          <a:xfrm>
            <a:off x="3959918" y="3306990"/>
            <a:ext cx="741680" cy="740965"/>
          </a:xfrm>
          <a:prstGeom prst="rightArrow">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1022985" y="2998687"/>
            <a:ext cx="2343150" cy="1314450"/>
          </a:xfrm>
          <a:prstGeom prst="rect">
            <a:avLst/>
          </a:prstGeom>
        </p:spPr>
      </p:pic>
      <p:pic>
        <p:nvPicPr>
          <p:cNvPr id="7" name="Picture 6"/>
          <p:cNvPicPr>
            <a:picLocks noChangeAspect="1"/>
          </p:cNvPicPr>
          <p:nvPr/>
        </p:nvPicPr>
        <p:blipFill>
          <a:blip r:embed="rId4"/>
          <a:stretch>
            <a:fillRect/>
          </a:stretch>
        </p:blipFill>
        <p:spPr>
          <a:xfrm>
            <a:off x="5295381" y="3012908"/>
            <a:ext cx="2362200" cy="1323975"/>
          </a:xfrm>
          <a:prstGeom prst="rect">
            <a:avLst/>
          </a:prstGeom>
        </p:spPr>
      </p:pic>
      <p:pic>
        <p:nvPicPr>
          <p:cNvPr id="14" name="Picture 13"/>
          <p:cNvPicPr>
            <a:picLocks noChangeAspect="1"/>
          </p:cNvPicPr>
          <p:nvPr/>
        </p:nvPicPr>
        <p:blipFill>
          <a:blip r:embed="rId5"/>
          <a:stretch>
            <a:fillRect/>
          </a:stretch>
        </p:blipFill>
        <p:spPr>
          <a:xfrm>
            <a:off x="1013460" y="5400928"/>
            <a:ext cx="2362200" cy="1323975"/>
          </a:xfrm>
          <a:prstGeom prst="rect">
            <a:avLst/>
          </a:prstGeom>
        </p:spPr>
      </p:pic>
      <p:pic>
        <p:nvPicPr>
          <p:cNvPr id="15" name="Picture 14"/>
          <p:cNvPicPr>
            <a:picLocks noChangeAspect="1"/>
          </p:cNvPicPr>
          <p:nvPr/>
        </p:nvPicPr>
        <p:blipFill>
          <a:blip r:embed="rId6"/>
          <a:stretch>
            <a:fillRect/>
          </a:stretch>
        </p:blipFill>
        <p:spPr>
          <a:xfrm>
            <a:off x="5295381" y="5400928"/>
            <a:ext cx="2362200" cy="1314450"/>
          </a:xfrm>
          <a:prstGeom prst="rect">
            <a:avLst/>
          </a:prstGeom>
        </p:spPr>
      </p:pic>
    </p:spTree>
    <p:extLst>
      <p:ext uri="{BB962C8B-B14F-4D97-AF65-F5344CB8AC3E}">
        <p14:creationId xmlns:p14="http://schemas.microsoft.com/office/powerpoint/2010/main" val="278870104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HW Set #1 – Problem 6  (f) - Solution</a:t>
            </a:r>
          </a:p>
        </p:txBody>
      </p:sp>
      <p:pic>
        <p:nvPicPr>
          <p:cNvPr id="4" name="Picture 3" descr="CrownWhite.png"/>
          <p:cNvPicPr>
            <a:picLocks noChangeAspect="1"/>
          </p:cNvPicPr>
          <p:nvPr/>
        </p:nvPicPr>
        <p:blipFill>
          <a:blip r:embed="rId2"/>
          <a:stretch>
            <a:fillRect/>
          </a:stretch>
        </p:blipFill>
        <p:spPr>
          <a:xfrm>
            <a:off x="459672" y="823798"/>
            <a:ext cx="415190" cy="324848"/>
          </a:xfrm>
          <a:prstGeom prst="rect">
            <a:avLst/>
          </a:prstGeom>
        </p:spPr>
      </p:pic>
      <p:sp>
        <p:nvSpPr>
          <p:cNvPr id="5" name="Content Placeholder 2"/>
          <p:cNvSpPr txBox="1">
            <a:spLocks/>
          </p:cNvSpPr>
          <p:nvPr/>
        </p:nvSpPr>
        <p:spPr>
          <a:xfrm>
            <a:off x="202247" y="1910896"/>
            <a:ext cx="8735272" cy="2449733"/>
          </a:xfrm>
          <a:prstGeom prst="rect">
            <a:avLst/>
          </a:prstGeom>
        </p:spPr>
        <p:txBody>
          <a:bodyPr vert="horz" lIns="91440" tIns="45720" rIns="91440" bIns="45720" numCol="2" rtlCol="0">
            <a:normAutofit/>
          </a:bodyPr>
          <a:lstStyle>
            <a:lvl1pPr marL="454025" indent="-454025" algn="l" defTabSz="914400" rtl="0" eaLnBrk="1" latinLnBrk="0" hangingPunct="1">
              <a:spcBef>
                <a:spcPts val="1600"/>
              </a:spcBef>
              <a:buClr>
                <a:srgbClr val="4C323B"/>
              </a:buClr>
              <a:buSzPct val="90000"/>
              <a:buFont typeface="Wingdings" charset="2"/>
              <a:buChar char="v"/>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rgbClr val="8ED8F8"/>
              </a:buClr>
              <a:buSzPct val="90000"/>
              <a:buFont typeface="Wingdings" charset="2"/>
              <a:buChar char="v"/>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rgbClr val="5B9029"/>
              </a:buClr>
              <a:buSzPct val="90000"/>
              <a:buFont typeface="Wingdings" charset="2"/>
              <a:buChar char="v"/>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rgbClr val="DA5120"/>
              </a:buClr>
              <a:buSzPct val="90000"/>
              <a:buFont typeface="Wingdings" charset="2"/>
              <a:buChar char="v"/>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rgbClr val="003767"/>
              </a:buClr>
              <a:buSzPct val="90000"/>
              <a:buFont typeface="Wingdings" charset="2"/>
              <a:buChar char="v"/>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1" dirty="0"/>
              <a:t>Iteration </a:t>
            </a:r>
            <a:r>
              <a:rPr lang="en-US" sz="1800" b="1" dirty="0" smtClean="0"/>
              <a:t># 11</a:t>
            </a:r>
            <a:endParaRPr lang="en-US" sz="1800" b="1" dirty="0"/>
          </a:p>
          <a:p>
            <a:pPr lvl="1"/>
            <a:r>
              <a:rPr lang="en-US" sz="1600" dirty="0" smtClean="0"/>
              <a:t>Removed </a:t>
            </a:r>
            <a:r>
              <a:rPr lang="en-US" sz="1600" dirty="0"/>
              <a:t>Container 7</a:t>
            </a:r>
            <a:endParaRPr lang="en-US" sz="1600" dirty="0" smtClean="0"/>
          </a:p>
          <a:p>
            <a:pPr lvl="1"/>
            <a:endParaRPr lang="en-US" sz="1600" dirty="0"/>
          </a:p>
          <a:p>
            <a:pPr lvl="1"/>
            <a:endParaRPr lang="en-US" sz="1400" dirty="0"/>
          </a:p>
          <a:p>
            <a:pPr marL="457200" lvl="1" indent="0">
              <a:buNone/>
            </a:pPr>
            <a:endParaRPr lang="en-US" sz="1400" dirty="0"/>
          </a:p>
          <a:p>
            <a:pPr marL="457200" lvl="1" indent="0">
              <a:buNone/>
            </a:pPr>
            <a:endParaRPr lang="en-US" sz="1400" dirty="0" smtClean="0"/>
          </a:p>
          <a:p>
            <a:pPr marL="457200" lvl="1" indent="0">
              <a:buNone/>
            </a:pPr>
            <a:endParaRPr lang="en-US" sz="1400" dirty="0"/>
          </a:p>
        </p:txBody>
      </p:sp>
      <p:pic>
        <p:nvPicPr>
          <p:cNvPr id="3" name="Picture 2"/>
          <p:cNvPicPr>
            <a:picLocks noChangeAspect="1"/>
          </p:cNvPicPr>
          <p:nvPr/>
        </p:nvPicPr>
        <p:blipFill>
          <a:blip r:embed="rId3"/>
          <a:stretch>
            <a:fillRect/>
          </a:stretch>
        </p:blipFill>
        <p:spPr>
          <a:xfrm>
            <a:off x="982980" y="2802890"/>
            <a:ext cx="2362200" cy="1333500"/>
          </a:xfrm>
          <a:prstGeom prst="rect">
            <a:avLst/>
          </a:prstGeom>
        </p:spPr>
      </p:pic>
    </p:spTree>
    <p:extLst>
      <p:ext uri="{BB962C8B-B14F-4D97-AF65-F5344CB8AC3E}">
        <p14:creationId xmlns:p14="http://schemas.microsoft.com/office/powerpoint/2010/main" val="419225922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4" name="Content Placeholder 2"/>
          <p:cNvSpPr txBox="1">
            <a:spLocks/>
          </p:cNvSpPr>
          <p:nvPr/>
        </p:nvSpPr>
        <p:spPr>
          <a:xfrm>
            <a:off x="270933" y="1981200"/>
            <a:ext cx="8735272" cy="2633430"/>
          </a:xfrm>
          <a:prstGeom prst="rect">
            <a:avLst/>
          </a:prstGeom>
        </p:spPr>
        <p:txBody>
          <a:bodyPr vert="horz" lIns="91440" tIns="45720" rIns="91440" bIns="45720" numCol="2" rtlCol="0">
            <a:normAutofit/>
          </a:bodyPr>
          <a:lstStyle>
            <a:lvl1pPr marL="454025" indent="-454025" algn="l" defTabSz="914400" rtl="0" eaLnBrk="1" latinLnBrk="0" hangingPunct="1">
              <a:spcBef>
                <a:spcPts val="1600"/>
              </a:spcBef>
              <a:buClr>
                <a:srgbClr val="4C323B"/>
              </a:buClr>
              <a:buSzPct val="90000"/>
              <a:buFont typeface="Wingdings" charset="2"/>
              <a:buChar char="v"/>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rgbClr val="8ED8F8"/>
              </a:buClr>
              <a:buSzPct val="90000"/>
              <a:buFont typeface="Wingdings" charset="2"/>
              <a:buChar char="v"/>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rgbClr val="5B9029"/>
              </a:buClr>
              <a:buSzPct val="90000"/>
              <a:buFont typeface="Wingdings" charset="2"/>
              <a:buChar char="v"/>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rgbClr val="DA5120"/>
              </a:buClr>
              <a:buSzPct val="90000"/>
              <a:buFont typeface="Wingdings" charset="2"/>
              <a:buChar char="v"/>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rgbClr val="003767"/>
              </a:buClr>
              <a:buSzPct val="90000"/>
              <a:buFont typeface="Wingdings" charset="2"/>
              <a:buChar char="v"/>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smtClean="0"/>
              <a:t>Solve for the initial storage layout</a:t>
            </a:r>
          </a:p>
          <a:p>
            <a:pPr lvl="1"/>
            <a:r>
              <a:rPr lang="en-US" sz="1400" dirty="0" smtClean="0"/>
              <a:t>NS = 4</a:t>
            </a:r>
          </a:p>
          <a:p>
            <a:pPr lvl="1"/>
            <a:r>
              <a:rPr lang="en-US" sz="1400" dirty="0" smtClean="0"/>
              <a:t>MNCPS = b_max = 3</a:t>
            </a:r>
          </a:p>
          <a:p>
            <a:pPr lvl="1"/>
            <a:r>
              <a:rPr lang="en-US" sz="1400" dirty="0" smtClean="0"/>
              <a:t>NS &gt; MNCPS</a:t>
            </a:r>
          </a:p>
          <a:p>
            <a:pPr lvl="2"/>
            <a:endParaRPr lang="en-US" sz="1400" dirty="0"/>
          </a:p>
          <a:p>
            <a:pPr lvl="2"/>
            <a:endParaRPr lang="en-US" sz="1400" dirty="0" smtClean="0"/>
          </a:p>
          <a:p>
            <a:pPr lvl="2"/>
            <a:endParaRPr lang="en-US" sz="1400" dirty="0" smtClean="0"/>
          </a:p>
          <a:p>
            <a:pPr lvl="2"/>
            <a:endParaRPr lang="en-US" sz="1400" dirty="0" smtClean="0"/>
          </a:p>
          <a:p>
            <a:r>
              <a:rPr lang="en-US" sz="1600" dirty="0"/>
              <a:t>Solve for the initial storage </a:t>
            </a:r>
            <a:r>
              <a:rPr lang="en-US" sz="1600" dirty="0" smtClean="0"/>
              <a:t>layout</a:t>
            </a:r>
            <a:endParaRPr lang="en-US" sz="1600" dirty="0"/>
          </a:p>
          <a:p>
            <a:pPr lvl="1"/>
            <a:r>
              <a:rPr lang="en-US" sz="1400" dirty="0" smtClean="0"/>
              <a:t>NS = 3</a:t>
            </a:r>
          </a:p>
          <a:p>
            <a:pPr lvl="1"/>
            <a:r>
              <a:rPr lang="en-US" sz="1400" dirty="0" smtClean="0"/>
              <a:t>MNCPS = b_max = 4</a:t>
            </a:r>
          </a:p>
          <a:p>
            <a:pPr lvl="1"/>
            <a:r>
              <a:rPr lang="en-US" sz="1400" dirty="0" smtClean="0"/>
              <a:t>NS &lt; MNCPS</a:t>
            </a:r>
            <a:endParaRPr lang="en-US" sz="1400" dirty="0"/>
          </a:p>
        </p:txBody>
      </p:sp>
      <p:pic>
        <p:nvPicPr>
          <p:cNvPr id="5" name="Picture 4"/>
          <p:cNvPicPr>
            <a:picLocks noChangeAspect="1"/>
          </p:cNvPicPr>
          <p:nvPr/>
        </p:nvPicPr>
        <p:blipFill>
          <a:blip r:embed="rId2"/>
          <a:stretch>
            <a:fillRect/>
          </a:stretch>
        </p:blipFill>
        <p:spPr>
          <a:xfrm>
            <a:off x="1104106" y="3516177"/>
            <a:ext cx="2874116" cy="940961"/>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3"/>
          <a:stretch>
            <a:fillRect/>
          </a:stretch>
        </p:blipFill>
        <p:spPr>
          <a:xfrm>
            <a:off x="5415280" y="3348813"/>
            <a:ext cx="2479040" cy="1347097"/>
          </a:xfrm>
          <a:prstGeom prst="rect">
            <a:avLst/>
          </a:prstGeom>
          <a:effectLst>
            <a:outerShdw blurRad="63500" sx="102000" sy="102000" algn="ctr" rotWithShape="0">
              <a:prstClr val="black">
                <a:alpha val="40000"/>
              </a:prstClr>
            </a:outerShdw>
          </a:effectLst>
        </p:spPr>
      </p:pic>
      <p:sp>
        <p:nvSpPr>
          <p:cNvPr id="7" name="Content Placeholder 2"/>
          <p:cNvSpPr txBox="1">
            <a:spLocks/>
          </p:cNvSpPr>
          <p:nvPr/>
        </p:nvSpPr>
        <p:spPr>
          <a:xfrm>
            <a:off x="270933" y="4817830"/>
            <a:ext cx="8735272" cy="1796330"/>
          </a:xfrm>
          <a:prstGeom prst="rect">
            <a:avLst/>
          </a:prstGeom>
        </p:spPr>
        <p:txBody>
          <a:bodyPr vert="horz" lIns="91440" tIns="45720" rIns="91440" bIns="45720" numCol="2" rtlCol="0">
            <a:normAutofit/>
          </a:bodyPr>
          <a:lstStyle>
            <a:lvl1pPr marL="454025" indent="-454025" algn="l" defTabSz="914400" rtl="0" eaLnBrk="1" latinLnBrk="0" hangingPunct="1">
              <a:spcBef>
                <a:spcPts val="1600"/>
              </a:spcBef>
              <a:buClr>
                <a:srgbClr val="4C323B"/>
              </a:buClr>
              <a:buSzPct val="90000"/>
              <a:buFont typeface="Wingdings" charset="2"/>
              <a:buChar char="v"/>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rgbClr val="8ED8F8"/>
              </a:buClr>
              <a:buSzPct val="90000"/>
              <a:buFont typeface="Wingdings" charset="2"/>
              <a:buChar char="v"/>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rgbClr val="5B9029"/>
              </a:buClr>
              <a:buSzPct val="90000"/>
              <a:buFont typeface="Wingdings" charset="2"/>
              <a:buChar char="v"/>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rgbClr val="DA5120"/>
              </a:buClr>
              <a:buSzPct val="90000"/>
              <a:buFont typeface="Wingdings" charset="2"/>
              <a:buChar char="v"/>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rgbClr val="003767"/>
              </a:buClr>
              <a:buSzPct val="90000"/>
              <a:buFont typeface="Wingdings" charset="2"/>
              <a:buChar char="v"/>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smtClean="0"/>
              <a:t>Results:</a:t>
            </a:r>
          </a:p>
          <a:p>
            <a:pPr lvl="1"/>
            <a:r>
              <a:rPr lang="en-US" sz="1400" dirty="0" smtClean="0"/>
              <a:t>Number of Moves: 4</a:t>
            </a:r>
          </a:p>
          <a:p>
            <a:pPr lvl="1"/>
            <a:r>
              <a:rPr lang="en-US" sz="1400" dirty="0" smtClean="0"/>
              <a:t>Number of Removes: 8</a:t>
            </a:r>
          </a:p>
          <a:p>
            <a:pPr lvl="1"/>
            <a:r>
              <a:rPr lang="en-US" sz="1400" dirty="0" smtClean="0"/>
              <a:t>Remove [Order]: 1, 2, 3, 4, 5, 6, 7, 8</a:t>
            </a:r>
          </a:p>
          <a:p>
            <a:pPr lvl="1"/>
            <a:r>
              <a:rPr lang="en-US" sz="1400" dirty="0" smtClean="0"/>
              <a:t>Start Time: </a:t>
            </a:r>
            <a:r>
              <a:rPr lang="en-US" sz="1400" dirty="0"/>
              <a:t>2015.04.18.15.022.43 </a:t>
            </a:r>
            <a:endParaRPr lang="en-US" sz="1400" dirty="0" smtClean="0"/>
          </a:p>
          <a:p>
            <a:pPr lvl="1"/>
            <a:r>
              <a:rPr lang="en-US" sz="1400" dirty="0" smtClean="0"/>
              <a:t>End Time: </a:t>
            </a:r>
            <a:r>
              <a:rPr lang="en-US" sz="1400" dirty="0"/>
              <a:t>2015.04.18.15.022.43 </a:t>
            </a:r>
            <a:endParaRPr lang="en-US" sz="1400" dirty="0" smtClean="0"/>
          </a:p>
          <a:p>
            <a:r>
              <a:rPr lang="en-US" sz="1600" dirty="0"/>
              <a:t>Results:</a:t>
            </a:r>
          </a:p>
          <a:p>
            <a:pPr lvl="1"/>
            <a:r>
              <a:rPr lang="en-US" sz="1400" dirty="0"/>
              <a:t>Number of Moves: 4</a:t>
            </a:r>
          </a:p>
          <a:p>
            <a:pPr lvl="1"/>
            <a:r>
              <a:rPr lang="en-US" sz="1400" dirty="0"/>
              <a:t>Number of Removes: </a:t>
            </a:r>
            <a:r>
              <a:rPr lang="en-US" sz="1400" dirty="0" smtClean="0"/>
              <a:t>7</a:t>
            </a:r>
            <a:endParaRPr lang="en-US" sz="1400" dirty="0"/>
          </a:p>
          <a:p>
            <a:pPr lvl="1"/>
            <a:r>
              <a:rPr lang="en-US" sz="1400" dirty="0"/>
              <a:t>Remove [Order]: 1, 2, 3, 4, 5, 6, </a:t>
            </a:r>
            <a:r>
              <a:rPr lang="en-US" sz="1400" dirty="0" smtClean="0"/>
              <a:t>7</a:t>
            </a:r>
            <a:endParaRPr lang="en-US" sz="1400" dirty="0"/>
          </a:p>
          <a:p>
            <a:pPr lvl="1"/>
            <a:r>
              <a:rPr lang="en-US" sz="1400" dirty="0"/>
              <a:t>Start Time: </a:t>
            </a:r>
            <a:r>
              <a:rPr lang="en-US" sz="1400" dirty="0" smtClean="0"/>
              <a:t>2015.04.18.15.027.13 </a:t>
            </a:r>
            <a:endParaRPr lang="en-US" sz="1400" dirty="0"/>
          </a:p>
          <a:p>
            <a:pPr lvl="1"/>
            <a:r>
              <a:rPr lang="en-US" sz="1400" dirty="0"/>
              <a:t>End Time: </a:t>
            </a:r>
            <a:r>
              <a:rPr lang="en-US" sz="1400" dirty="0" smtClean="0"/>
              <a:t>2015.04.18.15.027.13 </a:t>
            </a:r>
            <a:endParaRPr lang="en-US" sz="1400" dirty="0"/>
          </a:p>
        </p:txBody>
      </p:sp>
      <p:pic>
        <p:nvPicPr>
          <p:cNvPr id="8" name="Picture 7" descr="CrownWhite.png"/>
          <p:cNvPicPr>
            <a:picLocks noChangeAspect="1"/>
          </p:cNvPicPr>
          <p:nvPr/>
        </p:nvPicPr>
        <p:blipFill>
          <a:blip r:embed="rId4"/>
          <a:stretch>
            <a:fillRect/>
          </a:stretch>
        </p:blipFill>
        <p:spPr>
          <a:xfrm>
            <a:off x="459672" y="823798"/>
            <a:ext cx="415190" cy="324848"/>
          </a:xfrm>
          <a:prstGeom prst="rect">
            <a:avLst/>
          </a:prstGeom>
        </p:spPr>
      </p:pic>
    </p:spTree>
    <p:extLst>
      <p:ext uri="{BB962C8B-B14F-4D97-AF65-F5344CB8AC3E}">
        <p14:creationId xmlns:p14="http://schemas.microsoft.com/office/powerpoint/2010/main" val="36279716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Unloading Algorithm</a:t>
            </a:r>
            <a:endParaRPr lang="en-US" dirty="0"/>
          </a:p>
        </p:txBody>
      </p:sp>
      <p:sp>
        <p:nvSpPr>
          <p:cNvPr id="3" name="Content Placeholder 2"/>
          <p:cNvSpPr>
            <a:spLocks noGrp="1"/>
          </p:cNvSpPr>
          <p:nvPr>
            <p:ph idx="1"/>
          </p:nvPr>
        </p:nvSpPr>
        <p:spPr>
          <a:xfrm>
            <a:off x="270933" y="2133600"/>
            <a:ext cx="8587317" cy="3992563"/>
          </a:xfrm>
        </p:spPr>
        <p:txBody>
          <a:bodyPr/>
          <a:lstStyle/>
          <a:p>
            <a:r>
              <a:rPr lang="en-US" dirty="0" smtClean="0"/>
              <a:t>The Unloading Algorithm approach is based </a:t>
            </a:r>
            <a:r>
              <a:rPr lang="en-US" dirty="0"/>
              <a:t>upon having the </a:t>
            </a:r>
            <a:r>
              <a:rPr lang="en-US" dirty="0" smtClean="0"/>
              <a:t>container stacks </a:t>
            </a:r>
            <a:r>
              <a:rPr lang="en-US" dirty="0"/>
              <a:t>reshuffled to get to the priority </a:t>
            </a:r>
            <a:r>
              <a:rPr lang="en-US" dirty="0" smtClean="0"/>
              <a:t>cargo container </a:t>
            </a:r>
            <a:r>
              <a:rPr lang="en-US" dirty="0"/>
              <a:t>when a vehicle </a:t>
            </a:r>
            <a:r>
              <a:rPr lang="en-US" dirty="0" smtClean="0"/>
              <a:t>arrives.</a:t>
            </a:r>
          </a:p>
          <a:p>
            <a:pPr lvl="1"/>
            <a:r>
              <a:rPr lang="en-US" dirty="0"/>
              <a:t>When a vehicle </a:t>
            </a:r>
            <a:r>
              <a:rPr lang="en-US" dirty="0" smtClean="0"/>
              <a:t>arrives for pick up, </a:t>
            </a:r>
            <a:r>
              <a:rPr lang="en-US" dirty="0"/>
              <a:t>the </a:t>
            </a:r>
            <a:r>
              <a:rPr lang="en-US" dirty="0" smtClean="0"/>
              <a:t>container stack </a:t>
            </a:r>
            <a:r>
              <a:rPr lang="en-US" dirty="0"/>
              <a:t>is then reshuffled to get to </a:t>
            </a:r>
            <a:r>
              <a:rPr lang="en-US" dirty="0" smtClean="0"/>
              <a:t>the priority </a:t>
            </a:r>
            <a:r>
              <a:rPr lang="en-US" dirty="0"/>
              <a:t>cargo </a:t>
            </a:r>
            <a:r>
              <a:rPr lang="en-US" dirty="0" smtClean="0"/>
              <a:t>container so that it can be unloaded onto the vehicle.</a:t>
            </a:r>
          </a:p>
          <a:p>
            <a:pPr lvl="1"/>
            <a:r>
              <a:rPr lang="en-US" dirty="0" smtClean="0"/>
              <a:t>The container stacks remain </a:t>
            </a:r>
            <a:r>
              <a:rPr lang="en-US" dirty="0"/>
              <a:t>the same until the next vehicle </a:t>
            </a:r>
            <a:r>
              <a:rPr lang="en-US" dirty="0" smtClean="0"/>
              <a:t>arrives.</a:t>
            </a:r>
          </a:p>
          <a:p>
            <a:endParaRPr lang="en-US" dirty="0"/>
          </a:p>
        </p:txBody>
      </p:sp>
    </p:spTree>
    <p:extLst>
      <p:ext uri="{BB962C8B-B14F-4D97-AF65-F5344CB8AC3E}">
        <p14:creationId xmlns:p14="http://schemas.microsoft.com/office/powerpoint/2010/main" val="11286972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Unloading Algorithm (1 of 5)</a:t>
            </a:r>
            <a:endParaRPr lang="en-US" dirty="0"/>
          </a:p>
        </p:txBody>
      </p:sp>
      <p:pic>
        <p:nvPicPr>
          <p:cNvPr id="24" name="Picture 23"/>
          <p:cNvPicPr>
            <a:picLocks noChangeAspect="1"/>
          </p:cNvPicPr>
          <p:nvPr/>
        </p:nvPicPr>
        <p:blipFill>
          <a:blip r:embed="rId3"/>
          <a:stretch>
            <a:fillRect/>
          </a:stretch>
        </p:blipFill>
        <p:spPr>
          <a:xfrm>
            <a:off x="682174" y="2154903"/>
            <a:ext cx="3708786" cy="2966103"/>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3834" y="4536144"/>
            <a:ext cx="430120" cy="461851"/>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3834" y="4074293"/>
            <a:ext cx="430120" cy="461851"/>
          </a:xfrm>
          <a:prstGeom prst="rect">
            <a:avLst/>
          </a:prstGeom>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9627" y="4539578"/>
            <a:ext cx="430120" cy="461851"/>
          </a:xfrm>
          <a:prstGeom prst="rect">
            <a:avLst/>
          </a:prstGeom>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5483" y="4538002"/>
            <a:ext cx="430120" cy="461851"/>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4585" y="4074293"/>
            <a:ext cx="430120" cy="461851"/>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4585" y="3619556"/>
            <a:ext cx="430120" cy="461851"/>
          </a:xfrm>
          <a:prstGeom prst="rect">
            <a:avLst/>
          </a:prstGeom>
        </p:spPr>
      </p:pic>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1091" y="4552783"/>
            <a:ext cx="430120" cy="461851"/>
          </a:xfrm>
          <a:prstGeom prst="rect">
            <a:avLst/>
          </a:prstGeom>
        </p:spPr>
      </p:pic>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0378" y="4083044"/>
            <a:ext cx="430120" cy="461851"/>
          </a:xfrm>
          <a:prstGeom prst="rect">
            <a:avLst/>
          </a:prstGeom>
        </p:spPr>
      </p:pic>
      <p:sp>
        <p:nvSpPr>
          <p:cNvPr id="34" name="TextBox 33"/>
          <p:cNvSpPr txBox="1"/>
          <p:nvPr/>
        </p:nvSpPr>
        <p:spPr>
          <a:xfrm>
            <a:off x="1886993" y="4052883"/>
            <a:ext cx="396577" cy="523220"/>
          </a:xfrm>
          <a:prstGeom prst="rect">
            <a:avLst/>
          </a:prstGeom>
          <a:noFill/>
        </p:spPr>
        <p:txBody>
          <a:bodyPr wrap="square" rtlCol="0">
            <a:spAutoFit/>
          </a:bodyPr>
          <a:lstStyle/>
          <a:p>
            <a:r>
              <a:rPr lang="en-US" sz="2800" dirty="0" smtClean="0">
                <a:solidFill>
                  <a:schemeClr val="bg1"/>
                </a:solidFill>
              </a:rPr>
              <a:t>8</a:t>
            </a:r>
            <a:endParaRPr lang="en-US" sz="2800" dirty="0">
              <a:solidFill>
                <a:schemeClr val="bg1"/>
              </a:solidFill>
            </a:endParaRPr>
          </a:p>
        </p:txBody>
      </p:sp>
      <p:sp>
        <p:nvSpPr>
          <p:cNvPr id="35" name="TextBox 34"/>
          <p:cNvSpPr txBox="1"/>
          <p:nvPr/>
        </p:nvSpPr>
        <p:spPr>
          <a:xfrm>
            <a:off x="1886665" y="4522098"/>
            <a:ext cx="396577" cy="523220"/>
          </a:xfrm>
          <a:prstGeom prst="rect">
            <a:avLst/>
          </a:prstGeom>
          <a:noFill/>
        </p:spPr>
        <p:txBody>
          <a:bodyPr wrap="square" rtlCol="0">
            <a:spAutoFit/>
          </a:bodyPr>
          <a:lstStyle/>
          <a:p>
            <a:r>
              <a:rPr lang="en-US" sz="2800" dirty="0" smtClean="0">
                <a:solidFill>
                  <a:schemeClr val="bg1"/>
                </a:solidFill>
              </a:rPr>
              <a:t>1</a:t>
            </a:r>
            <a:endParaRPr lang="en-US" sz="2800" dirty="0">
              <a:solidFill>
                <a:schemeClr val="bg1"/>
              </a:solidFill>
            </a:endParaRPr>
          </a:p>
        </p:txBody>
      </p:sp>
      <p:sp>
        <p:nvSpPr>
          <p:cNvPr id="36" name="TextBox 35"/>
          <p:cNvSpPr txBox="1"/>
          <p:nvPr/>
        </p:nvSpPr>
        <p:spPr>
          <a:xfrm>
            <a:off x="2372335" y="4507416"/>
            <a:ext cx="396577" cy="523220"/>
          </a:xfrm>
          <a:prstGeom prst="rect">
            <a:avLst/>
          </a:prstGeom>
          <a:noFill/>
        </p:spPr>
        <p:txBody>
          <a:bodyPr wrap="square" rtlCol="0">
            <a:spAutoFit/>
          </a:bodyPr>
          <a:lstStyle/>
          <a:p>
            <a:r>
              <a:rPr lang="en-US" sz="2800" dirty="0" smtClean="0">
                <a:solidFill>
                  <a:schemeClr val="bg1"/>
                </a:solidFill>
              </a:rPr>
              <a:t>7</a:t>
            </a:r>
            <a:endParaRPr lang="en-US" sz="2800" dirty="0">
              <a:solidFill>
                <a:schemeClr val="bg1"/>
              </a:solidFill>
            </a:endParaRPr>
          </a:p>
        </p:txBody>
      </p:sp>
      <p:sp>
        <p:nvSpPr>
          <p:cNvPr id="37" name="TextBox 36"/>
          <p:cNvSpPr txBox="1"/>
          <p:nvPr/>
        </p:nvSpPr>
        <p:spPr>
          <a:xfrm>
            <a:off x="2878577" y="4522098"/>
            <a:ext cx="396577" cy="523220"/>
          </a:xfrm>
          <a:prstGeom prst="rect">
            <a:avLst/>
          </a:prstGeom>
          <a:noFill/>
        </p:spPr>
        <p:txBody>
          <a:bodyPr wrap="square" rtlCol="0">
            <a:spAutoFit/>
          </a:bodyPr>
          <a:lstStyle/>
          <a:p>
            <a:r>
              <a:rPr lang="en-US" sz="2800" dirty="0" smtClean="0">
                <a:solidFill>
                  <a:schemeClr val="bg1"/>
                </a:solidFill>
              </a:rPr>
              <a:t>5</a:t>
            </a:r>
            <a:endParaRPr lang="en-US" sz="2800" dirty="0">
              <a:solidFill>
                <a:schemeClr val="bg1"/>
              </a:solidFill>
            </a:endParaRPr>
          </a:p>
        </p:txBody>
      </p:sp>
      <p:sp>
        <p:nvSpPr>
          <p:cNvPr id="38" name="TextBox 37"/>
          <p:cNvSpPr txBox="1"/>
          <p:nvPr/>
        </p:nvSpPr>
        <p:spPr>
          <a:xfrm>
            <a:off x="2868806" y="4052883"/>
            <a:ext cx="396577" cy="523220"/>
          </a:xfrm>
          <a:prstGeom prst="rect">
            <a:avLst/>
          </a:prstGeom>
          <a:noFill/>
        </p:spPr>
        <p:txBody>
          <a:bodyPr wrap="square" rtlCol="0">
            <a:spAutoFit/>
          </a:bodyPr>
          <a:lstStyle/>
          <a:p>
            <a:r>
              <a:rPr lang="en-US" sz="2800" dirty="0" smtClean="0">
                <a:solidFill>
                  <a:schemeClr val="bg1"/>
                </a:solidFill>
              </a:rPr>
              <a:t>2</a:t>
            </a:r>
            <a:endParaRPr lang="en-US" sz="2800" dirty="0">
              <a:solidFill>
                <a:schemeClr val="bg1"/>
              </a:solidFill>
            </a:endParaRPr>
          </a:p>
        </p:txBody>
      </p:sp>
      <p:sp>
        <p:nvSpPr>
          <p:cNvPr id="39" name="TextBox 38"/>
          <p:cNvSpPr txBox="1"/>
          <p:nvPr/>
        </p:nvSpPr>
        <p:spPr>
          <a:xfrm>
            <a:off x="2861356" y="3597031"/>
            <a:ext cx="396577" cy="523220"/>
          </a:xfrm>
          <a:prstGeom prst="rect">
            <a:avLst/>
          </a:prstGeom>
          <a:noFill/>
        </p:spPr>
        <p:txBody>
          <a:bodyPr wrap="square" rtlCol="0">
            <a:spAutoFit/>
          </a:bodyPr>
          <a:lstStyle/>
          <a:p>
            <a:r>
              <a:rPr lang="en-US" sz="2800" dirty="0" smtClean="0">
                <a:solidFill>
                  <a:schemeClr val="bg1"/>
                </a:solidFill>
              </a:rPr>
              <a:t>4</a:t>
            </a:r>
            <a:endParaRPr lang="en-US" sz="2800" dirty="0">
              <a:solidFill>
                <a:schemeClr val="bg1"/>
              </a:solidFill>
            </a:endParaRPr>
          </a:p>
        </p:txBody>
      </p:sp>
      <p:sp>
        <p:nvSpPr>
          <p:cNvPr id="40" name="TextBox 39"/>
          <p:cNvSpPr txBox="1"/>
          <p:nvPr/>
        </p:nvSpPr>
        <p:spPr>
          <a:xfrm>
            <a:off x="3375696" y="4064225"/>
            <a:ext cx="396577" cy="523220"/>
          </a:xfrm>
          <a:prstGeom prst="rect">
            <a:avLst/>
          </a:prstGeom>
          <a:noFill/>
        </p:spPr>
        <p:txBody>
          <a:bodyPr wrap="square" rtlCol="0">
            <a:spAutoFit/>
          </a:bodyPr>
          <a:lstStyle/>
          <a:p>
            <a:r>
              <a:rPr lang="en-US" sz="2800" dirty="0" smtClean="0">
                <a:solidFill>
                  <a:schemeClr val="bg1"/>
                </a:solidFill>
              </a:rPr>
              <a:t>6</a:t>
            </a:r>
            <a:endParaRPr lang="en-US" sz="2800" dirty="0">
              <a:solidFill>
                <a:schemeClr val="bg1"/>
              </a:solidFill>
            </a:endParaRPr>
          </a:p>
        </p:txBody>
      </p:sp>
      <p:sp>
        <p:nvSpPr>
          <p:cNvPr id="41" name="TextBox 40"/>
          <p:cNvSpPr txBox="1"/>
          <p:nvPr/>
        </p:nvSpPr>
        <p:spPr>
          <a:xfrm>
            <a:off x="3367149" y="4507416"/>
            <a:ext cx="396577" cy="523220"/>
          </a:xfrm>
          <a:prstGeom prst="rect">
            <a:avLst/>
          </a:prstGeom>
          <a:noFill/>
        </p:spPr>
        <p:txBody>
          <a:bodyPr wrap="square" rtlCol="0">
            <a:spAutoFit/>
          </a:bodyPr>
          <a:lstStyle/>
          <a:p>
            <a:r>
              <a:rPr lang="en-US" sz="2800" dirty="0" smtClean="0">
                <a:solidFill>
                  <a:schemeClr val="bg1"/>
                </a:solidFill>
              </a:rPr>
              <a:t>3</a:t>
            </a:r>
            <a:endParaRPr lang="en-US" sz="2800" dirty="0">
              <a:solidFill>
                <a:schemeClr val="bg1"/>
              </a:solidFill>
            </a:endParaRPr>
          </a:p>
        </p:txBody>
      </p:sp>
      <p:pic>
        <p:nvPicPr>
          <p:cNvPr id="42" name="Picture 41"/>
          <p:cNvPicPr>
            <a:picLocks noChangeAspect="1"/>
          </p:cNvPicPr>
          <p:nvPr/>
        </p:nvPicPr>
        <p:blipFill>
          <a:blip r:embed="rId5"/>
          <a:stretch>
            <a:fillRect/>
          </a:stretch>
        </p:blipFill>
        <p:spPr>
          <a:xfrm>
            <a:off x="1311460" y="4646665"/>
            <a:ext cx="466701" cy="338125"/>
          </a:xfrm>
          <a:prstGeom prst="rect">
            <a:avLst/>
          </a:prstGeom>
        </p:spPr>
      </p:pic>
      <p:cxnSp>
        <p:nvCxnSpPr>
          <p:cNvPr id="44" name="Straight Connector 43"/>
          <p:cNvCxnSpPr/>
          <p:nvPr/>
        </p:nvCxnSpPr>
        <p:spPr>
          <a:xfrm>
            <a:off x="562708" y="4993582"/>
            <a:ext cx="4007175"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pic>
        <p:nvPicPr>
          <p:cNvPr id="45" name="Picture 44"/>
          <p:cNvPicPr>
            <a:picLocks noChangeAspect="1"/>
          </p:cNvPicPr>
          <p:nvPr/>
        </p:nvPicPr>
        <p:blipFill>
          <a:blip r:embed="rId3"/>
          <a:stretch>
            <a:fillRect/>
          </a:stretch>
        </p:blipFill>
        <p:spPr>
          <a:xfrm>
            <a:off x="4799904" y="2154903"/>
            <a:ext cx="3708786" cy="2966103"/>
          </a:xfrm>
          <a:prstGeom prst="rect">
            <a:avLst/>
          </a:prstGeom>
        </p:spPr>
      </p:pic>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357" y="4539578"/>
            <a:ext cx="430120" cy="461851"/>
          </a:xfrm>
          <a:prstGeom prst="rect">
            <a:avLst/>
          </a:prstGeom>
        </p:spPr>
      </p:pic>
      <p:pic>
        <p:nvPicPr>
          <p:cNvPr id="49" name="Picture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3213" y="4538002"/>
            <a:ext cx="430120" cy="461851"/>
          </a:xfrm>
          <a:prstGeom prst="rect">
            <a:avLst/>
          </a:prstGeom>
        </p:spPr>
      </p:pic>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2315" y="4074293"/>
            <a:ext cx="430120" cy="461851"/>
          </a:xfrm>
          <a:prstGeom prst="rect">
            <a:avLst/>
          </a:prstGeom>
        </p:spPr>
      </p:pic>
      <p:pic>
        <p:nvPicPr>
          <p:cNvPr id="51" name="Picture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2315" y="3619556"/>
            <a:ext cx="430120" cy="461851"/>
          </a:xfrm>
          <a:prstGeom prst="rect">
            <a:avLst/>
          </a:prstGeom>
        </p:spPr>
      </p:pic>
      <p:pic>
        <p:nvPicPr>
          <p:cNvPr id="52" name="Picture 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8821" y="4552783"/>
            <a:ext cx="430120" cy="461851"/>
          </a:xfrm>
          <a:prstGeom prst="rect">
            <a:avLst/>
          </a:prstGeom>
        </p:spPr>
      </p:pic>
      <p:pic>
        <p:nvPicPr>
          <p:cNvPr id="53" name="Picture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8108" y="4083044"/>
            <a:ext cx="430120" cy="461851"/>
          </a:xfrm>
          <a:prstGeom prst="rect">
            <a:avLst/>
          </a:prstGeom>
        </p:spPr>
      </p:pic>
      <p:sp>
        <p:nvSpPr>
          <p:cNvPr id="56" name="TextBox 55"/>
          <p:cNvSpPr txBox="1"/>
          <p:nvPr/>
        </p:nvSpPr>
        <p:spPr>
          <a:xfrm>
            <a:off x="6490065" y="4507416"/>
            <a:ext cx="396577" cy="523220"/>
          </a:xfrm>
          <a:prstGeom prst="rect">
            <a:avLst/>
          </a:prstGeom>
          <a:noFill/>
        </p:spPr>
        <p:txBody>
          <a:bodyPr wrap="square" rtlCol="0">
            <a:spAutoFit/>
          </a:bodyPr>
          <a:lstStyle/>
          <a:p>
            <a:r>
              <a:rPr lang="en-US" sz="2800" dirty="0" smtClean="0">
                <a:solidFill>
                  <a:schemeClr val="bg1"/>
                </a:solidFill>
              </a:rPr>
              <a:t>7</a:t>
            </a:r>
            <a:endParaRPr lang="en-US" sz="2800" dirty="0">
              <a:solidFill>
                <a:schemeClr val="bg1"/>
              </a:solidFill>
            </a:endParaRPr>
          </a:p>
        </p:txBody>
      </p:sp>
      <p:sp>
        <p:nvSpPr>
          <p:cNvPr id="57" name="TextBox 56"/>
          <p:cNvSpPr txBox="1"/>
          <p:nvPr/>
        </p:nvSpPr>
        <p:spPr>
          <a:xfrm>
            <a:off x="6996307" y="4522098"/>
            <a:ext cx="396577" cy="523220"/>
          </a:xfrm>
          <a:prstGeom prst="rect">
            <a:avLst/>
          </a:prstGeom>
          <a:noFill/>
        </p:spPr>
        <p:txBody>
          <a:bodyPr wrap="square" rtlCol="0">
            <a:spAutoFit/>
          </a:bodyPr>
          <a:lstStyle/>
          <a:p>
            <a:r>
              <a:rPr lang="en-US" sz="2800" dirty="0" smtClean="0">
                <a:solidFill>
                  <a:schemeClr val="bg1"/>
                </a:solidFill>
              </a:rPr>
              <a:t>5</a:t>
            </a:r>
            <a:endParaRPr lang="en-US" sz="2800" dirty="0">
              <a:solidFill>
                <a:schemeClr val="bg1"/>
              </a:solidFill>
            </a:endParaRPr>
          </a:p>
        </p:txBody>
      </p:sp>
      <p:sp>
        <p:nvSpPr>
          <p:cNvPr id="58" name="TextBox 57"/>
          <p:cNvSpPr txBox="1"/>
          <p:nvPr/>
        </p:nvSpPr>
        <p:spPr>
          <a:xfrm>
            <a:off x="6986536" y="4052883"/>
            <a:ext cx="396577" cy="523220"/>
          </a:xfrm>
          <a:prstGeom prst="rect">
            <a:avLst/>
          </a:prstGeom>
          <a:noFill/>
        </p:spPr>
        <p:txBody>
          <a:bodyPr wrap="square" rtlCol="0">
            <a:spAutoFit/>
          </a:bodyPr>
          <a:lstStyle/>
          <a:p>
            <a:r>
              <a:rPr lang="en-US" sz="2800" dirty="0" smtClean="0">
                <a:solidFill>
                  <a:schemeClr val="bg1"/>
                </a:solidFill>
              </a:rPr>
              <a:t>2</a:t>
            </a:r>
            <a:endParaRPr lang="en-US" sz="2800" dirty="0">
              <a:solidFill>
                <a:schemeClr val="bg1"/>
              </a:solidFill>
            </a:endParaRPr>
          </a:p>
        </p:txBody>
      </p:sp>
      <p:sp>
        <p:nvSpPr>
          <p:cNvPr id="59" name="TextBox 58"/>
          <p:cNvSpPr txBox="1"/>
          <p:nvPr/>
        </p:nvSpPr>
        <p:spPr>
          <a:xfrm>
            <a:off x="6979086" y="3597031"/>
            <a:ext cx="396577" cy="523220"/>
          </a:xfrm>
          <a:prstGeom prst="rect">
            <a:avLst/>
          </a:prstGeom>
          <a:noFill/>
        </p:spPr>
        <p:txBody>
          <a:bodyPr wrap="square" rtlCol="0">
            <a:spAutoFit/>
          </a:bodyPr>
          <a:lstStyle/>
          <a:p>
            <a:r>
              <a:rPr lang="en-US" sz="2800" dirty="0" smtClean="0">
                <a:solidFill>
                  <a:schemeClr val="bg1"/>
                </a:solidFill>
              </a:rPr>
              <a:t>4</a:t>
            </a:r>
            <a:endParaRPr lang="en-US" sz="2800" dirty="0">
              <a:solidFill>
                <a:schemeClr val="bg1"/>
              </a:solidFill>
            </a:endParaRPr>
          </a:p>
        </p:txBody>
      </p:sp>
      <p:sp>
        <p:nvSpPr>
          <p:cNvPr id="60" name="TextBox 59"/>
          <p:cNvSpPr txBox="1"/>
          <p:nvPr/>
        </p:nvSpPr>
        <p:spPr>
          <a:xfrm>
            <a:off x="7493426" y="4064225"/>
            <a:ext cx="396577" cy="523220"/>
          </a:xfrm>
          <a:prstGeom prst="rect">
            <a:avLst/>
          </a:prstGeom>
          <a:noFill/>
        </p:spPr>
        <p:txBody>
          <a:bodyPr wrap="square" rtlCol="0">
            <a:spAutoFit/>
          </a:bodyPr>
          <a:lstStyle/>
          <a:p>
            <a:r>
              <a:rPr lang="en-US" sz="2800" dirty="0" smtClean="0">
                <a:solidFill>
                  <a:schemeClr val="bg1"/>
                </a:solidFill>
              </a:rPr>
              <a:t>6</a:t>
            </a:r>
            <a:endParaRPr lang="en-US" sz="2800" dirty="0">
              <a:solidFill>
                <a:schemeClr val="bg1"/>
              </a:solidFill>
            </a:endParaRPr>
          </a:p>
        </p:txBody>
      </p:sp>
      <p:sp>
        <p:nvSpPr>
          <p:cNvPr id="61" name="TextBox 60"/>
          <p:cNvSpPr txBox="1"/>
          <p:nvPr/>
        </p:nvSpPr>
        <p:spPr>
          <a:xfrm>
            <a:off x="7484879" y="4507416"/>
            <a:ext cx="396577" cy="523220"/>
          </a:xfrm>
          <a:prstGeom prst="rect">
            <a:avLst/>
          </a:prstGeom>
          <a:noFill/>
        </p:spPr>
        <p:txBody>
          <a:bodyPr wrap="square" rtlCol="0">
            <a:spAutoFit/>
          </a:bodyPr>
          <a:lstStyle/>
          <a:p>
            <a:r>
              <a:rPr lang="en-US" sz="2800" dirty="0" smtClean="0">
                <a:solidFill>
                  <a:schemeClr val="bg1"/>
                </a:solidFill>
              </a:rPr>
              <a:t>3</a:t>
            </a:r>
            <a:endParaRPr lang="en-US" sz="2800" dirty="0">
              <a:solidFill>
                <a:schemeClr val="bg1"/>
              </a:solidFill>
            </a:endParaRPr>
          </a:p>
        </p:txBody>
      </p:sp>
      <p:cxnSp>
        <p:nvCxnSpPr>
          <p:cNvPr id="63" name="Straight Connector 62"/>
          <p:cNvCxnSpPr/>
          <p:nvPr/>
        </p:nvCxnSpPr>
        <p:spPr>
          <a:xfrm>
            <a:off x="4680438" y="4993582"/>
            <a:ext cx="4007175"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pic>
        <p:nvPicPr>
          <p:cNvPr id="64" name="Picture 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4303" y="4220595"/>
            <a:ext cx="425266" cy="456622"/>
          </a:xfrm>
          <a:prstGeom prst="rect">
            <a:avLst/>
          </a:prstGeom>
          <a:effectLst>
            <a:glow rad="127000">
              <a:schemeClr val="accent1"/>
            </a:glow>
          </a:effectLst>
        </p:spPr>
      </p:pic>
      <p:pic>
        <p:nvPicPr>
          <p:cNvPr id="62" name="Picture 61"/>
          <p:cNvPicPr>
            <a:picLocks noChangeAspect="1"/>
          </p:cNvPicPr>
          <p:nvPr/>
        </p:nvPicPr>
        <p:blipFill>
          <a:blip r:embed="rId5"/>
          <a:stretch>
            <a:fillRect/>
          </a:stretch>
        </p:blipFill>
        <p:spPr>
          <a:xfrm>
            <a:off x="5429190" y="4646665"/>
            <a:ext cx="466701" cy="338125"/>
          </a:xfrm>
          <a:prstGeom prst="rect">
            <a:avLst/>
          </a:prstGeom>
        </p:spPr>
      </p:pic>
      <p:pic>
        <p:nvPicPr>
          <p:cNvPr id="66" name="Picture 6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214" y="4091877"/>
            <a:ext cx="425266" cy="456622"/>
          </a:xfrm>
          <a:prstGeom prst="rect">
            <a:avLst/>
          </a:prstGeom>
          <a:effectLst>
            <a:glow rad="127000">
              <a:schemeClr val="accent1"/>
            </a:glow>
          </a:effectLst>
        </p:spPr>
      </p:pic>
      <p:sp>
        <p:nvSpPr>
          <p:cNvPr id="67" name="TextBox 66"/>
          <p:cNvSpPr txBox="1"/>
          <p:nvPr/>
        </p:nvSpPr>
        <p:spPr>
          <a:xfrm>
            <a:off x="6517584" y="4064225"/>
            <a:ext cx="396577" cy="523220"/>
          </a:xfrm>
          <a:prstGeom prst="rect">
            <a:avLst/>
          </a:prstGeom>
          <a:noFill/>
        </p:spPr>
        <p:txBody>
          <a:bodyPr wrap="square" rtlCol="0">
            <a:spAutoFit/>
          </a:bodyPr>
          <a:lstStyle/>
          <a:p>
            <a:r>
              <a:rPr lang="en-US" sz="2800" dirty="0" smtClean="0">
                <a:solidFill>
                  <a:schemeClr val="bg1"/>
                </a:solidFill>
              </a:rPr>
              <a:t>8</a:t>
            </a:r>
            <a:endParaRPr lang="en-US" sz="2800" dirty="0">
              <a:solidFill>
                <a:schemeClr val="bg1"/>
              </a:solidFill>
            </a:endParaRPr>
          </a:p>
        </p:txBody>
      </p:sp>
      <p:sp>
        <p:nvSpPr>
          <p:cNvPr id="68" name="TextBox 67"/>
          <p:cNvSpPr txBox="1"/>
          <p:nvPr/>
        </p:nvSpPr>
        <p:spPr>
          <a:xfrm>
            <a:off x="5478762" y="4172020"/>
            <a:ext cx="396577" cy="523220"/>
          </a:xfrm>
          <a:prstGeom prst="rect">
            <a:avLst/>
          </a:prstGeom>
          <a:noFill/>
        </p:spPr>
        <p:txBody>
          <a:bodyPr wrap="square" rtlCol="0">
            <a:spAutoFit/>
          </a:bodyPr>
          <a:lstStyle/>
          <a:p>
            <a:r>
              <a:rPr lang="en-US" sz="2800" dirty="0" smtClean="0">
                <a:solidFill>
                  <a:schemeClr val="bg1"/>
                </a:solidFill>
              </a:rPr>
              <a:t>1</a:t>
            </a:r>
            <a:endParaRPr lang="en-US" sz="2800" dirty="0">
              <a:solidFill>
                <a:schemeClr val="bg1"/>
              </a:solidFill>
            </a:endParaRPr>
          </a:p>
        </p:txBody>
      </p:sp>
      <p:pic>
        <p:nvPicPr>
          <p:cNvPr id="71" name="Picture 70"/>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967388" y="4545018"/>
            <a:ext cx="424839" cy="439264"/>
          </a:xfrm>
          <a:prstGeom prst="rect">
            <a:avLst/>
          </a:prstGeom>
        </p:spPr>
      </p:pic>
      <p:sp>
        <p:nvSpPr>
          <p:cNvPr id="72" name="TextBox 71"/>
          <p:cNvSpPr txBox="1"/>
          <p:nvPr/>
        </p:nvSpPr>
        <p:spPr>
          <a:xfrm>
            <a:off x="6005393" y="4507416"/>
            <a:ext cx="396577" cy="523220"/>
          </a:xfrm>
          <a:prstGeom prst="rect">
            <a:avLst/>
          </a:prstGeom>
          <a:noFill/>
        </p:spPr>
        <p:txBody>
          <a:bodyPr wrap="square" rtlCol="0">
            <a:spAutoFit/>
          </a:bodyPr>
          <a:lstStyle/>
          <a:p>
            <a:r>
              <a:rPr lang="en-US" sz="2800" dirty="0" smtClean="0">
                <a:solidFill>
                  <a:schemeClr val="bg1">
                    <a:alpha val="34000"/>
                  </a:schemeClr>
                </a:solidFill>
              </a:rPr>
              <a:t>1</a:t>
            </a:r>
            <a:endParaRPr lang="en-US" sz="2800" dirty="0">
              <a:solidFill>
                <a:schemeClr val="bg1">
                  <a:alpha val="34000"/>
                </a:schemeClr>
              </a:solidFill>
            </a:endParaRPr>
          </a:p>
        </p:txBody>
      </p:sp>
      <p:sp>
        <p:nvSpPr>
          <p:cNvPr id="73" name="U-Turn Arrow 72"/>
          <p:cNvSpPr/>
          <p:nvPr/>
        </p:nvSpPr>
        <p:spPr>
          <a:xfrm>
            <a:off x="6133834" y="3161845"/>
            <a:ext cx="690789" cy="947358"/>
          </a:xfrm>
          <a:prstGeom prst="uturnArrow">
            <a:avLst>
              <a:gd name="adj1" fmla="val 14076"/>
              <a:gd name="adj2" fmla="val 16405"/>
              <a:gd name="adj3" fmla="val 24285"/>
              <a:gd name="adj4" fmla="val 12326"/>
              <a:gd name="adj5" fmla="val 97204"/>
            </a:avLst>
          </a:prstGeom>
          <a:solidFill>
            <a:schemeClr val="accent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U-Turn Arrow 73"/>
          <p:cNvSpPr/>
          <p:nvPr/>
        </p:nvSpPr>
        <p:spPr>
          <a:xfrm flipH="1">
            <a:off x="5546678" y="3171145"/>
            <a:ext cx="694643" cy="1226003"/>
          </a:xfrm>
          <a:prstGeom prst="uturnArrow">
            <a:avLst>
              <a:gd name="adj1" fmla="val 14916"/>
              <a:gd name="adj2" fmla="val 16990"/>
              <a:gd name="adj3" fmla="val 27396"/>
              <a:gd name="adj4" fmla="val 12326"/>
              <a:gd name="adj5" fmla="val 82909"/>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9" name="Picture 68"/>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973231" y="4104219"/>
            <a:ext cx="424839" cy="440676"/>
          </a:xfrm>
          <a:prstGeom prst="rect">
            <a:avLst/>
          </a:prstGeom>
        </p:spPr>
      </p:pic>
      <p:sp>
        <p:nvSpPr>
          <p:cNvPr id="70" name="TextBox 69"/>
          <p:cNvSpPr txBox="1"/>
          <p:nvPr/>
        </p:nvSpPr>
        <p:spPr>
          <a:xfrm>
            <a:off x="6000672" y="4081407"/>
            <a:ext cx="396577" cy="523220"/>
          </a:xfrm>
          <a:prstGeom prst="rect">
            <a:avLst/>
          </a:prstGeom>
          <a:noFill/>
        </p:spPr>
        <p:txBody>
          <a:bodyPr wrap="square" rtlCol="0">
            <a:spAutoFit/>
          </a:bodyPr>
          <a:lstStyle/>
          <a:p>
            <a:r>
              <a:rPr lang="en-US" sz="2800" dirty="0" smtClean="0">
                <a:solidFill>
                  <a:schemeClr val="bg1">
                    <a:alpha val="34000"/>
                  </a:schemeClr>
                </a:solidFill>
              </a:rPr>
              <a:t>8</a:t>
            </a:r>
            <a:endParaRPr lang="en-US" sz="2800" dirty="0">
              <a:solidFill>
                <a:schemeClr val="bg1">
                  <a:alpha val="34000"/>
                </a:schemeClr>
              </a:solidFill>
            </a:endParaRPr>
          </a:p>
        </p:txBody>
      </p:sp>
      <p:sp>
        <p:nvSpPr>
          <p:cNvPr id="75" name="Rectangle 74"/>
          <p:cNvSpPr/>
          <p:nvPr/>
        </p:nvSpPr>
        <p:spPr>
          <a:xfrm>
            <a:off x="5111771" y="5105170"/>
            <a:ext cx="3085052" cy="1309095"/>
          </a:xfrm>
          <a:prstGeom prst="rect">
            <a:avLst/>
          </a:prstGeom>
          <a:solidFill>
            <a:schemeClr val="bg1">
              <a:lumMod val="6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tlCol="0" anchor="t" anchorCtr="0"/>
          <a:lstStyle/>
          <a:p>
            <a:pPr marL="800100" lvl="1" indent="-342900">
              <a:buFont typeface="+mj-lt"/>
              <a:buAutoNum type="arabicPeriod"/>
            </a:pPr>
            <a:r>
              <a:rPr lang="en-US" dirty="0" smtClean="0"/>
              <a:t>Move 8 to Stack 2</a:t>
            </a:r>
          </a:p>
          <a:p>
            <a:pPr marL="800100" lvl="1" indent="-342900">
              <a:buFont typeface="+mj-lt"/>
              <a:buAutoNum type="arabicPeriod"/>
            </a:pPr>
            <a:r>
              <a:rPr lang="en-US" dirty="0" smtClean="0"/>
              <a:t>Unload 1</a:t>
            </a:r>
          </a:p>
          <a:p>
            <a:pPr marL="800100" lvl="1" indent="-342900">
              <a:buFont typeface="+mj-lt"/>
              <a:buAutoNum type="arabicPeriod"/>
            </a:pPr>
            <a:endParaRPr lang="en-US" dirty="0"/>
          </a:p>
          <a:p>
            <a:pPr lvl="1"/>
            <a:r>
              <a:rPr lang="en-US" dirty="0" smtClean="0"/>
              <a:t>NM = 1, NR = 1</a:t>
            </a:r>
            <a:endParaRPr lang="en-US" dirty="0"/>
          </a:p>
        </p:txBody>
      </p:sp>
      <p:sp>
        <p:nvSpPr>
          <p:cNvPr id="79" name="Right Arrow 78"/>
          <p:cNvSpPr/>
          <p:nvPr/>
        </p:nvSpPr>
        <p:spPr>
          <a:xfrm>
            <a:off x="4374137" y="3238513"/>
            <a:ext cx="594278" cy="88173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ectangle 79"/>
          <p:cNvSpPr/>
          <p:nvPr/>
        </p:nvSpPr>
        <p:spPr>
          <a:xfrm>
            <a:off x="994040" y="5116827"/>
            <a:ext cx="3120759" cy="1313955"/>
          </a:xfrm>
          <a:prstGeom prst="rect">
            <a:avLst/>
          </a:prstGeom>
          <a:solidFill>
            <a:schemeClr val="bg1">
              <a:lumMod val="6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tlCol="0" anchor="t" anchorCtr="0"/>
          <a:lstStyle/>
          <a:p>
            <a:pPr lvl="1"/>
            <a:r>
              <a:rPr lang="en-US" b="1" u="sng" dirty="0" smtClean="0"/>
              <a:t>Initial Layout</a:t>
            </a:r>
          </a:p>
          <a:p>
            <a:pPr lvl="1"/>
            <a:r>
              <a:rPr lang="en-US" dirty="0"/>
              <a:t>NS = </a:t>
            </a:r>
            <a:r>
              <a:rPr lang="en-US" dirty="0" smtClean="0"/>
              <a:t>4, MNCPS </a:t>
            </a:r>
            <a:r>
              <a:rPr lang="en-US" dirty="0"/>
              <a:t>= 3</a:t>
            </a:r>
          </a:p>
          <a:p>
            <a:pPr lvl="1"/>
            <a:r>
              <a:rPr lang="en-US" dirty="0"/>
              <a:t>NS &gt; </a:t>
            </a:r>
            <a:r>
              <a:rPr lang="en-US" dirty="0" smtClean="0"/>
              <a:t>MNCPS</a:t>
            </a:r>
          </a:p>
          <a:p>
            <a:pPr lvl="1"/>
            <a:r>
              <a:rPr lang="en-US" dirty="0"/>
              <a:t>NM = </a:t>
            </a:r>
            <a:r>
              <a:rPr lang="en-US" dirty="0" smtClean="0"/>
              <a:t>0, </a:t>
            </a:r>
            <a:r>
              <a:rPr lang="en-US" dirty="0"/>
              <a:t>NR = </a:t>
            </a:r>
            <a:r>
              <a:rPr lang="en-US" dirty="0" smtClean="0"/>
              <a:t>0</a:t>
            </a:r>
            <a:endParaRPr lang="en-US" dirty="0"/>
          </a:p>
          <a:p>
            <a:pPr lvl="1"/>
            <a:endParaRPr lang="en-US" dirty="0"/>
          </a:p>
          <a:p>
            <a:pPr lvl="1"/>
            <a:endParaRPr lang="en-US" dirty="0"/>
          </a:p>
        </p:txBody>
      </p:sp>
      <p:pic>
        <p:nvPicPr>
          <p:cNvPr id="81" name="Picture 80"/>
          <p:cNvPicPr>
            <a:picLocks noChangeAspect="1"/>
          </p:cNvPicPr>
          <p:nvPr/>
        </p:nvPicPr>
        <p:blipFill>
          <a:blip r:embed="rId8" cstate="print">
            <a:duotone>
              <a:schemeClr val="accent2">
                <a:shade val="45000"/>
                <a:satMod val="135000"/>
              </a:schemeClr>
              <a:prstClr val="white"/>
            </a:duotone>
            <a:extLst>
              <a:ext uri="{BEBA8EAE-BF5A-486C-A8C5-ECC9F3942E4B}">
                <a14:imgProps xmlns:a14="http://schemas.microsoft.com/office/drawing/2010/main">
                  <a14:imgLayer r:embed="rId7">
                    <a14:imgEffect>
                      <a14:sharpenSoften amount="63000"/>
                    </a14:imgEffect>
                    <a14:imgEffect>
                      <a14:colorTemperature colorTemp="3317"/>
                    </a14:imgEffect>
                    <a14:imgEffect>
                      <a14:saturation sat="0"/>
                    </a14:imgEffect>
                  </a14:imgLayer>
                </a14:imgProps>
              </a:ext>
              <a:ext uri="{28A0092B-C50C-407E-A947-70E740481C1C}">
                <a14:useLocalDpi xmlns:a14="http://schemas.microsoft.com/office/drawing/2010/main" val="0"/>
              </a:ext>
            </a:extLst>
          </a:blip>
          <a:stretch>
            <a:fillRect/>
          </a:stretch>
        </p:blipFill>
        <p:spPr>
          <a:xfrm>
            <a:off x="1853834" y="3601737"/>
            <a:ext cx="430120" cy="461851"/>
          </a:xfrm>
          <a:prstGeom prst="rect">
            <a:avLst/>
          </a:prstGeom>
          <a:effectLst>
            <a:outerShdw blurRad="50800" dist="50800" dir="5400000" algn="ctr" rotWithShape="0">
              <a:srgbClr val="000000">
                <a:alpha val="44000"/>
              </a:srgbClr>
            </a:outerShdw>
          </a:effectLst>
        </p:spPr>
      </p:pic>
      <p:pic>
        <p:nvPicPr>
          <p:cNvPr id="83" name="Picture 82"/>
          <p:cNvPicPr>
            <a:picLocks noChangeAspect="1"/>
          </p:cNvPicPr>
          <p:nvPr/>
        </p:nvPicPr>
        <p:blipFill>
          <a:blip r:embed="rId8" cstate="print">
            <a:duotone>
              <a:schemeClr val="accent2">
                <a:shade val="45000"/>
                <a:satMod val="135000"/>
              </a:schemeClr>
              <a:prstClr val="white"/>
            </a:duotone>
            <a:extLst>
              <a:ext uri="{BEBA8EAE-BF5A-486C-A8C5-ECC9F3942E4B}">
                <a14:imgProps xmlns:a14="http://schemas.microsoft.com/office/drawing/2010/main">
                  <a14:imgLayer r:embed="rId7">
                    <a14:imgEffect>
                      <a14:sharpenSoften amount="63000"/>
                    </a14:imgEffect>
                    <a14:imgEffect>
                      <a14:colorTemperature colorTemp="3317"/>
                    </a14:imgEffect>
                    <a14:imgEffect>
                      <a14:saturation sat="0"/>
                    </a14:imgEffect>
                  </a14:imgLayer>
                </a14:imgProps>
              </a:ext>
              <a:ext uri="{28A0092B-C50C-407E-A947-70E740481C1C}">
                <a14:useLocalDpi xmlns:a14="http://schemas.microsoft.com/office/drawing/2010/main" val="0"/>
              </a:ext>
            </a:extLst>
          </a:blip>
          <a:stretch>
            <a:fillRect/>
          </a:stretch>
        </p:blipFill>
        <p:spPr>
          <a:xfrm>
            <a:off x="2360829" y="3605709"/>
            <a:ext cx="430120" cy="461851"/>
          </a:xfrm>
          <a:prstGeom prst="rect">
            <a:avLst/>
          </a:prstGeom>
          <a:effectLst>
            <a:outerShdw blurRad="50800" dist="50800" dir="5400000" algn="ctr" rotWithShape="0">
              <a:srgbClr val="000000">
                <a:alpha val="44000"/>
              </a:srgbClr>
            </a:outerShdw>
          </a:effectLst>
        </p:spPr>
      </p:pic>
      <p:pic>
        <p:nvPicPr>
          <p:cNvPr id="84" name="Picture 83"/>
          <p:cNvPicPr>
            <a:picLocks noChangeAspect="1"/>
          </p:cNvPicPr>
          <p:nvPr/>
        </p:nvPicPr>
        <p:blipFill>
          <a:blip r:embed="rId8" cstate="print">
            <a:duotone>
              <a:schemeClr val="accent2">
                <a:shade val="45000"/>
                <a:satMod val="135000"/>
              </a:schemeClr>
              <a:prstClr val="white"/>
            </a:duotone>
            <a:extLst>
              <a:ext uri="{BEBA8EAE-BF5A-486C-A8C5-ECC9F3942E4B}">
                <a14:imgProps xmlns:a14="http://schemas.microsoft.com/office/drawing/2010/main">
                  <a14:imgLayer r:embed="rId7">
                    <a14:imgEffect>
                      <a14:sharpenSoften amount="63000"/>
                    </a14:imgEffect>
                    <a14:imgEffect>
                      <a14:colorTemperature colorTemp="3317"/>
                    </a14:imgEffect>
                    <a14:imgEffect>
                      <a14:saturation sat="0"/>
                    </a14:imgEffect>
                  </a14:imgLayer>
                </a14:imgProps>
              </a:ext>
              <a:ext uri="{28A0092B-C50C-407E-A947-70E740481C1C}">
                <a14:useLocalDpi xmlns:a14="http://schemas.microsoft.com/office/drawing/2010/main" val="0"/>
              </a:ext>
            </a:extLst>
          </a:blip>
          <a:stretch>
            <a:fillRect/>
          </a:stretch>
        </p:blipFill>
        <p:spPr>
          <a:xfrm>
            <a:off x="2355617" y="4062671"/>
            <a:ext cx="430120" cy="461851"/>
          </a:xfrm>
          <a:prstGeom prst="rect">
            <a:avLst/>
          </a:prstGeom>
          <a:effectLst>
            <a:outerShdw blurRad="50800" dist="50800" dir="5400000" algn="ctr" rotWithShape="0">
              <a:srgbClr val="000000">
                <a:alpha val="44000"/>
              </a:srgbClr>
            </a:outerShdw>
          </a:effectLst>
        </p:spPr>
      </p:pic>
      <p:pic>
        <p:nvPicPr>
          <p:cNvPr id="85" name="Picture 84"/>
          <p:cNvPicPr>
            <a:picLocks noChangeAspect="1"/>
          </p:cNvPicPr>
          <p:nvPr/>
        </p:nvPicPr>
        <p:blipFill>
          <a:blip r:embed="rId8" cstate="print">
            <a:duotone>
              <a:schemeClr val="accent2">
                <a:shade val="45000"/>
                <a:satMod val="135000"/>
              </a:schemeClr>
              <a:prstClr val="white"/>
            </a:duotone>
            <a:extLst>
              <a:ext uri="{BEBA8EAE-BF5A-486C-A8C5-ECC9F3942E4B}">
                <a14:imgProps xmlns:a14="http://schemas.microsoft.com/office/drawing/2010/main">
                  <a14:imgLayer r:embed="rId7">
                    <a14:imgEffect>
                      <a14:sharpenSoften amount="63000"/>
                    </a14:imgEffect>
                    <a14:imgEffect>
                      <a14:colorTemperature colorTemp="3317"/>
                    </a14:imgEffect>
                    <a14:imgEffect>
                      <a14:saturation sat="0"/>
                    </a14:imgEffect>
                  </a14:imgLayer>
                </a14:imgProps>
              </a:ext>
              <a:ext uri="{28A0092B-C50C-407E-A947-70E740481C1C}">
                <a14:useLocalDpi xmlns:a14="http://schemas.microsoft.com/office/drawing/2010/main" val="0"/>
              </a:ext>
            </a:extLst>
          </a:blip>
          <a:stretch>
            <a:fillRect/>
          </a:stretch>
        </p:blipFill>
        <p:spPr>
          <a:xfrm>
            <a:off x="3357010" y="3604362"/>
            <a:ext cx="430120" cy="461851"/>
          </a:xfrm>
          <a:prstGeom prst="rect">
            <a:avLst/>
          </a:prstGeom>
          <a:effectLst>
            <a:outerShdw blurRad="50800" dist="50800" dir="5400000" algn="ctr" rotWithShape="0">
              <a:srgbClr val="000000">
                <a:alpha val="44000"/>
              </a:srgbClr>
            </a:outerShdw>
          </a:effectLst>
        </p:spPr>
      </p:pic>
    </p:spTree>
    <p:extLst>
      <p:ext uri="{BB962C8B-B14F-4D97-AF65-F5344CB8AC3E}">
        <p14:creationId xmlns:p14="http://schemas.microsoft.com/office/powerpoint/2010/main" val="16313700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Unloading Algorithm (2 of 5)</a:t>
            </a:r>
            <a:endParaRPr lang="en-US" dirty="0"/>
          </a:p>
        </p:txBody>
      </p:sp>
      <p:pic>
        <p:nvPicPr>
          <p:cNvPr id="24" name="Picture 23"/>
          <p:cNvPicPr>
            <a:picLocks noChangeAspect="1"/>
          </p:cNvPicPr>
          <p:nvPr/>
        </p:nvPicPr>
        <p:blipFill>
          <a:blip r:embed="rId3"/>
          <a:stretch>
            <a:fillRect/>
          </a:stretch>
        </p:blipFill>
        <p:spPr>
          <a:xfrm>
            <a:off x="682174" y="2154904"/>
            <a:ext cx="3708786" cy="2966103"/>
          </a:xfrm>
          <a:prstGeom prst="rect">
            <a:avLst/>
          </a:prstGeom>
        </p:spPr>
      </p:pic>
      <p:pic>
        <p:nvPicPr>
          <p:cNvPr id="45" name="Picture 44"/>
          <p:cNvPicPr>
            <a:picLocks noChangeAspect="1"/>
          </p:cNvPicPr>
          <p:nvPr/>
        </p:nvPicPr>
        <p:blipFill>
          <a:blip r:embed="rId3"/>
          <a:stretch>
            <a:fillRect/>
          </a:stretch>
        </p:blipFill>
        <p:spPr>
          <a:xfrm>
            <a:off x="4799904" y="2154903"/>
            <a:ext cx="3708786" cy="2966103"/>
          </a:xfrm>
          <a:prstGeom prst="rect">
            <a:avLst/>
          </a:prstGeom>
        </p:spPr>
      </p:pic>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357" y="4539578"/>
            <a:ext cx="430120" cy="461851"/>
          </a:xfrm>
          <a:prstGeom prst="rect">
            <a:avLst/>
          </a:prstGeom>
        </p:spPr>
      </p:pic>
      <p:pic>
        <p:nvPicPr>
          <p:cNvPr id="49" name="Picture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3213" y="4538002"/>
            <a:ext cx="430120" cy="461851"/>
          </a:xfrm>
          <a:prstGeom prst="rect">
            <a:avLst/>
          </a:prstGeom>
        </p:spPr>
      </p:pic>
      <p:pic>
        <p:nvPicPr>
          <p:cNvPr id="51" name="Picture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7295" y="4525074"/>
            <a:ext cx="430120" cy="461851"/>
          </a:xfrm>
          <a:prstGeom prst="rect">
            <a:avLst/>
          </a:prstGeom>
        </p:spPr>
      </p:pic>
      <p:pic>
        <p:nvPicPr>
          <p:cNvPr id="53" name="Picture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3839" y="4080056"/>
            <a:ext cx="430120" cy="461851"/>
          </a:xfrm>
          <a:prstGeom prst="rect">
            <a:avLst/>
          </a:prstGeom>
        </p:spPr>
      </p:pic>
      <p:sp>
        <p:nvSpPr>
          <p:cNvPr id="56" name="TextBox 55"/>
          <p:cNvSpPr txBox="1"/>
          <p:nvPr/>
        </p:nvSpPr>
        <p:spPr>
          <a:xfrm>
            <a:off x="6490065" y="4507416"/>
            <a:ext cx="396577" cy="523220"/>
          </a:xfrm>
          <a:prstGeom prst="rect">
            <a:avLst/>
          </a:prstGeom>
          <a:noFill/>
        </p:spPr>
        <p:txBody>
          <a:bodyPr wrap="square" rtlCol="0">
            <a:spAutoFit/>
          </a:bodyPr>
          <a:lstStyle/>
          <a:p>
            <a:r>
              <a:rPr lang="en-US" sz="2800" dirty="0" smtClean="0">
                <a:solidFill>
                  <a:schemeClr val="bg1"/>
                </a:solidFill>
              </a:rPr>
              <a:t>7</a:t>
            </a:r>
            <a:endParaRPr lang="en-US" sz="2800" dirty="0">
              <a:solidFill>
                <a:schemeClr val="bg1"/>
              </a:solidFill>
            </a:endParaRPr>
          </a:p>
        </p:txBody>
      </p:sp>
      <p:sp>
        <p:nvSpPr>
          <p:cNvPr id="57" name="TextBox 56"/>
          <p:cNvSpPr txBox="1"/>
          <p:nvPr/>
        </p:nvSpPr>
        <p:spPr>
          <a:xfrm>
            <a:off x="6996307" y="4522098"/>
            <a:ext cx="396577" cy="523220"/>
          </a:xfrm>
          <a:prstGeom prst="rect">
            <a:avLst/>
          </a:prstGeom>
          <a:noFill/>
        </p:spPr>
        <p:txBody>
          <a:bodyPr wrap="square" rtlCol="0">
            <a:spAutoFit/>
          </a:bodyPr>
          <a:lstStyle/>
          <a:p>
            <a:r>
              <a:rPr lang="en-US" sz="2800" dirty="0" smtClean="0">
                <a:solidFill>
                  <a:schemeClr val="bg1"/>
                </a:solidFill>
              </a:rPr>
              <a:t>5</a:t>
            </a:r>
            <a:endParaRPr lang="en-US" sz="2800" dirty="0">
              <a:solidFill>
                <a:schemeClr val="bg1"/>
              </a:solidFill>
            </a:endParaRPr>
          </a:p>
        </p:txBody>
      </p:sp>
      <p:sp>
        <p:nvSpPr>
          <p:cNvPr id="59" name="TextBox 58"/>
          <p:cNvSpPr txBox="1"/>
          <p:nvPr/>
        </p:nvSpPr>
        <p:spPr>
          <a:xfrm>
            <a:off x="6004066" y="4502549"/>
            <a:ext cx="396577" cy="523220"/>
          </a:xfrm>
          <a:prstGeom prst="rect">
            <a:avLst/>
          </a:prstGeom>
          <a:noFill/>
        </p:spPr>
        <p:txBody>
          <a:bodyPr wrap="square" rtlCol="0">
            <a:spAutoFit/>
          </a:bodyPr>
          <a:lstStyle/>
          <a:p>
            <a:r>
              <a:rPr lang="en-US" sz="2800" dirty="0" smtClean="0">
                <a:solidFill>
                  <a:schemeClr val="bg1"/>
                </a:solidFill>
              </a:rPr>
              <a:t>4</a:t>
            </a:r>
            <a:endParaRPr lang="en-US" sz="2800" dirty="0">
              <a:solidFill>
                <a:schemeClr val="bg1"/>
              </a:solidFill>
            </a:endParaRPr>
          </a:p>
        </p:txBody>
      </p:sp>
      <p:sp>
        <p:nvSpPr>
          <p:cNvPr id="60" name="TextBox 59"/>
          <p:cNvSpPr txBox="1"/>
          <p:nvPr/>
        </p:nvSpPr>
        <p:spPr>
          <a:xfrm>
            <a:off x="6509157" y="4061237"/>
            <a:ext cx="396577" cy="523220"/>
          </a:xfrm>
          <a:prstGeom prst="rect">
            <a:avLst/>
          </a:prstGeom>
          <a:noFill/>
        </p:spPr>
        <p:txBody>
          <a:bodyPr wrap="square" rtlCol="0">
            <a:spAutoFit/>
          </a:bodyPr>
          <a:lstStyle/>
          <a:p>
            <a:r>
              <a:rPr lang="en-US" sz="2800" dirty="0" smtClean="0">
                <a:solidFill>
                  <a:schemeClr val="bg1"/>
                </a:solidFill>
              </a:rPr>
              <a:t>8</a:t>
            </a:r>
            <a:endParaRPr lang="en-US" sz="2800" dirty="0">
              <a:solidFill>
                <a:schemeClr val="bg1"/>
              </a:solidFill>
            </a:endParaRPr>
          </a:p>
        </p:txBody>
      </p:sp>
      <p:cxnSp>
        <p:nvCxnSpPr>
          <p:cNvPr id="63" name="Straight Connector 62"/>
          <p:cNvCxnSpPr/>
          <p:nvPr/>
        </p:nvCxnSpPr>
        <p:spPr>
          <a:xfrm>
            <a:off x="4680438" y="4993582"/>
            <a:ext cx="4007175"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pic>
        <p:nvPicPr>
          <p:cNvPr id="64" name="Picture 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4303" y="4220595"/>
            <a:ext cx="425266" cy="456622"/>
          </a:xfrm>
          <a:prstGeom prst="rect">
            <a:avLst/>
          </a:prstGeom>
          <a:effectLst>
            <a:glow rad="127000">
              <a:schemeClr val="accent1"/>
            </a:glow>
          </a:effectLst>
        </p:spPr>
      </p:pic>
      <p:pic>
        <p:nvPicPr>
          <p:cNvPr id="62" name="Picture 61"/>
          <p:cNvPicPr>
            <a:picLocks noChangeAspect="1"/>
          </p:cNvPicPr>
          <p:nvPr/>
        </p:nvPicPr>
        <p:blipFill>
          <a:blip r:embed="rId5"/>
          <a:stretch>
            <a:fillRect/>
          </a:stretch>
        </p:blipFill>
        <p:spPr>
          <a:xfrm>
            <a:off x="5429190" y="4646665"/>
            <a:ext cx="466701" cy="338125"/>
          </a:xfrm>
          <a:prstGeom prst="rect">
            <a:avLst/>
          </a:prstGeom>
        </p:spPr>
      </p:pic>
      <p:pic>
        <p:nvPicPr>
          <p:cNvPr id="66" name="Picture 6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6006" y="3590712"/>
            <a:ext cx="425266" cy="456622"/>
          </a:xfrm>
          <a:prstGeom prst="rect">
            <a:avLst/>
          </a:prstGeom>
          <a:effectLst>
            <a:glow rad="127000">
              <a:schemeClr val="accent1"/>
            </a:glow>
          </a:effectLst>
        </p:spPr>
      </p:pic>
      <p:sp>
        <p:nvSpPr>
          <p:cNvPr id="67" name="TextBox 66"/>
          <p:cNvSpPr txBox="1"/>
          <p:nvPr/>
        </p:nvSpPr>
        <p:spPr>
          <a:xfrm>
            <a:off x="6517584" y="3563060"/>
            <a:ext cx="396577" cy="523220"/>
          </a:xfrm>
          <a:prstGeom prst="rect">
            <a:avLst/>
          </a:prstGeom>
          <a:noFill/>
        </p:spPr>
        <p:txBody>
          <a:bodyPr wrap="square" rtlCol="0">
            <a:spAutoFit/>
          </a:bodyPr>
          <a:lstStyle/>
          <a:p>
            <a:r>
              <a:rPr lang="en-US" sz="2800" dirty="0" smtClean="0">
                <a:solidFill>
                  <a:schemeClr val="bg1"/>
                </a:solidFill>
              </a:rPr>
              <a:t>6</a:t>
            </a:r>
            <a:endParaRPr lang="en-US" sz="2800" dirty="0">
              <a:solidFill>
                <a:schemeClr val="bg1"/>
              </a:solidFill>
            </a:endParaRPr>
          </a:p>
        </p:txBody>
      </p:sp>
      <p:sp>
        <p:nvSpPr>
          <p:cNvPr id="68" name="TextBox 67"/>
          <p:cNvSpPr txBox="1"/>
          <p:nvPr/>
        </p:nvSpPr>
        <p:spPr>
          <a:xfrm>
            <a:off x="5478762" y="4172020"/>
            <a:ext cx="396577" cy="523220"/>
          </a:xfrm>
          <a:prstGeom prst="rect">
            <a:avLst/>
          </a:prstGeom>
          <a:noFill/>
        </p:spPr>
        <p:txBody>
          <a:bodyPr wrap="square" rtlCol="0">
            <a:spAutoFit/>
          </a:bodyPr>
          <a:lstStyle/>
          <a:p>
            <a:r>
              <a:rPr lang="en-US" sz="2800" dirty="0" smtClean="0">
                <a:solidFill>
                  <a:schemeClr val="bg1"/>
                </a:solidFill>
              </a:rPr>
              <a:t>3</a:t>
            </a:r>
            <a:endParaRPr lang="en-US" sz="2800" dirty="0">
              <a:solidFill>
                <a:schemeClr val="bg1"/>
              </a:solidFill>
            </a:endParaRPr>
          </a:p>
        </p:txBody>
      </p:sp>
      <p:pic>
        <p:nvPicPr>
          <p:cNvPr id="71" name="Picture 70"/>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477160" y="4549813"/>
            <a:ext cx="424839" cy="439264"/>
          </a:xfrm>
          <a:prstGeom prst="rect">
            <a:avLst/>
          </a:prstGeom>
        </p:spPr>
      </p:pic>
      <p:sp>
        <p:nvSpPr>
          <p:cNvPr id="72" name="TextBox 71"/>
          <p:cNvSpPr txBox="1"/>
          <p:nvPr/>
        </p:nvSpPr>
        <p:spPr>
          <a:xfrm>
            <a:off x="7515165" y="4512211"/>
            <a:ext cx="396577" cy="523220"/>
          </a:xfrm>
          <a:prstGeom prst="rect">
            <a:avLst/>
          </a:prstGeom>
          <a:noFill/>
        </p:spPr>
        <p:txBody>
          <a:bodyPr wrap="square" rtlCol="0">
            <a:spAutoFit/>
          </a:bodyPr>
          <a:lstStyle/>
          <a:p>
            <a:r>
              <a:rPr lang="en-US" sz="2800" dirty="0" smtClean="0">
                <a:solidFill>
                  <a:schemeClr val="bg1">
                    <a:alpha val="34000"/>
                  </a:schemeClr>
                </a:solidFill>
              </a:rPr>
              <a:t>3</a:t>
            </a:r>
            <a:endParaRPr lang="en-US" sz="2800" dirty="0">
              <a:solidFill>
                <a:schemeClr val="bg1">
                  <a:alpha val="34000"/>
                </a:schemeClr>
              </a:solidFill>
            </a:endParaRPr>
          </a:p>
        </p:txBody>
      </p:sp>
      <p:sp>
        <p:nvSpPr>
          <p:cNvPr id="74" name="U-Turn Arrow 73"/>
          <p:cNvSpPr/>
          <p:nvPr/>
        </p:nvSpPr>
        <p:spPr>
          <a:xfrm flipH="1">
            <a:off x="5546674" y="3161847"/>
            <a:ext cx="2243309" cy="1195268"/>
          </a:xfrm>
          <a:prstGeom prst="uturnArrow">
            <a:avLst>
              <a:gd name="adj1" fmla="val 10502"/>
              <a:gd name="adj2" fmla="val 11106"/>
              <a:gd name="adj3" fmla="val 18569"/>
              <a:gd name="adj4" fmla="val 12326"/>
              <a:gd name="adj5" fmla="val 82909"/>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9" name="Picture 68"/>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474211" y="4100222"/>
            <a:ext cx="424839" cy="440676"/>
          </a:xfrm>
          <a:prstGeom prst="rect">
            <a:avLst/>
          </a:prstGeom>
        </p:spPr>
      </p:pic>
      <p:sp>
        <p:nvSpPr>
          <p:cNvPr id="70" name="TextBox 69"/>
          <p:cNvSpPr txBox="1"/>
          <p:nvPr/>
        </p:nvSpPr>
        <p:spPr>
          <a:xfrm>
            <a:off x="7510444" y="4059826"/>
            <a:ext cx="396577" cy="523220"/>
          </a:xfrm>
          <a:prstGeom prst="rect">
            <a:avLst/>
          </a:prstGeom>
          <a:noFill/>
        </p:spPr>
        <p:txBody>
          <a:bodyPr wrap="square" rtlCol="0">
            <a:spAutoFit/>
          </a:bodyPr>
          <a:lstStyle/>
          <a:p>
            <a:r>
              <a:rPr lang="en-US" sz="2800" dirty="0" smtClean="0">
                <a:solidFill>
                  <a:schemeClr val="bg1">
                    <a:alpha val="34000"/>
                  </a:schemeClr>
                </a:solidFill>
              </a:rPr>
              <a:t>6</a:t>
            </a:r>
            <a:endParaRPr lang="en-US" sz="2800" dirty="0">
              <a:solidFill>
                <a:schemeClr val="bg1">
                  <a:alpha val="34000"/>
                </a:schemeClr>
              </a:solidFill>
            </a:endParaRPr>
          </a:p>
        </p:txBody>
      </p:sp>
      <p:sp>
        <p:nvSpPr>
          <p:cNvPr id="79" name="Right Arrow 78"/>
          <p:cNvSpPr/>
          <p:nvPr/>
        </p:nvSpPr>
        <p:spPr>
          <a:xfrm>
            <a:off x="4374137" y="3238513"/>
            <a:ext cx="594278" cy="88173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4" name="Picture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6600" y="4521268"/>
            <a:ext cx="430120" cy="461851"/>
          </a:xfrm>
          <a:prstGeom prst="rect">
            <a:avLst/>
          </a:prstGeom>
        </p:spPr>
      </p:pic>
      <p:pic>
        <p:nvPicPr>
          <p:cNvPr id="80" name="Picture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8064" y="4534473"/>
            <a:ext cx="430120" cy="461851"/>
          </a:xfrm>
          <a:prstGeom prst="rect">
            <a:avLst/>
          </a:prstGeom>
        </p:spPr>
      </p:pic>
      <p:pic>
        <p:nvPicPr>
          <p:cNvPr id="81" name="Picture 8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7351" y="4064734"/>
            <a:ext cx="430120" cy="461851"/>
          </a:xfrm>
          <a:prstGeom prst="rect">
            <a:avLst/>
          </a:prstGeom>
        </p:spPr>
      </p:pic>
      <p:sp>
        <p:nvSpPr>
          <p:cNvPr id="82" name="TextBox 81"/>
          <p:cNvSpPr txBox="1"/>
          <p:nvPr/>
        </p:nvSpPr>
        <p:spPr>
          <a:xfrm>
            <a:off x="2439308" y="4489106"/>
            <a:ext cx="396577" cy="523220"/>
          </a:xfrm>
          <a:prstGeom prst="rect">
            <a:avLst/>
          </a:prstGeom>
          <a:noFill/>
        </p:spPr>
        <p:txBody>
          <a:bodyPr wrap="square" rtlCol="0">
            <a:spAutoFit/>
          </a:bodyPr>
          <a:lstStyle/>
          <a:p>
            <a:r>
              <a:rPr lang="en-US" sz="2800" dirty="0" smtClean="0">
                <a:solidFill>
                  <a:schemeClr val="bg1"/>
                </a:solidFill>
              </a:rPr>
              <a:t>7</a:t>
            </a:r>
            <a:endParaRPr lang="en-US" sz="2800" dirty="0">
              <a:solidFill>
                <a:schemeClr val="bg1"/>
              </a:solidFill>
            </a:endParaRPr>
          </a:p>
        </p:txBody>
      </p:sp>
      <p:sp>
        <p:nvSpPr>
          <p:cNvPr id="86" name="TextBox 85"/>
          <p:cNvSpPr txBox="1"/>
          <p:nvPr/>
        </p:nvSpPr>
        <p:spPr>
          <a:xfrm>
            <a:off x="3442669" y="4045915"/>
            <a:ext cx="396577" cy="523220"/>
          </a:xfrm>
          <a:prstGeom prst="rect">
            <a:avLst/>
          </a:prstGeom>
          <a:noFill/>
        </p:spPr>
        <p:txBody>
          <a:bodyPr wrap="square" rtlCol="0">
            <a:spAutoFit/>
          </a:bodyPr>
          <a:lstStyle/>
          <a:p>
            <a:r>
              <a:rPr lang="en-US" sz="2800" dirty="0" smtClean="0">
                <a:solidFill>
                  <a:schemeClr val="bg1"/>
                </a:solidFill>
              </a:rPr>
              <a:t>6</a:t>
            </a:r>
            <a:endParaRPr lang="en-US" sz="2800" dirty="0">
              <a:solidFill>
                <a:schemeClr val="bg1"/>
              </a:solidFill>
            </a:endParaRPr>
          </a:p>
        </p:txBody>
      </p:sp>
      <p:sp>
        <p:nvSpPr>
          <p:cNvPr id="87" name="TextBox 86"/>
          <p:cNvSpPr txBox="1"/>
          <p:nvPr/>
        </p:nvSpPr>
        <p:spPr>
          <a:xfrm>
            <a:off x="3434122" y="4489106"/>
            <a:ext cx="396577" cy="523220"/>
          </a:xfrm>
          <a:prstGeom prst="rect">
            <a:avLst/>
          </a:prstGeom>
          <a:noFill/>
        </p:spPr>
        <p:txBody>
          <a:bodyPr wrap="square" rtlCol="0">
            <a:spAutoFit/>
          </a:bodyPr>
          <a:lstStyle/>
          <a:p>
            <a:r>
              <a:rPr lang="en-US" sz="2800" dirty="0" smtClean="0">
                <a:solidFill>
                  <a:schemeClr val="bg1"/>
                </a:solidFill>
              </a:rPr>
              <a:t>3</a:t>
            </a:r>
            <a:endParaRPr lang="en-US" sz="2800" dirty="0">
              <a:solidFill>
                <a:schemeClr val="bg1"/>
              </a:solidFill>
            </a:endParaRPr>
          </a:p>
        </p:txBody>
      </p:sp>
      <p:pic>
        <p:nvPicPr>
          <p:cNvPr id="88" name="Picture 8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3546" y="4211077"/>
            <a:ext cx="425266" cy="456622"/>
          </a:xfrm>
          <a:prstGeom prst="rect">
            <a:avLst/>
          </a:prstGeom>
          <a:effectLst>
            <a:glow rad="127000">
              <a:schemeClr val="accent1"/>
            </a:glow>
          </a:effectLst>
        </p:spPr>
      </p:pic>
      <p:pic>
        <p:nvPicPr>
          <p:cNvPr id="89" name="Picture 88"/>
          <p:cNvPicPr>
            <a:picLocks noChangeAspect="1"/>
          </p:cNvPicPr>
          <p:nvPr/>
        </p:nvPicPr>
        <p:blipFill>
          <a:blip r:embed="rId5"/>
          <a:stretch>
            <a:fillRect/>
          </a:stretch>
        </p:blipFill>
        <p:spPr>
          <a:xfrm>
            <a:off x="1378433" y="4637147"/>
            <a:ext cx="466701" cy="338125"/>
          </a:xfrm>
          <a:prstGeom prst="rect">
            <a:avLst/>
          </a:prstGeom>
        </p:spPr>
      </p:pic>
      <p:pic>
        <p:nvPicPr>
          <p:cNvPr id="90" name="Picture 8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0839" y="4520428"/>
            <a:ext cx="425266" cy="456622"/>
          </a:xfrm>
          <a:prstGeom prst="rect">
            <a:avLst/>
          </a:prstGeom>
          <a:effectLst>
            <a:glow rad="127000">
              <a:schemeClr val="accent1"/>
            </a:glow>
          </a:effectLst>
        </p:spPr>
      </p:pic>
      <p:sp>
        <p:nvSpPr>
          <p:cNvPr id="91" name="TextBox 90"/>
          <p:cNvSpPr txBox="1"/>
          <p:nvPr/>
        </p:nvSpPr>
        <p:spPr>
          <a:xfrm>
            <a:off x="1974082" y="4494249"/>
            <a:ext cx="360790" cy="523220"/>
          </a:xfrm>
          <a:prstGeom prst="rect">
            <a:avLst/>
          </a:prstGeom>
          <a:noFill/>
        </p:spPr>
        <p:txBody>
          <a:bodyPr wrap="square" rtlCol="0">
            <a:spAutoFit/>
          </a:bodyPr>
          <a:lstStyle/>
          <a:p>
            <a:r>
              <a:rPr lang="en-US" sz="2800" dirty="0" smtClean="0">
                <a:solidFill>
                  <a:schemeClr val="bg1"/>
                </a:solidFill>
              </a:rPr>
              <a:t>4</a:t>
            </a:r>
            <a:endParaRPr lang="en-US" sz="2800" dirty="0">
              <a:solidFill>
                <a:schemeClr val="bg1"/>
              </a:solidFill>
            </a:endParaRPr>
          </a:p>
        </p:txBody>
      </p:sp>
      <p:sp>
        <p:nvSpPr>
          <p:cNvPr id="92" name="TextBox 91"/>
          <p:cNvSpPr txBox="1"/>
          <p:nvPr/>
        </p:nvSpPr>
        <p:spPr>
          <a:xfrm>
            <a:off x="1428005" y="4162502"/>
            <a:ext cx="396577" cy="523220"/>
          </a:xfrm>
          <a:prstGeom prst="rect">
            <a:avLst/>
          </a:prstGeom>
          <a:noFill/>
        </p:spPr>
        <p:txBody>
          <a:bodyPr wrap="square" rtlCol="0">
            <a:spAutoFit/>
          </a:bodyPr>
          <a:lstStyle/>
          <a:p>
            <a:r>
              <a:rPr lang="en-US" sz="2800" dirty="0" smtClean="0">
                <a:solidFill>
                  <a:schemeClr val="bg1"/>
                </a:solidFill>
              </a:rPr>
              <a:t>2</a:t>
            </a:r>
            <a:endParaRPr lang="en-US" sz="2800" dirty="0">
              <a:solidFill>
                <a:schemeClr val="bg1"/>
              </a:solidFill>
            </a:endParaRPr>
          </a:p>
        </p:txBody>
      </p:sp>
      <p:cxnSp>
        <p:nvCxnSpPr>
          <p:cNvPr id="44" name="Straight Connector 43"/>
          <p:cNvCxnSpPr/>
          <p:nvPr/>
        </p:nvCxnSpPr>
        <p:spPr>
          <a:xfrm>
            <a:off x="562708" y="4993583"/>
            <a:ext cx="4007175"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pic>
        <p:nvPicPr>
          <p:cNvPr id="101" name="Picture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8690" y="4074573"/>
            <a:ext cx="430120" cy="461851"/>
          </a:xfrm>
          <a:prstGeom prst="rect">
            <a:avLst/>
          </a:prstGeom>
        </p:spPr>
      </p:pic>
      <p:sp>
        <p:nvSpPr>
          <p:cNvPr id="102" name="TextBox 101"/>
          <p:cNvSpPr txBox="1"/>
          <p:nvPr/>
        </p:nvSpPr>
        <p:spPr>
          <a:xfrm>
            <a:off x="2441398" y="4042411"/>
            <a:ext cx="396577" cy="523220"/>
          </a:xfrm>
          <a:prstGeom prst="rect">
            <a:avLst/>
          </a:prstGeom>
          <a:noFill/>
        </p:spPr>
        <p:txBody>
          <a:bodyPr wrap="square" rtlCol="0">
            <a:spAutoFit/>
          </a:bodyPr>
          <a:lstStyle/>
          <a:p>
            <a:r>
              <a:rPr lang="en-US" sz="2800" dirty="0" smtClean="0">
                <a:solidFill>
                  <a:schemeClr val="bg1"/>
                </a:solidFill>
              </a:rPr>
              <a:t>8</a:t>
            </a:r>
            <a:endParaRPr lang="en-US" sz="2800" dirty="0">
              <a:solidFill>
                <a:schemeClr val="bg1"/>
              </a:solidFill>
            </a:endParaRPr>
          </a:p>
        </p:txBody>
      </p:sp>
      <p:sp>
        <p:nvSpPr>
          <p:cNvPr id="103" name="U-Turn Arrow 102"/>
          <p:cNvSpPr/>
          <p:nvPr/>
        </p:nvSpPr>
        <p:spPr>
          <a:xfrm flipH="1">
            <a:off x="1503484" y="3161846"/>
            <a:ext cx="1734939" cy="1011632"/>
          </a:xfrm>
          <a:prstGeom prst="uturnArrow">
            <a:avLst>
              <a:gd name="adj1" fmla="val 9241"/>
              <a:gd name="adj2" fmla="val 12112"/>
              <a:gd name="adj3" fmla="val 17546"/>
              <a:gd name="adj4" fmla="val 12326"/>
              <a:gd name="adj5" fmla="val 100000"/>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 name="U-Turn Arrow 103"/>
          <p:cNvSpPr/>
          <p:nvPr/>
        </p:nvSpPr>
        <p:spPr>
          <a:xfrm flipH="1">
            <a:off x="2054602" y="3165231"/>
            <a:ext cx="1183822" cy="1342186"/>
          </a:xfrm>
          <a:prstGeom prst="uturnArrow">
            <a:avLst>
              <a:gd name="adj1" fmla="val 8420"/>
              <a:gd name="adj2" fmla="val 9597"/>
              <a:gd name="adj3" fmla="val 14055"/>
              <a:gd name="adj4" fmla="val 12326"/>
              <a:gd name="adj5" fmla="val 100000"/>
            </a:avLst>
          </a:pr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5" name="Picture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2456" y="4519692"/>
            <a:ext cx="430120" cy="461851"/>
          </a:xfrm>
          <a:prstGeom prst="rect">
            <a:avLst/>
          </a:prstGeom>
        </p:spPr>
      </p:pic>
      <p:sp>
        <p:nvSpPr>
          <p:cNvPr id="83" name="TextBox 82"/>
          <p:cNvSpPr txBox="1"/>
          <p:nvPr/>
        </p:nvSpPr>
        <p:spPr>
          <a:xfrm>
            <a:off x="2945550" y="4503788"/>
            <a:ext cx="396577" cy="523220"/>
          </a:xfrm>
          <a:prstGeom prst="rect">
            <a:avLst/>
          </a:prstGeom>
          <a:noFill/>
        </p:spPr>
        <p:txBody>
          <a:bodyPr wrap="square" rtlCol="0">
            <a:spAutoFit/>
          </a:bodyPr>
          <a:lstStyle/>
          <a:p>
            <a:r>
              <a:rPr lang="en-US" sz="2800" dirty="0" smtClean="0">
                <a:solidFill>
                  <a:schemeClr val="bg1"/>
                </a:solidFill>
              </a:rPr>
              <a:t>5</a:t>
            </a:r>
            <a:endParaRPr lang="en-US" sz="2800" dirty="0">
              <a:solidFill>
                <a:schemeClr val="bg1"/>
              </a:solidFill>
            </a:endParaRPr>
          </a:p>
        </p:txBody>
      </p:sp>
      <p:pic>
        <p:nvPicPr>
          <p:cNvPr id="93" name="Picture 92"/>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919374" y="4077638"/>
            <a:ext cx="424839" cy="439264"/>
          </a:xfrm>
          <a:prstGeom prst="rect">
            <a:avLst/>
          </a:prstGeom>
        </p:spPr>
      </p:pic>
      <p:sp>
        <p:nvSpPr>
          <p:cNvPr id="94" name="TextBox 93"/>
          <p:cNvSpPr txBox="1"/>
          <p:nvPr/>
        </p:nvSpPr>
        <p:spPr>
          <a:xfrm>
            <a:off x="2957379" y="4040036"/>
            <a:ext cx="396577" cy="523220"/>
          </a:xfrm>
          <a:prstGeom prst="rect">
            <a:avLst/>
          </a:prstGeom>
          <a:noFill/>
        </p:spPr>
        <p:txBody>
          <a:bodyPr wrap="square" rtlCol="0">
            <a:spAutoFit/>
          </a:bodyPr>
          <a:lstStyle/>
          <a:p>
            <a:r>
              <a:rPr lang="en-US" sz="2800" dirty="0" smtClean="0">
                <a:solidFill>
                  <a:schemeClr val="bg1">
                    <a:alpha val="34000"/>
                  </a:schemeClr>
                </a:solidFill>
              </a:rPr>
              <a:t>2</a:t>
            </a:r>
            <a:endParaRPr lang="en-US" sz="2800" dirty="0">
              <a:solidFill>
                <a:schemeClr val="bg1">
                  <a:alpha val="34000"/>
                </a:schemeClr>
              </a:solidFill>
            </a:endParaRPr>
          </a:p>
        </p:txBody>
      </p:sp>
      <p:pic>
        <p:nvPicPr>
          <p:cNvPr id="97" name="Picture 96"/>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925217" y="3636839"/>
            <a:ext cx="424839" cy="440676"/>
          </a:xfrm>
          <a:prstGeom prst="rect">
            <a:avLst/>
          </a:prstGeom>
        </p:spPr>
      </p:pic>
      <p:sp>
        <p:nvSpPr>
          <p:cNvPr id="98" name="TextBox 97"/>
          <p:cNvSpPr txBox="1"/>
          <p:nvPr/>
        </p:nvSpPr>
        <p:spPr>
          <a:xfrm>
            <a:off x="2963915" y="3597032"/>
            <a:ext cx="324681" cy="523220"/>
          </a:xfrm>
          <a:prstGeom prst="rect">
            <a:avLst/>
          </a:prstGeom>
          <a:noFill/>
        </p:spPr>
        <p:txBody>
          <a:bodyPr wrap="square" rtlCol="0">
            <a:spAutoFit/>
          </a:bodyPr>
          <a:lstStyle/>
          <a:p>
            <a:r>
              <a:rPr lang="en-US" sz="2800" dirty="0" smtClean="0">
                <a:solidFill>
                  <a:schemeClr val="bg1">
                    <a:alpha val="34000"/>
                  </a:schemeClr>
                </a:solidFill>
              </a:rPr>
              <a:t>4</a:t>
            </a:r>
            <a:endParaRPr lang="en-US" sz="2800" dirty="0">
              <a:solidFill>
                <a:schemeClr val="bg1">
                  <a:alpha val="34000"/>
                </a:schemeClr>
              </a:solidFill>
            </a:endParaRPr>
          </a:p>
        </p:txBody>
      </p:sp>
      <p:sp>
        <p:nvSpPr>
          <p:cNvPr id="107" name="Rectangle 106"/>
          <p:cNvSpPr/>
          <p:nvPr/>
        </p:nvSpPr>
        <p:spPr>
          <a:xfrm>
            <a:off x="994040" y="5116827"/>
            <a:ext cx="3120759" cy="1313955"/>
          </a:xfrm>
          <a:prstGeom prst="rect">
            <a:avLst/>
          </a:prstGeom>
          <a:solidFill>
            <a:schemeClr val="bg1">
              <a:lumMod val="6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tlCol="0" anchor="t" anchorCtr="0"/>
          <a:lstStyle/>
          <a:p>
            <a:pPr marL="800100" lvl="1" indent="-342900">
              <a:buFont typeface="+mj-lt"/>
              <a:buAutoNum type="arabicPeriod" startAt="3"/>
            </a:pPr>
            <a:r>
              <a:rPr lang="en-US" dirty="0"/>
              <a:t>Move 4 to Stack 1</a:t>
            </a:r>
          </a:p>
          <a:p>
            <a:pPr marL="800100" lvl="1" indent="-342900">
              <a:buFont typeface="+mj-lt"/>
              <a:buAutoNum type="arabicPeriod" startAt="3"/>
            </a:pPr>
            <a:r>
              <a:rPr lang="en-US" dirty="0"/>
              <a:t>Unload 2</a:t>
            </a:r>
          </a:p>
          <a:p>
            <a:pPr lvl="1"/>
            <a:endParaRPr lang="en-US" dirty="0" smtClean="0"/>
          </a:p>
          <a:p>
            <a:pPr lvl="1"/>
            <a:r>
              <a:rPr lang="en-US" dirty="0"/>
              <a:t>NM = </a:t>
            </a:r>
            <a:r>
              <a:rPr lang="en-US" dirty="0" smtClean="0"/>
              <a:t>2, </a:t>
            </a:r>
            <a:r>
              <a:rPr lang="en-US" dirty="0"/>
              <a:t>NR = </a:t>
            </a:r>
            <a:r>
              <a:rPr lang="en-US" dirty="0" smtClean="0"/>
              <a:t>2</a:t>
            </a:r>
            <a:endParaRPr lang="en-US" dirty="0"/>
          </a:p>
          <a:p>
            <a:pPr lvl="1"/>
            <a:endParaRPr lang="en-US" dirty="0"/>
          </a:p>
        </p:txBody>
      </p:sp>
      <p:sp>
        <p:nvSpPr>
          <p:cNvPr id="108" name="Rectangle 107"/>
          <p:cNvSpPr/>
          <p:nvPr/>
        </p:nvSpPr>
        <p:spPr>
          <a:xfrm>
            <a:off x="5111771" y="5105170"/>
            <a:ext cx="3085052" cy="1309095"/>
          </a:xfrm>
          <a:prstGeom prst="rect">
            <a:avLst/>
          </a:prstGeom>
          <a:solidFill>
            <a:schemeClr val="bg1">
              <a:lumMod val="6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tlCol="0" anchor="t" anchorCtr="0"/>
          <a:lstStyle/>
          <a:p>
            <a:pPr marL="800100" lvl="1" indent="-342900">
              <a:buFont typeface="+mj-lt"/>
              <a:buAutoNum type="arabicPeriod" startAt="5"/>
            </a:pPr>
            <a:r>
              <a:rPr lang="en-US" dirty="0"/>
              <a:t>Move 6 to Stack 2</a:t>
            </a:r>
          </a:p>
          <a:p>
            <a:pPr marL="800100" lvl="1" indent="-342900">
              <a:buFont typeface="+mj-lt"/>
              <a:buAutoNum type="arabicPeriod" startAt="5"/>
            </a:pPr>
            <a:r>
              <a:rPr lang="en-US" dirty="0"/>
              <a:t>Unload </a:t>
            </a:r>
            <a:r>
              <a:rPr lang="en-US" dirty="0" smtClean="0"/>
              <a:t>3</a:t>
            </a:r>
          </a:p>
          <a:p>
            <a:pPr lvl="1"/>
            <a:endParaRPr lang="en-US" dirty="0"/>
          </a:p>
          <a:p>
            <a:pPr lvl="1"/>
            <a:r>
              <a:rPr lang="en-US" dirty="0"/>
              <a:t>NM = </a:t>
            </a:r>
            <a:r>
              <a:rPr lang="en-US" dirty="0" smtClean="0"/>
              <a:t>3, </a:t>
            </a:r>
            <a:r>
              <a:rPr lang="en-US" dirty="0"/>
              <a:t>NR = </a:t>
            </a:r>
            <a:r>
              <a:rPr lang="en-US" dirty="0" smtClean="0"/>
              <a:t>3</a:t>
            </a:r>
            <a:endParaRPr lang="en-US" dirty="0"/>
          </a:p>
          <a:p>
            <a:pPr lvl="1"/>
            <a:endParaRPr lang="en-US" dirty="0"/>
          </a:p>
        </p:txBody>
      </p:sp>
      <p:sp>
        <p:nvSpPr>
          <p:cNvPr id="73" name="U-Turn Arrow 72"/>
          <p:cNvSpPr/>
          <p:nvPr/>
        </p:nvSpPr>
        <p:spPr>
          <a:xfrm flipH="1">
            <a:off x="6585437" y="3161846"/>
            <a:ext cx="1204544" cy="932106"/>
          </a:xfrm>
          <a:prstGeom prst="uturnArrow">
            <a:avLst>
              <a:gd name="adj1" fmla="val 13133"/>
              <a:gd name="adj2" fmla="val 14518"/>
              <a:gd name="adj3" fmla="val 21455"/>
              <a:gd name="adj4" fmla="val 12326"/>
              <a:gd name="adj5" fmla="val 45324"/>
            </a:avLst>
          </a:prstGeom>
          <a:solidFill>
            <a:schemeClr val="accent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427791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Unloading Algorithm (3 of 5)</a:t>
            </a:r>
            <a:endParaRPr lang="en-US" dirty="0"/>
          </a:p>
        </p:txBody>
      </p:sp>
      <p:pic>
        <p:nvPicPr>
          <p:cNvPr id="24" name="Picture 23"/>
          <p:cNvPicPr>
            <a:picLocks noChangeAspect="1"/>
          </p:cNvPicPr>
          <p:nvPr/>
        </p:nvPicPr>
        <p:blipFill>
          <a:blip r:embed="rId3"/>
          <a:stretch>
            <a:fillRect/>
          </a:stretch>
        </p:blipFill>
        <p:spPr>
          <a:xfrm>
            <a:off x="682174" y="2154904"/>
            <a:ext cx="3708786" cy="2966103"/>
          </a:xfrm>
          <a:prstGeom prst="rect">
            <a:avLst/>
          </a:prstGeom>
        </p:spPr>
      </p:pic>
      <p:pic>
        <p:nvPicPr>
          <p:cNvPr id="45" name="Picture 44"/>
          <p:cNvPicPr>
            <a:picLocks noChangeAspect="1"/>
          </p:cNvPicPr>
          <p:nvPr/>
        </p:nvPicPr>
        <p:blipFill>
          <a:blip r:embed="rId3"/>
          <a:stretch>
            <a:fillRect/>
          </a:stretch>
        </p:blipFill>
        <p:spPr>
          <a:xfrm>
            <a:off x="4799904" y="2154903"/>
            <a:ext cx="3708786" cy="2966103"/>
          </a:xfrm>
          <a:prstGeom prst="rect">
            <a:avLst/>
          </a:prstGeom>
        </p:spPr>
      </p:pic>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357" y="4539578"/>
            <a:ext cx="430120" cy="461851"/>
          </a:xfrm>
          <a:prstGeom prst="rect">
            <a:avLst/>
          </a:prstGeom>
        </p:spPr>
      </p:pic>
      <p:pic>
        <p:nvPicPr>
          <p:cNvPr id="51" name="Picture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0962" y="3622381"/>
            <a:ext cx="430120" cy="461851"/>
          </a:xfrm>
          <a:prstGeom prst="rect">
            <a:avLst/>
          </a:prstGeom>
        </p:spPr>
      </p:pic>
      <p:pic>
        <p:nvPicPr>
          <p:cNvPr id="53" name="Picture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3839" y="4080056"/>
            <a:ext cx="430120" cy="461851"/>
          </a:xfrm>
          <a:prstGeom prst="rect">
            <a:avLst/>
          </a:prstGeom>
        </p:spPr>
      </p:pic>
      <p:sp>
        <p:nvSpPr>
          <p:cNvPr id="56" name="TextBox 55"/>
          <p:cNvSpPr txBox="1"/>
          <p:nvPr/>
        </p:nvSpPr>
        <p:spPr>
          <a:xfrm>
            <a:off x="6490065" y="4507416"/>
            <a:ext cx="396577" cy="523220"/>
          </a:xfrm>
          <a:prstGeom prst="rect">
            <a:avLst/>
          </a:prstGeom>
          <a:noFill/>
        </p:spPr>
        <p:txBody>
          <a:bodyPr wrap="square" rtlCol="0">
            <a:spAutoFit/>
          </a:bodyPr>
          <a:lstStyle/>
          <a:p>
            <a:r>
              <a:rPr lang="en-US" sz="2800" dirty="0" smtClean="0">
                <a:solidFill>
                  <a:schemeClr val="bg1"/>
                </a:solidFill>
              </a:rPr>
              <a:t>7</a:t>
            </a:r>
            <a:endParaRPr lang="en-US" sz="2800" dirty="0">
              <a:solidFill>
                <a:schemeClr val="bg1"/>
              </a:solidFill>
            </a:endParaRPr>
          </a:p>
        </p:txBody>
      </p:sp>
      <p:sp>
        <p:nvSpPr>
          <p:cNvPr id="59" name="TextBox 58"/>
          <p:cNvSpPr txBox="1"/>
          <p:nvPr/>
        </p:nvSpPr>
        <p:spPr>
          <a:xfrm>
            <a:off x="6497733" y="3599856"/>
            <a:ext cx="396577" cy="523220"/>
          </a:xfrm>
          <a:prstGeom prst="rect">
            <a:avLst/>
          </a:prstGeom>
          <a:noFill/>
        </p:spPr>
        <p:txBody>
          <a:bodyPr wrap="square" rtlCol="0">
            <a:spAutoFit/>
          </a:bodyPr>
          <a:lstStyle/>
          <a:p>
            <a:r>
              <a:rPr lang="en-US" sz="2800" dirty="0" smtClean="0">
                <a:solidFill>
                  <a:schemeClr val="bg1"/>
                </a:solidFill>
              </a:rPr>
              <a:t>6</a:t>
            </a:r>
            <a:endParaRPr lang="en-US" sz="2800" dirty="0">
              <a:solidFill>
                <a:schemeClr val="bg1"/>
              </a:solidFill>
            </a:endParaRPr>
          </a:p>
        </p:txBody>
      </p:sp>
      <p:sp>
        <p:nvSpPr>
          <p:cNvPr id="60" name="TextBox 59"/>
          <p:cNvSpPr txBox="1"/>
          <p:nvPr/>
        </p:nvSpPr>
        <p:spPr>
          <a:xfrm>
            <a:off x="6509157" y="4061237"/>
            <a:ext cx="396577" cy="523220"/>
          </a:xfrm>
          <a:prstGeom prst="rect">
            <a:avLst/>
          </a:prstGeom>
          <a:noFill/>
        </p:spPr>
        <p:txBody>
          <a:bodyPr wrap="square" rtlCol="0">
            <a:spAutoFit/>
          </a:bodyPr>
          <a:lstStyle/>
          <a:p>
            <a:r>
              <a:rPr lang="en-US" sz="2800" dirty="0" smtClean="0">
                <a:solidFill>
                  <a:schemeClr val="bg1"/>
                </a:solidFill>
              </a:rPr>
              <a:t>8</a:t>
            </a:r>
            <a:endParaRPr lang="en-US" sz="2800" dirty="0">
              <a:solidFill>
                <a:schemeClr val="bg1"/>
              </a:solidFill>
            </a:endParaRPr>
          </a:p>
        </p:txBody>
      </p:sp>
      <p:cxnSp>
        <p:nvCxnSpPr>
          <p:cNvPr id="63" name="Straight Connector 62"/>
          <p:cNvCxnSpPr/>
          <p:nvPr/>
        </p:nvCxnSpPr>
        <p:spPr>
          <a:xfrm>
            <a:off x="4680438" y="4993582"/>
            <a:ext cx="4007175"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pic>
        <p:nvPicPr>
          <p:cNvPr id="64" name="Picture 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4303" y="4220595"/>
            <a:ext cx="425266" cy="456622"/>
          </a:xfrm>
          <a:prstGeom prst="rect">
            <a:avLst/>
          </a:prstGeom>
          <a:effectLst>
            <a:glow rad="127000">
              <a:schemeClr val="accent1"/>
            </a:glow>
          </a:effectLst>
        </p:spPr>
      </p:pic>
      <p:pic>
        <p:nvPicPr>
          <p:cNvPr id="62" name="Picture 61"/>
          <p:cNvPicPr>
            <a:picLocks noChangeAspect="1"/>
          </p:cNvPicPr>
          <p:nvPr/>
        </p:nvPicPr>
        <p:blipFill>
          <a:blip r:embed="rId5"/>
          <a:stretch>
            <a:fillRect/>
          </a:stretch>
        </p:blipFill>
        <p:spPr>
          <a:xfrm>
            <a:off x="5429190" y="4646665"/>
            <a:ext cx="466701" cy="338125"/>
          </a:xfrm>
          <a:prstGeom prst="rect">
            <a:avLst/>
          </a:prstGeom>
        </p:spPr>
      </p:pic>
      <p:sp>
        <p:nvSpPr>
          <p:cNvPr id="68" name="TextBox 67"/>
          <p:cNvSpPr txBox="1"/>
          <p:nvPr/>
        </p:nvSpPr>
        <p:spPr>
          <a:xfrm>
            <a:off x="5478762" y="4172020"/>
            <a:ext cx="396577" cy="523220"/>
          </a:xfrm>
          <a:prstGeom prst="rect">
            <a:avLst/>
          </a:prstGeom>
          <a:noFill/>
        </p:spPr>
        <p:txBody>
          <a:bodyPr wrap="square" rtlCol="0">
            <a:spAutoFit/>
          </a:bodyPr>
          <a:lstStyle/>
          <a:p>
            <a:r>
              <a:rPr lang="en-US" sz="2800" dirty="0" smtClean="0">
                <a:solidFill>
                  <a:schemeClr val="bg1"/>
                </a:solidFill>
              </a:rPr>
              <a:t>5</a:t>
            </a:r>
            <a:endParaRPr lang="en-US" sz="2800" dirty="0">
              <a:solidFill>
                <a:schemeClr val="bg1"/>
              </a:solidFill>
            </a:endParaRPr>
          </a:p>
        </p:txBody>
      </p:sp>
      <p:pic>
        <p:nvPicPr>
          <p:cNvPr id="71" name="Picture 70"/>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994910" y="4540415"/>
            <a:ext cx="424839" cy="439264"/>
          </a:xfrm>
          <a:prstGeom prst="rect">
            <a:avLst/>
          </a:prstGeom>
        </p:spPr>
      </p:pic>
      <p:sp>
        <p:nvSpPr>
          <p:cNvPr id="72" name="TextBox 71"/>
          <p:cNvSpPr txBox="1"/>
          <p:nvPr/>
        </p:nvSpPr>
        <p:spPr>
          <a:xfrm>
            <a:off x="7032915" y="4502813"/>
            <a:ext cx="396577" cy="523220"/>
          </a:xfrm>
          <a:prstGeom prst="rect">
            <a:avLst/>
          </a:prstGeom>
          <a:noFill/>
        </p:spPr>
        <p:txBody>
          <a:bodyPr wrap="square" rtlCol="0">
            <a:spAutoFit/>
          </a:bodyPr>
          <a:lstStyle/>
          <a:p>
            <a:r>
              <a:rPr lang="en-US" sz="2800" dirty="0" smtClean="0">
                <a:solidFill>
                  <a:schemeClr val="bg1">
                    <a:alpha val="34000"/>
                  </a:schemeClr>
                </a:solidFill>
              </a:rPr>
              <a:t>5</a:t>
            </a:r>
            <a:endParaRPr lang="en-US" sz="2800" dirty="0">
              <a:solidFill>
                <a:schemeClr val="bg1">
                  <a:alpha val="34000"/>
                </a:schemeClr>
              </a:solidFill>
            </a:endParaRPr>
          </a:p>
        </p:txBody>
      </p:sp>
      <p:sp>
        <p:nvSpPr>
          <p:cNvPr id="74" name="U-Turn Arrow 73"/>
          <p:cNvSpPr/>
          <p:nvPr/>
        </p:nvSpPr>
        <p:spPr>
          <a:xfrm flipH="1">
            <a:off x="5546673" y="3161846"/>
            <a:ext cx="1733358" cy="1377731"/>
          </a:xfrm>
          <a:prstGeom prst="uturnArrow">
            <a:avLst>
              <a:gd name="adj1" fmla="val 9226"/>
              <a:gd name="adj2" fmla="val 10468"/>
              <a:gd name="adj3" fmla="val 18569"/>
              <a:gd name="adj4" fmla="val 12326"/>
              <a:gd name="adj5" fmla="val 73336"/>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Right Arrow 78"/>
          <p:cNvSpPr/>
          <p:nvPr/>
        </p:nvSpPr>
        <p:spPr>
          <a:xfrm>
            <a:off x="4374137" y="3238513"/>
            <a:ext cx="594278" cy="88173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4" name="Picture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6600" y="4521268"/>
            <a:ext cx="430120" cy="461851"/>
          </a:xfrm>
          <a:prstGeom prst="rect">
            <a:avLst/>
          </a:prstGeom>
        </p:spPr>
      </p:pic>
      <p:pic>
        <p:nvPicPr>
          <p:cNvPr id="81" name="Picture 8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3499" y="3605818"/>
            <a:ext cx="430120" cy="461851"/>
          </a:xfrm>
          <a:prstGeom prst="rect">
            <a:avLst/>
          </a:prstGeom>
        </p:spPr>
      </p:pic>
      <p:sp>
        <p:nvSpPr>
          <p:cNvPr id="82" name="TextBox 81"/>
          <p:cNvSpPr txBox="1"/>
          <p:nvPr/>
        </p:nvSpPr>
        <p:spPr>
          <a:xfrm>
            <a:off x="2439308" y="4489106"/>
            <a:ext cx="396577" cy="523220"/>
          </a:xfrm>
          <a:prstGeom prst="rect">
            <a:avLst/>
          </a:prstGeom>
          <a:noFill/>
        </p:spPr>
        <p:txBody>
          <a:bodyPr wrap="square" rtlCol="0">
            <a:spAutoFit/>
          </a:bodyPr>
          <a:lstStyle/>
          <a:p>
            <a:r>
              <a:rPr lang="en-US" sz="2800" dirty="0" smtClean="0">
                <a:solidFill>
                  <a:schemeClr val="bg1"/>
                </a:solidFill>
              </a:rPr>
              <a:t>7</a:t>
            </a:r>
            <a:endParaRPr lang="en-US" sz="2800" dirty="0">
              <a:solidFill>
                <a:schemeClr val="bg1"/>
              </a:solidFill>
            </a:endParaRPr>
          </a:p>
        </p:txBody>
      </p:sp>
      <p:sp>
        <p:nvSpPr>
          <p:cNvPr id="86" name="TextBox 85"/>
          <p:cNvSpPr txBox="1"/>
          <p:nvPr/>
        </p:nvSpPr>
        <p:spPr>
          <a:xfrm>
            <a:off x="2463221" y="3590999"/>
            <a:ext cx="320629" cy="523220"/>
          </a:xfrm>
          <a:prstGeom prst="rect">
            <a:avLst/>
          </a:prstGeom>
          <a:noFill/>
        </p:spPr>
        <p:txBody>
          <a:bodyPr wrap="square" rtlCol="0">
            <a:spAutoFit/>
          </a:bodyPr>
          <a:lstStyle/>
          <a:p>
            <a:r>
              <a:rPr lang="en-US" sz="2800" dirty="0" smtClean="0">
                <a:solidFill>
                  <a:schemeClr val="bg1"/>
                </a:solidFill>
              </a:rPr>
              <a:t>6</a:t>
            </a:r>
            <a:endParaRPr lang="en-US" sz="2800" dirty="0">
              <a:solidFill>
                <a:schemeClr val="bg1"/>
              </a:solidFill>
            </a:endParaRPr>
          </a:p>
        </p:txBody>
      </p:sp>
      <p:pic>
        <p:nvPicPr>
          <p:cNvPr id="88" name="Picture 8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3546" y="4211077"/>
            <a:ext cx="425266" cy="456622"/>
          </a:xfrm>
          <a:prstGeom prst="rect">
            <a:avLst/>
          </a:prstGeom>
          <a:effectLst>
            <a:glow rad="127000">
              <a:schemeClr val="accent1"/>
            </a:glow>
          </a:effectLst>
        </p:spPr>
      </p:pic>
      <p:pic>
        <p:nvPicPr>
          <p:cNvPr id="89" name="Picture 88"/>
          <p:cNvPicPr>
            <a:picLocks noChangeAspect="1"/>
          </p:cNvPicPr>
          <p:nvPr/>
        </p:nvPicPr>
        <p:blipFill>
          <a:blip r:embed="rId5"/>
          <a:stretch>
            <a:fillRect/>
          </a:stretch>
        </p:blipFill>
        <p:spPr>
          <a:xfrm>
            <a:off x="1378433" y="4637147"/>
            <a:ext cx="466701" cy="338125"/>
          </a:xfrm>
          <a:prstGeom prst="rect">
            <a:avLst/>
          </a:prstGeom>
        </p:spPr>
      </p:pic>
      <p:sp>
        <p:nvSpPr>
          <p:cNvPr id="92" name="TextBox 91"/>
          <p:cNvSpPr txBox="1"/>
          <p:nvPr/>
        </p:nvSpPr>
        <p:spPr>
          <a:xfrm>
            <a:off x="1428005" y="4162502"/>
            <a:ext cx="396577" cy="523220"/>
          </a:xfrm>
          <a:prstGeom prst="rect">
            <a:avLst/>
          </a:prstGeom>
          <a:noFill/>
        </p:spPr>
        <p:txBody>
          <a:bodyPr wrap="square" rtlCol="0">
            <a:spAutoFit/>
          </a:bodyPr>
          <a:lstStyle/>
          <a:p>
            <a:r>
              <a:rPr lang="en-US" sz="2800" dirty="0" smtClean="0">
                <a:solidFill>
                  <a:schemeClr val="bg1"/>
                </a:solidFill>
              </a:rPr>
              <a:t>4</a:t>
            </a:r>
            <a:endParaRPr lang="en-US" sz="2800" dirty="0">
              <a:solidFill>
                <a:schemeClr val="bg1"/>
              </a:solidFill>
            </a:endParaRPr>
          </a:p>
        </p:txBody>
      </p:sp>
      <p:cxnSp>
        <p:nvCxnSpPr>
          <p:cNvPr id="44" name="Straight Connector 43"/>
          <p:cNvCxnSpPr/>
          <p:nvPr/>
        </p:nvCxnSpPr>
        <p:spPr>
          <a:xfrm>
            <a:off x="562708" y="4993583"/>
            <a:ext cx="4007175"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pic>
        <p:nvPicPr>
          <p:cNvPr id="101" name="Picture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8690" y="4074573"/>
            <a:ext cx="430120" cy="461851"/>
          </a:xfrm>
          <a:prstGeom prst="rect">
            <a:avLst/>
          </a:prstGeom>
        </p:spPr>
      </p:pic>
      <p:sp>
        <p:nvSpPr>
          <p:cNvPr id="102" name="TextBox 101"/>
          <p:cNvSpPr txBox="1"/>
          <p:nvPr/>
        </p:nvSpPr>
        <p:spPr>
          <a:xfrm>
            <a:off x="2441398" y="4042411"/>
            <a:ext cx="396577" cy="523220"/>
          </a:xfrm>
          <a:prstGeom prst="rect">
            <a:avLst/>
          </a:prstGeom>
          <a:noFill/>
        </p:spPr>
        <p:txBody>
          <a:bodyPr wrap="square" rtlCol="0">
            <a:spAutoFit/>
          </a:bodyPr>
          <a:lstStyle/>
          <a:p>
            <a:r>
              <a:rPr lang="en-US" sz="2800" dirty="0" smtClean="0">
                <a:solidFill>
                  <a:schemeClr val="bg1"/>
                </a:solidFill>
              </a:rPr>
              <a:t>8</a:t>
            </a:r>
            <a:endParaRPr lang="en-US" sz="2800" dirty="0">
              <a:solidFill>
                <a:schemeClr val="bg1"/>
              </a:solidFill>
            </a:endParaRPr>
          </a:p>
        </p:txBody>
      </p:sp>
      <p:sp>
        <p:nvSpPr>
          <p:cNvPr id="103" name="U-Turn Arrow 102"/>
          <p:cNvSpPr/>
          <p:nvPr/>
        </p:nvSpPr>
        <p:spPr>
          <a:xfrm flipH="1">
            <a:off x="1534321" y="3234080"/>
            <a:ext cx="699053" cy="1315732"/>
          </a:xfrm>
          <a:prstGeom prst="uturnArrow">
            <a:avLst>
              <a:gd name="adj1" fmla="val 16814"/>
              <a:gd name="adj2" fmla="val 18641"/>
              <a:gd name="adj3" fmla="val 30982"/>
              <a:gd name="adj4" fmla="val 12326"/>
              <a:gd name="adj5" fmla="val 72127"/>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4" name="TextBox 93"/>
          <p:cNvSpPr txBox="1"/>
          <p:nvPr/>
        </p:nvSpPr>
        <p:spPr>
          <a:xfrm>
            <a:off x="2954186" y="4490409"/>
            <a:ext cx="328778" cy="523220"/>
          </a:xfrm>
          <a:prstGeom prst="rect">
            <a:avLst/>
          </a:prstGeom>
          <a:noFill/>
        </p:spPr>
        <p:txBody>
          <a:bodyPr wrap="square" rtlCol="0">
            <a:spAutoFit/>
          </a:bodyPr>
          <a:lstStyle/>
          <a:p>
            <a:r>
              <a:rPr lang="en-US" sz="2800" dirty="0" smtClean="0">
                <a:solidFill>
                  <a:schemeClr val="bg1">
                    <a:alpha val="34000"/>
                  </a:schemeClr>
                </a:solidFill>
              </a:rPr>
              <a:t>5</a:t>
            </a:r>
            <a:endParaRPr lang="en-US" sz="2800" dirty="0">
              <a:solidFill>
                <a:schemeClr val="bg1">
                  <a:alpha val="34000"/>
                </a:schemeClr>
              </a:solidFill>
            </a:endParaRPr>
          </a:p>
        </p:txBody>
      </p:sp>
      <p:sp>
        <p:nvSpPr>
          <p:cNvPr id="107" name="Rectangle 106"/>
          <p:cNvSpPr/>
          <p:nvPr/>
        </p:nvSpPr>
        <p:spPr>
          <a:xfrm>
            <a:off x="994040" y="5116827"/>
            <a:ext cx="3120759" cy="1313955"/>
          </a:xfrm>
          <a:prstGeom prst="rect">
            <a:avLst/>
          </a:prstGeom>
          <a:solidFill>
            <a:schemeClr val="bg1">
              <a:lumMod val="6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tlCol="0" anchor="t" anchorCtr="0"/>
          <a:lstStyle/>
          <a:p>
            <a:pPr marL="800100" lvl="1" indent="-342900">
              <a:buFont typeface="+mj-lt"/>
              <a:buAutoNum type="arabicPeriod" startAt="7"/>
            </a:pPr>
            <a:r>
              <a:rPr lang="en-US" dirty="0"/>
              <a:t>Unload </a:t>
            </a:r>
            <a:r>
              <a:rPr lang="en-US" dirty="0" smtClean="0"/>
              <a:t>4</a:t>
            </a:r>
          </a:p>
          <a:p>
            <a:pPr marL="800100" lvl="1" indent="-342900">
              <a:buFont typeface="+mj-lt"/>
              <a:buAutoNum type="arabicPeriod" startAt="7"/>
            </a:pPr>
            <a:endParaRPr lang="en-US" dirty="0"/>
          </a:p>
          <a:p>
            <a:pPr marL="800100" lvl="1" indent="-342900">
              <a:buFont typeface="+mj-lt"/>
              <a:buAutoNum type="arabicPeriod" startAt="7"/>
            </a:pPr>
            <a:endParaRPr lang="en-US" dirty="0" smtClean="0"/>
          </a:p>
          <a:p>
            <a:pPr lvl="1"/>
            <a:r>
              <a:rPr lang="en-US" dirty="0"/>
              <a:t>NM = </a:t>
            </a:r>
            <a:r>
              <a:rPr lang="en-US" dirty="0" smtClean="0"/>
              <a:t>3, </a:t>
            </a:r>
            <a:r>
              <a:rPr lang="en-US" dirty="0"/>
              <a:t>NR = </a:t>
            </a:r>
            <a:r>
              <a:rPr lang="en-US" dirty="0" smtClean="0"/>
              <a:t>4</a:t>
            </a:r>
            <a:endParaRPr lang="en-US" dirty="0"/>
          </a:p>
          <a:p>
            <a:pPr lvl="1"/>
            <a:endParaRPr lang="en-US" dirty="0"/>
          </a:p>
          <a:p>
            <a:pPr lvl="1"/>
            <a:endParaRPr lang="en-US" dirty="0"/>
          </a:p>
        </p:txBody>
      </p:sp>
      <p:sp>
        <p:nvSpPr>
          <p:cNvPr id="108" name="Rectangle 107"/>
          <p:cNvSpPr/>
          <p:nvPr/>
        </p:nvSpPr>
        <p:spPr>
          <a:xfrm>
            <a:off x="5111771" y="5105170"/>
            <a:ext cx="3085052" cy="1309095"/>
          </a:xfrm>
          <a:prstGeom prst="rect">
            <a:avLst/>
          </a:prstGeom>
          <a:solidFill>
            <a:schemeClr val="bg1">
              <a:lumMod val="6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tlCol="0" anchor="t" anchorCtr="0"/>
          <a:lstStyle/>
          <a:p>
            <a:pPr marL="800100" lvl="1" indent="-342900">
              <a:buFont typeface="+mj-lt"/>
              <a:buAutoNum type="arabicPeriod" startAt="8"/>
            </a:pPr>
            <a:r>
              <a:rPr lang="en-US" dirty="0"/>
              <a:t>Unload </a:t>
            </a:r>
            <a:r>
              <a:rPr lang="en-US" dirty="0" smtClean="0"/>
              <a:t>5</a:t>
            </a:r>
          </a:p>
          <a:p>
            <a:pPr marL="800100" lvl="1" indent="-342900">
              <a:buFont typeface="+mj-lt"/>
              <a:buAutoNum type="arabicPeriod" startAt="8"/>
            </a:pPr>
            <a:endParaRPr lang="en-US" dirty="0"/>
          </a:p>
          <a:p>
            <a:pPr marL="800100" lvl="1" indent="-342900">
              <a:buFont typeface="+mj-lt"/>
              <a:buAutoNum type="arabicPeriod" startAt="8"/>
            </a:pPr>
            <a:endParaRPr lang="en-US" dirty="0" smtClean="0"/>
          </a:p>
          <a:p>
            <a:pPr lvl="1"/>
            <a:r>
              <a:rPr lang="en-US" dirty="0"/>
              <a:t>NM = 3, NR = </a:t>
            </a:r>
            <a:r>
              <a:rPr lang="en-US" dirty="0" smtClean="0"/>
              <a:t>5</a:t>
            </a:r>
            <a:endParaRPr lang="en-US" dirty="0"/>
          </a:p>
          <a:p>
            <a:pPr lvl="1"/>
            <a:endParaRPr lang="en-US" dirty="0"/>
          </a:p>
        </p:txBody>
      </p:sp>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0039" y="4536087"/>
            <a:ext cx="430120" cy="461851"/>
          </a:xfrm>
          <a:prstGeom prst="rect">
            <a:avLst/>
          </a:prstGeom>
        </p:spPr>
      </p:pic>
      <p:sp>
        <p:nvSpPr>
          <p:cNvPr id="52" name="TextBox 51"/>
          <p:cNvSpPr txBox="1"/>
          <p:nvPr/>
        </p:nvSpPr>
        <p:spPr>
          <a:xfrm>
            <a:off x="2939761" y="4521268"/>
            <a:ext cx="320629" cy="523220"/>
          </a:xfrm>
          <a:prstGeom prst="rect">
            <a:avLst/>
          </a:prstGeom>
          <a:noFill/>
        </p:spPr>
        <p:txBody>
          <a:bodyPr wrap="square" rtlCol="0">
            <a:spAutoFit/>
          </a:bodyPr>
          <a:lstStyle/>
          <a:p>
            <a:r>
              <a:rPr lang="en-US" sz="2800" dirty="0" smtClean="0">
                <a:solidFill>
                  <a:schemeClr val="bg1"/>
                </a:solidFill>
              </a:rPr>
              <a:t>5</a:t>
            </a:r>
            <a:endParaRPr lang="en-US" sz="2800" dirty="0">
              <a:solidFill>
                <a:schemeClr val="bg1"/>
              </a:solidFill>
            </a:endParaRPr>
          </a:p>
        </p:txBody>
      </p:sp>
      <p:pic>
        <p:nvPicPr>
          <p:cNvPr id="58" name="Picture 57"/>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943266" y="4543855"/>
            <a:ext cx="424839" cy="439264"/>
          </a:xfrm>
          <a:prstGeom prst="rect">
            <a:avLst/>
          </a:prstGeom>
        </p:spPr>
      </p:pic>
      <p:sp>
        <p:nvSpPr>
          <p:cNvPr id="61" name="TextBox 60"/>
          <p:cNvSpPr txBox="1"/>
          <p:nvPr/>
        </p:nvSpPr>
        <p:spPr>
          <a:xfrm>
            <a:off x="1981271" y="4506253"/>
            <a:ext cx="396577" cy="523220"/>
          </a:xfrm>
          <a:prstGeom prst="rect">
            <a:avLst/>
          </a:prstGeom>
          <a:noFill/>
        </p:spPr>
        <p:txBody>
          <a:bodyPr wrap="square" rtlCol="0">
            <a:spAutoFit/>
          </a:bodyPr>
          <a:lstStyle/>
          <a:p>
            <a:r>
              <a:rPr lang="en-US" sz="2800" dirty="0" smtClean="0">
                <a:solidFill>
                  <a:schemeClr val="bg1">
                    <a:alpha val="34000"/>
                  </a:schemeClr>
                </a:solidFill>
              </a:rPr>
              <a:t>4</a:t>
            </a:r>
            <a:endParaRPr lang="en-US" sz="2800" dirty="0">
              <a:solidFill>
                <a:schemeClr val="bg1">
                  <a:alpha val="34000"/>
                </a:schemeClr>
              </a:solidFill>
            </a:endParaRPr>
          </a:p>
        </p:txBody>
      </p:sp>
    </p:spTree>
    <p:extLst>
      <p:ext uri="{BB962C8B-B14F-4D97-AF65-F5344CB8AC3E}">
        <p14:creationId xmlns:p14="http://schemas.microsoft.com/office/powerpoint/2010/main" val="3986383695"/>
      </p:ext>
    </p:extLst>
  </p:cSld>
  <p:clrMapOvr>
    <a:masterClrMapping/>
  </p:clrMapOvr>
  <p:timing>
    <p:tnLst>
      <p:par>
        <p:cTn id="1" dur="indefinite" restart="never" nodeType="tmRoot"/>
      </p:par>
    </p:tnLst>
  </p:timing>
</p:sld>
</file>

<file path=ppt/theme/theme1.xml><?xml version="1.0" encoding="utf-8"?>
<a:theme xmlns:a="http://schemas.openxmlformats.org/drawingml/2006/main" name="Cholesky Educational Java Application">
  <a:themeElements>
    <a:clrScheme name="Custom 24">
      <a:dk1>
        <a:sysClr val="windowText" lastClr="000000"/>
      </a:dk1>
      <a:lt1>
        <a:sysClr val="window" lastClr="FFFFFF"/>
      </a:lt1>
      <a:dk2>
        <a:srgbClr val="2B142D"/>
      </a:dk2>
      <a:lt2>
        <a:srgbClr val="BD971F"/>
      </a:lt2>
      <a:accent1>
        <a:srgbClr val="DA5120"/>
      </a:accent1>
      <a:accent2>
        <a:srgbClr val="7EC8E4"/>
      </a:accent2>
      <a:accent3>
        <a:srgbClr val="BD971F"/>
      </a:accent3>
      <a:accent4>
        <a:srgbClr val="5B9029"/>
      </a:accent4>
      <a:accent5>
        <a:srgbClr val="4C323B"/>
      </a:accent5>
      <a:accent6>
        <a:srgbClr val="003767"/>
      </a:accent6>
      <a:hlink>
        <a:srgbClr val="00487E"/>
      </a:hlink>
      <a:folHlink>
        <a:srgbClr val="4D393E"/>
      </a:folHlink>
    </a:clrScheme>
    <a:fontScheme name="Opulent">
      <a:majorFont>
        <a:latin typeface="Trebuchet MS"/>
        <a:ea typeface=""/>
        <a:cs typeface=""/>
        <a:font script="Jpan" typeface="ヒラギノ丸ゴ Pro W4"/>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ヒラギノ丸ゴ Pro W4"/>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Spectrum">
      <a:fillStyleLst>
        <a:solidFill>
          <a:schemeClr val="phClr"/>
        </a:solidFill>
        <a:gradFill rotWithShape="1">
          <a:gsLst>
            <a:gs pos="0">
              <a:schemeClr val="phClr">
                <a:tint val="100000"/>
                <a:shade val="70000"/>
                <a:satMod val="150000"/>
              </a:schemeClr>
            </a:gs>
            <a:gs pos="100000">
              <a:schemeClr val="phClr">
                <a:tint val="95000"/>
                <a:satMod val="150000"/>
              </a:schemeClr>
            </a:gs>
          </a:gsLst>
          <a:lin ang="16200000" scaled="1"/>
        </a:gradFill>
        <a:gradFill rotWithShape="1">
          <a:gsLst>
            <a:gs pos="0">
              <a:schemeClr val="phClr">
                <a:tint val="95000"/>
                <a:shade val="70000"/>
                <a:satMod val="150000"/>
              </a:schemeClr>
            </a:gs>
            <a:gs pos="100000">
              <a:schemeClr val="phClr">
                <a:tint val="100000"/>
                <a:shade val="100000"/>
                <a:satMod val="150000"/>
              </a:schemeClr>
            </a:gs>
          </a:gsLst>
          <a:lin ang="16200000" scaled="0"/>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6600000" sx="101000" sy="101000" rotWithShape="0">
              <a:srgbClr val="000000">
                <a:alpha val="75000"/>
              </a:srgbClr>
            </a:outerShdw>
          </a:effectLst>
        </a:effectStyle>
        <a:effectStyle>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Cholesky Educational Java Application</Template>
  <TotalTime>1309</TotalTime>
  <Words>3317</Words>
  <Application>Microsoft Office PowerPoint</Application>
  <PresentationFormat>On-screen Show (4:3)</PresentationFormat>
  <Paragraphs>761</Paragraphs>
  <Slides>57</Slides>
  <Notes>22</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57</vt:i4>
      </vt:variant>
    </vt:vector>
  </HeadingPairs>
  <TitlesOfParts>
    <vt:vector size="62" baseType="lpstr">
      <vt:lpstr>Arial</vt:lpstr>
      <vt:lpstr>Calibri</vt:lpstr>
      <vt:lpstr>Trebuchet MS</vt:lpstr>
      <vt:lpstr>Wingdings</vt:lpstr>
      <vt:lpstr>Cholesky Educational Java Application</vt:lpstr>
      <vt:lpstr>Transportation Research Board (TRB) Conference</vt:lpstr>
      <vt:lpstr>Abstract</vt:lpstr>
      <vt:lpstr>Overview (1 of 2)</vt:lpstr>
      <vt:lpstr>Overview (1 of 2)</vt:lpstr>
      <vt:lpstr>Introduction</vt:lpstr>
      <vt:lpstr>Unloading Algorithm</vt:lpstr>
      <vt:lpstr>Unloading Algorithm (1 of 5)</vt:lpstr>
      <vt:lpstr>Unloading Algorithm (2 of 5)</vt:lpstr>
      <vt:lpstr>Unloading Algorithm (3 of 5)</vt:lpstr>
      <vt:lpstr>Unloading Algorithm (4 of 5)</vt:lpstr>
      <vt:lpstr>Unloading Algorithm (5 of 5)</vt:lpstr>
      <vt:lpstr>Unloading Algorithm (1 of 4)</vt:lpstr>
      <vt:lpstr>Unloading Algorithm (2 of 4)</vt:lpstr>
      <vt:lpstr>Unloading Algorithm (3 of 4)</vt:lpstr>
      <vt:lpstr>Unloading Algorithm (4 of 4)</vt:lpstr>
      <vt:lpstr>Pre-Marshalling (Reshuffling) Algorithm</vt:lpstr>
      <vt:lpstr>Pre-Marshalling Algorithm (1 of 3)</vt:lpstr>
      <vt:lpstr>Pre-Marshalling Algorithm (2 of 3)</vt:lpstr>
      <vt:lpstr>Pre-Marshalling Algorithm (3 of 3)</vt:lpstr>
      <vt:lpstr>Pre-Marshalling Algorithm (1 of 4)</vt:lpstr>
      <vt:lpstr>Pre-Marshalling Algorithm (2 of 4)</vt:lpstr>
      <vt:lpstr>Pre-Marshalling Algorithm (3 of 4)</vt:lpstr>
      <vt:lpstr>Pre-Marshalling Algorithm (4 of 4)</vt:lpstr>
      <vt:lpstr>Java Computer Animation (1 of 3)</vt:lpstr>
      <vt:lpstr>Java Computer Animation (2 of 3)</vt:lpstr>
      <vt:lpstr>Java Computer Animation (3 of 3)</vt:lpstr>
      <vt:lpstr>Unloading Algorithm Demo</vt:lpstr>
      <vt:lpstr>Pre-Marshalling Algorithm Demo</vt:lpstr>
      <vt:lpstr>Terminal Yard Editor Demo</vt:lpstr>
      <vt:lpstr>Experimental Results</vt:lpstr>
      <vt:lpstr>Questions/Comments</vt:lpstr>
      <vt:lpstr>Acronyms</vt:lpstr>
      <vt:lpstr>Extra Slides</vt:lpstr>
      <vt:lpstr>Pre-Marshalling Algorithm</vt:lpstr>
      <vt:lpstr>HW Set #1 – Problem 6 Special Team’s Project</vt:lpstr>
      <vt:lpstr>HW Set #1 – Problem 6  (h) - Solution</vt:lpstr>
      <vt:lpstr>HW Set #1 – Problem 6  (h) - Solution</vt:lpstr>
      <vt:lpstr>HW Set #1 – Problem 6  (h) - Solution</vt:lpstr>
      <vt:lpstr>HW Set #1 – Problem 6  (h) - Solution</vt:lpstr>
      <vt:lpstr>HW Set #1 – Problem 6  (h) - Solution</vt:lpstr>
      <vt:lpstr>HW Set #1 – Problem 6  (h) - Solution</vt:lpstr>
      <vt:lpstr>HW Set #1 – Problem 6  (h) - Solution</vt:lpstr>
      <vt:lpstr>HW Set #1 – Problem 6  (h) - Solution</vt:lpstr>
      <vt:lpstr>HW Set #1 – Problem 6  (h) - Solution</vt:lpstr>
      <vt:lpstr>HW Set #1 – Problem 6  (h) - Solution</vt:lpstr>
      <vt:lpstr>Results</vt:lpstr>
      <vt:lpstr>Unloading Algorithm</vt:lpstr>
      <vt:lpstr>HW Set #1 – Problem 5 Special Team’s Project</vt:lpstr>
      <vt:lpstr>HW Set #1 – Problem 6  (e) - Solution</vt:lpstr>
      <vt:lpstr>HW Set #1 – Problem 6  (e) - Solution</vt:lpstr>
      <vt:lpstr>HW Set #1 – Problem 6  (e) - Solution</vt:lpstr>
      <vt:lpstr>HW Set #1 – Problem 6  (e) - Solution</vt:lpstr>
      <vt:lpstr>HW Set #1 – Problem 6  (f) - Solution</vt:lpstr>
      <vt:lpstr>HW Set #1 – Problem 6  (f) - Solution</vt:lpstr>
      <vt:lpstr>HW Set #1 – Problem 6  (f) - Solution</vt:lpstr>
      <vt:lpstr>HW Set #1 – Problem 6  (f) - Solution</vt:lpstr>
      <vt:lpstr>Results</vt:lpstr>
    </vt:vector>
  </TitlesOfParts>
  <Company>Microsoft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Cholesky Educational Java Application</dc:title>
  <dc:creator>Ivan Makohon</dc:creator>
  <cp:lastModifiedBy>Ivan</cp:lastModifiedBy>
  <cp:revision>191</cp:revision>
  <dcterms:created xsi:type="dcterms:W3CDTF">2015-02-03T13:11:47Z</dcterms:created>
  <dcterms:modified xsi:type="dcterms:W3CDTF">2015-12-02T12:34:08Z</dcterms:modified>
</cp:coreProperties>
</file>