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27"/>
  </p:notesMasterIdLst>
  <p:handoutMasterIdLst>
    <p:handoutMasterId r:id="rId28"/>
  </p:handoutMasterIdLst>
  <p:sldIdLst>
    <p:sldId id="256" r:id="rId2"/>
    <p:sldId id="319" r:id="rId3"/>
    <p:sldId id="326" r:id="rId4"/>
    <p:sldId id="327" r:id="rId5"/>
    <p:sldId id="331" r:id="rId6"/>
    <p:sldId id="333" r:id="rId7"/>
    <p:sldId id="334" r:id="rId8"/>
    <p:sldId id="336" r:id="rId9"/>
    <p:sldId id="338" r:id="rId10"/>
    <p:sldId id="374" r:id="rId11"/>
    <p:sldId id="353" r:id="rId12"/>
    <p:sldId id="355" r:id="rId13"/>
    <p:sldId id="356" r:id="rId14"/>
    <p:sldId id="357" r:id="rId15"/>
    <p:sldId id="379" r:id="rId16"/>
    <p:sldId id="359" r:id="rId17"/>
    <p:sldId id="376" r:id="rId18"/>
    <p:sldId id="364" r:id="rId19"/>
    <p:sldId id="365" r:id="rId20"/>
    <p:sldId id="366" r:id="rId21"/>
    <p:sldId id="377" r:id="rId22"/>
    <p:sldId id="370" r:id="rId23"/>
    <p:sldId id="371" r:id="rId24"/>
    <p:sldId id="372" r:id="rId25"/>
    <p:sldId id="373" r:id="rId26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539" autoAdjust="0"/>
    <p:restoredTop sz="95102" autoAdjust="0"/>
  </p:normalViewPr>
  <p:slideViewPr>
    <p:cSldViewPr>
      <p:cViewPr>
        <p:scale>
          <a:sx n="137" d="100"/>
          <a:sy n="137" d="100"/>
        </p:scale>
        <p:origin x="1016" y="14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554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>
            <a:extLst>
              <a:ext uri="{FF2B5EF4-FFF2-40B4-BE49-F238E27FC236}">
                <a16:creationId xmlns:a16="http://schemas.microsoft.com/office/drawing/2014/main" id="{3E76AAD7-F0FB-C36D-F28E-752EAD839F30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33" tIns="48317" rIns="96633" bIns="48317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endParaRPr lang="en-US" altLang="en-US"/>
          </a:p>
        </p:txBody>
      </p:sp>
      <p:sp>
        <p:nvSpPr>
          <p:cNvPr id="55299" name="Rectangle 3">
            <a:extLst>
              <a:ext uri="{FF2B5EF4-FFF2-40B4-BE49-F238E27FC236}">
                <a16:creationId xmlns:a16="http://schemas.microsoft.com/office/drawing/2014/main" id="{5C9075EB-85BC-BFFB-F9AD-BBC19030EDA6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33" tIns="48317" rIns="96633" bIns="48317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endParaRPr lang="en-US" altLang="en-US"/>
          </a:p>
        </p:txBody>
      </p:sp>
      <p:sp>
        <p:nvSpPr>
          <p:cNvPr id="55300" name="Rectangle 4">
            <a:extLst>
              <a:ext uri="{FF2B5EF4-FFF2-40B4-BE49-F238E27FC236}">
                <a16:creationId xmlns:a16="http://schemas.microsoft.com/office/drawing/2014/main" id="{DEF1217F-739B-FB4A-29FB-81907CB10785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33" tIns="48317" rIns="96633" bIns="48317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endParaRPr lang="en-US" altLang="en-US"/>
          </a:p>
        </p:txBody>
      </p:sp>
      <p:sp>
        <p:nvSpPr>
          <p:cNvPr id="55301" name="Rectangle 5">
            <a:extLst>
              <a:ext uri="{FF2B5EF4-FFF2-40B4-BE49-F238E27FC236}">
                <a16:creationId xmlns:a16="http://schemas.microsoft.com/office/drawing/2014/main" id="{6850590C-485B-3315-42FF-0D8BBE576B87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33" tIns="48317" rIns="96633" bIns="48317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fld id="{9FA541E1-A104-E44E-B0E2-6C1A7AE155A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6063410B-36EE-F631-D171-353BA6B73ECF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33" tIns="48317" rIns="96633" bIns="48317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endParaRPr lang="en-US" altLang="en-US"/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BFA121CF-D07B-8E5D-AE60-F00E1EA0C6F1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33" tIns="48317" rIns="96633" bIns="48317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endParaRPr lang="en-US" altLang="en-US"/>
          </a:p>
        </p:txBody>
      </p:sp>
      <p:sp>
        <p:nvSpPr>
          <p:cNvPr id="14340" name="Rectangle 4">
            <a:extLst>
              <a:ext uri="{FF2B5EF4-FFF2-40B4-BE49-F238E27FC236}">
                <a16:creationId xmlns:a16="http://schemas.microsoft.com/office/drawing/2014/main" id="{C881998D-C4BD-986A-146B-16ED74EA39B6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4341" name="Rectangle 5">
            <a:extLst>
              <a:ext uri="{FF2B5EF4-FFF2-40B4-BE49-F238E27FC236}">
                <a16:creationId xmlns:a16="http://schemas.microsoft.com/office/drawing/2014/main" id="{87E7F652-41FB-BFA9-76CB-C5FF8761BBF6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33" tIns="48317" rIns="96633" bIns="4831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4342" name="Rectangle 6">
            <a:extLst>
              <a:ext uri="{FF2B5EF4-FFF2-40B4-BE49-F238E27FC236}">
                <a16:creationId xmlns:a16="http://schemas.microsoft.com/office/drawing/2014/main" id="{337E1826-6DF1-02AB-46ED-1C228259291B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33" tIns="48317" rIns="96633" bIns="48317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endParaRPr lang="en-US" altLang="en-US"/>
          </a:p>
        </p:txBody>
      </p:sp>
      <p:sp>
        <p:nvSpPr>
          <p:cNvPr id="14343" name="Rectangle 7">
            <a:extLst>
              <a:ext uri="{FF2B5EF4-FFF2-40B4-BE49-F238E27FC236}">
                <a16:creationId xmlns:a16="http://schemas.microsoft.com/office/drawing/2014/main" id="{F1EBCD2A-C992-93DC-9F95-E04D3CB15B7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33" tIns="48317" rIns="96633" bIns="48317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fld id="{628F8B98-FA1B-EA4E-AC85-18152B03FC2D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F63A3E5E-B885-B672-76C1-15AC6CFF514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053CD1B-0BD0-7446-AD50-9FD7858DBAEF}" type="slidenum">
              <a:rPr lang="en-US" altLang="en-US"/>
              <a:pPr/>
              <a:t>1</a:t>
            </a:fld>
            <a:endParaRPr lang="en-US" altLang="en-US"/>
          </a:p>
        </p:txBody>
      </p:sp>
      <p:sp>
        <p:nvSpPr>
          <p:cNvPr id="230402" name="Rectangle 2">
            <a:extLst>
              <a:ext uri="{FF2B5EF4-FFF2-40B4-BE49-F238E27FC236}">
                <a16:creationId xmlns:a16="http://schemas.microsoft.com/office/drawing/2014/main" id="{5CF76970-D706-629A-958A-4E0960C117A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0403" name="Rectangle 3">
            <a:extLst>
              <a:ext uri="{FF2B5EF4-FFF2-40B4-BE49-F238E27FC236}">
                <a16:creationId xmlns:a16="http://schemas.microsoft.com/office/drawing/2014/main" id="{A325E4FE-AAF9-9353-646A-9678ADB16F1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6F871A19-8B43-C545-AD54-C1BEE41CAA1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A402DC1-DDB1-5D42-9D72-93B77784DED5}" type="slidenum">
              <a:rPr lang="en-US" altLang="en-US"/>
              <a:pPr/>
              <a:t>10</a:t>
            </a:fld>
            <a:endParaRPr lang="en-US" altLang="en-US"/>
          </a:p>
        </p:txBody>
      </p:sp>
      <p:sp>
        <p:nvSpPr>
          <p:cNvPr id="240642" name="Rectangle 2">
            <a:extLst>
              <a:ext uri="{FF2B5EF4-FFF2-40B4-BE49-F238E27FC236}">
                <a16:creationId xmlns:a16="http://schemas.microsoft.com/office/drawing/2014/main" id="{E92EBCCB-324F-B03B-E161-B1E6B62C2F0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0643" name="Rectangle 3">
            <a:extLst>
              <a:ext uri="{FF2B5EF4-FFF2-40B4-BE49-F238E27FC236}">
                <a16:creationId xmlns:a16="http://schemas.microsoft.com/office/drawing/2014/main" id="{FFFC046C-D2B4-2E0F-4628-5723D001D13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561E95D4-55D1-67BA-10F4-568ACEBD583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D50D1AD-8C17-D94F-86CB-5BCE469A5590}" type="slidenum">
              <a:rPr lang="en-US" altLang="en-US"/>
              <a:pPr/>
              <a:t>11</a:t>
            </a:fld>
            <a:endParaRPr lang="en-US" altLang="en-US"/>
          </a:p>
        </p:txBody>
      </p:sp>
      <p:sp>
        <p:nvSpPr>
          <p:cNvPr id="241666" name="Rectangle 2">
            <a:extLst>
              <a:ext uri="{FF2B5EF4-FFF2-40B4-BE49-F238E27FC236}">
                <a16:creationId xmlns:a16="http://schemas.microsoft.com/office/drawing/2014/main" id="{FC87D791-82AD-AC1C-6945-699442EE71D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1667" name="Rectangle 3">
            <a:extLst>
              <a:ext uri="{FF2B5EF4-FFF2-40B4-BE49-F238E27FC236}">
                <a16:creationId xmlns:a16="http://schemas.microsoft.com/office/drawing/2014/main" id="{6464E91D-01FF-7342-9E8F-633E72E9BD6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53AAB43D-4F60-0DF8-7477-ED2B765AE9C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D32988C-70C6-6644-98B4-7B53D2FE69A0}" type="slidenum">
              <a:rPr lang="en-US" altLang="en-US"/>
              <a:pPr/>
              <a:t>25</a:t>
            </a:fld>
            <a:endParaRPr lang="en-US" altLang="en-US"/>
          </a:p>
        </p:txBody>
      </p:sp>
      <p:sp>
        <p:nvSpPr>
          <p:cNvPr id="242690" name="Rectangle 2">
            <a:extLst>
              <a:ext uri="{FF2B5EF4-FFF2-40B4-BE49-F238E27FC236}">
                <a16:creationId xmlns:a16="http://schemas.microsoft.com/office/drawing/2014/main" id="{96E65AAC-8A59-28D3-D393-AB64C0F5104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2691" name="Rectangle 3">
            <a:extLst>
              <a:ext uri="{FF2B5EF4-FFF2-40B4-BE49-F238E27FC236}">
                <a16:creationId xmlns:a16="http://schemas.microsoft.com/office/drawing/2014/main" id="{AFEA228F-4E7B-3F67-E02A-F2789E92BDB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6DB904D2-5A85-7036-2C9C-895F74BFA11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E457436-0A3B-8C46-AF89-ED21B31218F2}" type="slidenum">
              <a:rPr lang="en-US" altLang="en-US"/>
              <a:pPr/>
              <a:t>2</a:t>
            </a:fld>
            <a:endParaRPr lang="en-US" altLang="en-US"/>
          </a:p>
        </p:txBody>
      </p:sp>
      <p:sp>
        <p:nvSpPr>
          <p:cNvPr id="231426" name="Rectangle 2">
            <a:extLst>
              <a:ext uri="{FF2B5EF4-FFF2-40B4-BE49-F238E27FC236}">
                <a16:creationId xmlns:a16="http://schemas.microsoft.com/office/drawing/2014/main" id="{F27FAC88-D68E-8AC3-68B0-C9DC23965C4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1427" name="Rectangle 3">
            <a:extLst>
              <a:ext uri="{FF2B5EF4-FFF2-40B4-BE49-F238E27FC236}">
                <a16:creationId xmlns:a16="http://schemas.microsoft.com/office/drawing/2014/main" id="{FEF7989E-59F1-B887-7696-ABDCAD7A982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9D9D12DA-6E7D-0EE5-613F-F6E3D855B49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89546E2-1189-7F4F-974A-E22EAF6D829B}" type="slidenum">
              <a:rPr lang="en-US" altLang="en-US"/>
              <a:pPr/>
              <a:t>3</a:t>
            </a:fld>
            <a:endParaRPr lang="en-US" altLang="en-US"/>
          </a:p>
        </p:txBody>
      </p:sp>
      <p:sp>
        <p:nvSpPr>
          <p:cNvPr id="232450" name="Rectangle 2">
            <a:extLst>
              <a:ext uri="{FF2B5EF4-FFF2-40B4-BE49-F238E27FC236}">
                <a16:creationId xmlns:a16="http://schemas.microsoft.com/office/drawing/2014/main" id="{0F5B175B-11F7-9256-82BB-6A565CE4F51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2451" name="Rectangle 3">
            <a:extLst>
              <a:ext uri="{FF2B5EF4-FFF2-40B4-BE49-F238E27FC236}">
                <a16:creationId xmlns:a16="http://schemas.microsoft.com/office/drawing/2014/main" id="{FB7E10C0-CE51-D430-F5E6-A7559E0948C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2C37DA9C-93F0-32CB-5BDB-8F7EDF1E2E3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0C41063-3428-B442-95F4-3844F76C8D4A}" type="slidenum">
              <a:rPr lang="en-US" altLang="en-US"/>
              <a:pPr/>
              <a:t>4</a:t>
            </a:fld>
            <a:endParaRPr lang="en-US" altLang="en-US"/>
          </a:p>
        </p:txBody>
      </p:sp>
      <p:sp>
        <p:nvSpPr>
          <p:cNvPr id="233474" name="Rectangle 2">
            <a:extLst>
              <a:ext uri="{FF2B5EF4-FFF2-40B4-BE49-F238E27FC236}">
                <a16:creationId xmlns:a16="http://schemas.microsoft.com/office/drawing/2014/main" id="{7A6BF168-A0DB-C9BA-5DCE-8A919C97CE4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3475" name="Rectangle 3">
            <a:extLst>
              <a:ext uri="{FF2B5EF4-FFF2-40B4-BE49-F238E27FC236}">
                <a16:creationId xmlns:a16="http://schemas.microsoft.com/office/drawing/2014/main" id="{4BA674ED-636C-0415-775C-684930B8543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A7FBBAB6-236F-4B39-57C1-627B74F9DC9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4ECC092-EE0D-A64E-B1F8-3EED03B006AC}" type="slidenum">
              <a:rPr lang="en-US" altLang="en-US"/>
              <a:pPr/>
              <a:t>5</a:t>
            </a:fld>
            <a:endParaRPr lang="en-US" altLang="en-US"/>
          </a:p>
        </p:txBody>
      </p:sp>
      <p:sp>
        <p:nvSpPr>
          <p:cNvPr id="234498" name="Rectangle 2">
            <a:extLst>
              <a:ext uri="{FF2B5EF4-FFF2-40B4-BE49-F238E27FC236}">
                <a16:creationId xmlns:a16="http://schemas.microsoft.com/office/drawing/2014/main" id="{BCC0168A-161E-AA01-6F59-3525A6798C4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4499" name="Rectangle 3">
            <a:extLst>
              <a:ext uri="{FF2B5EF4-FFF2-40B4-BE49-F238E27FC236}">
                <a16:creationId xmlns:a16="http://schemas.microsoft.com/office/drawing/2014/main" id="{480F69A5-4FEE-32D5-4DE6-B6A299AEFEE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D6A5B8E4-2B5F-5E7E-0EF0-602CE99840F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AD51A1D-3F44-5642-B80F-8D2A7162F6A5}" type="slidenum">
              <a:rPr lang="en-US" altLang="en-US"/>
              <a:pPr/>
              <a:t>6</a:t>
            </a:fld>
            <a:endParaRPr lang="en-US" altLang="en-US"/>
          </a:p>
        </p:txBody>
      </p:sp>
      <p:sp>
        <p:nvSpPr>
          <p:cNvPr id="235522" name="Rectangle 2">
            <a:extLst>
              <a:ext uri="{FF2B5EF4-FFF2-40B4-BE49-F238E27FC236}">
                <a16:creationId xmlns:a16="http://schemas.microsoft.com/office/drawing/2014/main" id="{3D4B7A08-2B01-2CF8-E3AB-724E5898F1A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23" name="Rectangle 3">
            <a:extLst>
              <a:ext uri="{FF2B5EF4-FFF2-40B4-BE49-F238E27FC236}">
                <a16:creationId xmlns:a16="http://schemas.microsoft.com/office/drawing/2014/main" id="{A5E6A62E-0D05-93A0-E8F4-3B91A6C7142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364F2D9D-F49C-ACDA-31FF-7FDB3E25793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058E32D-994C-F943-897A-A27180BA2FC2}" type="slidenum">
              <a:rPr lang="en-US" altLang="en-US"/>
              <a:pPr/>
              <a:t>7</a:t>
            </a:fld>
            <a:endParaRPr lang="en-US" altLang="en-US"/>
          </a:p>
        </p:txBody>
      </p:sp>
      <p:sp>
        <p:nvSpPr>
          <p:cNvPr id="237570" name="Rectangle 2">
            <a:extLst>
              <a:ext uri="{FF2B5EF4-FFF2-40B4-BE49-F238E27FC236}">
                <a16:creationId xmlns:a16="http://schemas.microsoft.com/office/drawing/2014/main" id="{2137C92E-AB30-CFB7-1A39-9DBEAFCA252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7571" name="Rectangle 3">
            <a:extLst>
              <a:ext uri="{FF2B5EF4-FFF2-40B4-BE49-F238E27FC236}">
                <a16:creationId xmlns:a16="http://schemas.microsoft.com/office/drawing/2014/main" id="{D616FC82-9DBE-281F-DFF1-CFB08774407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070837FF-1824-F920-98B8-4B90A1C51AF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2B94C7C-22F9-D648-BD42-94FD215E7729}" type="slidenum">
              <a:rPr lang="en-US" altLang="en-US"/>
              <a:pPr/>
              <a:t>8</a:t>
            </a:fld>
            <a:endParaRPr lang="en-US" altLang="en-US"/>
          </a:p>
        </p:txBody>
      </p:sp>
      <p:sp>
        <p:nvSpPr>
          <p:cNvPr id="238594" name="Rectangle 2">
            <a:extLst>
              <a:ext uri="{FF2B5EF4-FFF2-40B4-BE49-F238E27FC236}">
                <a16:creationId xmlns:a16="http://schemas.microsoft.com/office/drawing/2014/main" id="{40F6ED19-A436-2828-32F1-614F37C0E11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8595" name="Rectangle 3">
            <a:extLst>
              <a:ext uri="{FF2B5EF4-FFF2-40B4-BE49-F238E27FC236}">
                <a16:creationId xmlns:a16="http://schemas.microsoft.com/office/drawing/2014/main" id="{8CB61B2B-C17C-3145-8C49-163912D3D7E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8494FF81-BFD0-6892-8B6A-FB5DFB80987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E1EC08E-95BF-2D40-8037-6F3B48C7BE3F}" type="slidenum">
              <a:rPr lang="en-US" altLang="en-US"/>
              <a:pPr/>
              <a:t>9</a:t>
            </a:fld>
            <a:endParaRPr lang="en-US" altLang="en-US"/>
          </a:p>
        </p:txBody>
      </p:sp>
      <p:sp>
        <p:nvSpPr>
          <p:cNvPr id="239618" name="Rectangle 2">
            <a:extLst>
              <a:ext uri="{FF2B5EF4-FFF2-40B4-BE49-F238E27FC236}">
                <a16:creationId xmlns:a16="http://schemas.microsoft.com/office/drawing/2014/main" id="{636FC820-C31D-0107-D5BE-D2838756DCA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9619" name="Rectangle 3">
            <a:extLst>
              <a:ext uri="{FF2B5EF4-FFF2-40B4-BE49-F238E27FC236}">
                <a16:creationId xmlns:a16="http://schemas.microsoft.com/office/drawing/2014/main" id="{8254D7FB-A437-F932-7B5C-611C236F705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7F66CC-66E4-2719-EB2D-A46A6117085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52FDE42-4F16-476D-83D7-832134FABCA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CD772C-BB01-5D87-4767-AC701DA3A3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12DA7F-38BE-8AF5-E826-340FA3BC7F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22F026-B5B9-6791-1480-93A8FAB7E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C89D225-212D-8845-A6DE-644D00A9EBE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957458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F82310-B1BD-F24F-0A3A-0D692ACC17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0BAB83E-D8C8-BC84-F2C0-1578A692EBF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F78012-0976-00DF-D273-3D11496956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C52BF4-3C01-E4B5-91CF-5A988F6CF7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6E90F3-F052-EC55-86AD-1556BB95A0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94DD15-0480-7043-BB78-13984A9872A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030132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30103DE-0D2B-517D-8B4E-2705D46BD71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C3E39E2-75F9-AAAF-1EB1-F79E9ED4E65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0A0ACB-CEB7-4F9B-8606-80D5F30580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A89598-F5BB-321D-00E9-DAA2A051D3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D200CF-6C63-B445-A6CA-266254A67A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E6B5FE-B367-6047-ADB0-0522B9C32D9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119653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4C7B8B-BC84-4D0F-2C89-C5D7153EB2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5B6900E-6FA0-F981-6402-6D6DC9F08F22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Online Image Placeholder 3">
            <a:extLst>
              <a:ext uri="{FF2B5EF4-FFF2-40B4-BE49-F238E27FC236}">
                <a16:creationId xmlns:a16="http://schemas.microsoft.com/office/drawing/2014/main" id="{DEE6D7DE-40FA-3B59-6204-ABAFF4C7635F}"/>
              </a:ext>
            </a:extLst>
          </p:cNvPr>
          <p:cNvSpPr>
            <a:spLocks noGrp="1"/>
          </p:cNvSpPr>
          <p:nvPr>
            <p:ph type="clipArt"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18359F8-28AA-7A62-2AB7-F4EC44175FE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89A6DFA-4BD3-85F8-8252-A4370A4C55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CB8034B-6BDA-4A55-9BA3-A3226AAEA0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600D7DFE-C513-8944-8E09-ACA892FDAC5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37525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24124B-4C20-2B07-9637-C39A6DF277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2006CD-2692-5E94-8A63-E875B55C86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BB3D75-DE05-AFF5-6D77-EAE8066C3A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907021-0EB4-C9C0-6241-50E4692D27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6CD589-5A00-6EC7-7D0F-4A45201298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6533DB-B13B-0E40-A079-4573EFFF581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904317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EABD30-4BFB-02F7-87D1-35534599C8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98F6A13-325F-04B7-AE9F-0102F6275D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C438A7-878D-3CA4-138C-7B87811EDE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98C11B-FC9D-40CA-90C0-67604E0D61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F52346-1FE2-5CB6-826D-AB967CA8E8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30C0B9-5173-8647-8991-C4C3072E448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575974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085A51-B505-2543-C402-0370F59BF3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5FF0FF-B2D2-7DED-FCBB-2C018CCC070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CC65394-5653-08CB-47CF-FD8E42F96AF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F3118A1-A556-3DCD-6F9B-F2ADA1468E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A21B88E-901B-0685-27D0-7882D185E7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148B3F7-56BA-2477-869F-5D50144371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2D56D2-EE79-F042-96F9-EA2132046D7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71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AD1C4D-AD81-3022-66BF-17CB1F21EE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348EFBB-2D41-6F55-9350-954F06F9FE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95C55FE-330E-5ABB-B993-202A53491D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757771A-65F2-0D71-6A47-B74BCDE1EEB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A6DA2A4-FAC0-6BB9-3F46-C2DA36E2DB6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8090375-D804-C8B4-4EAA-D386C3CB71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E9D2E0B-1A30-1EB3-5C42-135486DED2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3E1B46F-7B7D-C8FB-7CEB-17B18048C0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B83108-C168-BE4F-AD02-B47E7E50D4E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480148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677DEE-5058-0B38-DFC6-50E43DEC5D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099E3BC-6CF2-5CA3-0EB2-B7939494D6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0382BF4-3E14-C5B7-BB30-71605538B9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441F9F0-672F-C5F3-FE1E-FE4E542A33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581FB1-3C8D-664C-ABB6-24138272BF8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760346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58729F8-ADE3-7420-67F6-23468F662E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5971400-5384-BCD9-10E6-539FF53E3A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FBD62AD-FF64-C4DA-4DFF-0C314AAB2A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DA20C0F-69FD-8A44-AFF2-E55D1FE8552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076238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3B92AA-4CCF-7971-EB7A-E8A062CF10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D9B2AD-CEA9-87F7-4649-877AF7EBCA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CE39E81-AF96-79C4-2336-21E0E3CA3C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BB7F1B9-72AB-1108-CD60-52F02CA8BE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F65A5BA-17FD-9694-4B66-2291B62B17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1AA4B43-2428-574A-3E83-EADEAD4B39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EE7474E-BE3F-7C49-B55D-1168308AB40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622908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E678E9-C565-110D-1B94-26E507D629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689477B-616A-6539-8031-33071EC0030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DA961D5-D330-A2EF-349A-ECDC8AA4AF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2DD50E7-DE3E-F3C1-B542-0BAEA8ADBB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01F0FA6-DB4A-9FDE-0741-90B87EBA61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00F3585-9A39-FD35-5C5C-F3E1523294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E0159EF-F0B3-694A-B1E4-904D032FB53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067010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830D81D9-F250-5F66-2287-697DBE57372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4A5F939B-BEF3-0C25-2C2C-249F6D9FB83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8E89C75D-8C45-2A8E-7E4E-C4D5249277D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alt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B8F0F277-68D5-F4F1-9A0C-DFF09C2D2810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alt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D2E2807C-FF32-CE27-9F93-E73B0483FC95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9B240D1C-BD82-8F4E-8532-CE5DC235AA26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BF37A153-B868-2E0E-EDC4-242677971429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anchor="ctr"/>
          <a:lstStyle/>
          <a:p>
            <a:r>
              <a:rPr lang="en-US" altLang="en-US" sz="4000" b="1">
                <a:solidFill>
                  <a:srgbClr val="000066"/>
                </a:solidFill>
                <a:latin typeface="Comic Sans MS" panose="030F0902030302020204" pitchFamily="66" charset="0"/>
              </a:rPr>
              <a:t>Quantum Physics</a:t>
            </a: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AC0B5A35-0C87-A7A8-8491-80C3D2094AF6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r>
              <a:rPr lang="en-US" altLang="en-US" sz="3200">
                <a:solidFill>
                  <a:srgbClr val="000066"/>
                </a:solidFill>
                <a:latin typeface="Comic Sans MS" panose="030F0902030302020204" pitchFamily="66" charset="0"/>
              </a:rPr>
              <a:t>Chapter 28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234" name="Rectangle 2">
            <a:extLst>
              <a:ext uri="{FF2B5EF4-FFF2-40B4-BE49-F238E27FC236}">
                <a16:creationId xmlns:a16="http://schemas.microsoft.com/office/drawing/2014/main" id="{3159806B-B126-A817-EBA6-BD2A15D90F42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971550" y="2852738"/>
            <a:ext cx="7391400" cy="1143000"/>
          </a:xfrm>
          <a:noFill/>
          <a:ln/>
        </p:spPr>
        <p:txBody>
          <a:bodyPr anchor="ctr"/>
          <a:lstStyle/>
          <a:p>
            <a:r>
              <a:rPr lang="en-US" altLang="en-US" sz="4000">
                <a:solidFill>
                  <a:srgbClr val="800000"/>
                </a:solidFill>
                <a:latin typeface="Comic Sans MS" panose="030F0902030302020204" pitchFamily="66" charset="0"/>
              </a:rPr>
              <a:t>Wave-particle duality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63D49A79-D7C3-291D-ADBF-6DCB97FF7A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5E1AB-B784-5847-8B86-37B661C54DC6}" type="slidenum">
              <a:rPr lang="en-US" altLang="en-US"/>
              <a:pPr/>
              <a:t>11</a:t>
            </a:fld>
            <a:endParaRPr lang="en-US" altLang="en-US"/>
          </a:p>
        </p:txBody>
      </p:sp>
      <p:sp>
        <p:nvSpPr>
          <p:cNvPr id="201730" name="Rectangle 2">
            <a:extLst>
              <a:ext uri="{FF2B5EF4-FFF2-40B4-BE49-F238E27FC236}">
                <a16:creationId xmlns:a16="http://schemas.microsoft.com/office/drawing/2014/main" id="{C16A4C04-48C1-1848-4672-792BDB5B63B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noFill/>
          <a:ln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/>
            <a:r>
              <a:rPr lang="en-US" altLang="en-US" sz="2800" dirty="0">
                <a:solidFill>
                  <a:srgbClr val="800000"/>
                </a:solidFill>
              </a:rPr>
              <a:t>Photons – particles or waves</a:t>
            </a:r>
          </a:p>
        </p:txBody>
      </p:sp>
      <p:sp>
        <p:nvSpPr>
          <p:cNvPr id="201731" name="Rectangle 3">
            <a:extLst>
              <a:ext uri="{FF2B5EF4-FFF2-40B4-BE49-F238E27FC236}">
                <a16:creationId xmlns:a16="http://schemas.microsoft.com/office/drawing/2014/main" id="{FB585B0A-7B9B-DC62-30CC-CFB0BD49331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lnSpc>
                <a:spcPct val="110000"/>
              </a:lnSpc>
              <a:spcBef>
                <a:spcPct val="35000"/>
              </a:spcBef>
              <a:buFontTx/>
              <a:buNone/>
            </a:pPr>
            <a:r>
              <a:rPr lang="en-US" altLang="en-US" sz="2600" dirty="0"/>
              <a:t>Light has a dual nature.  </a:t>
            </a:r>
          </a:p>
          <a:p>
            <a:pPr marL="0" indent="0">
              <a:lnSpc>
                <a:spcPct val="110000"/>
              </a:lnSpc>
              <a:spcBef>
                <a:spcPct val="35000"/>
              </a:spcBef>
              <a:buFontTx/>
              <a:buNone/>
            </a:pPr>
            <a:r>
              <a:rPr lang="en-US" altLang="en-US" sz="2600" dirty="0"/>
              <a:t>It exhibits both wave and particle characteristics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3A85B4BA-C7D9-6CA0-CF0E-9841DEAF05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8A431-70FF-194C-85BA-0075D9E98BFC}" type="slidenum">
              <a:rPr lang="en-US" altLang="en-US"/>
              <a:pPr/>
              <a:t>12</a:t>
            </a:fld>
            <a:endParaRPr lang="en-US" altLang="en-US"/>
          </a:p>
        </p:txBody>
      </p:sp>
      <p:sp>
        <p:nvSpPr>
          <p:cNvPr id="203778" name="Rectangle 2">
            <a:extLst>
              <a:ext uri="{FF2B5EF4-FFF2-40B4-BE49-F238E27FC236}">
                <a16:creationId xmlns:a16="http://schemas.microsoft.com/office/drawing/2014/main" id="{29AEEFA1-527E-76A3-2F4E-9A29C852FE6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noFill/>
          <a:ln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/>
            <a:r>
              <a:rPr lang="en-US" altLang="en-US" sz="2800">
                <a:solidFill>
                  <a:srgbClr val="800000"/>
                </a:solidFill>
              </a:rPr>
              <a:t>Wave Properties of Particles</a:t>
            </a:r>
          </a:p>
        </p:txBody>
      </p:sp>
      <p:sp>
        <p:nvSpPr>
          <p:cNvPr id="203779" name="Rectangle 3">
            <a:extLst>
              <a:ext uri="{FF2B5EF4-FFF2-40B4-BE49-F238E27FC236}">
                <a16:creationId xmlns:a16="http://schemas.microsoft.com/office/drawing/2014/main" id="{62A4AA04-0E46-2799-1B23-1715B6F2A8D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lnSpc>
                <a:spcPct val="120000"/>
              </a:lnSpc>
              <a:spcBef>
                <a:spcPct val="50000"/>
              </a:spcBef>
              <a:buFontTx/>
              <a:buNone/>
            </a:pPr>
            <a:r>
              <a:rPr lang="en-US" altLang="en-US" sz="2400"/>
              <a:t>In 1924, Louis de Broglie postulated that </a:t>
            </a:r>
            <a:r>
              <a:rPr lang="en-US" altLang="en-US" sz="2400">
                <a:solidFill>
                  <a:srgbClr val="800000"/>
                </a:solidFill>
              </a:rPr>
              <a:t>because photons have wave and particle characteristics, perhaps all forms of matter have both properties</a:t>
            </a:r>
          </a:p>
          <a:p>
            <a:pPr marL="0" indent="0">
              <a:lnSpc>
                <a:spcPct val="120000"/>
              </a:lnSpc>
              <a:spcBef>
                <a:spcPct val="50000"/>
              </a:spcBef>
              <a:buFontTx/>
              <a:buNone/>
            </a:pPr>
            <a:r>
              <a:rPr lang="en-US" altLang="en-US" sz="2400"/>
              <a:t>Furthermore, the frequency and wavelength of matter waves can be determined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3F46CC75-8711-CE89-B051-9E97719198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0F1FD-052F-C04E-9C05-770AA3E81B5F}" type="slidenum">
              <a:rPr lang="en-US" altLang="en-US"/>
              <a:pPr/>
              <a:t>13</a:t>
            </a:fld>
            <a:endParaRPr lang="en-US" altLang="en-US"/>
          </a:p>
        </p:txBody>
      </p:sp>
      <p:sp>
        <p:nvSpPr>
          <p:cNvPr id="204802" name="Rectangle 2">
            <a:extLst>
              <a:ext uri="{FF2B5EF4-FFF2-40B4-BE49-F238E27FC236}">
                <a16:creationId xmlns:a16="http://schemas.microsoft.com/office/drawing/2014/main" id="{417ECE6E-6F12-482E-3E57-E06E3DB7DB3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noFill/>
          <a:ln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/>
            <a:r>
              <a:rPr lang="en-US" altLang="en-US" sz="2800">
                <a:solidFill>
                  <a:srgbClr val="800000"/>
                </a:solidFill>
              </a:rPr>
              <a:t>de Broglie Wavelength</a:t>
            </a:r>
          </a:p>
        </p:txBody>
      </p:sp>
      <p:sp>
        <p:nvSpPr>
          <p:cNvPr id="204803" name="Rectangle 3">
            <a:extLst>
              <a:ext uri="{FF2B5EF4-FFF2-40B4-BE49-F238E27FC236}">
                <a16:creationId xmlns:a16="http://schemas.microsoft.com/office/drawing/2014/main" id="{337A1D7A-8D45-E73E-8BCB-FBC50F44488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57200"/>
          </a:xfrm>
          <a:noFill/>
          <a:ln/>
        </p:spPr>
        <p:txBody>
          <a:bodyPr>
            <a:spAutoFit/>
          </a:bodyPr>
          <a:lstStyle/>
          <a:p>
            <a:pPr>
              <a:buFontTx/>
              <a:buNone/>
            </a:pPr>
            <a:r>
              <a:rPr lang="en-US" altLang="en-US" sz="2400"/>
              <a:t>The </a:t>
            </a:r>
            <a:r>
              <a:rPr lang="en-US" altLang="en-US" sz="2400" i="1"/>
              <a:t>de Broglie wavelength</a:t>
            </a:r>
            <a:r>
              <a:rPr lang="en-US" altLang="en-US" sz="2400"/>
              <a:t> of a particle is 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8D6848F5-FF1E-7247-79BE-9DEB5B579AD6}"/>
              </a:ext>
            </a:extLst>
          </p:cNvPr>
          <p:cNvSpPr txBox="1"/>
          <p:nvPr/>
        </p:nvSpPr>
        <p:spPr>
          <a:xfrm>
            <a:off x="2133600" y="2743200"/>
            <a:ext cx="1981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/>
              <a:t>𝛌=h/p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97F0DA09-5AA6-DD12-2AF0-08B952C2D9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EF2E3-F5AB-7343-AD3D-78E0E857371D}" type="slidenum">
              <a:rPr lang="en-US" altLang="en-US"/>
              <a:pPr/>
              <a:t>14</a:t>
            </a:fld>
            <a:endParaRPr lang="en-US" altLang="en-US"/>
          </a:p>
        </p:txBody>
      </p:sp>
      <p:sp>
        <p:nvSpPr>
          <p:cNvPr id="205826" name="Rectangle 2">
            <a:extLst>
              <a:ext uri="{FF2B5EF4-FFF2-40B4-BE49-F238E27FC236}">
                <a16:creationId xmlns:a16="http://schemas.microsoft.com/office/drawing/2014/main" id="{311CA50C-245D-20C5-FB59-30DBACDFEDC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noFill/>
          <a:ln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/>
            <a:r>
              <a:rPr lang="en-US" altLang="en-US" sz="2800">
                <a:solidFill>
                  <a:srgbClr val="800000"/>
                </a:solidFill>
              </a:rPr>
              <a:t>Dual Nature of Matter</a:t>
            </a:r>
          </a:p>
        </p:txBody>
      </p:sp>
      <p:sp>
        <p:nvSpPr>
          <p:cNvPr id="205827" name="Rectangle 3">
            <a:extLst>
              <a:ext uri="{FF2B5EF4-FFF2-40B4-BE49-F238E27FC236}">
                <a16:creationId xmlns:a16="http://schemas.microsoft.com/office/drawing/2014/main" id="{E838833E-1E27-A741-2C12-F4FF6447F86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z="2400"/>
              <a:t>The de Broglie equations show the dual nature of matter</a:t>
            </a:r>
          </a:p>
          <a:p>
            <a:r>
              <a:rPr lang="en-US" altLang="en-US" sz="2400"/>
              <a:t>Each contains matter concepts</a:t>
            </a:r>
          </a:p>
          <a:p>
            <a:pPr lvl="1"/>
            <a:r>
              <a:rPr lang="en-US" altLang="en-US" sz="2400"/>
              <a:t>Energy and momentum</a:t>
            </a:r>
          </a:p>
          <a:p>
            <a:r>
              <a:rPr lang="en-US" altLang="en-US" sz="2400"/>
              <a:t>Each contains wave concepts</a:t>
            </a:r>
          </a:p>
          <a:p>
            <a:pPr lvl="1"/>
            <a:r>
              <a:rPr lang="en-US" altLang="en-US" sz="2400"/>
              <a:t>Wavelength and frequency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6360FA1C-103D-8209-6B20-675EEE6D1E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6F5DA-0F5B-0A4C-A18C-EFAB9892507F}" type="slidenum">
              <a:rPr lang="en-US" altLang="en-US"/>
              <a:pPr/>
              <a:t>15</a:t>
            </a:fld>
            <a:endParaRPr lang="en-US" altLang="en-US"/>
          </a:p>
        </p:txBody>
      </p:sp>
      <p:sp>
        <p:nvSpPr>
          <p:cNvPr id="229378" name="Rectangle 2">
            <a:extLst>
              <a:ext uri="{FF2B5EF4-FFF2-40B4-BE49-F238E27FC236}">
                <a16:creationId xmlns:a16="http://schemas.microsoft.com/office/drawing/2014/main" id="{979FF70B-5237-8058-AD9D-CCCCA3968C0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noFill/>
          <a:ln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/>
            <a:r>
              <a:rPr lang="en-US" altLang="en-US" sz="2800">
                <a:solidFill>
                  <a:srgbClr val="800000"/>
                </a:solidFill>
              </a:rPr>
              <a:t>electron diffraction</a:t>
            </a:r>
          </a:p>
        </p:txBody>
      </p:sp>
      <p:pic>
        <p:nvPicPr>
          <p:cNvPr id="229382" name="Picture 6">
            <a:extLst>
              <a:ext uri="{FF2B5EF4-FFF2-40B4-BE49-F238E27FC236}">
                <a16:creationId xmlns:a16="http://schemas.microsoft.com/office/drawing/2014/main" id="{76D6C511-1A3F-6735-9C23-3165A13564A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1557338"/>
            <a:ext cx="8540750" cy="4327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F1D19F77-1B2F-8D64-B1C2-F87F64BD07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184A9-2DEA-7549-8BE9-6E0076CAF4CE}" type="slidenum">
              <a:rPr lang="en-US" altLang="en-US"/>
              <a:pPr/>
              <a:t>16</a:t>
            </a:fld>
            <a:endParaRPr lang="en-US" altLang="en-US"/>
          </a:p>
        </p:txBody>
      </p:sp>
      <p:sp>
        <p:nvSpPr>
          <p:cNvPr id="207874" name="Rectangle 2">
            <a:extLst>
              <a:ext uri="{FF2B5EF4-FFF2-40B4-BE49-F238E27FC236}">
                <a16:creationId xmlns:a16="http://schemas.microsoft.com/office/drawing/2014/main" id="{E3CCEB01-7599-AA19-8EF2-EF2426D2EDF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noFill/>
          <a:ln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sz="2800">
                <a:solidFill>
                  <a:srgbClr val="800000"/>
                </a:solidFill>
              </a:rPr>
              <a:t>The Electron Microscope</a:t>
            </a:r>
          </a:p>
        </p:txBody>
      </p:sp>
      <p:sp>
        <p:nvSpPr>
          <p:cNvPr id="207875" name="Rectangle 3">
            <a:extLst>
              <a:ext uri="{FF2B5EF4-FFF2-40B4-BE49-F238E27FC236}">
                <a16:creationId xmlns:a16="http://schemas.microsoft.com/office/drawing/2014/main" id="{8AE85884-04AB-23D1-C9AB-98C31AF0D4A6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762000" y="2017713"/>
            <a:ext cx="4840288" cy="4114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400"/>
              <a:t>The electron microscope depends on the wave characteristics of electrons</a:t>
            </a:r>
          </a:p>
          <a:p>
            <a:pPr>
              <a:lnSpc>
                <a:spcPct val="90000"/>
              </a:lnSpc>
            </a:pPr>
            <a:r>
              <a:rPr lang="en-US" altLang="en-US" sz="2400"/>
              <a:t>Microscopes can only resolve details that are slightly smaller than the wavelength of the radiation used to illuminate the object</a:t>
            </a:r>
          </a:p>
          <a:p>
            <a:pPr>
              <a:lnSpc>
                <a:spcPct val="90000"/>
              </a:lnSpc>
            </a:pPr>
            <a:r>
              <a:rPr lang="en-US" altLang="en-US" sz="2400"/>
              <a:t>The electrons can be accelerated to high energies and have small wavelengths</a:t>
            </a:r>
          </a:p>
        </p:txBody>
      </p:sp>
      <p:pic>
        <p:nvPicPr>
          <p:cNvPr id="207876" name="Picture 4">
            <a:extLst>
              <a:ext uri="{FF2B5EF4-FFF2-40B4-BE49-F238E27FC236}">
                <a16:creationId xmlns:a16="http://schemas.microsoft.com/office/drawing/2014/main" id="{880C45D9-26BE-3B0A-B4AE-6AFA40E73364}"/>
              </a:ext>
            </a:extLst>
          </p:cNvPr>
          <p:cNvPicPr>
            <a:picLocks noGrp="1" noChangeAspect="1" noChangeArrowheads="1"/>
          </p:cNvPicPr>
          <p:nvPr>
            <p:ph type="clipArt"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486400" y="1600200"/>
            <a:ext cx="3273425" cy="4876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82" name="Rectangle 2">
            <a:extLst>
              <a:ext uri="{FF2B5EF4-FFF2-40B4-BE49-F238E27FC236}">
                <a16:creationId xmlns:a16="http://schemas.microsoft.com/office/drawing/2014/main" id="{63736789-D1A1-B0FB-760B-3CC38FD25EF4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971550" y="2852738"/>
            <a:ext cx="7391400" cy="1143000"/>
          </a:xfrm>
          <a:noFill/>
          <a:ln/>
        </p:spPr>
        <p:txBody>
          <a:bodyPr anchor="ctr"/>
          <a:lstStyle/>
          <a:p>
            <a:r>
              <a:rPr lang="en-US" altLang="en-US" sz="4000">
                <a:solidFill>
                  <a:srgbClr val="800000"/>
                </a:solidFill>
                <a:latin typeface="Comic Sans MS" panose="030F0902030302020204" pitchFamily="66" charset="0"/>
              </a:rPr>
              <a:t>The Uncertainty Principle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D7622C29-FD77-9648-0A5D-2AB1E5B7A9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986A6-6453-C54D-9B40-7CAEB8435BA2}" type="slidenum">
              <a:rPr lang="en-US" altLang="en-US"/>
              <a:pPr/>
              <a:t>18</a:t>
            </a:fld>
            <a:endParaRPr lang="en-US" altLang="en-US"/>
          </a:p>
        </p:txBody>
      </p:sp>
      <p:sp>
        <p:nvSpPr>
          <p:cNvPr id="212994" name="Rectangle 2">
            <a:extLst>
              <a:ext uri="{FF2B5EF4-FFF2-40B4-BE49-F238E27FC236}">
                <a16:creationId xmlns:a16="http://schemas.microsoft.com/office/drawing/2014/main" id="{79B3BB75-E1D1-17D3-8B4F-7326A2B4BDF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noFill/>
          <a:ln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/>
            <a:r>
              <a:rPr lang="en-US" altLang="en-US" sz="3200">
                <a:solidFill>
                  <a:srgbClr val="800000"/>
                </a:solidFill>
              </a:rPr>
              <a:t>The Uncertainty Principle</a:t>
            </a:r>
          </a:p>
        </p:txBody>
      </p:sp>
      <p:sp>
        <p:nvSpPr>
          <p:cNvPr id="212995" name="Rectangle 3">
            <a:extLst>
              <a:ext uri="{FF2B5EF4-FFF2-40B4-BE49-F238E27FC236}">
                <a16:creationId xmlns:a16="http://schemas.microsoft.com/office/drawing/2014/main" id="{F85387AF-A7CF-79BE-461D-107E9D9356A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4495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400"/>
              <a:t>When measurements are made, the experimenter is always faced with experimental uncertainties in the measurements</a:t>
            </a:r>
          </a:p>
          <a:p>
            <a:pPr lvl="1">
              <a:lnSpc>
                <a:spcPct val="90000"/>
              </a:lnSpc>
            </a:pPr>
            <a:r>
              <a:rPr lang="en-US" altLang="en-US" sz="2400"/>
              <a:t>Classical mechanics offers no fundamental barrier to ultimate refinements in measurements</a:t>
            </a:r>
          </a:p>
          <a:p>
            <a:pPr lvl="1">
              <a:lnSpc>
                <a:spcPct val="90000"/>
              </a:lnSpc>
            </a:pPr>
            <a:r>
              <a:rPr lang="en-US" altLang="en-US" sz="2400"/>
              <a:t>Classical mechanics would allow for measurements with arbitrarily small uncertainties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54C24E98-4A27-7F83-A7D2-21ACA62AE3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3A3A3-B3A4-4B4B-A328-B6DD7397ACE4}" type="slidenum">
              <a:rPr lang="en-US" altLang="en-US"/>
              <a:pPr/>
              <a:t>19</a:t>
            </a:fld>
            <a:endParaRPr lang="en-US" altLang="en-US"/>
          </a:p>
        </p:txBody>
      </p:sp>
      <p:sp>
        <p:nvSpPr>
          <p:cNvPr id="214018" name="Rectangle 2">
            <a:extLst>
              <a:ext uri="{FF2B5EF4-FFF2-40B4-BE49-F238E27FC236}">
                <a16:creationId xmlns:a16="http://schemas.microsoft.com/office/drawing/2014/main" id="{3222DE04-13E1-2A62-AF2E-2E57CE35233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noFill/>
          <a:ln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/>
            <a:r>
              <a:rPr lang="en-US" altLang="en-US" sz="3200">
                <a:solidFill>
                  <a:srgbClr val="800000"/>
                </a:solidFill>
              </a:rPr>
              <a:t>The Uncertainty Principle, 2</a:t>
            </a:r>
          </a:p>
        </p:txBody>
      </p:sp>
      <p:sp>
        <p:nvSpPr>
          <p:cNvPr id="214019" name="Rectangle 3">
            <a:extLst>
              <a:ext uri="{FF2B5EF4-FFF2-40B4-BE49-F238E27FC236}">
                <a16:creationId xmlns:a16="http://schemas.microsoft.com/office/drawing/2014/main" id="{6A928D75-1B65-597E-C53B-F30DC5D2E48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800"/>
              <a:t>Quantum mechanics predicts that a barrier to measurements with ultimately small uncertainties does exist</a:t>
            </a:r>
          </a:p>
          <a:p>
            <a:pPr>
              <a:lnSpc>
                <a:spcPct val="90000"/>
              </a:lnSpc>
            </a:pPr>
            <a:r>
              <a:rPr lang="en-US" altLang="en-US" sz="2800"/>
              <a:t>In 1927 Heisenberg introduced the </a:t>
            </a:r>
            <a:r>
              <a:rPr lang="en-US" altLang="en-US" sz="2800" i="1"/>
              <a:t>uncertainty principle</a:t>
            </a:r>
            <a:endParaRPr lang="en-US" altLang="en-US" sz="2800"/>
          </a:p>
          <a:p>
            <a:pPr lvl="1">
              <a:lnSpc>
                <a:spcPct val="90000"/>
              </a:lnSpc>
            </a:pPr>
            <a:r>
              <a:rPr lang="en-US" altLang="en-US" sz="2400"/>
              <a:t>If a measurement of position of a particle is made with precision </a:t>
            </a:r>
            <a:r>
              <a:rPr lang="en-US" altLang="en-US" sz="2400">
                <a:cs typeface="Tahoma" panose="020B0604030504040204" pitchFamily="34" charset="0"/>
              </a:rPr>
              <a:t>Δx and a simultaneous measurement of linear momentum is made with precision Δp</a:t>
            </a:r>
            <a:r>
              <a:rPr lang="en-US" altLang="en-US" sz="2400" baseline="-25000">
                <a:cs typeface="Tahoma" panose="020B0604030504040204" pitchFamily="34" charset="0"/>
              </a:rPr>
              <a:t>x</a:t>
            </a:r>
            <a:r>
              <a:rPr lang="en-US" altLang="en-US" sz="2400">
                <a:cs typeface="Tahoma" panose="020B0604030504040204" pitchFamily="34" charset="0"/>
              </a:rPr>
              <a:t>, then the product of the two uncertainties can never be smaller than h/4</a:t>
            </a:r>
            <a:r>
              <a:rPr lang="en-US" altLang="en-US" sz="2400">
                <a:cs typeface="Tahoma" panose="020B0604030504040204" pitchFamily="34" charset="0"/>
                <a:sym typeface="Symbol" pitchFamily="2" charset="2"/>
              </a:rPr>
              <a:t></a:t>
            </a:r>
            <a:endParaRPr lang="en-US" altLang="en-US" sz="24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F8DED256-62AE-2E5E-F9E3-C4AACA48D5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36946E-10DE-054F-8BA9-E77DC0DC06AB}" type="slidenum">
              <a:rPr lang="en-US" altLang="en-US"/>
              <a:pPr/>
              <a:t>2</a:t>
            </a:fld>
            <a:endParaRPr lang="en-US" altLang="en-US"/>
          </a:p>
        </p:txBody>
      </p:sp>
      <p:sp>
        <p:nvSpPr>
          <p:cNvPr id="165890" name="Rectangle 2">
            <a:extLst>
              <a:ext uri="{FF2B5EF4-FFF2-40B4-BE49-F238E27FC236}">
                <a16:creationId xmlns:a16="http://schemas.microsoft.com/office/drawing/2014/main" id="{22607FEB-9AC2-56AC-B1CA-3041E676BD3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600">
                <a:solidFill>
                  <a:srgbClr val="800000"/>
                </a:solidFill>
              </a:rPr>
              <a:t>Need for Quantum Physics</a:t>
            </a:r>
          </a:p>
        </p:txBody>
      </p:sp>
      <p:sp>
        <p:nvSpPr>
          <p:cNvPr id="165891" name="Rectangle 3">
            <a:extLst>
              <a:ext uri="{FF2B5EF4-FFF2-40B4-BE49-F238E27FC236}">
                <a16:creationId xmlns:a16="http://schemas.microsoft.com/office/drawing/2014/main" id="{0EF47834-6892-0B4F-C478-840E3D3C7CB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4213" y="1484313"/>
            <a:ext cx="8208962" cy="4679950"/>
          </a:xfrm>
        </p:spPr>
        <p:txBody>
          <a:bodyPr/>
          <a:lstStyle/>
          <a:p>
            <a:pPr marL="0" indent="0">
              <a:lnSpc>
                <a:spcPct val="90000"/>
              </a:lnSpc>
              <a:buFontTx/>
              <a:buNone/>
            </a:pPr>
            <a:r>
              <a:rPr lang="en-US" altLang="en-US" sz="2800">
                <a:solidFill>
                  <a:srgbClr val="000066"/>
                </a:solidFill>
              </a:rPr>
              <a:t>Problems remained from classical mechanics that relativity didn’t explain</a:t>
            </a:r>
          </a:p>
          <a:p>
            <a:pPr marL="0" indent="0">
              <a:lnSpc>
                <a:spcPct val="90000"/>
              </a:lnSpc>
              <a:buFontTx/>
              <a:buNone/>
            </a:pPr>
            <a:endParaRPr lang="en-US" altLang="en-US" sz="2800">
              <a:solidFill>
                <a:srgbClr val="000066"/>
              </a:solidFill>
            </a:endParaRPr>
          </a:p>
          <a:p>
            <a:pPr marL="0" indent="0">
              <a:lnSpc>
                <a:spcPct val="90000"/>
              </a:lnSpc>
              <a:buFontTx/>
              <a:buNone/>
            </a:pPr>
            <a:r>
              <a:rPr lang="en-US" altLang="en-US" sz="2800">
                <a:solidFill>
                  <a:srgbClr val="800000"/>
                </a:solidFill>
              </a:rPr>
              <a:t>Blackbody Radiation</a:t>
            </a:r>
          </a:p>
          <a:p>
            <a:pPr marL="0" indent="0">
              <a:lnSpc>
                <a:spcPct val="90000"/>
              </a:lnSpc>
              <a:buFontTx/>
              <a:buNone/>
            </a:pPr>
            <a:r>
              <a:rPr lang="en-US" altLang="en-US" sz="2400"/>
              <a:t>The electromagnetic radiation emitted by a heated object</a:t>
            </a:r>
          </a:p>
          <a:p>
            <a:pPr marL="0" indent="0">
              <a:lnSpc>
                <a:spcPct val="90000"/>
              </a:lnSpc>
              <a:buFontTx/>
              <a:buNone/>
            </a:pPr>
            <a:r>
              <a:rPr lang="en-US" altLang="en-US" sz="2800">
                <a:solidFill>
                  <a:srgbClr val="800000"/>
                </a:solidFill>
              </a:rPr>
              <a:t>Photoelectric Effect</a:t>
            </a:r>
          </a:p>
          <a:p>
            <a:pPr marL="0" indent="0">
              <a:lnSpc>
                <a:spcPct val="90000"/>
              </a:lnSpc>
              <a:buFontTx/>
              <a:buNone/>
            </a:pPr>
            <a:r>
              <a:rPr lang="en-US" altLang="en-US" sz="2400"/>
              <a:t>Emission of electrons by an illuminated metal</a:t>
            </a:r>
          </a:p>
          <a:p>
            <a:pPr marL="0" indent="0">
              <a:lnSpc>
                <a:spcPct val="90000"/>
              </a:lnSpc>
              <a:buFontTx/>
              <a:buNone/>
            </a:pPr>
            <a:r>
              <a:rPr lang="en-US" altLang="en-US" sz="2800">
                <a:solidFill>
                  <a:srgbClr val="800000"/>
                </a:solidFill>
              </a:rPr>
              <a:t>Spectral Lines</a:t>
            </a:r>
          </a:p>
          <a:p>
            <a:pPr marL="0" indent="0">
              <a:lnSpc>
                <a:spcPct val="90000"/>
              </a:lnSpc>
              <a:buFontTx/>
              <a:buNone/>
            </a:pPr>
            <a:r>
              <a:rPr lang="en-US" altLang="en-US" sz="2400"/>
              <a:t>Emission of sharp spectral lines by gas atoms in an electric discharge tube</a:t>
            </a:r>
          </a:p>
          <a:p>
            <a:pPr marL="0" indent="0">
              <a:lnSpc>
                <a:spcPct val="90000"/>
              </a:lnSpc>
              <a:buFontTx/>
              <a:buNone/>
            </a:pPr>
            <a:endParaRPr lang="en-US" altLang="en-US" sz="280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6D715AB6-F24D-373C-4E64-F8FC3935A0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2F2DE-1EA0-1E44-9DF6-EA5E57627573}" type="slidenum">
              <a:rPr lang="en-US" altLang="en-US"/>
              <a:pPr/>
              <a:t>20</a:t>
            </a:fld>
            <a:endParaRPr lang="en-US" altLang="en-US"/>
          </a:p>
        </p:txBody>
      </p:sp>
      <p:sp>
        <p:nvSpPr>
          <p:cNvPr id="215042" name="Rectangle 2">
            <a:extLst>
              <a:ext uri="{FF2B5EF4-FFF2-40B4-BE49-F238E27FC236}">
                <a16:creationId xmlns:a16="http://schemas.microsoft.com/office/drawing/2014/main" id="{E5E45E6F-6207-77CB-87C5-8AC3DEAC199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noFill/>
          <a:ln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/>
            <a:r>
              <a:rPr lang="en-US" altLang="en-US" sz="3200" dirty="0">
                <a:solidFill>
                  <a:srgbClr val="800000"/>
                </a:solidFill>
              </a:rPr>
              <a:t>The Uncertainty Principle, 3</a:t>
            </a:r>
          </a:p>
        </p:txBody>
      </p:sp>
      <p:sp>
        <p:nvSpPr>
          <p:cNvPr id="215043" name="Rectangle 3">
            <a:extLst>
              <a:ext uri="{FF2B5EF4-FFF2-40B4-BE49-F238E27FC236}">
                <a16:creationId xmlns:a16="http://schemas.microsoft.com/office/drawing/2014/main" id="{1BF7D389-7961-4C85-7336-66C3E8C6C92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400" dirty="0"/>
              <a:t>Mathematically, </a:t>
            </a:r>
          </a:p>
          <a:p>
            <a:pPr>
              <a:lnSpc>
                <a:spcPct val="90000"/>
              </a:lnSpc>
            </a:pPr>
            <a:endParaRPr lang="en-US" altLang="en-US" sz="2400" dirty="0"/>
          </a:p>
          <a:p>
            <a:pPr>
              <a:lnSpc>
                <a:spcPct val="90000"/>
              </a:lnSpc>
            </a:pPr>
            <a:r>
              <a:rPr lang="en-US" altLang="en-US" sz="2400" dirty="0"/>
              <a:t>It is physically impossible to measure simultaneously the exact position and the exact linear momentum of a particle</a:t>
            </a:r>
          </a:p>
          <a:p>
            <a:pPr>
              <a:lnSpc>
                <a:spcPct val="90000"/>
              </a:lnSpc>
            </a:pPr>
            <a:r>
              <a:rPr lang="en-US" altLang="en-US" sz="2400" dirty="0"/>
              <a:t>Another form of the principle deals with energy and time: 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ACA4F3A-2233-50C3-CF1E-A0D8BB90FC00}"/>
              </a:ext>
            </a:extLst>
          </p:cNvPr>
          <p:cNvSpPr txBox="1"/>
          <p:nvPr/>
        </p:nvSpPr>
        <p:spPr>
          <a:xfrm>
            <a:off x="3276600" y="1600200"/>
            <a:ext cx="158889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/>
              <a:t>𝛥x𝛥</a:t>
            </a:r>
            <a:r>
              <a:rPr lang="en-US" sz="3200" dirty="0" err="1"/>
              <a:t>p~h</a:t>
            </a:r>
            <a:endParaRPr lang="en-US" sz="32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199593F-53D3-145A-990B-FECCD501AE46}"/>
              </a:ext>
            </a:extLst>
          </p:cNvPr>
          <p:cNvSpPr txBox="1"/>
          <p:nvPr/>
        </p:nvSpPr>
        <p:spPr>
          <a:xfrm>
            <a:off x="2895600" y="4038600"/>
            <a:ext cx="154401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/>
              <a:t>𝛥t𝛥</a:t>
            </a:r>
            <a:r>
              <a:rPr lang="en-US" sz="3200" dirty="0" err="1"/>
              <a:t>E~h</a:t>
            </a:r>
            <a:endParaRPr lang="en-US" sz="32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306" name="Rectangle 2">
            <a:extLst>
              <a:ext uri="{FF2B5EF4-FFF2-40B4-BE49-F238E27FC236}">
                <a16:creationId xmlns:a16="http://schemas.microsoft.com/office/drawing/2014/main" id="{7281AF11-4E2D-85DE-F34D-C6FE8FA99D20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971550" y="2852738"/>
            <a:ext cx="7391400" cy="1143000"/>
          </a:xfrm>
          <a:noFill/>
          <a:ln/>
        </p:spPr>
        <p:txBody>
          <a:bodyPr anchor="ctr"/>
          <a:lstStyle/>
          <a:p>
            <a:r>
              <a:rPr lang="en-US" altLang="en-US" sz="4000">
                <a:solidFill>
                  <a:srgbClr val="800000"/>
                </a:solidFill>
                <a:latin typeface="Comic Sans MS" panose="030F0902030302020204" pitchFamily="66" charset="0"/>
              </a:rPr>
              <a:t>Quantum tunneling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BBDD4D9A-1EEB-E137-09F6-5D9E380CDF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B3685-D281-D14D-932B-C1D86DB2F630}" type="slidenum">
              <a:rPr lang="en-US" altLang="en-US"/>
              <a:pPr/>
              <a:t>22</a:t>
            </a:fld>
            <a:endParaRPr lang="en-US" altLang="en-US"/>
          </a:p>
        </p:txBody>
      </p:sp>
      <p:sp>
        <p:nvSpPr>
          <p:cNvPr id="219138" name="Rectangle 2">
            <a:extLst>
              <a:ext uri="{FF2B5EF4-FFF2-40B4-BE49-F238E27FC236}">
                <a16:creationId xmlns:a16="http://schemas.microsoft.com/office/drawing/2014/main" id="{B61EAC8B-01BF-51FC-33B3-69287736EF1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noFill/>
          <a:ln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/>
            <a:r>
              <a:rPr lang="en-US" altLang="en-US" sz="3200">
                <a:solidFill>
                  <a:srgbClr val="800000"/>
                </a:solidFill>
              </a:rPr>
              <a:t>Scanning Tunneling Microscope (STM)</a:t>
            </a:r>
          </a:p>
        </p:txBody>
      </p:sp>
      <p:sp>
        <p:nvSpPr>
          <p:cNvPr id="219139" name="Rectangle 3">
            <a:extLst>
              <a:ext uri="{FF2B5EF4-FFF2-40B4-BE49-F238E27FC236}">
                <a16:creationId xmlns:a16="http://schemas.microsoft.com/office/drawing/2014/main" id="{507F6537-55CB-8944-77F3-1D3FF1F410E7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762000" y="2057400"/>
            <a:ext cx="4419600" cy="4114800"/>
          </a:xfrm>
        </p:spPr>
        <p:txBody>
          <a:bodyPr/>
          <a:lstStyle/>
          <a:p>
            <a:r>
              <a:rPr lang="en-US" altLang="en-US" sz="2400"/>
              <a:t>Allows highly detailed images with resolution comparable to the size of a single atom</a:t>
            </a:r>
          </a:p>
          <a:p>
            <a:r>
              <a:rPr lang="en-US" altLang="en-US" sz="2400"/>
              <a:t>A conducting probe with a sharp tip is brought near the surface</a:t>
            </a:r>
          </a:p>
          <a:p>
            <a:r>
              <a:rPr lang="en-US" altLang="en-US" sz="2400"/>
              <a:t>The electrons can “tunnel” across the barrier of empty space</a:t>
            </a:r>
          </a:p>
        </p:txBody>
      </p:sp>
      <p:pic>
        <p:nvPicPr>
          <p:cNvPr id="219140" name="Picture 4">
            <a:extLst>
              <a:ext uri="{FF2B5EF4-FFF2-40B4-BE49-F238E27FC236}">
                <a16:creationId xmlns:a16="http://schemas.microsoft.com/office/drawing/2014/main" id="{F2C2318E-B432-B76A-1634-8D5626E60CB0}"/>
              </a:ext>
            </a:extLst>
          </p:cNvPr>
          <p:cNvPicPr>
            <a:picLocks noGrp="1" noChangeAspect="1" noChangeArrowheads="1"/>
          </p:cNvPicPr>
          <p:nvPr>
            <p:ph type="clipArt"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770438" y="1598613"/>
            <a:ext cx="3736975" cy="45148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0F78D415-18D8-7D36-CC71-705A87175F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D112C-C772-4744-B2F5-3C145E75136B}" type="slidenum">
              <a:rPr lang="en-US" altLang="en-US"/>
              <a:pPr/>
              <a:t>23</a:t>
            </a:fld>
            <a:endParaRPr lang="en-US" altLang="en-US"/>
          </a:p>
        </p:txBody>
      </p:sp>
      <p:sp>
        <p:nvSpPr>
          <p:cNvPr id="220162" name="Rectangle 2">
            <a:extLst>
              <a:ext uri="{FF2B5EF4-FFF2-40B4-BE49-F238E27FC236}">
                <a16:creationId xmlns:a16="http://schemas.microsoft.com/office/drawing/2014/main" id="{7F2FF4D4-C9E3-BC89-A075-9D339B8261C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noFill/>
          <a:ln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/>
            <a:r>
              <a:rPr lang="en-US" altLang="en-US" sz="3200">
                <a:solidFill>
                  <a:srgbClr val="800000"/>
                </a:solidFill>
              </a:rPr>
              <a:t>Scanning Tunneling Microscope, cont</a:t>
            </a:r>
          </a:p>
        </p:txBody>
      </p:sp>
      <p:sp>
        <p:nvSpPr>
          <p:cNvPr id="220163" name="Rectangle 3">
            <a:extLst>
              <a:ext uri="{FF2B5EF4-FFF2-40B4-BE49-F238E27FC236}">
                <a16:creationId xmlns:a16="http://schemas.microsoft.com/office/drawing/2014/main" id="{D4751ACD-67CE-A60B-E3CC-26D0A5B9FA9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800"/>
              <a:t>By applying a voltage between the surface and the tip, the electrons can be made to tunnel preferentially from surface to tip</a:t>
            </a:r>
          </a:p>
          <a:p>
            <a:pPr>
              <a:lnSpc>
                <a:spcPct val="90000"/>
              </a:lnSpc>
            </a:pPr>
            <a:r>
              <a:rPr lang="en-US" altLang="en-US" sz="2800"/>
              <a:t>The tip samples the distribution of electrons just above the surface</a:t>
            </a:r>
          </a:p>
          <a:p>
            <a:pPr>
              <a:lnSpc>
                <a:spcPct val="90000"/>
              </a:lnSpc>
            </a:pPr>
            <a:r>
              <a:rPr lang="en-US" altLang="en-US" sz="2800"/>
              <a:t>The STM is very sensitive to the distance between the surface and the tip</a:t>
            </a:r>
          </a:p>
          <a:p>
            <a:pPr lvl="1">
              <a:lnSpc>
                <a:spcPct val="90000"/>
              </a:lnSpc>
            </a:pPr>
            <a:r>
              <a:rPr lang="en-US" altLang="en-US" sz="2400"/>
              <a:t>Allows measurements of the height of surface features within 0.001 nm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B0B8D362-007F-3126-C509-D77169F929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17200-2009-BF42-923B-C60817A11B3A}" type="slidenum">
              <a:rPr lang="en-US" altLang="en-US"/>
              <a:pPr/>
              <a:t>24</a:t>
            </a:fld>
            <a:endParaRPr lang="en-US" altLang="en-US"/>
          </a:p>
        </p:txBody>
      </p:sp>
      <p:sp>
        <p:nvSpPr>
          <p:cNvPr id="221186" name="Rectangle 2">
            <a:extLst>
              <a:ext uri="{FF2B5EF4-FFF2-40B4-BE49-F238E27FC236}">
                <a16:creationId xmlns:a16="http://schemas.microsoft.com/office/drawing/2014/main" id="{23DE6F02-54D8-1EFC-5B91-BFFB2B51F2D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noFill/>
          <a:ln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/>
            <a:r>
              <a:rPr lang="en-US" altLang="en-US" sz="3200">
                <a:solidFill>
                  <a:srgbClr val="800000"/>
                </a:solidFill>
              </a:rPr>
              <a:t>STM Result, Example</a:t>
            </a:r>
          </a:p>
        </p:txBody>
      </p:sp>
      <p:sp>
        <p:nvSpPr>
          <p:cNvPr id="221187" name="Rectangle 3">
            <a:extLst>
              <a:ext uri="{FF2B5EF4-FFF2-40B4-BE49-F238E27FC236}">
                <a16:creationId xmlns:a16="http://schemas.microsoft.com/office/drawing/2014/main" id="{814EE692-3C75-C2BC-B0E0-FBEFFF4B220C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228600" y="2017713"/>
            <a:ext cx="3810000" cy="4535487"/>
          </a:xfrm>
        </p:spPr>
        <p:txBody>
          <a:bodyPr/>
          <a:lstStyle/>
          <a:p>
            <a:r>
              <a:rPr lang="en-US" altLang="en-US" sz="2400"/>
              <a:t>This is a “quantum corral” of 48 iron atoms on a copper surface</a:t>
            </a:r>
          </a:p>
          <a:p>
            <a:r>
              <a:rPr lang="en-US" altLang="en-US" sz="2400"/>
              <a:t>The diameter of the ring is 143 nm</a:t>
            </a:r>
          </a:p>
          <a:p>
            <a:r>
              <a:rPr lang="en-US" altLang="en-US" sz="2400"/>
              <a:t>Obtained with a low temperature STM</a:t>
            </a:r>
          </a:p>
        </p:txBody>
      </p:sp>
      <p:pic>
        <p:nvPicPr>
          <p:cNvPr id="221188" name="Picture 4">
            <a:extLst>
              <a:ext uri="{FF2B5EF4-FFF2-40B4-BE49-F238E27FC236}">
                <a16:creationId xmlns:a16="http://schemas.microsoft.com/office/drawing/2014/main" id="{C8BFA826-EF87-A1F6-5F98-C32AE9F308F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6200" y="2209800"/>
            <a:ext cx="5105400" cy="37734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FE141FE5-36B2-2D5B-10FD-2C896B2E77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79C01-014D-854E-841D-F45B51EBF609}" type="slidenum">
              <a:rPr lang="en-US" altLang="en-US"/>
              <a:pPr/>
              <a:t>25</a:t>
            </a:fld>
            <a:endParaRPr lang="en-US" altLang="en-US"/>
          </a:p>
        </p:txBody>
      </p:sp>
      <p:sp>
        <p:nvSpPr>
          <p:cNvPr id="222210" name="Rectangle 2">
            <a:extLst>
              <a:ext uri="{FF2B5EF4-FFF2-40B4-BE49-F238E27FC236}">
                <a16:creationId xmlns:a16="http://schemas.microsoft.com/office/drawing/2014/main" id="{552CE8FC-54AE-FA70-8FC3-36082C09FFD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noFill/>
          <a:ln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/>
            <a:r>
              <a:rPr lang="en-US" altLang="en-US" sz="3200">
                <a:solidFill>
                  <a:srgbClr val="800000"/>
                </a:solidFill>
              </a:rPr>
              <a:t>Limitation of the STM</a:t>
            </a:r>
          </a:p>
        </p:txBody>
      </p:sp>
      <p:sp>
        <p:nvSpPr>
          <p:cNvPr id="222211" name="Rectangle 3">
            <a:extLst>
              <a:ext uri="{FF2B5EF4-FFF2-40B4-BE49-F238E27FC236}">
                <a16:creationId xmlns:a16="http://schemas.microsoft.com/office/drawing/2014/main" id="{320F3E43-A40F-9E0B-A91C-5FFA20B83CD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800"/>
              <a:t>There is a serious limitation to the STM since it depends on the conductivity of the surface and the tip</a:t>
            </a:r>
          </a:p>
          <a:p>
            <a:pPr lvl="1">
              <a:lnSpc>
                <a:spcPct val="90000"/>
              </a:lnSpc>
            </a:pPr>
            <a:r>
              <a:rPr lang="en-US" altLang="en-US" sz="2400"/>
              <a:t>Most materials are not conductive at their surface</a:t>
            </a:r>
          </a:p>
          <a:p>
            <a:pPr lvl="1">
              <a:lnSpc>
                <a:spcPct val="90000"/>
              </a:lnSpc>
            </a:pPr>
            <a:r>
              <a:rPr lang="en-US" altLang="en-US" sz="2400"/>
              <a:t>An </a:t>
            </a:r>
            <a:r>
              <a:rPr lang="en-US" altLang="en-US" sz="2400" i="1"/>
              <a:t>atomic force microscope</a:t>
            </a:r>
            <a:r>
              <a:rPr lang="en-US" altLang="en-US" sz="2400"/>
              <a:t> has been developed that overcomes this limitation</a:t>
            </a:r>
          </a:p>
          <a:p>
            <a:pPr lvl="1">
              <a:lnSpc>
                <a:spcPct val="90000"/>
              </a:lnSpc>
            </a:pPr>
            <a:r>
              <a:rPr lang="en-US" altLang="en-US" sz="2400"/>
              <a:t>It measures the force between the tip and the sample surface</a:t>
            </a:r>
          </a:p>
          <a:p>
            <a:pPr lvl="1">
              <a:lnSpc>
                <a:spcPct val="90000"/>
              </a:lnSpc>
            </a:pPr>
            <a:r>
              <a:rPr lang="en-US" altLang="en-US" sz="2400"/>
              <a:t>Has comparable sensitivity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2" name="Rectangle 2">
            <a:extLst>
              <a:ext uri="{FF2B5EF4-FFF2-40B4-BE49-F238E27FC236}">
                <a16:creationId xmlns:a16="http://schemas.microsoft.com/office/drawing/2014/main" id="{DC914DFB-964F-5216-6AFF-38B1A4E1F29E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971550" y="2852738"/>
            <a:ext cx="7391400" cy="1143000"/>
          </a:xfrm>
          <a:noFill/>
          <a:ln/>
        </p:spPr>
        <p:txBody>
          <a:bodyPr anchor="ctr"/>
          <a:lstStyle/>
          <a:p>
            <a:r>
              <a:rPr lang="en-US" altLang="en-US" sz="4000">
                <a:solidFill>
                  <a:srgbClr val="800000"/>
                </a:solidFill>
                <a:latin typeface="Comic Sans MS" panose="030F0902030302020204" pitchFamily="66" charset="0"/>
              </a:rPr>
              <a:t>Photoelectric Effect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9299CC35-260B-53B0-BC04-0B10037CF5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CD827-7D74-0240-ADAB-2AEAAA695B2B}" type="slidenum">
              <a:rPr lang="en-US" altLang="en-US"/>
              <a:pPr/>
              <a:t>4</a:t>
            </a:fld>
            <a:endParaRPr lang="en-US" altLang="en-US"/>
          </a:p>
        </p:txBody>
      </p:sp>
      <p:sp>
        <p:nvSpPr>
          <p:cNvPr id="175106" name="Rectangle 2">
            <a:extLst>
              <a:ext uri="{FF2B5EF4-FFF2-40B4-BE49-F238E27FC236}">
                <a16:creationId xmlns:a16="http://schemas.microsoft.com/office/drawing/2014/main" id="{81B68D84-0CB3-02BD-7EB1-5952D3D1A78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68313" y="260350"/>
            <a:ext cx="8229600" cy="1143000"/>
          </a:xfrm>
        </p:spPr>
        <p:txBody>
          <a:bodyPr/>
          <a:lstStyle/>
          <a:p>
            <a:pPr algn="l"/>
            <a:r>
              <a:rPr lang="en-US" altLang="en-US" sz="3600"/>
              <a:t>Photoelectric Effect</a:t>
            </a:r>
          </a:p>
        </p:txBody>
      </p:sp>
      <p:sp>
        <p:nvSpPr>
          <p:cNvPr id="175107" name="Rectangle 3">
            <a:extLst>
              <a:ext uri="{FF2B5EF4-FFF2-40B4-BE49-F238E27FC236}">
                <a16:creationId xmlns:a16="http://schemas.microsoft.com/office/drawing/2014/main" id="{77AC98F7-0ACE-CE8A-DC04-EB91AF627B4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95288" y="1557338"/>
            <a:ext cx="4464050" cy="4681537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400"/>
              <a:t>When light is incident on certain metallic surfaces, electrons are emitted from the surface</a:t>
            </a:r>
          </a:p>
          <a:p>
            <a:pPr>
              <a:lnSpc>
                <a:spcPct val="90000"/>
              </a:lnSpc>
            </a:pPr>
            <a:r>
              <a:rPr lang="en-US" altLang="en-US" sz="2400"/>
              <a:t>discovered by Hertz</a:t>
            </a:r>
          </a:p>
          <a:p>
            <a:pPr>
              <a:lnSpc>
                <a:spcPct val="90000"/>
              </a:lnSpc>
            </a:pPr>
            <a:r>
              <a:rPr lang="en-US" altLang="en-US" sz="2400"/>
              <a:t>The successful explanation Einstein in 1905</a:t>
            </a:r>
          </a:p>
        </p:txBody>
      </p:sp>
      <p:pic>
        <p:nvPicPr>
          <p:cNvPr id="175108" name="Picture 4">
            <a:extLst>
              <a:ext uri="{FF2B5EF4-FFF2-40B4-BE49-F238E27FC236}">
                <a16:creationId xmlns:a16="http://schemas.microsoft.com/office/drawing/2014/main" id="{6BA92530-BA1A-7D09-E96E-E9FE40084F3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7538" y="1412875"/>
            <a:ext cx="4716462" cy="4419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5109" name="Text Box 5">
            <a:extLst>
              <a:ext uri="{FF2B5EF4-FFF2-40B4-BE49-F238E27FC236}">
                <a16:creationId xmlns:a16="http://schemas.microsoft.com/office/drawing/2014/main" id="{A37028B2-EE95-8882-23E2-1DDECC8E96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4213" y="4652963"/>
            <a:ext cx="5040312" cy="1279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25000"/>
              </a:spcBef>
            </a:pPr>
            <a:r>
              <a:rPr lang="en-US" altLang="en-US" sz="2400">
                <a:latin typeface="Comic Sans MS" panose="030F0902030302020204" pitchFamily="66" charset="0"/>
              </a:rPr>
              <a:t>Parameters: intensity, frequency</a:t>
            </a:r>
          </a:p>
          <a:p>
            <a:pPr>
              <a:spcBef>
                <a:spcPct val="25000"/>
              </a:spcBef>
            </a:pPr>
            <a:r>
              <a:rPr lang="en-US" altLang="en-US" sz="2400">
                <a:latin typeface="Comic Sans MS" panose="030F0902030302020204" pitchFamily="66" charset="0"/>
              </a:rPr>
              <a:t>Observed: electron current, electron energy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FFB06E2E-874B-7C45-5578-B1C91260CF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4C1D6-B27B-FC48-83C0-A605FE780776}" type="slidenum">
              <a:rPr lang="en-US" altLang="en-US"/>
              <a:pPr/>
              <a:t>5</a:t>
            </a:fld>
            <a:endParaRPr lang="en-US" altLang="en-US"/>
          </a:p>
        </p:txBody>
      </p:sp>
      <p:sp>
        <p:nvSpPr>
          <p:cNvPr id="179202" name="Rectangle 2">
            <a:extLst>
              <a:ext uri="{FF2B5EF4-FFF2-40B4-BE49-F238E27FC236}">
                <a16:creationId xmlns:a16="http://schemas.microsoft.com/office/drawing/2014/main" id="{18BB1F73-7E02-5AF6-3E9E-A3379D56E76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990600"/>
          </a:xfrm>
          <a:noFill/>
          <a:ln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sz="2800">
                <a:solidFill>
                  <a:srgbClr val="800000"/>
                </a:solidFill>
              </a:rPr>
              <a:t>Features Not Explained by Classical Physics/Wave Theory</a:t>
            </a:r>
          </a:p>
        </p:txBody>
      </p:sp>
      <p:sp>
        <p:nvSpPr>
          <p:cNvPr id="179203" name="Rectangle 3">
            <a:extLst>
              <a:ext uri="{FF2B5EF4-FFF2-40B4-BE49-F238E27FC236}">
                <a16:creationId xmlns:a16="http://schemas.microsoft.com/office/drawing/2014/main" id="{96E2E77D-6DEF-6F1A-B40C-604372968F1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z="2400"/>
              <a:t>No electrons are emitted if the incident light frequency is below some </a:t>
            </a:r>
            <a:r>
              <a:rPr lang="en-US" altLang="en-US" sz="2400" i="1"/>
              <a:t>cutoff frequency</a:t>
            </a:r>
            <a:r>
              <a:rPr lang="en-US" altLang="en-US" sz="2400"/>
              <a:t> that is characteristic of the material being illuminated</a:t>
            </a:r>
          </a:p>
          <a:p>
            <a:r>
              <a:rPr lang="en-US" altLang="en-US" sz="2400"/>
              <a:t>The maximum kinetic energy of the photoelectrons is independent of the light intensity</a:t>
            </a:r>
          </a:p>
          <a:p>
            <a:r>
              <a:rPr lang="en-US" altLang="en-US" sz="2400"/>
              <a:t>The maximum kinetic energy of the photoelectrons increases with increasing light frequency</a:t>
            </a:r>
          </a:p>
          <a:p>
            <a:r>
              <a:rPr lang="en-US" altLang="en-US" sz="2400"/>
              <a:t>Electrons are emitted from the surface almost instantaneously, even at low intensities</a:t>
            </a:r>
          </a:p>
          <a:p>
            <a:pPr>
              <a:buFontTx/>
              <a:buNone/>
            </a:pPr>
            <a:endParaRPr lang="en-US" altLang="en-US" sz="24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344DE51E-A5E6-9C2F-27EF-F00E94B9EB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3F3D0-226A-D147-8BB1-C885FC8CB464}" type="slidenum">
              <a:rPr lang="en-US" altLang="en-US"/>
              <a:pPr/>
              <a:t>6</a:t>
            </a:fld>
            <a:endParaRPr lang="en-US" altLang="en-US"/>
          </a:p>
        </p:txBody>
      </p:sp>
      <p:sp>
        <p:nvSpPr>
          <p:cNvPr id="181250" name="Rectangle 2">
            <a:extLst>
              <a:ext uri="{FF2B5EF4-FFF2-40B4-BE49-F238E27FC236}">
                <a16:creationId xmlns:a16="http://schemas.microsoft.com/office/drawing/2014/main" id="{4058CAE3-DDD2-B23D-3D6B-1D25F569FF8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noFill/>
          <a:ln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/>
            <a:r>
              <a:rPr lang="en-US" altLang="en-US" sz="2800">
                <a:solidFill>
                  <a:srgbClr val="800000"/>
                </a:solidFill>
              </a:rPr>
              <a:t>Einstein’s Explanation</a:t>
            </a:r>
          </a:p>
        </p:txBody>
      </p:sp>
      <p:sp>
        <p:nvSpPr>
          <p:cNvPr id="181251" name="Rectangle 3">
            <a:extLst>
              <a:ext uri="{FF2B5EF4-FFF2-40B4-BE49-F238E27FC236}">
                <a16:creationId xmlns:a16="http://schemas.microsoft.com/office/drawing/2014/main" id="{71BB5E5A-B703-2AF5-3BE1-5BA3153959E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10000"/>
              </a:lnSpc>
              <a:spcBef>
                <a:spcPct val="25000"/>
              </a:spcBef>
            </a:pPr>
            <a:r>
              <a:rPr lang="en-US" altLang="en-US" sz="2400"/>
              <a:t>A tiny packet of light energy, called a </a:t>
            </a:r>
            <a:r>
              <a:rPr lang="en-US" altLang="en-US" sz="2400" i="1"/>
              <a:t>photon</a:t>
            </a:r>
            <a:r>
              <a:rPr lang="en-US" altLang="en-US" sz="2400"/>
              <a:t>, would be emitted when a quantized oscillator jumped from one energy level to the next lower one</a:t>
            </a:r>
          </a:p>
          <a:p>
            <a:pPr>
              <a:lnSpc>
                <a:spcPct val="110000"/>
              </a:lnSpc>
              <a:spcBef>
                <a:spcPct val="25000"/>
              </a:spcBef>
            </a:pPr>
            <a:r>
              <a:rPr lang="en-US" altLang="en-US" sz="2400"/>
              <a:t>The photon’s energy E = h</a:t>
            </a:r>
            <a:r>
              <a:rPr lang="en-US" altLang="en-US" sz="2400">
                <a:cs typeface="Tahoma" panose="020B0604030504040204" pitchFamily="34" charset="0"/>
              </a:rPr>
              <a:t>ƒ</a:t>
            </a:r>
          </a:p>
          <a:p>
            <a:pPr>
              <a:lnSpc>
                <a:spcPct val="110000"/>
              </a:lnSpc>
              <a:spcBef>
                <a:spcPct val="25000"/>
              </a:spcBef>
            </a:pPr>
            <a:r>
              <a:rPr lang="en-US" altLang="en-US" sz="2400"/>
              <a:t>Each photon can give all its energy to an electron in the metal</a:t>
            </a:r>
          </a:p>
          <a:p>
            <a:pPr>
              <a:lnSpc>
                <a:spcPct val="110000"/>
              </a:lnSpc>
              <a:spcBef>
                <a:spcPct val="25000"/>
              </a:spcBef>
              <a:buFontTx/>
              <a:buNone/>
            </a:pPr>
            <a:endParaRPr lang="en-US" altLang="en-US" sz="24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B888702E-F53B-F51E-EDCF-9E26B341D4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E4753-CD82-0A43-946E-5A5829539AE3}" type="slidenum">
              <a:rPr lang="en-US" altLang="en-US"/>
              <a:pPr/>
              <a:t>7</a:t>
            </a:fld>
            <a:endParaRPr lang="en-US" altLang="en-US"/>
          </a:p>
        </p:txBody>
      </p:sp>
      <p:sp>
        <p:nvSpPr>
          <p:cNvPr id="182274" name="Rectangle 2">
            <a:extLst>
              <a:ext uri="{FF2B5EF4-FFF2-40B4-BE49-F238E27FC236}">
                <a16:creationId xmlns:a16="http://schemas.microsoft.com/office/drawing/2014/main" id="{6C42FC66-6A2B-C292-8A9F-DF04D6F0479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noFill/>
          <a:ln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/>
            <a:r>
              <a:rPr lang="en-US" altLang="en-US" sz="2800">
                <a:solidFill>
                  <a:srgbClr val="800000"/>
                </a:solidFill>
              </a:rPr>
              <a:t>Explanation of Classical “Problems”</a:t>
            </a:r>
          </a:p>
        </p:txBody>
      </p:sp>
      <p:sp>
        <p:nvSpPr>
          <p:cNvPr id="182275" name="Rectangle 3">
            <a:extLst>
              <a:ext uri="{FF2B5EF4-FFF2-40B4-BE49-F238E27FC236}">
                <a16:creationId xmlns:a16="http://schemas.microsoft.com/office/drawing/2014/main" id="{1676CE4D-B8DF-CD7F-F647-DF19441D63E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z="2400"/>
              <a:t>The effect is not observed below a certain cutoff frequency since the photon energy must be greater than or equal to the work function</a:t>
            </a:r>
          </a:p>
          <a:p>
            <a:pPr lvl="1"/>
            <a:r>
              <a:rPr lang="en-US" altLang="en-US" sz="2400"/>
              <a:t>Without this, electrons are not emitted, regardless of the intensity of the light</a:t>
            </a:r>
          </a:p>
          <a:p>
            <a:r>
              <a:rPr lang="en-US" altLang="en-US" sz="2400"/>
              <a:t>The maximum KE depends only on the frequency and the work function, not on the intensity</a:t>
            </a:r>
          </a:p>
          <a:p>
            <a:r>
              <a:rPr lang="en-US" altLang="en-US" sz="2400"/>
              <a:t>The maximum KE increases with increasing frequency</a:t>
            </a:r>
          </a:p>
          <a:p>
            <a:r>
              <a:rPr lang="en-US" altLang="en-US" sz="2400"/>
              <a:t>The effect is instantaneous since there is a one-to-one interaction between the photon and the electron</a:t>
            </a:r>
          </a:p>
          <a:p>
            <a:endParaRPr lang="en-US" altLang="en-US" sz="24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3BE518D0-4EFE-4C5C-C466-43DA7934B5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D6745-B530-BC4C-937D-B88CFF4BE4F8}" type="slidenum">
              <a:rPr lang="en-US" altLang="en-US"/>
              <a:pPr/>
              <a:t>8</a:t>
            </a:fld>
            <a:endParaRPr lang="en-US" altLang="en-US"/>
          </a:p>
        </p:txBody>
      </p:sp>
      <p:sp>
        <p:nvSpPr>
          <p:cNvPr id="184322" name="Rectangle 2">
            <a:extLst>
              <a:ext uri="{FF2B5EF4-FFF2-40B4-BE49-F238E27FC236}">
                <a16:creationId xmlns:a16="http://schemas.microsoft.com/office/drawing/2014/main" id="{F0655204-0A96-1B37-DC00-8E753F862CD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noFill/>
          <a:ln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sz="2800">
                <a:solidFill>
                  <a:srgbClr val="800000"/>
                </a:solidFill>
              </a:rPr>
              <a:t>Verification of Einstein’s Theory</a:t>
            </a:r>
          </a:p>
        </p:txBody>
      </p:sp>
      <p:sp>
        <p:nvSpPr>
          <p:cNvPr id="184323" name="Rectangle 3">
            <a:extLst>
              <a:ext uri="{FF2B5EF4-FFF2-40B4-BE49-F238E27FC236}">
                <a16:creationId xmlns:a16="http://schemas.microsoft.com/office/drawing/2014/main" id="{36FF3BE5-2BB0-817D-C740-B002AB526A47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4033838" cy="4525963"/>
          </a:xfrm>
          <a:noFill/>
          <a:ln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sz="2400"/>
              <a:t>Experimental observations of a linear relationship between KE and frequency confirm Einstein’s theory</a:t>
            </a:r>
          </a:p>
          <a:p>
            <a:r>
              <a:rPr lang="en-US" altLang="en-US" sz="2400"/>
              <a:t>The x-intercept is the cutoff frequency</a:t>
            </a:r>
          </a:p>
        </p:txBody>
      </p:sp>
      <p:pic>
        <p:nvPicPr>
          <p:cNvPr id="184324" name="Picture 4">
            <a:extLst>
              <a:ext uri="{FF2B5EF4-FFF2-40B4-BE49-F238E27FC236}">
                <a16:creationId xmlns:a16="http://schemas.microsoft.com/office/drawing/2014/main" id="{5288FFCD-6577-492B-564A-D210724E134C}"/>
              </a:ext>
            </a:extLst>
          </p:cNvPr>
          <p:cNvPicPr>
            <a:picLocks noGrp="1" noChangeAspect="1" noChangeArrowheads="1"/>
          </p:cNvPicPr>
          <p:nvPr>
            <p:ph type="clipArt"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652963" y="2141538"/>
            <a:ext cx="4033837" cy="34432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0C74AB65-0A34-C2C1-4272-7DE6B3CB02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2E2A0-3E46-AB47-909D-7F418E37ED9C}" type="slidenum">
              <a:rPr lang="en-US" altLang="en-US"/>
              <a:pPr/>
              <a:t>9</a:t>
            </a:fld>
            <a:endParaRPr lang="en-US" altLang="en-US"/>
          </a:p>
        </p:txBody>
      </p:sp>
      <p:sp>
        <p:nvSpPr>
          <p:cNvPr id="186370" name="Rectangle 2">
            <a:extLst>
              <a:ext uri="{FF2B5EF4-FFF2-40B4-BE49-F238E27FC236}">
                <a16:creationId xmlns:a16="http://schemas.microsoft.com/office/drawing/2014/main" id="{545F22EC-80D3-7765-A279-EBEBCFF8517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noFill/>
          <a:ln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sz="2800">
                <a:solidFill>
                  <a:srgbClr val="800000"/>
                </a:solidFill>
              </a:rPr>
              <a:t>Photocells</a:t>
            </a:r>
          </a:p>
        </p:txBody>
      </p:sp>
      <p:sp>
        <p:nvSpPr>
          <p:cNvPr id="186371" name="Rectangle 3">
            <a:extLst>
              <a:ext uri="{FF2B5EF4-FFF2-40B4-BE49-F238E27FC236}">
                <a16:creationId xmlns:a16="http://schemas.microsoft.com/office/drawing/2014/main" id="{9036269A-2A98-DAEF-AEA3-CD82D440E41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sz="2400"/>
              <a:t>Photocells are an application of the photoelectric effect</a:t>
            </a:r>
          </a:p>
          <a:p>
            <a:r>
              <a:rPr lang="en-US" altLang="en-US" sz="2400"/>
              <a:t>When light of sufficiently high frequency falls on the cell, a current is produced</a:t>
            </a:r>
          </a:p>
          <a:p>
            <a:r>
              <a:rPr lang="en-US" altLang="en-US" sz="2400"/>
              <a:t>Examples</a:t>
            </a:r>
          </a:p>
          <a:p>
            <a:pPr lvl="1">
              <a:buFontTx/>
              <a:buChar char="•"/>
            </a:pPr>
            <a:r>
              <a:rPr lang="en-US" altLang="en-US" sz="2400"/>
              <a:t>Streetlights, garage door openers, elevators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Alex_Comic">
  <a:themeElements>
    <a:clrScheme name="Alex_Comic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Alex_Comic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Alex_Comic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ex_Comic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ex_Comic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ex_Comic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ex_Comic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ex_Comic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ex_Comic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ex_Comic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ex_Comic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ex_Comic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ex_Comic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ex_Comic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1489</TotalTime>
  <Words>891</Words>
  <Application>Microsoft Macintosh PowerPoint</Application>
  <PresentationFormat>On-screen Show (4:3)</PresentationFormat>
  <Paragraphs>130</Paragraphs>
  <Slides>25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8" baseType="lpstr">
      <vt:lpstr>Arial</vt:lpstr>
      <vt:lpstr>Comic Sans MS</vt:lpstr>
      <vt:lpstr>Alex_Comic</vt:lpstr>
      <vt:lpstr>Quantum Physics</vt:lpstr>
      <vt:lpstr>Need for Quantum Physics</vt:lpstr>
      <vt:lpstr>Photoelectric Effect</vt:lpstr>
      <vt:lpstr>Photoelectric Effect</vt:lpstr>
      <vt:lpstr>Features Not Explained by Classical Physics/Wave Theory</vt:lpstr>
      <vt:lpstr>Einstein’s Explanation</vt:lpstr>
      <vt:lpstr>Explanation of Classical “Problems”</vt:lpstr>
      <vt:lpstr>Verification of Einstein’s Theory</vt:lpstr>
      <vt:lpstr>Photocells</vt:lpstr>
      <vt:lpstr>Wave-particle duality</vt:lpstr>
      <vt:lpstr>Photons – particles or waves</vt:lpstr>
      <vt:lpstr>Wave Properties of Particles</vt:lpstr>
      <vt:lpstr>de Broglie Wavelength</vt:lpstr>
      <vt:lpstr>Dual Nature of Matter</vt:lpstr>
      <vt:lpstr>electron diffraction</vt:lpstr>
      <vt:lpstr>The Electron Microscope</vt:lpstr>
      <vt:lpstr>The Uncertainty Principle</vt:lpstr>
      <vt:lpstr>The Uncertainty Principle</vt:lpstr>
      <vt:lpstr>The Uncertainty Principle, 2</vt:lpstr>
      <vt:lpstr>The Uncertainty Principle, 3</vt:lpstr>
      <vt:lpstr>Quantum tunneling</vt:lpstr>
      <vt:lpstr>Scanning Tunneling Microscope (STM)</vt:lpstr>
      <vt:lpstr>Scanning Tunneling Microscope, cont</vt:lpstr>
      <vt:lpstr>STM Result, Example</vt:lpstr>
      <vt:lpstr>Limitation of the STM</vt:lpstr>
    </vt:vector>
  </TitlesOfParts>
  <Company>Physics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Top Title</dc:title>
  <dc:creator> Alex</dc:creator>
  <cp:lastModifiedBy>Amaryan, Moskov</cp:lastModifiedBy>
  <cp:revision>72</cp:revision>
  <dcterms:created xsi:type="dcterms:W3CDTF">2005-09-17T17:19:34Z</dcterms:created>
  <dcterms:modified xsi:type="dcterms:W3CDTF">2022-07-27T01:28:38Z</dcterms:modified>
</cp:coreProperties>
</file>